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4.xml" ContentType="application/vnd.openxmlformats-officedocument.presentationml.tags+xml"/>
  <Override PartName="/ppt/notesSlides/notesSlide36.xml" ContentType="application/vnd.openxmlformats-officedocument.presentationml.notesSlide+xml"/>
  <Override PartName="/ppt/tags/tag25.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907" r:id="rId1"/>
    <p:sldMasterId id="2147485934" r:id="rId2"/>
    <p:sldMasterId id="2147486003" r:id="rId3"/>
    <p:sldMasterId id="2147486022" r:id="rId4"/>
    <p:sldMasterId id="2147486117" r:id="rId5"/>
    <p:sldMasterId id="2147486134" r:id="rId6"/>
    <p:sldMasterId id="2147486153" r:id="rId7"/>
    <p:sldMasterId id="2147486167" r:id="rId8"/>
  </p:sldMasterIdLst>
  <p:notesMasterIdLst>
    <p:notesMasterId r:id="rId129"/>
  </p:notesMasterIdLst>
  <p:handoutMasterIdLst>
    <p:handoutMasterId r:id="rId130"/>
  </p:handoutMasterIdLst>
  <p:sldIdLst>
    <p:sldId id="257" r:id="rId9"/>
    <p:sldId id="2147483644" r:id="rId10"/>
    <p:sldId id="2147472026" r:id="rId11"/>
    <p:sldId id="256" r:id="rId12"/>
    <p:sldId id="2147483640" r:id="rId13"/>
    <p:sldId id="2147480704" r:id="rId14"/>
    <p:sldId id="2147483467" r:id="rId15"/>
    <p:sldId id="267" r:id="rId16"/>
    <p:sldId id="268" r:id="rId17"/>
    <p:sldId id="269" r:id="rId18"/>
    <p:sldId id="270" r:id="rId19"/>
    <p:sldId id="299" r:id="rId20"/>
    <p:sldId id="300" r:id="rId21"/>
    <p:sldId id="290" r:id="rId22"/>
    <p:sldId id="281" r:id="rId23"/>
    <p:sldId id="310" r:id="rId24"/>
    <p:sldId id="328" r:id="rId25"/>
    <p:sldId id="265" r:id="rId26"/>
    <p:sldId id="309" r:id="rId27"/>
    <p:sldId id="311" r:id="rId28"/>
    <p:sldId id="294" r:id="rId29"/>
    <p:sldId id="262" r:id="rId30"/>
    <p:sldId id="288" r:id="rId31"/>
    <p:sldId id="2147483568" r:id="rId32"/>
    <p:sldId id="2147483569" r:id="rId33"/>
    <p:sldId id="2147483571" r:id="rId34"/>
    <p:sldId id="2147481880" r:id="rId35"/>
    <p:sldId id="2147481881" r:id="rId36"/>
    <p:sldId id="260" r:id="rId37"/>
    <p:sldId id="2147481884" r:id="rId38"/>
    <p:sldId id="2147481882" r:id="rId39"/>
    <p:sldId id="2147481883" r:id="rId40"/>
    <p:sldId id="264" r:id="rId41"/>
    <p:sldId id="2147481886" r:id="rId42"/>
    <p:sldId id="2147481887" r:id="rId43"/>
    <p:sldId id="2147481885" r:id="rId44"/>
    <p:sldId id="272" r:id="rId45"/>
    <p:sldId id="2147481877" r:id="rId46"/>
    <p:sldId id="2147481878" r:id="rId47"/>
    <p:sldId id="2147481879" r:id="rId48"/>
    <p:sldId id="2147481876" r:id="rId49"/>
    <p:sldId id="333" r:id="rId50"/>
    <p:sldId id="335" r:id="rId51"/>
    <p:sldId id="336" r:id="rId52"/>
    <p:sldId id="337" r:id="rId53"/>
    <p:sldId id="295" r:id="rId54"/>
    <p:sldId id="334" r:id="rId55"/>
    <p:sldId id="331" r:id="rId56"/>
    <p:sldId id="330" r:id="rId57"/>
    <p:sldId id="332" r:id="rId58"/>
    <p:sldId id="301" r:id="rId59"/>
    <p:sldId id="2147481823" r:id="rId60"/>
    <p:sldId id="676" r:id="rId61"/>
    <p:sldId id="2147481888" r:id="rId62"/>
    <p:sldId id="2147481889" r:id="rId63"/>
    <p:sldId id="2147481894" r:id="rId64"/>
    <p:sldId id="2147481895" r:id="rId65"/>
    <p:sldId id="2147481890" r:id="rId66"/>
    <p:sldId id="2147481891" r:id="rId67"/>
    <p:sldId id="2147481896" r:id="rId68"/>
    <p:sldId id="338" r:id="rId69"/>
    <p:sldId id="341" r:id="rId70"/>
    <p:sldId id="296" r:id="rId71"/>
    <p:sldId id="2147483645" r:id="rId72"/>
    <p:sldId id="3738" r:id="rId73"/>
    <p:sldId id="3740" r:id="rId74"/>
    <p:sldId id="3739" r:id="rId75"/>
    <p:sldId id="3742" r:id="rId76"/>
    <p:sldId id="3743" r:id="rId77"/>
    <p:sldId id="2147471833" r:id="rId78"/>
    <p:sldId id="3741" r:id="rId79"/>
    <p:sldId id="3744" r:id="rId80"/>
    <p:sldId id="3748" r:id="rId81"/>
    <p:sldId id="3747" r:id="rId82"/>
    <p:sldId id="3726" r:id="rId83"/>
    <p:sldId id="277" r:id="rId84"/>
    <p:sldId id="275" r:id="rId85"/>
    <p:sldId id="274" r:id="rId86"/>
    <p:sldId id="339" r:id="rId87"/>
    <p:sldId id="340" r:id="rId88"/>
    <p:sldId id="329" r:id="rId89"/>
    <p:sldId id="345" r:id="rId90"/>
    <p:sldId id="346" r:id="rId91"/>
    <p:sldId id="347" r:id="rId92"/>
    <p:sldId id="2147483646" r:id="rId93"/>
    <p:sldId id="2147481908" r:id="rId94"/>
    <p:sldId id="2147481909" r:id="rId95"/>
    <p:sldId id="2147481897" r:id="rId96"/>
    <p:sldId id="2147481910" r:id="rId97"/>
    <p:sldId id="342" r:id="rId98"/>
    <p:sldId id="2147483647" r:id="rId99"/>
    <p:sldId id="2147481913" r:id="rId100"/>
    <p:sldId id="2147481898" r:id="rId101"/>
    <p:sldId id="2147481906" r:id="rId102"/>
    <p:sldId id="2147481907" r:id="rId103"/>
    <p:sldId id="2147481911" r:id="rId104"/>
    <p:sldId id="291" r:id="rId105"/>
    <p:sldId id="259" r:id="rId106"/>
    <p:sldId id="2147471478" r:id="rId107"/>
    <p:sldId id="3751" r:id="rId108"/>
    <p:sldId id="283" r:id="rId109"/>
    <p:sldId id="3758" r:id="rId110"/>
    <p:sldId id="3759" r:id="rId111"/>
    <p:sldId id="3760" r:id="rId112"/>
    <p:sldId id="3761" r:id="rId113"/>
    <p:sldId id="312" r:id="rId114"/>
    <p:sldId id="284" r:id="rId115"/>
    <p:sldId id="3762" r:id="rId116"/>
    <p:sldId id="3763" r:id="rId117"/>
    <p:sldId id="258" r:id="rId118"/>
    <p:sldId id="2147481899" r:id="rId119"/>
    <p:sldId id="2147481905" r:id="rId120"/>
    <p:sldId id="2147481912" r:id="rId121"/>
    <p:sldId id="343" r:id="rId122"/>
    <p:sldId id="297" r:id="rId123"/>
    <p:sldId id="298" r:id="rId124"/>
    <p:sldId id="282" r:id="rId125"/>
    <p:sldId id="279" r:id="rId126"/>
    <p:sldId id="280" r:id="rId127"/>
    <p:sldId id="2147480144" r:id="rId128"/>
  </p:sldIdLst>
  <p:sldSz cx="12192000" cy="6858000"/>
  <p:notesSz cx="7772400" cy="10058400"/>
  <p:custDataLst>
    <p:tags r:id="rId131"/>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3233FF"/>
    <a:srgbClr val="D7E4EF"/>
    <a:srgbClr val="F0F0F0"/>
    <a:srgbClr val="002456"/>
    <a:srgbClr val="226F72"/>
    <a:srgbClr val="002457"/>
    <a:srgbClr val="012556"/>
    <a:srgbClr val="D5E3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594" autoAdjust="0"/>
    <p:restoredTop sz="94305" autoAdjust="0"/>
  </p:normalViewPr>
  <p:slideViewPr>
    <p:cSldViewPr>
      <p:cViewPr varScale="1">
        <p:scale>
          <a:sx n="79" d="100"/>
          <a:sy n="79" d="100"/>
        </p:scale>
        <p:origin x="232" y="472"/>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41" d="100"/>
        <a:sy n="141"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customXml" Target="../customXml/item2.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viewProps" Target="viewProps.xml"/><Relationship Id="rId139" Type="http://schemas.openxmlformats.org/officeDocument/2006/relationships/customXml" Target="../customXml/item3.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notesMaster" Target="notesMasters/notesMaster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handoutMaster" Target="handoutMasters/handoutMaster1.xml"/><Relationship Id="rId135" Type="http://schemas.openxmlformats.org/officeDocument/2006/relationships/theme" Target="theme/them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tags" Target="tags/tag1.xml"/><Relationship Id="rId136" Type="http://schemas.openxmlformats.org/officeDocument/2006/relationships/tableStyles" Target="tableStyle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customXml" Target="../customXml/item1.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commentAuthors" Target="commentAuthor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843005735394188E-2"/>
          <c:y val="7.1299340534252242E-2"/>
          <c:w val="0.95414817592245416"/>
          <c:h val="0.82606352108992676"/>
        </c:manualLayout>
      </c:layout>
      <c:barChart>
        <c:barDir val="bar"/>
        <c:grouping val="stacked"/>
        <c:varyColors val="0"/>
        <c:ser>
          <c:idx val="0"/>
          <c:order val="0"/>
          <c:tx>
            <c:strRef>
              <c:f>'Sheet 1'!$D$2</c:f>
              <c:strCache>
                <c:ptCount val="1"/>
                <c:pt idx="0">
                  <c:v>Grade ≥3</c:v>
                </c:pt>
              </c:strCache>
            </c:strRef>
          </c:tx>
          <c:spPr>
            <a:solidFill>
              <a:srgbClr val="002060"/>
            </a:solidFill>
            <a:ln>
              <a:noFill/>
            </a:ln>
            <a:effectLst/>
          </c:spPr>
          <c:invertIfNegative val="0"/>
          <c:dPt>
            <c:idx val="18"/>
            <c:invertIfNegative val="0"/>
            <c:bubble3D val="0"/>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A79-224F-98FD-3D84C8A20794}"/>
              </c:ext>
            </c:extLst>
          </c:dPt>
          <c:cat>
            <c:strRef>
              <c:f>'Sheet 1'!$B$3:$B$26</c:f>
              <c:strCache>
                <c:ptCount val="24"/>
                <c:pt idx="0">
                  <c:v>White blood cell count decreased</c:v>
                </c:pt>
                <c:pt idx="1">
                  <c:v>Pneumonia</c:v>
                </c:pt>
                <c:pt idx="2">
                  <c:v>Back pain</c:v>
                </c:pt>
                <c:pt idx="3">
                  <c:v>Vomiting</c:v>
                </c:pt>
                <c:pt idx="4">
                  <c:v>Upper respiratory tract infection</c:v>
                </c:pt>
                <c:pt idx="5">
                  <c:v>Pyrexia</c:v>
                </c:pt>
                <c:pt idx="6">
                  <c:v>Peripheral edema</c:v>
                </c:pt>
                <c:pt idx="7">
                  <c:v>Nausea</c:v>
                </c:pt>
                <c:pt idx="8">
                  <c:v>Dyspnea</c:v>
                </c:pt>
                <c:pt idx="9">
                  <c:v>Diarrhea</c:v>
                </c:pt>
                <c:pt idx="10">
                  <c:v>Fatigue</c:v>
                </c:pt>
                <c:pt idx="11">
                  <c:v>Anemia</c:v>
                </c:pt>
                <c:pt idx="12">
                  <c:v>Weight increased</c:v>
                </c:pt>
                <c:pt idx="13">
                  <c:v>Arthralgia</c:v>
                </c:pt>
                <c:pt idx="14">
                  <c:v>Cough</c:v>
                </c:pt>
                <c:pt idx="15">
                  <c:v>Dizziness</c:v>
                </c:pt>
                <c:pt idx="16">
                  <c:v>Constipation</c:v>
                </c:pt>
                <c:pt idx="17">
                  <c:v>AST increased</c:v>
                </c:pt>
                <c:pt idx="18">
                  <c:v>ALT increased</c:v>
                </c:pt>
                <c:pt idx="19">
                  <c:v>Myalgia</c:v>
                </c:pt>
                <c:pt idx="20">
                  <c:v>Discontinuation</c:v>
                </c:pt>
                <c:pt idx="21">
                  <c:v>Dose modifications</c:v>
                </c:pt>
                <c:pt idx="22">
                  <c:v>SAE</c:v>
                </c:pt>
                <c:pt idx="23">
                  <c:v>Total</c:v>
                </c:pt>
              </c:strCache>
            </c:strRef>
          </c:cat>
          <c:val>
            <c:numRef>
              <c:f>'Sheet 1'!$D$3:$D$26</c:f>
              <c:numCache>
                <c:formatCode>General</c:formatCode>
                <c:ptCount val="24"/>
                <c:pt idx="0">
                  <c:v>0</c:v>
                </c:pt>
                <c:pt idx="1">
                  <c:v>-6.3</c:v>
                </c:pt>
                <c:pt idx="2">
                  <c:v>0</c:v>
                </c:pt>
                <c:pt idx="3">
                  <c:v>0</c:v>
                </c:pt>
                <c:pt idx="4">
                  <c:v>0</c:v>
                </c:pt>
                <c:pt idx="5">
                  <c:v>0</c:v>
                </c:pt>
                <c:pt idx="6">
                  <c:v>-3.1</c:v>
                </c:pt>
                <c:pt idx="7">
                  <c:v>0</c:v>
                </c:pt>
                <c:pt idx="8">
                  <c:v>-9.4</c:v>
                </c:pt>
                <c:pt idx="9">
                  <c:v>0</c:v>
                </c:pt>
                <c:pt idx="10">
                  <c:v>0</c:v>
                </c:pt>
                <c:pt idx="11">
                  <c:v>-3.1</c:v>
                </c:pt>
                <c:pt idx="12">
                  <c:v>-9.4</c:v>
                </c:pt>
                <c:pt idx="13">
                  <c:v>-3.1</c:v>
                </c:pt>
                <c:pt idx="14">
                  <c:v>-3.1</c:v>
                </c:pt>
                <c:pt idx="15">
                  <c:v>-3.1</c:v>
                </c:pt>
                <c:pt idx="16">
                  <c:v>-3.1</c:v>
                </c:pt>
                <c:pt idx="17">
                  <c:v>-9.4</c:v>
                </c:pt>
                <c:pt idx="18">
                  <c:v>-6.3</c:v>
                </c:pt>
                <c:pt idx="19">
                  <c:v>-3.1</c:v>
                </c:pt>
                <c:pt idx="23">
                  <c:v>-59.4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A79-224F-98FD-3D84C8A20794}"/>
            </c:ext>
          </c:extLst>
        </c:ser>
        <c:ser>
          <c:idx val="1"/>
          <c:order val="1"/>
          <c:tx>
            <c:strRef>
              <c:f>'Sheet 1'!$E$2</c:f>
              <c:strCache>
                <c:ptCount val="1"/>
                <c:pt idx="0">
                  <c:v>Any grade</c:v>
                </c:pt>
              </c:strCache>
            </c:strRef>
          </c:tx>
          <c:spPr>
            <a:solidFill>
              <a:srgbClr val="00B0F0"/>
            </a:solidFill>
            <a:ln>
              <a:noFill/>
            </a:ln>
            <a:effectLst/>
          </c:spPr>
          <c:invertIfNegative val="0"/>
          <c:cat>
            <c:strRef>
              <c:f>'Sheet 1'!$B$3:$B$26</c:f>
              <c:strCache>
                <c:ptCount val="24"/>
                <c:pt idx="0">
                  <c:v>White blood cell count decreased</c:v>
                </c:pt>
                <c:pt idx="1">
                  <c:v>Pneumonia</c:v>
                </c:pt>
                <c:pt idx="2">
                  <c:v>Back pain</c:v>
                </c:pt>
                <c:pt idx="3">
                  <c:v>Vomiting</c:v>
                </c:pt>
                <c:pt idx="4">
                  <c:v>Upper respiratory tract infection</c:v>
                </c:pt>
                <c:pt idx="5">
                  <c:v>Pyrexia</c:v>
                </c:pt>
                <c:pt idx="6">
                  <c:v>Peripheral edema</c:v>
                </c:pt>
                <c:pt idx="7">
                  <c:v>Nausea</c:v>
                </c:pt>
                <c:pt idx="8">
                  <c:v>Dyspnea</c:v>
                </c:pt>
                <c:pt idx="9">
                  <c:v>Diarrhea</c:v>
                </c:pt>
                <c:pt idx="10">
                  <c:v>Fatigue</c:v>
                </c:pt>
                <c:pt idx="11">
                  <c:v>Anemia</c:v>
                </c:pt>
                <c:pt idx="12">
                  <c:v>Weight increased</c:v>
                </c:pt>
                <c:pt idx="13">
                  <c:v>Arthralgia</c:v>
                </c:pt>
                <c:pt idx="14">
                  <c:v>Cough</c:v>
                </c:pt>
                <c:pt idx="15">
                  <c:v>Dizziness</c:v>
                </c:pt>
                <c:pt idx="16">
                  <c:v>Constipation</c:v>
                </c:pt>
                <c:pt idx="17">
                  <c:v>AST increased</c:v>
                </c:pt>
                <c:pt idx="18">
                  <c:v>ALT increased</c:v>
                </c:pt>
                <c:pt idx="19">
                  <c:v>Myalgia</c:v>
                </c:pt>
                <c:pt idx="20">
                  <c:v>Discontinuation</c:v>
                </c:pt>
                <c:pt idx="21">
                  <c:v>Dose modifications</c:v>
                </c:pt>
                <c:pt idx="22">
                  <c:v>SAE</c:v>
                </c:pt>
                <c:pt idx="23">
                  <c:v>Total</c:v>
                </c:pt>
              </c:strCache>
            </c:strRef>
          </c:cat>
          <c:val>
            <c:numRef>
              <c:f>'Sheet 1'!$E$3:$E$26</c:f>
              <c:numCache>
                <c:formatCode>General</c:formatCode>
                <c:ptCount val="24"/>
                <c:pt idx="0">
                  <c:v>-18.8</c:v>
                </c:pt>
                <c:pt idx="1">
                  <c:v>-12.5</c:v>
                </c:pt>
                <c:pt idx="2">
                  <c:v>-18.8</c:v>
                </c:pt>
                <c:pt idx="3">
                  <c:v>-21.9</c:v>
                </c:pt>
                <c:pt idx="4">
                  <c:v>-21.9</c:v>
                </c:pt>
                <c:pt idx="5">
                  <c:v>-21.9</c:v>
                </c:pt>
                <c:pt idx="6">
                  <c:v>-18.8</c:v>
                </c:pt>
                <c:pt idx="7">
                  <c:v>-21.9</c:v>
                </c:pt>
                <c:pt idx="8">
                  <c:v>-12.5</c:v>
                </c:pt>
                <c:pt idx="9">
                  <c:v>-21.9</c:v>
                </c:pt>
                <c:pt idx="10">
                  <c:v>-25</c:v>
                </c:pt>
                <c:pt idx="11">
                  <c:v>-21.9</c:v>
                </c:pt>
                <c:pt idx="12">
                  <c:v>-18.7</c:v>
                </c:pt>
                <c:pt idx="13">
                  <c:v>-25</c:v>
                </c:pt>
                <c:pt idx="14">
                  <c:v>-28.2</c:v>
                </c:pt>
                <c:pt idx="15">
                  <c:v>-31.3</c:v>
                </c:pt>
                <c:pt idx="16">
                  <c:v>-37.5</c:v>
                </c:pt>
                <c:pt idx="17">
                  <c:v>-31.2</c:v>
                </c:pt>
                <c:pt idx="18">
                  <c:v>-34.299999999999997</c:v>
                </c:pt>
                <c:pt idx="19">
                  <c:v>-40.700000000000003</c:v>
                </c:pt>
                <c:pt idx="20">
                  <c:v>-3.1</c:v>
                </c:pt>
                <c:pt idx="21">
                  <c:v>-46.9</c:v>
                </c:pt>
                <c:pt idx="22">
                  <c:v>-46.9</c:v>
                </c:pt>
                <c:pt idx="23">
                  <c:v>-40.6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A79-224F-98FD-3D84C8A20794}"/>
            </c:ext>
          </c:extLst>
        </c:ser>
        <c:ser>
          <c:idx val="2"/>
          <c:order val="2"/>
          <c:tx>
            <c:strRef>
              <c:f>'Sheet 1'!$F$2</c:f>
              <c:strCache>
                <c:ptCount val="1"/>
              </c:strCache>
            </c:strRef>
          </c:tx>
          <c:spPr>
            <a:solidFill>
              <a:schemeClr val="accent2"/>
            </a:solidFill>
            <a:ln>
              <a:noFill/>
            </a:ln>
            <a:effectLst/>
          </c:spPr>
          <c:invertIfNegative val="0"/>
          <c:cat>
            <c:strRef>
              <c:f>'Sheet 1'!$B$3:$B$26</c:f>
              <c:strCache>
                <c:ptCount val="24"/>
                <c:pt idx="0">
                  <c:v>White blood cell count decreased</c:v>
                </c:pt>
                <c:pt idx="1">
                  <c:v>Pneumonia</c:v>
                </c:pt>
                <c:pt idx="2">
                  <c:v>Back pain</c:v>
                </c:pt>
                <c:pt idx="3">
                  <c:v>Vomiting</c:v>
                </c:pt>
                <c:pt idx="4">
                  <c:v>Upper respiratory tract infection</c:v>
                </c:pt>
                <c:pt idx="5">
                  <c:v>Pyrexia</c:v>
                </c:pt>
                <c:pt idx="6">
                  <c:v>Peripheral edema</c:v>
                </c:pt>
                <c:pt idx="7">
                  <c:v>Nausea</c:v>
                </c:pt>
                <c:pt idx="8">
                  <c:v>Dyspnea</c:v>
                </c:pt>
                <c:pt idx="9">
                  <c:v>Diarrhea</c:v>
                </c:pt>
                <c:pt idx="10">
                  <c:v>Fatigue</c:v>
                </c:pt>
                <c:pt idx="11">
                  <c:v>Anemia</c:v>
                </c:pt>
                <c:pt idx="12">
                  <c:v>Weight increased</c:v>
                </c:pt>
                <c:pt idx="13">
                  <c:v>Arthralgia</c:v>
                </c:pt>
                <c:pt idx="14">
                  <c:v>Cough</c:v>
                </c:pt>
                <c:pt idx="15">
                  <c:v>Dizziness</c:v>
                </c:pt>
                <c:pt idx="16">
                  <c:v>Constipation</c:v>
                </c:pt>
                <c:pt idx="17">
                  <c:v>AST increased</c:v>
                </c:pt>
                <c:pt idx="18">
                  <c:v>ALT increased</c:v>
                </c:pt>
                <c:pt idx="19">
                  <c:v>Myalgia</c:v>
                </c:pt>
                <c:pt idx="20">
                  <c:v>Discontinuation</c:v>
                </c:pt>
                <c:pt idx="21">
                  <c:v>Dose modifications</c:v>
                </c:pt>
                <c:pt idx="22">
                  <c:v>SAE</c:v>
                </c:pt>
                <c:pt idx="23">
                  <c:v>Total</c:v>
                </c:pt>
              </c:strCache>
            </c:strRef>
          </c:cat>
          <c:val>
            <c:numRef>
              <c:f>'Sheet 1'!$F$3:$F$26</c:f>
              <c:numCache>
                <c:formatCode>General</c:formatCode>
                <c:ptCount val="24"/>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A79-224F-98FD-3D84C8A20794}"/>
            </c:ext>
          </c:extLst>
        </c:ser>
        <c:ser>
          <c:idx val="3"/>
          <c:order val="3"/>
          <c:tx>
            <c:strRef>
              <c:f>'Sheet 1'!$G$2</c:f>
              <c:strCache>
                <c:ptCount val="1"/>
              </c:strCache>
            </c:strRef>
          </c:tx>
          <c:spPr>
            <a:solidFill>
              <a:srgbClr val="FFFF00"/>
            </a:solidFill>
            <a:ln>
              <a:noFill/>
            </a:ln>
            <a:effectLst/>
          </c:spPr>
          <c:invertIfNegative val="0"/>
          <c:cat>
            <c:strRef>
              <c:f>'Sheet 1'!$B$3:$B$26</c:f>
              <c:strCache>
                <c:ptCount val="24"/>
                <c:pt idx="0">
                  <c:v>White blood cell count decreased</c:v>
                </c:pt>
                <c:pt idx="1">
                  <c:v>Pneumonia</c:v>
                </c:pt>
                <c:pt idx="2">
                  <c:v>Back pain</c:v>
                </c:pt>
                <c:pt idx="3">
                  <c:v>Vomiting</c:v>
                </c:pt>
                <c:pt idx="4">
                  <c:v>Upper respiratory tract infection</c:v>
                </c:pt>
                <c:pt idx="5">
                  <c:v>Pyrexia</c:v>
                </c:pt>
                <c:pt idx="6">
                  <c:v>Peripheral edema</c:v>
                </c:pt>
                <c:pt idx="7">
                  <c:v>Nausea</c:v>
                </c:pt>
                <c:pt idx="8">
                  <c:v>Dyspnea</c:v>
                </c:pt>
                <c:pt idx="9">
                  <c:v>Diarrhea</c:v>
                </c:pt>
                <c:pt idx="10">
                  <c:v>Fatigue</c:v>
                </c:pt>
                <c:pt idx="11">
                  <c:v>Anemia</c:v>
                </c:pt>
                <c:pt idx="12">
                  <c:v>Weight increased</c:v>
                </c:pt>
                <c:pt idx="13">
                  <c:v>Arthralgia</c:v>
                </c:pt>
                <c:pt idx="14">
                  <c:v>Cough</c:v>
                </c:pt>
                <c:pt idx="15">
                  <c:v>Dizziness</c:v>
                </c:pt>
                <c:pt idx="16">
                  <c:v>Constipation</c:v>
                </c:pt>
                <c:pt idx="17">
                  <c:v>AST increased</c:v>
                </c:pt>
                <c:pt idx="18">
                  <c:v>ALT increased</c:v>
                </c:pt>
                <c:pt idx="19">
                  <c:v>Myalgia</c:v>
                </c:pt>
                <c:pt idx="20">
                  <c:v>Discontinuation</c:v>
                </c:pt>
                <c:pt idx="21">
                  <c:v>Dose modifications</c:v>
                </c:pt>
                <c:pt idx="22">
                  <c:v>SAE</c:v>
                </c:pt>
                <c:pt idx="23">
                  <c:v>Total</c:v>
                </c:pt>
              </c:strCache>
            </c:strRef>
          </c:cat>
          <c:val>
            <c:numRef>
              <c:f>'Sheet 1'!$G$3:$G$26</c:f>
              <c:numCache>
                <c:formatCode>General</c:formatCode>
                <c:ptCount val="24"/>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A79-224F-98FD-3D84C8A20794}"/>
            </c:ext>
          </c:extLst>
        </c:ser>
        <c:ser>
          <c:idx val="4"/>
          <c:order val="4"/>
          <c:tx>
            <c:strRef>
              <c:f>'Sheet 1'!$H$2</c:f>
              <c:strCache>
                <c:ptCount val="1"/>
                <c:pt idx="0">
                  <c:v>Grade ≥3</c:v>
                </c:pt>
              </c:strCache>
            </c:strRef>
          </c:tx>
          <c:spPr>
            <a:solidFill>
              <a:srgbClr val="002060"/>
            </a:solidFill>
            <a:ln>
              <a:noFill/>
            </a:ln>
            <a:effectLst/>
          </c:spPr>
          <c:invertIfNegative val="0"/>
          <c:cat>
            <c:strRef>
              <c:f>'Sheet 1'!$B$3:$B$26</c:f>
              <c:strCache>
                <c:ptCount val="24"/>
                <c:pt idx="0">
                  <c:v>White blood cell count decreased</c:v>
                </c:pt>
                <c:pt idx="1">
                  <c:v>Pneumonia</c:v>
                </c:pt>
                <c:pt idx="2">
                  <c:v>Back pain</c:v>
                </c:pt>
                <c:pt idx="3">
                  <c:v>Vomiting</c:v>
                </c:pt>
                <c:pt idx="4">
                  <c:v>Upper respiratory tract infection</c:v>
                </c:pt>
                <c:pt idx="5">
                  <c:v>Pyrexia</c:v>
                </c:pt>
                <c:pt idx="6">
                  <c:v>Peripheral edema</c:v>
                </c:pt>
                <c:pt idx="7">
                  <c:v>Nausea</c:v>
                </c:pt>
                <c:pt idx="8">
                  <c:v>Dyspnea</c:v>
                </c:pt>
                <c:pt idx="9">
                  <c:v>Diarrhea</c:v>
                </c:pt>
                <c:pt idx="10">
                  <c:v>Fatigue</c:v>
                </c:pt>
                <c:pt idx="11">
                  <c:v>Anemia</c:v>
                </c:pt>
                <c:pt idx="12">
                  <c:v>Weight increased</c:v>
                </c:pt>
                <c:pt idx="13">
                  <c:v>Arthralgia</c:v>
                </c:pt>
                <c:pt idx="14">
                  <c:v>Cough</c:v>
                </c:pt>
                <c:pt idx="15">
                  <c:v>Dizziness</c:v>
                </c:pt>
                <c:pt idx="16">
                  <c:v>Constipation</c:v>
                </c:pt>
                <c:pt idx="17">
                  <c:v>AST increased</c:v>
                </c:pt>
                <c:pt idx="18">
                  <c:v>ALT increased</c:v>
                </c:pt>
                <c:pt idx="19">
                  <c:v>Myalgia</c:v>
                </c:pt>
                <c:pt idx="20">
                  <c:v>Discontinuation</c:v>
                </c:pt>
                <c:pt idx="21">
                  <c:v>Dose modifications</c:v>
                </c:pt>
                <c:pt idx="22">
                  <c:v>SAE</c:v>
                </c:pt>
                <c:pt idx="23">
                  <c:v>Total</c:v>
                </c:pt>
              </c:strCache>
            </c:strRef>
          </c:cat>
          <c:val>
            <c:numRef>
              <c:f>'Sheet 1'!$H$3:$H$26</c:f>
              <c:numCache>
                <c:formatCode>General</c:formatCode>
                <c:ptCount val="24"/>
                <c:pt idx="0">
                  <c:v>0</c:v>
                </c:pt>
                <c:pt idx="1">
                  <c:v>0</c:v>
                </c:pt>
                <c:pt idx="3">
                  <c:v>0</c:v>
                </c:pt>
                <c:pt idx="5">
                  <c:v>0</c:v>
                </c:pt>
                <c:pt idx="6">
                  <c:v>0</c:v>
                </c:pt>
                <c:pt idx="7">
                  <c:v>0</c:v>
                </c:pt>
                <c:pt idx="9">
                  <c:v>0</c:v>
                </c:pt>
                <c:pt idx="10">
                  <c:v>0</c:v>
                </c:pt>
                <c:pt idx="11">
                  <c:v>0</c:v>
                </c:pt>
                <c:pt idx="12">
                  <c:v>9.4</c:v>
                </c:pt>
                <c:pt idx="13">
                  <c:v>0</c:v>
                </c:pt>
                <c:pt idx="15">
                  <c:v>0</c:v>
                </c:pt>
                <c:pt idx="16">
                  <c:v>3.1</c:v>
                </c:pt>
                <c:pt idx="17">
                  <c:v>9.4</c:v>
                </c:pt>
                <c:pt idx="18">
                  <c:v>6.3</c:v>
                </c:pt>
                <c:pt idx="19">
                  <c:v>3.1</c:v>
                </c:pt>
                <c:pt idx="23">
                  <c:v>28.1</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A79-224F-98FD-3D84C8A20794}"/>
            </c:ext>
          </c:extLst>
        </c:ser>
        <c:ser>
          <c:idx val="5"/>
          <c:order val="5"/>
          <c:tx>
            <c:strRef>
              <c:f>'Sheet 1'!$I$2</c:f>
              <c:strCache>
                <c:ptCount val="1"/>
                <c:pt idx="0">
                  <c:v>Any grade</c:v>
                </c:pt>
              </c:strCache>
            </c:strRef>
          </c:tx>
          <c:spPr>
            <a:solidFill>
              <a:srgbClr val="00B0F0"/>
            </a:solidFill>
            <a:ln>
              <a:noFill/>
            </a:ln>
            <a:effectLst/>
          </c:spPr>
          <c:invertIfNegative val="0"/>
          <c:cat>
            <c:strRef>
              <c:f>'Sheet 1'!$B$3:$B$26</c:f>
              <c:strCache>
                <c:ptCount val="24"/>
                <c:pt idx="0">
                  <c:v>White blood cell count decreased</c:v>
                </c:pt>
                <c:pt idx="1">
                  <c:v>Pneumonia</c:v>
                </c:pt>
                <c:pt idx="2">
                  <c:v>Back pain</c:v>
                </c:pt>
                <c:pt idx="3">
                  <c:v>Vomiting</c:v>
                </c:pt>
                <c:pt idx="4">
                  <c:v>Upper respiratory tract infection</c:v>
                </c:pt>
                <c:pt idx="5">
                  <c:v>Pyrexia</c:v>
                </c:pt>
                <c:pt idx="6">
                  <c:v>Peripheral edema</c:v>
                </c:pt>
                <c:pt idx="7">
                  <c:v>Nausea</c:v>
                </c:pt>
                <c:pt idx="8">
                  <c:v>Dyspnea</c:v>
                </c:pt>
                <c:pt idx="9">
                  <c:v>Diarrhea</c:v>
                </c:pt>
                <c:pt idx="10">
                  <c:v>Fatigue</c:v>
                </c:pt>
                <c:pt idx="11">
                  <c:v>Anemia</c:v>
                </c:pt>
                <c:pt idx="12">
                  <c:v>Weight increased</c:v>
                </c:pt>
                <c:pt idx="13">
                  <c:v>Arthralgia</c:v>
                </c:pt>
                <c:pt idx="14">
                  <c:v>Cough</c:v>
                </c:pt>
                <c:pt idx="15">
                  <c:v>Dizziness</c:v>
                </c:pt>
                <c:pt idx="16">
                  <c:v>Constipation</c:v>
                </c:pt>
                <c:pt idx="17">
                  <c:v>AST increased</c:v>
                </c:pt>
                <c:pt idx="18">
                  <c:v>ALT increased</c:v>
                </c:pt>
                <c:pt idx="19">
                  <c:v>Myalgia</c:v>
                </c:pt>
                <c:pt idx="20">
                  <c:v>Discontinuation</c:v>
                </c:pt>
                <c:pt idx="21">
                  <c:v>Dose modifications</c:v>
                </c:pt>
                <c:pt idx="22">
                  <c:v>SAE</c:v>
                </c:pt>
                <c:pt idx="23">
                  <c:v>Total</c:v>
                </c:pt>
              </c:strCache>
            </c:strRef>
          </c:cat>
          <c:val>
            <c:numRef>
              <c:f>'Sheet 1'!$I$3:$I$26</c:f>
              <c:numCache>
                <c:formatCode>General</c:formatCode>
                <c:ptCount val="24"/>
                <c:pt idx="0">
                  <c:v>15.6</c:v>
                </c:pt>
                <c:pt idx="1">
                  <c:v>3.1</c:v>
                </c:pt>
                <c:pt idx="3">
                  <c:v>9.4</c:v>
                </c:pt>
                <c:pt idx="5">
                  <c:v>3.1</c:v>
                </c:pt>
                <c:pt idx="6">
                  <c:v>9.4</c:v>
                </c:pt>
                <c:pt idx="7">
                  <c:v>12.5</c:v>
                </c:pt>
                <c:pt idx="9">
                  <c:v>3.1</c:v>
                </c:pt>
                <c:pt idx="10">
                  <c:v>9.4</c:v>
                </c:pt>
                <c:pt idx="11">
                  <c:v>9.4</c:v>
                </c:pt>
                <c:pt idx="12">
                  <c:v>15.6</c:v>
                </c:pt>
                <c:pt idx="13">
                  <c:v>3.1</c:v>
                </c:pt>
                <c:pt idx="15">
                  <c:v>15.6</c:v>
                </c:pt>
                <c:pt idx="16">
                  <c:v>21.9</c:v>
                </c:pt>
                <c:pt idx="17">
                  <c:v>25</c:v>
                </c:pt>
                <c:pt idx="18">
                  <c:v>34.299999999999997</c:v>
                </c:pt>
                <c:pt idx="19">
                  <c:v>25</c:v>
                </c:pt>
                <c:pt idx="20">
                  <c:v>3.1</c:v>
                </c:pt>
                <c:pt idx="21">
                  <c:v>18.8</c:v>
                </c:pt>
                <c:pt idx="22">
                  <c:v>9.4</c:v>
                </c:pt>
                <c:pt idx="23">
                  <c:v>65.599999999999994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A79-224F-98FD-3D84C8A20794}"/>
            </c:ext>
          </c:extLst>
        </c:ser>
        <c:ser>
          <c:idx val="6"/>
          <c:order val="6"/>
          <c:tx>
            <c:strRef>
              <c:f>'Sheet 1'!$J$2</c:f>
              <c:strCache>
                <c:ptCount val="1"/>
              </c:strCache>
            </c:strRef>
          </c:tx>
          <c:spPr>
            <a:solidFill>
              <a:schemeClr val="accent2"/>
            </a:solidFill>
            <a:ln>
              <a:noFill/>
            </a:ln>
            <a:effectLst/>
          </c:spPr>
          <c:invertIfNegative val="0"/>
          <c:cat>
            <c:strRef>
              <c:f>'Sheet 1'!$B$3:$B$26</c:f>
              <c:strCache>
                <c:ptCount val="24"/>
                <c:pt idx="0">
                  <c:v>White blood cell count decreased</c:v>
                </c:pt>
                <c:pt idx="1">
                  <c:v>Pneumonia</c:v>
                </c:pt>
                <c:pt idx="2">
                  <c:v>Back pain</c:v>
                </c:pt>
                <c:pt idx="3">
                  <c:v>Vomiting</c:v>
                </c:pt>
                <c:pt idx="4">
                  <c:v>Upper respiratory tract infection</c:v>
                </c:pt>
                <c:pt idx="5">
                  <c:v>Pyrexia</c:v>
                </c:pt>
                <c:pt idx="6">
                  <c:v>Peripheral edema</c:v>
                </c:pt>
                <c:pt idx="7">
                  <c:v>Nausea</c:v>
                </c:pt>
                <c:pt idx="8">
                  <c:v>Dyspnea</c:v>
                </c:pt>
                <c:pt idx="9">
                  <c:v>Diarrhea</c:v>
                </c:pt>
                <c:pt idx="10">
                  <c:v>Fatigue</c:v>
                </c:pt>
                <c:pt idx="11">
                  <c:v>Anemia</c:v>
                </c:pt>
                <c:pt idx="12">
                  <c:v>Weight increased</c:v>
                </c:pt>
                <c:pt idx="13">
                  <c:v>Arthralgia</c:v>
                </c:pt>
                <c:pt idx="14">
                  <c:v>Cough</c:v>
                </c:pt>
                <c:pt idx="15">
                  <c:v>Dizziness</c:v>
                </c:pt>
                <c:pt idx="16">
                  <c:v>Constipation</c:v>
                </c:pt>
                <c:pt idx="17">
                  <c:v>AST increased</c:v>
                </c:pt>
                <c:pt idx="18">
                  <c:v>ALT increased</c:v>
                </c:pt>
                <c:pt idx="19">
                  <c:v>Myalgia</c:v>
                </c:pt>
                <c:pt idx="20">
                  <c:v>Discontinuation</c:v>
                </c:pt>
                <c:pt idx="21">
                  <c:v>Dose modifications</c:v>
                </c:pt>
                <c:pt idx="22">
                  <c:v>SAE</c:v>
                </c:pt>
                <c:pt idx="23">
                  <c:v>Total</c:v>
                </c:pt>
              </c:strCache>
            </c:strRef>
          </c:cat>
          <c:val>
            <c:numRef>
              <c:f>'Sheet 1'!$J$3:$J$26</c:f>
              <c:numCache>
                <c:formatCode>General</c:formatCode>
                <c:ptCount val="24"/>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A79-224F-98FD-3D84C8A20794}"/>
            </c:ext>
          </c:extLst>
        </c:ser>
        <c:ser>
          <c:idx val="7"/>
          <c:order val="7"/>
          <c:tx>
            <c:strRef>
              <c:f>'Sheet 1'!$K$2</c:f>
              <c:strCache>
                <c:ptCount val="1"/>
              </c:strCache>
            </c:strRef>
          </c:tx>
          <c:spPr>
            <a:solidFill>
              <a:srgbClr val="FFFF00"/>
            </a:solidFill>
            <a:ln>
              <a:noFill/>
            </a:ln>
            <a:effectLst/>
          </c:spPr>
          <c:invertIfNegative val="0"/>
          <c:cat>
            <c:strRef>
              <c:f>'Sheet 1'!$B$3:$B$26</c:f>
              <c:strCache>
                <c:ptCount val="24"/>
                <c:pt idx="0">
                  <c:v>White blood cell count decreased</c:v>
                </c:pt>
                <c:pt idx="1">
                  <c:v>Pneumonia</c:v>
                </c:pt>
                <c:pt idx="2">
                  <c:v>Back pain</c:v>
                </c:pt>
                <c:pt idx="3">
                  <c:v>Vomiting</c:v>
                </c:pt>
                <c:pt idx="4">
                  <c:v>Upper respiratory tract infection</c:v>
                </c:pt>
                <c:pt idx="5">
                  <c:v>Pyrexia</c:v>
                </c:pt>
                <c:pt idx="6">
                  <c:v>Peripheral edema</c:v>
                </c:pt>
                <c:pt idx="7">
                  <c:v>Nausea</c:v>
                </c:pt>
                <c:pt idx="8">
                  <c:v>Dyspnea</c:v>
                </c:pt>
                <c:pt idx="9">
                  <c:v>Diarrhea</c:v>
                </c:pt>
                <c:pt idx="10">
                  <c:v>Fatigue</c:v>
                </c:pt>
                <c:pt idx="11">
                  <c:v>Anemia</c:v>
                </c:pt>
                <c:pt idx="12">
                  <c:v>Weight increased</c:v>
                </c:pt>
                <c:pt idx="13">
                  <c:v>Arthralgia</c:v>
                </c:pt>
                <c:pt idx="14">
                  <c:v>Cough</c:v>
                </c:pt>
                <c:pt idx="15">
                  <c:v>Dizziness</c:v>
                </c:pt>
                <c:pt idx="16">
                  <c:v>Constipation</c:v>
                </c:pt>
                <c:pt idx="17">
                  <c:v>AST increased</c:v>
                </c:pt>
                <c:pt idx="18">
                  <c:v>ALT increased</c:v>
                </c:pt>
                <c:pt idx="19">
                  <c:v>Myalgia</c:v>
                </c:pt>
                <c:pt idx="20">
                  <c:v>Discontinuation</c:v>
                </c:pt>
                <c:pt idx="21">
                  <c:v>Dose modifications</c:v>
                </c:pt>
                <c:pt idx="22">
                  <c:v>SAE</c:v>
                </c:pt>
                <c:pt idx="23">
                  <c:v>Total</c:v>
                </c:pt>
              </c:strCache>
            </c:strRef>
          </c:cat>
          <c:val>
            <c:numRef>
              <c:f>'Sheet 1'!$K$3:$K$26</c:f>
              <c:numCache>
                <c:formatCode>General</c:formatCode>
                <c:ptCount val="24"/>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8A79-224F-98FD-3D84C8A20794}"/>
            </c:ext>
          </c:extLst>
        </c:ser>
        <c:dLbls>
          <c:showLegendKey val="0"/>
          <c:showVal val="0"/>
          <c:showCatName val="0"/>
          <c:showSerName val="0"/>
          <c:showPercent val="0"/>
          <c:showBubbleSize val="0"/>
        </c:dLbls>
        <c:gapWidth val="30"/>
        <c:overlap val="100"/>
        <c:axId val="969815552"/>
        <c:axId val="969820144"/>
      </c:barChart>
      <c:catAx>
        <c:axId val="969815552"/>
        <c:scaling>
          <c:orientation val="minMax"/>
        </c:scaling>
        <c:delete val="0"/>
        <c:axPos val="l"/>
        <c:numFmt formatCode="General" sourceLinked="1"/>
        <c:majorTickMark val="none"/>
        <c:minorTickMark val="none"/>
        <c:tickLblPos val="low"/>
        <c:spPr>
          <a:solidFill>
            <a:schemeClr val="bg1"/>
          </a:solidFill>
          <a:ln w="12700" cap="sq" cmpd="sng" algn="ctr">
            <a:solidFill>
              <a:srgbClr val="000000"/>
            </a:solidFill>
            <a:miter lim="800000"/>
          </a:ln>
          <a:effectLst/>
        </c:spPr>
        <c:txPr>
          <a:bodyPr rot="0" spcFirstLastPara="1" vertOverflow="ellipsis"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969820144"/>
        <c:crossesAt val="0"/>
        <c:auto val="0"/>
        <c:lblAlgn val="ctr"/>
        <c:lblOffset val="100"/>
        <c:noMultiLvlLbl val="0"/>
      </c:catAx>
      <c:valAx>
        <c:axId val="969820144"/>
        <c:scaling>
          <c:orientation val="minMax"/>
          <c:max val="100"/>
          <c:min val="-100"/>
        </c:scaling>
        <c:delete val="0"/>
        <c:axPos val="b"/>
        <c:majorGridlines>
          <c:spPr>
            <a:ln w="9525" cap="flat" cmpd="sng" algn="ctr">
              <a:noFill/>
              <a:round/>
            </a:ln>
            <a:effectLst/>
          </c:spPr>
        </c:majorGridlines>
        <c:numFmt formatCode="#,##0;#,##0" sourceLinked="0"/>
        <c:majorTickMark val="out"/>
        <c:minorTickMark val="none"/>
        <c:tickLblPos val="low"/>
        <c:spPr>
          <a:noFill/>
          <a:ln w="12700" cap="sq">
            <a:solidFill>
              <a:srgbClr val="000000"/>
            </a:solidFill>
            <a:miter lim="800000"/>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69815552"/>
        <c:crosses val="autoZero"/>
        <c:crossBetween val="between"/>
        <c:majorUnit val="10"/>
        <c:minorUnit val="5"/>
      </c:valAx>
      <c:spPr>
        <a:noFill/>
        <a:ln w="25400">
          <a:noFill/>
        </a:ln>
        <a:effectLst/>
      </c:spPr>
    </c:plotArea>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5/20/25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6E4A1-53B6-4D70-E944-B679BE97CE0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D8BD4EE-BE6E-12D9-232A-947B5194EC92}"/>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DB8B49D-4C5C-C1C3-9DF9-8D187933683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BCDD651-F3CE-8268-DCEF-FC7E40081650}"/>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397729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49A81-3DF6-BE6B-EAAC-2B81C9C229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8A6710-DE42-68FE-2652-4552C24887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AE3B82-FE2F-45B1-0D20-D54BC9812A9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8073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7108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145BC-92F5-30FE-0CA9-DA9F208C17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D90A0-4E1D-D8EE-8123-E276AFFBC8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7DDFB3-1310-C4DC-9DA4-3146703F3CE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2045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2480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E19FE-AA3A-D278-1A23-ED764B6EB3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3A017F-3C65-7A68-68FF-FA436082E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C7411-1B16-AA51-8F47-176C8D174DC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8182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15ADE-A7D8-1072-4A3D-0E0A46AFAC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F27311-9181-6CF4-8166-05D9D3778E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C1DA86-48DF-BD44-3BC5-AF7C3DEB453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4232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3311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02F95-EC7A-F347-9B44-23089A4D77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9151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406CA-5EBC-3F4A-B627-9D06F3C501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8653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0454B-9552-28DF-6E4A-FF1EBF11E9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B80CAD-B8CA-A734-6281-CC9BBD9A0E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369C20-2594-BD35-3924-0607999B9E8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4511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D1F27-9853-E134-7121-CA5A9E8E19AE}"/>
            </a:ext>
          </a:extLst>
        </p:cNvPr>
        <p:cNvGrpSpPr/>
        <p:nvPr/>
      </p:nvGrpSpPr>
      <p:grpSpPr>
        <a:xfrm>
          <a:off x="0" y="0"/>
          <a:ext cx="0" cy="0"/>
          <a:chOff x="0" y="0"/>
          <a:chExt cx="0" cy="0"/>
        </a:xfrm>
      </p:grpSpPr>
      <p:sp>
        <p:nvSpPr>
          <p:cNvPr id="54273" name="Rectangle 7">
            <a:extLst>
              <a:ext uri="{FF2B5EF4-FFF2-40B4-BE49-F238E27FC236}">
                <a16:creationId xmlns:a16="http://schemas.microsoft.com/office/drawing/2014/main" id="{258BF9F7-D162-F86D-1838-BE18838921C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F6A022-7D6C-4A95-9040-21D9FA81260E}" type="slidenum">
              <a:rPr kumimoji="0" lang="en-US" altLang="en-US" sz="1200" b="0" i="0" u="none" strike="noStrike" kern="1200" cap="none" spc="0" normalizeH="0" baseline="0" noProof="0">
                <a:ln>
                  <a:noFill/>
                </a:ln>
                <a:solidFill>
                  <a:prstClr val="black"/>
                </a:solidFill>
                <a:effectLst/>
                <a:uLnTx/>
                <a:uFillTx/>
                <a:latin typeface="Garamond" panose="02020404030301010803" pitchFamily="18"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200" b="0" i="0" u="none" strike="noStrike" kern="1200" cap="none" spc="0" normalizeH="0" baseline="0" noProof="0">
              <a:ln>
                <a:noFill/>
              </a:ln>
              <a:solidFill>
                <a:prstClr val="black"/>
              </a:solidFill>
              <a:effectLst/>
              <a:uLnTx/>
              <a:uFillTx/>
              <a:latin typeface="Garamond" panose="02020404030301010803" pitchFamily="18" charset="0"/>
              <a:ea typeface="MS PGothic" panose="020B0600070205080204" pitchFamily="34" charset="-128"/>
              <a:cs typeface="+mn-cs"/>
            </a:endParaRPr>
          </a:p>
        </p:txBody>
      </p:sp>
      <p:sp>
        <p:nvSpPr>
          <p:cNvPr id="54274" name="Rectangle 2">
            <a:extLst>
              <a:ext uri="{FF2B5EF4-FFF2-40B4-BE49-F238E27FC236}">
                <a16:creationId xmlns:a16="http://schemas.microsoft.com/office/drawing/2014/main" id="{70E7B054-2D65-514E-4CE7-02FD4FC857AD}"/>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42A2A602-EE0B-3F26-9711-11AD3EBE9CB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53197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8A722-2B4B-77B4-45A0-18D5A1BB6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D050A-8C8C-E0D0-B36D-E4C8859E4B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0C7EE0-D838-1020-A354-82330E59A3C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7295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26240-FA2B-70C3-6464-0F31A5389B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C8DB7-7DC0-CC6B-228A-8BBDA03138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1F5682-2B47-67B5-0BB9-AF9FDBBE786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2025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5C587-97D3-A1A4-94D2-65E5EAB2FF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9EE8D0-1F13-1EB0-B56F-BF64FA2EFE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D7E4E8-6E30-3280-0B92-CBD03A7C2FC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2124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05B59-04EC-D178-83E7-2379EB04D8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15A7B-63AF-285A-A5AF-BC77CC8993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B3B5F3-092D-6010-99C3-26F78B406A1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457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EB5AA-966A-FAA4-4A23-A6202E4DD1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6365DB-E6D3-C45A-869E-6A84D928ED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45A637-9D86-3C06-D37B-B8E952A7BC1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4824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4C757-3DD1-53A5-81A3-327CA760B3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5775AE-BFF8-FCF6-C00E-1048BFE686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F40D04-3B51-5781-E48A-AAF4B7B5801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9278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9FE80445-E4CF-E545-B280-6927C8E27300}"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rPr>
              <a:pPr marL="0" marR="0" lvl="0" indent="0" algn="l" defTabSz="455613" rtl="0" eaLnBrk="1" fontAlgn="base" latinLnBrk="0" hangingPunct="1">
                <a:lnSpc>
                  <a:spcPct val="100000"/>
                </a:lnSpc>
                <a:spcBef>
                  <a:spcPct val="0"/>
                </a:spcBef>
                <a:spcAft>
                  <a:spcPct val="0"/>
                </a:spcAft>
                <a:buClrTx/>
                <a:buSzTx/>
                <a:buFontTx/>
                <a:buNone/>
                <a:tabLst/>
                <a:defRPr/>
              </a:pPr>
              <a:t>99</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99512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09D54-59AC-2D0F-7094-A4E9E580C693}"/>
            </a:ext>
          </a:extLst>
        </p:cNvPr>
        <p:cNvGrpSpPr/>
        <p:nvPr/>
      </p:nvGrpSpPr>
      <p:grpSpPr>
        <a:xfrm>
          <a:off x="0" y="0"/>
          <a:ext cx="0" cy="0"/>
          <a:chOff x="0" y="0"/>
          <a:chExt cx="0" cy="0"/>
        </a:xfrm>
      </p:grpSpPr>
      <p:sp>
        <p:nvSpPr>
          <p:cNvPr id="54273" name="Rectangle 7">
            <a:extLst>
              <a:ext uri="{FF2B5EF4-FFF2-40B4-BE49-F238E27FC236}">
                <a16:creationId xmlns:a16="http://schemas.microsoft.com/office/drawing/2014/main" id="{2CAFC3F5-6AB4-AC64-7D9B-62F8A6B491B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F6A022-7D6C-4A95-9040-21D9FA81260E}" type="slidenum">
              <a:rPr kumimoji="0" lang="en-US" altLang="en-US" sz="1200" b="0" i="0" u="none" strike="noStrike" kern="1200" cap="none" spc="0" normalizeH="0" baseline="0" noProof="0">
                <a:ln>
                  <a:noFill/>
                </a:ln>
                <a:solidFill>
                  <a:prstClr val="black"/>
                </a:solidFill>
                <a:effectLst/>
                <a:uLnTx/>
                <a:uFillTx/>
                <a:latin typeface="Garamond" panose="02020404030301010803" pitchFamily="18"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200" b="0" i="0" u="none" strike="noStrike" kern="1200" cap="none" spc="0" normalizeH="0" baseline="0" noProof="0">
              <a:ln>
                <a:noFill/>
              </a:ln>
              <a:solidFill>
                <a:prstClr val="black"/>
              </a:solidFill>
              <a:effectLst/>
              <a:uLnTx/>
              <a:uFillTx/>
              <a:latin typeface="Garamond" panose="02020404030301010803" pitchFamily="18" charset="0"/>
              <a:ea typeface="MS PGothic" panose="020B0600070205080204" pitchFamily="34" charset="-128"/>
              <a:cs typeface="+mn-cs"/>
            </a:endParaRPr>
          </a:p>
        </p:txBody>
      </p:sp>
      <p:sp>
        <p:nvSpPr>
          <p:cNvPr id="54274" name="Rectangle 2">
            <a:extLst>
              <a:ext uri="{FF2B5EF4-FFF2-40B4-BE49-F238E27FC236}">
                <a16:creationId xmlns:a16="http://schemas.microsoft.com/office/drawing/2014/main" id="{8780D323-B23F-B7D6-09E3-5FFD4826F6CA}"/>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BD2A9DEB-7126-7264-4600-5C8A838B883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846772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1705B-3515-05B3-AA30-7913550E6D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BE03C-267B-85D3-DAF8-8A6BD79339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74CF0F-F624-5563-6FBE-A1D0D85602E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7218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33707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0B717-C925-67BB-FDE5-84A947EA53D2}"/>
            </a:ext>
          </a:extLst>
        </p:cNvPr>
        <p:cNvGrpSpPr/>
        <p:nvPr/>
      </p:nvGrpSpPr>
      <p:grpSpPr>
        <a:xfrm>
          <a:off x="0" y="0"/>
          <a:ext cx="0" cy="0"/>
          <a:chOff x="0" y="0"/>
          <a:chExt cx="0" cy="0"/>
        </a:xfrm>
      </p:grpSpPr>
      <p:sp>
        <p:nvSpPr>
          <p:cNvPr id="54273" name="Rectangle 7">
            <a:extLst>
              <a:ext uri="{FF2B5EF4-FFF2-40B4-BE49-F238E27FC236}">
                <a16:creationId xmlns:a16="http://schemas.microsoft.com/office/drawing/2014/main" id="{C8017921-6CCC-116C-0B05-848298335ED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F6A022-7D6C-4A95-9040-21D9FA81260E}" type="slidenum">
              <a:rPr kumimoji="0" lang="en-US" altLang="en-US" sz="1200" b="0" i="0" u="none" strike="noStrike" kern="1200" cap="none" spc="0" normalizeH="0" baseline="0" noProof="0">
                <a:ln>
                  <a:noFill/>
                </a:ln>
                <a:solidFill>
                  <a:prstClr val="black"/>
                </a:solidFill>
                <a:effectLst/>
                <a:uLnTx/>
                <a:uFillTx/>
                <a:latin typeface="Garamond" panose="02020404030301010803" pitchFamily="18"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200" b="0" i="0" u="none" strike="noStrike" kern="1200" cap="none" spc="0" normalizeH="0" baseline="0" noProof="0">
              <a:ln>
                <a:noFill/>
              </a:ln>
              <a:solidFill>
                <a:prstClr val="black"/>
              </a:solidFill>
              <a:effectLst/>
              <a:uLnTx/>
              <a:uFillTx/>
              <a:latin typeface="Garamond" panose="02020404030301010803" pitchFamily="18" charset="0"/>
              <a:ea typeface="MS PGothic" panose="020B0600070205080204" pitchFamily="34" charset="-128"/>
              <a:cs typeface="+mn-cs"/>
            </a:endParaRPr>
          </a:p>
        </p:txBody>
      </p:sp>
      <p:sp>
        <p:nvSpPr>
          <p:cNvPr id="54274" name="Rectangle 2">
            <a:extLst>
              <a:ext uri="{FF2B5EF4-FFF2-40B4-BE49-F238E27FC236}">
                <a16:creationId xmlns:a16="http://schemas.microsoft.com/office/drawing/2014/main" id="{604E2F44-799D-5FC8-C4D0-402F1BDE4B4C}"/>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94B0D232-2E71-7B23-255A-FF57AB00A4D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862755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A5EC9-FD8D-9695-CF3C-5B091C3D65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95D4AE-3904-9CFD-93AC-DFF4707807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B43AFC-D8D8-5F00-828C-A7129578128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526638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FB275-4BA0-4A59-BE05-28279F13166A}"/>
            </a:ext>
          </a:extLst>
        </p:cNvPr>
        <p:cNvGrpSpPr/>
        <p:nvPr/>
      </p:nvGrpSpPr>
      <p:grpSpPr>
        <a:xfrm>
          <a:off x="0" y="0"/>
          <a:ext cx="0" cy="0"/>
          <a:chOff x="0" y="0"/>
          <a:chExt cx="0" cy="0"/>
        </a:xfrm>
      </p:grpSpPr>
      <p:sp>
        <p:nvSpPr>
          <p:cNvPr id="54273" name="Rectangle 7">
            <a:extLst>
              <a:ext uri="{FF2B5EF4-FFF2-40B4-BE49-F238E27FC236}">
                <a16:creationId xmlns:a16="http://schemas.microsoft.com/office/drawing/2014/main" id="{39B8623D-B388-9770-3B4B-5A18D8565D2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F6A022-7D6C-4A95-9040-21D9FA81260E}" type="slidenum">
              <a:rPr kumimoji="0" lang="en-US" altLang="en-US" sz="1200" b="0" i="0" u="none" strike="noStrike" kern="1200" cap="none" spc="0" normalizeH="0" baseline="0" noProof="0">
                <a:ln>
                  <a:noFill/>
                </a:ln>
                <a:solidFill>
                  <a:prstClr val="black"/>
                </a:solidFill>
                <a:effectLst/>
                <a:uLnTx/>
                <a:uFillTx/>
                <a:latin typeface="Garamond" panose="02020404030301010803" pitchFamily="18"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200" b="0" i="0" u="none" strike="noStrike" kern="1200" cap="none" spc="0" normalizeH="0" baseline="0" noProof="0">
              <a:ln>
                <a:noFill/>
              </a:ln>
              <a:solidFill>
                <a:prstClr val="black"/>
              </a:solidFill>
              <a:effectLst/>
              <a:uLnTx/>
              <a:uFillTx/>
              <a:latin typeface="Garamond" panose="02020404030301010803" pitchFamily="18" charset="0"/>
              <a:ea typeface="MS PGothic" panose="020B0600070205080204" pitchFamily="34" charset="-128"/>
              <a:cs typeface="+mn-cs"/>
            </a:endParaRPr>
          </a:p>
        </p:txBody>
      </p:sp>
      <p:sp>
        <p:nvSpPr>
          <p:cNvPr id="54274" name="Rectangle 2">
            <a:extLst>
              <a:ext uri="{FF2B5EF4-FFF2-40B4-BE49-F238E27FC236}">
                <a16:creationId xmlns:a16="http://schemas.microsoft.com/office/drawing/2014/main" id="{08BBB895-74E8-D60D-BB16-05B63B17C824}"/>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0BBEAE15-FD63-A74C-027C-F2CD1CB63C6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9777170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05768-E10D-7121-F5F9-D1A04BC72F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47469C-1512-DB6A-27E4-D8F462C394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3EF449-0B4B-C70D-FD2F-BC2213299DC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8594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CC493-355A-70AA-A674-230A18CDCF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91A664-72E6-5113-9C97-AE4994FA16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C67509-E260-D7A0-98EC-1E4E78C968C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23460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14AA7-D2F2-5D55-0412-5EE17620F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688302-1877-6AFD-CB49-7D1AE514F8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65AF99-59E4-DA5B-21B0-006E627CB2E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0010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0E08A-D3F0-C4A5-EFD2-5685004A6D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87C264-A630-D55E-62B8-E2EFEF60FB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1B3494-3295-8012-528D-E68C4376867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9464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74509-32FF-5DD1-ACD8-C7F3FB8C72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A7AA21-E6FD-2119-A854-F91DDD2A48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FFB650-54EB-3321-5EA7-0E99DD7DDA5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5721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941A6-7A0F-15EA-24F3-FEEEBF71AC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3A147-80D3-95CC-0C96-D1BEF530BA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D09030-D302-A100-CC88-CBD4591FCB9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8531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8A328-A671-A5D6-181B-ED3DCB1904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8F5900-9FEE-4B01-4FAE-00137DF822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88ABDE-6F1E-2357-512D-37EA841D0A7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097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F78F7-F0F2-0CED-D1A7-706556853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B36368-E62F-767A-13E4-EB7FE5F978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4F4DA0-EF82-4F00-58ED-FA2B777A3EA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3336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01F4F-5472-92A0-2BC7-7916ED1BD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604CCD-0432-E675-0BCD-E3D90C98CF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F539E9-931D-A55F-A274-0B65AD3B390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3177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C05F-7332-FA9B-B524-C43CBDE15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EC3CB-3F44-BC9B-E2E7-44B2B4CDFE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4E354-C058-7EB7-77C2-1D979155615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6836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4DFCA-6831-EDD9-7DA7-11A06A9304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7C9F02-0C06-1F4B-C884-C1A7C035CA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7BBEEF-0932-EC8F-E377-0E49C956195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0503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6.xml"/><Relationship Id="rId4" Type="http://schemas.openxmlformats.org/officeDocument/2006/relationships/image" Target="../media/image9.emf"/></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9.xml"/><Relationship Id="rId7" Type="http://schemas.openxmlformats.org/officeDocument/2006/relationships/image" Target="../media/image12.emf"/><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6.xml"/><Relationship Id="rId5" Type="http://schemas.openxmlformats.org/officeDocument/2006/relationships/tags" Target="../tags/tag11.xml"/><Relationship Id="rId4" Type="http://schemas.openxmlformats.org/officeDocument/2006/relationships/tags" Target="../tags/tag10.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6280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3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2B361-4E83-5F7F-C0BF-BF88723A73CF}"/>
              </a:ext>
            </a:extLst>
          </p:cNvPr>
          <p:cNvSpPr>
            <a:spLocks noGrp="1"/>
          </p:cNvSpPr>
          <p:nvPr>
            <p:ph type="dt" sz="half" idx="10"/>
          </p:nvPr>
        </p:nvSpPr>
        <p:spPr/>
        <p:txBody>
          <a:bodyPr/>
          <a:lstStyle/>
          <a:p>
            <a:fld id="{C76FF68B-4B17-474A-A74B-26D59FA453F3}" type="datetimeFigureOut">
              <a:rPr lang="en-US" smtClean="0"/>
              <a:t>5/20/25</a:t>
            </a:fld>
            <a:endParaRPr lang="en-US"/>
          </a:p>
        </p:txBody>
      </p:sp>
      <p:sp>
        <p:nvSpPr>
          <p:cNvPr id="3" name="Footer Placeholder 2">
            <a:extLst>
              <a:ext uri="{FF2B5EF4-FFF2-40B4-BE49-F238E27FC236}">
                <a16:creationId xmlns:a16="http://schemas.microsoft.com/office/drawing/2014/main" id="{47ECC9DF-A72C-9766-CF60-332543B205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388E7B-33D8-DE4C-8B11-9737855108F6}"/>
              </a:ext>
            </a:extLst>
          </p:cNvPr>
          <p:cNvSpPr>
            <a:spLocks noGrp="1"/>
          </p:cNvSpPr>
          <p:nvPr>
            <p:ph type="sldNum" sz="quarter" idx="12"/>
          </p:nvPr>
        </p:nvSpPr>
        <p:spPr/>
        <p:txBody>
          <a:bodyPr/>
          <a:lstStyle/>
          <a:p>
            <a:fld id="{F73A0129-1308-E642-9EB0-D980755FB907}" type="slidenum">
              <a:rPr lang="en-US" smtClean="0"/>
              <a:t>‹#›</a:t>
            </a:fld>
            <a:endParaRPr lang="en-US"/>
          </a:p>
        </p:txBody>
      </p:sp>
    </p:spTree>
    <p:extLst>
      <p:ext uri="{BB962C8B-B14F-4D97-AF65-F5344CB8AC3E}">
        <p14:creationId xmlns:p14="http://schemas.microsoft.com/office/powerpoint/2010/main" val="25188443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21E5F-1B48-FF62-5D84-62A9342FA1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D0827C-B4CF-2D9A-E018-A9B0ACB122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2B2A9F-2988-5EDA-47BF-DECE0C5C8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CF1538-637C-83EB-D78D-60ABF1588BB6}"/>
              </a:ext>
            </a:extLst>
          </p:cNvPr>
          <p:cNvSpPr>
            <a:spLocks noGrp="1"/>
          </p:cNvSpPr>
          <p:nvPr>
            <p:ph type="dt" sz="half" idx="10"/>
          </p:nvPr>
        </p:nvSpPr>
        <p:spPr/>
        <p:txBody>
          <a:bodyPr/>
          <a:lstStyle/>
          <a:p>
            <a:fld id="{C76FF68B-4B17-474A-A74B-26D59FA453F3}" type="datetimeFigureOut">
              <a:rPr lang="en-US" smtClean="0"/>
              <a:t>5/20/25</a:t>
            </a:fld>
            <a:endParaRPr lang="en-US"/>
          </a:p>
        </p:txBody>
      </p:sp>
      <p:sp>
        <p:nvSpPr>
          <p:cNvPr id="6" name="Footer Placeholder 5">
            <a:extLst>
              <a:ext uri="{FF2B5EF4-FFF2-40B4-BE49-F238E27FC236}">
                <a16:creationId xmlns:a16="http://schemas.microsoft.com/office/drawing/2014/main" id="{28AFD81C-B218-9C5D-BE20-4CDA4A798F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2903AC-0304-E630-67AC-E3D693B88FBB}"/>
              </a:ext>
            </a:extLst>
          </p:cNvPr>
          <p:cNvSpPr>
            <a:spLocks noGrp="1"/>
          </p:cNvSpPr>
          <p:nvPr>
            <p:ph type="sldNum" sz="quarter" idx="12"/>
          </p:nvPr>
        </p:nvSpPr>
        <p:spPr/>
        <p:txBody>
          <a:bodyPr/>
          <a:lstStyle/>
          <a:p>
            <a:fld id="{F73A0129-1308-E642-9EB0-D980755FB907}" type="slidenum">
              <a:rPr lang="en-US" smtClean="0"/>
              <a:t>‹#›</a:t>
            </a:fld>
            <a:endParaRPr lang="en-US"/>
          </a:p>
        </p:txBody>
      </p:sp>
    </p:spTree>
    <p:extLst>
      <p:ext uri="{BB962C8B-B14F-4D97-AF65-F5344CB8AC3E}">
        <p14:creationId xmlns:p14="http://schemas.microsoft.com/office/powerpoint/2010/main" val="21697988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2BAD8-4D18-2716-E969-4F4D1FEBD3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6992DE-FAB3-6C3D-E022-C3A9C0689B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6B0FB7-65DF-0CB2-1E81-FB9374CF77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DCCB94-F612-BBA0-E02B-4642E7CA971A}"/>
              </a:ext>
            </a:extLst>
          </p:cNvPr>
          <p:cNvSpPr>
            <a:spLocks noGrp="1"/>
          </p:cNvSpPr>
          <p:nvPr>
            <p:ph type="dt" sz="half" idx="10"/>
          </p:nvPr>
        </p:nvSpPr>
        <p:spPr/>
        <p:txBody>
          <a:bodyPr/>
          <a:lstStyle/>
          <a:p>
            <a:fld id="{C76FF68B-4B17-474A-A74B-26D59FA453F3}" type="datetimeFigureOut">
              <a:rPr lang="en-US" smtClean="0"/>
              <a:t>5/20/25</a:t>
            </a:fld>
            <a:endParaRPr lang="en-US"/>
          </a:p>
        </p:txBody>
      </p:sp>
      <p:sp>
        <p:nvSpPr>
          <p:cNvPr id="6" name="Footer Placeholder 5">
            <a:extLst>
              <a:ext uri="{FF2B5EF4-FFF2-40B4-BE49-F238E27FC236}">
                <a16:creationId xmlns:a16="http://schemas.microsoft.com/office/drawing/2014/main" id="{B1166C97-F3F6-F6AF-F386-F46C2F3CEF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465A98-B6CD-DF3A-C573-355C2EA2CF28}"/>
              </a:ext>
            </a:extLst>
          </p:cNvPr>
          <p:cNvSpPr>
            <a:spLocks noGrp="1"/>
          </p:cNvSpPr>
          <p:nvPr>
            <p:ph type="sldNum" sz="quarter" idx="12"/>
          </p:nvPr>
        </p:nvSpPr>
        <p:spPr/>
        <p:txBody>
          <a:bodyPr/>
          <a:lstStyle/>
          <a:p>
            <a:fld id="{F73A0129-1308-E642-9EB0-D980755FB907}" type="slidenum">
              <a:rPr lang="en-US" smtClean="0"/>
              <a:t>‹#›</a:t>
            </a:fld>
            <a:endParaRPr lang="en-US"/>
          </a:p>
        </p:txBody>
      </p:sp>
    </p:spTree>
    <p:extLst>
      <p:ext uri="{BB962C8B-B14F-4D97-AF65-F5344CB8AC3E}">
        <p14:creationId xmlns:p14="http://schemas.microsoft.com/office/powerpoint/2010/main" val="23009927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2A059-E1DB-12AE-99EF-58C2B0B01F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3B9AB8-25F8-EA88-E149-298D0DA8A0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D8E051-27C5-F0EB-49CB-ECDC14C9CEAE}"/>
              </a:ext>
            </a:extLst>
          </p:cNvPr>
          <p:cNvSpPr>
            <a:spLocks noGrp="1"/>
          </p:cNvSpPr>
          <p:nvPr>
            <p:ph type="dt" sz="half" idx="10"/>
          </p:nvPr>
        </p:nvSpPr>
        <p:spPr/>
        <p:txBody>
          <a:bodyPr/>
          <a:lstStyle/>
          <a:p>
            <a:fld id="{C76FF68B-4B17-474A-A74B-26D59FA453F3}" type="datetimeFigureOut">
              <a:rPr lang="en-US" smtClean="0"/>
              <a:t>5/20/25</a:t>
            </a:fld>
            <a:endParaRPr lang="en-US"/>
          </a:p>
        </p:txBody>
      </p:sp>
      <p:sp>
        <p:nvSpPr>
          <p:cNvPr id="5" name="Footer Placeholder 4">
            <a:extLst>
              <a:ext uri="{FF2B5EF4-FFF2-40B4-BE49-F238E27FC236}">
                <a16:creationId xmlns:a16="http://schemas.microsoft.com/office/drawing/2014/main" id="{E50A0018-4FFD-3B6B-6030-2B1156BC13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3BD311-2652-CA36-8B57-491A0EA1BD15}"/>
              </a:ext>
            </a:extLst>
          </p:cNvPr>
          <p:cNvSpPr>
            <a:spLocks noGrp="1"/>
          </p:cNvSpPr>
          <p:nvPr>
            <p:ph type="sldNum" sz="quarter" idx="12"/>
          </p:nvPr>
        </p:nvSpPr>
        <p:spPr/>
        <p:txBody>
          <a:bodyPr/>
          <a:lstStyle/>
          <a:p>
            <a:fld id="{F73A0129-1308-E642-9EB0-D980755FB907}" type="slidenum">
              <a:rPr lang="en-US" smtClean="0"/>
              <a:t>‹#›</a:t>
            </a:fld>
            <a:endParaRPr lang="en-US"/>
          </a:p>
        </p:txBody>
      </p:sp>
    </p:spTree>
    <p:extLst>
      <p:ext uri="{BB962C8B-B14F-4D97-AF65-F5344CB8AC3E}">
        <p14:creationId xmlns:p14="http://schemas.microsoft.com/office/powerpoint/2010/main" val="14629587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CBAFE5-88EA-E0BB-4DA9-FA504B6C42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B26AED-5F8C-ED9B-DC34-09FAE5F921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B3D998-322F-37BC-F2CD-A13563789D4A}"/>
              </a:ext>
            </a:extLst>
          </p:cNvPr>
          <p:cNvSpPr>
            <a:spLocks noGrp="1"/>
          </p:cNvSpPr>
          <p:nvPr>
            <p:ph type="dt" sz="half" idx="10"/>
          </p:nvPr>
        </p:nvSpPr>
        <p:spPr/>
        <p:txBody>
          <a:bodyPr/>
          <a:lstStyle/>
          <a:p>
            <a:fld id="{C76FF68B-4B17-474A-A74B-26D59FA453F3}" type="datetimeFigureOut">
              <a:rPr lang="en-US" smtClean="0"/>
              <a:t>5/20/25</a:t>
            </a:fld>
            <a:endParaRPr lang="en-US"/>
          </a:p>
        </p:txBody>
      </p:sp>
      <p:sp>
        <p:nvSpPr>
          <p:cNvPr id="5" name="Footer Placeholder 4">
            <a:extLst>
              <a:ext uri="{FF2B5EF4-FFF2-40B4-BE49-F238E27FC236}">
                <a16:creationId xmlns:a16="http://schemas.microsoft.com/office/drawing/2014/main" id="{8396FFED-1993-B15C-B788-130248FC78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945386-E72E-AE5B-1047-C909CFFBFDF0}"/>
              </a:ext>
            </a:extLst>
          </p:cNvPr>
          <p:cNvSpPr>
            <a:spLocks noGrp="1"/>
          </p:cNvSpPr>
          <p:nvPr>
            <p:ph type="sldNum" sz="quarter" idx="12"/>
          </p:nvPr>
        </p:nvSpPr>
        <p:spPr/>
        <p:txBody>
          <a:bodyPr/>
          <a:lstStyle/>
          <a:p>
            <a:fld id="{F73A0129-1308-E642-9EB0-D980755FB907}" type="slidenum">
              <a:rPr lang="en-US" smtClean="0"/>
              <a:t>‹#›</a:t>
            </a:fld>
            <a:endParaRPr lang="en-US"/>
          </a:p>
        </p:txBody>
      </p:sp>
    </p:spTree>
    <p:extLst>
      <p:ext uri="{BB962C8B-B14F-4D97-AF65-F5344CB8AC3E}">
        <p14:creationId xmlns:p14="http://schemas.microsoft.com/office/powerpoint/2010/main" val="18664180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4784795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146586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D694929-5672-4EC4-8542-EA986C4DF3F4}" type="datetimeFigureOut">
              <a:rPr lang="en-US" smtClean="0"/>
              <a:pPr/>
              <a:t>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97A65-901B-464A-AAB9-A87F0BE6403A}" type="slidenum">
              <a:rPr lang="en-US" smtClean="0"/>
              <a:pPr/>
              <a:t>‹#›</a:t>
            </a:fld>
            <a:endParaRPr lang="en-US"/>
          </a:p>
        </p:txBody>
      </p:sp>
    </p:spTree>
    <p:extLst>
      <p:ext uri="{BB962C8B-B14F-4D97-AF65-F5344CB8AC3E}">
        <p14:creationId xmlns:p14="http://schemas.microsoft.com/office/powerpoint/2010/main" val="38920154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D694929-5672-4EC4-8542-EA986C4DF3F4}" type="datetimeFigureOut">
              <a:rPr lang="en-US" smtClean="0"/>
              <a:pPr/>
              <a:t>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97A65-901B-464A-AAB9-A87F0BE6403A}" type="slidenum">
              <a:rPr lang="en-US" smtClean="0"/>
              <a:pPr/>
              <a:t>‹#›</a:t>
            </a:fld>
            <a:endParaRPr lang="en-US"/>
          </a:p>
        </p:txBody>
      </p:sp>
    </p:spTree>
    <p:extLst>
      <p:ext uri="{BB962C8B-B14F-4D97-AF65-F5344CB8AC3E}">
        <p14:creationId xmlns:p14="http://schemas.microsoft.com/office/powerpoint/2010/main" val="23156993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694929-5672-4EC4-8542-EA986C4DF3F4}" type="datetimeFigureOut">
              <a:rPr lang="en-US" smtClean="0"/>
              <a:pPr/>
              <a:t>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97A65-901B-464A-AAB9-A87F0BE6403A}" type="slidenum">
              <a:rPr lang="en-US" smtClean="0"/>
              <a:pPr/>
              <a:t>‹#›</a:t>
            </a:fld>
            <a:endParaRPr lang="en-US"/>
          </a:p>
        </p:txBody>
      </p:sp>
    </p:spTree>
    <p:extLst>
      <p:ext uri="{BB962C8B-B14F-4D97-AF65-F5344CB8AC3E}">
        <p14:creationId xmlns:p14="http://schemas.microsoft.com/office/powerpoint/2010/main" val="2811162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799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694929-5672-4EC4-8542-EA986C4DF3F4}" type="datetimeFigureOut">
              <a:rPr lang="en-US" smtClean="0"/>
              <a:pPr/>
              <a:t>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97A65-901B-464A-AAB9-A87F0BE6403A}" type="slidenum">
              <a:rPr lang="en-US" smtClean="0"/>
              <a:pPr/>
              <a:t>‹#›</a:t>
            </a:fld>
            <a:endParaRPr lang="en-US"/>
          </a:p>
        </p:txBody>
      </p:sp>
    </p:spTree>
    <p:extLst>
      <p:ext uri="{BB962C8B-B14F-4D97-AF65-F5344CB8AC3E}">
        <p14:creationId xmlns:p14="http://schemas.microsoft.com/office/powerpoint/2010/main" val="13477329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694929-5672-4EC4-8542-EA986C4DF3F4}" type="datetimeFigureOut">
              <a:rPr lang="en-US" smtClean="0"/>
              <a:pPr/>
              <a:t>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E97A65-901B-464A-AAB9-A87F0BE6403A}" type="slidenum">
              <a:rPr lang="en-US" smtClean="0"/>
              <a:pPr/>
              <a:t>‹#›</a:t>
            </a:fld>
            <a:endParaRPr lang="en-US"/>
          </a:p>
        </p:txBody>
      </p:sp>
    </p:spTree>
    <p:extLst>
      <p:ext uri="{BB962C8B-B14F-4D97-AF65-F5344CB8AC3E}">
        <p14:creationId xmlns:p14="http://schemas.microsoft.com/office/powerpoint/2010/main" val="42428674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694929-5672-4EC4-8542-EA986C4DF3F4}" type="datetimeFigureOut">
              <a:rPr lang="en-US" smtClean="0"/>
              <a:pPr/>
              <a:t>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E97A65-901B-464A-AAB9-A87F0BE6403A}" type="slidenum">
              <a:rPr lang="en-US" smtClean="0"/>
              <a:pPr/>
              <a:t>‹#›</a:t>
            </a:fld>
            <a:endParaRPr lang="en-US"/>
          </a:p>
        </p:txBody>
      </p:sp>
    </p:spTree>
    <p:extLst>
      <p:ext uri="{BB962C8B-B14F-4D97-AF65-F5344CB8AC3E}">
        <p14:creationId xmlns:p14="http://schemas.microsoft.com/office/powerpoint/2010/main" val="9661618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694929-5672-4EC4-8542-EA986C4DF3F4}" type="datetimeFigureOut">
              <a:rPr lang="en-US" smtClean="0"/>
              <a:pPr/>
              <a:t>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E97A65-901B-464A-AAB9-A87F0BE6403A}" type="slidenum">
              <a:rPr lang="en-US" smtClean="0"/>
              <a:pPr/>
              <a:t>‹#›</a:t>
            </a:fld>
            <a:endParaRPr lang="en-US"/>
          </a:p>
        </p:txBody>
      </p:sp>
    </p:spTree>
    <p:extLst>
      <p:ext uri="{BB962C8B-B14F-4D97-AF65-F5344CB8AC3E}">
        <p14:creationId xmlns:p14="http://schemas.microsoft.com/office/powerpoint/2010/main" val="42877899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694929-5672-4EC4-8542-EA986C4DF3F4}" type="datetimeFigureOut">
              <a:rPr lang="en-US" smtClean="0"/>
              <a:pPr/>
              <a:t>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97A65-901B-464A-AAB9-A87F0BE6403A}" type="slidenum">
              <a:rPr lang="en-US" smtClean="0"/>
              <a:pPr/>
              <a:t>‹#›</a:t>
            </a:fld>
            <a:endParaRPr lang="en-US"/>
          </a:p>
        </p:txBody>
      </p:sp>
    </p:spTree>
    <p:extLst>
      <p:ext uri="{BB962C8B-B14F-4D97-AF65-F5344CB8AC3E}">
        <p14:creationId xmlns:p14="http://schemas.microsoft.com/office/powerpoint/2010/main" val="12635388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694929-5672-4EC4-8542-EA986C4DF3F4}" type="datetimeFigureOut">
              <a:rPr lang="en-US" smtClean="0"/>
              <a:pPr/>
              <a:t>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97A65-901B-464A-AAB9-A87F0BE6403A}" type="slidenum">
              <a:rPr lang="en-US" smtClean="0"/>
              <a:pPr/>
              <a:t>‹#›</a:t>
            </a:fld>
            <a:endParaRPr lang="en-US"/>
          </a:p>
        </p:txBody>
      </p:sp>
    </p:spTree>
    <p:extLst>
      <p:ext uri="{BB962C8B-B14F-4D97-AF65-F5344CB8AC3E}">
        <p14:creationId xmlns:p14="http://schemas.microsoft.com/office/powerpoint/2010/main" val="26234483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694929-5672-4EC4-8542-EA986C4DF3F4}" type="datetimeFigureOut">
              <a:rPr lang="en-US" smtClean="0"/>
              <a:pPr/>
              <a:t>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97A65-901B-464A-AAB9-A87F0BE6403A}" type="slidenum">
              <a:rPr lang="en-US" smtClean="0"/>
              <a:pPr/>
              <a:t>‹#›</a:t>
            </a:fld>
            <a:endParaRPr lang="en-US"/>
          </a:p>
        </p:txBody>
      </p:sp>
    </p:spTree>
    <p:extLst>
      <p:ext uri="{BB962C8B-B14F-4D97-AF65-F5344CB8AC3E}">
        <p14:creationId xmlns:p14="http://schemas.microsoft.com/office/powerpoint/2010/main" val="30897006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694929-5672-4EC4-8542-EA986C4DF3F4}" type="datetimeFigureOut">
              <a:rPr lang="en-US" smtClean="0"/>
              <a:pPr/>
              <a:t>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97A65-901B-464A-AAB9-A87F0BE6403A}" type="slidenum">
              <a:rPr lang="en-US" smtClean="0"/>
              <a:pPr/>
              <a:t>‹#›</a:t>
            </a:fld>
            <a:endParaRPr lang="en-US"/>
          </a:p>
        </p:txBody>
      </p:sp>
    </p:spTree>
    <p:extLst>
      <p:ext uri="{BB962C8B-B14F-4D97-AF65-F5344CB8AC3E}">
        <p14:creationId xmlns:p14="http://schemas.microsoft.com/office/powerpoint/2010/main" val="3442301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20884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0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611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087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9545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12871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4065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5/20/25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3935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2445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99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0352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2824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385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181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1988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02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1822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964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8632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833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4405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516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49267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07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4452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8788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864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23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1101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150568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987820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44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26695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54413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98622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5/20/25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783088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88406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067327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67244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768770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36890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801269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682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295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itle Slid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930484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Picture Placeholder 4"/>
          <p:cNvSpPr>
            <a:spLocks noGrp="1"/>
          </p:cNvSpPr>
          <p:nvPr>
            <p:ph type="pic" sz="quarter" idx="11" hasCustomPrompt="1"/>
          </p:nvPr>
        </p:nvSpPr>
        <p:spPr>
          <a:xfrm>
            <a:off x="0" y="0"/>
            <a:ext cx="12192000" cy="3761317"/>
          </a:xfrm>
        </p:spPr>
        <p:txBody>
          <a:bodyPr/>
          <a:lstStyle/>
          <a:p>
            <a:r>
              <a:rPr lang="en-US"/>
              <a:t>Click icon to place image</a:t>
            </a:r>
          </a:p>
        </p:txBody>
      </p:sp>
    </p:spTree>
    <p:extLst>
      <p:ext uri="{BB962C8B-B14F-4D97-AF65-F5344CB8AC3E}">
        <p14:creationId xmlns:p14="http://schemas.microsoft.com/office/powerpoint/2010/main" val="34609174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975360"/>
            <a:ext cx="11094271" cy="853440"/>
          </a:xfrm>
        </p:spPr>
        <p:txBody>
          <a:bodyPr anchor="b" anchorCtr="0"/>
          <a:lstStyle>
            <a:lvl1pPr>
              <a:defRPr sz="2600"/>
            </a:lvl1pPr>
          </a:lstStyle>
          <a:p>
            <a:r>
              <a:rPr lang="en-US"/>
              <a:t>Click to edit Master title style</a:t>
            </a:r>
          </a:p>
        </p:txBody>
      </p:sp>
      <p:sp>
        <p:nvSpPr>
          <p:cNvPr id="3" name="Footer Placeholder 2"/>
          <p:cNvSpPr>
            <a:spLocks noGrp="1"/>
          </p:cNvSpPr>
          <p:nvPr>
            <p:ph type="ftr" sz="quarter" idx="10"/>
          </p:nvPr>
        </p:nvSpPr>
        <p:spPr bwMode="gray"/>
        <p:txBody>
          <a:bodyPr/>
          <a:lstStyle/>
          <a:p>
            <a:endParaRPr lang="en-US"/>
          </a:p>
        </p:txBody>
      </p:sp>
      <p:sp>
        <p:nvSpPr>
          <p:cNvPr id="4" name="Slide Number Placeholder 3"/>
          <p:cNvSpPr>
            <a:spLocks noGrp="1"/>
          </p:cNvSpPr>
          <p:nvPr>
            <p:ph type="sldNum" sz="quarter" idx="11"/>
          </p:nvPr>
        </p:nvSpPr>
        <p:spPr bwMode="gray"/>
        <p:txBody>
          <a:bodyPr/>
          <a:lstStyle/>
          <a:p>
            <a:fld id="{25E50375-54B9-4391-8450-768398012C2B}" type="slidenum">
              <a:rPr lang="en-US" smtClean="0"/>
              <a:t>‹#›</a:t>
            </a:fld>
            <a:endParaRPr lang="en-US"/>
          </a:p>
        </p:txBody>
      </p:sp>
      <p:sp>
        <p:nvSpPr>
          <p:cNvPr id="6" name="Text Placeholder 5"/>
          <p:cNvSpPr>
            <a:spLocks noGrp="1"/>
          </p:cNvSpPr>
          <p:nvPr>
            <p:ph type="body" sz="quarter" idx="12"/>
          </p:nvPr>
        </p:nvSpPr>
        <p:spPr>
          <a:xfrm>
            <a:off x="548639"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a:xfrm>
            <a:off x="4363536"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a:xfrm>
            <a:off x="817843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baseline="0">
                <a:solidFill>
                  <a:srgbClr val="63666A"/>
                </a:solidFill>
              </a:defRPr>
            </a:lvl2pPr>
            <a:lvl5pPr marL="1828709"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067350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3"/>
          </p:nvPr>
        </p:nvSpPr>
        <p:spPr>
          <a:xfrm>
            <a:off x="548640" y="1950720"/>
            <a:ext cx="11094720" cy="4511040"/>
          </a:xfrm>
        </p:spPr>
        <p:txBody>
          <a:bodyPr/>
          <a:lstStyle>
            <a:lvl2pPr>
              <a:defRPr sz="2400"/>
            </a:lvl2pPr>
            <a:lvl3pPr>
              <a:defRPr sz="2133"/>
            </a:lvl3pPr>
            <a:lvl4pPr>
              <a:defRPr sz="1867" baseline="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877368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750933"/>
            <a:ext cx="11094720" cy="853440"/>
          </a:xfrm>
        </p:spPr>
        <p:txBody>
          <a:bodyPr/>
          <a:lstStyle/>
          <a:p>
            <a:r>
              <a:rPr lang="en-US"/>
              <a:t>Click to edit Master title style</a:t>
            </a:r>
          </a:p>
        </p:txBody>
      </p:sp>
      <p:sp>
        <p:nvSpPr>
          <p:cNvPr id="9" name="Slide Number Placeholder 8"/>
          <p:cNvSpPr>
            <a:spLocks noGrp="1"/>
          </p:cNvSpPr>
          <p:nvPr>
            <p:ph type="sldNum" sz="quarter" idx="10"/>
          </p:nvPr>
        </p:nvSpPr>
        <p:spPr/>
        <p:txBody>
          <a:bodyPr/>
          <a:lstStyle/>
          <a:p>
            <a:fld id="{25E50375-54B9-4391-8450-768398012C2B}" type="slidenum">
              <a:rPr lang="en-US" smtClean="0"/>
              <a:t>‹#›</a:t>
            </a:fld>
            <a:endParaRPr lang="en-US"/>
          </a:p>
        </p:txBody>
      </p:sp>
      <p:sp>
        <p:nvSpPr>
          <p:cNvPr id="10" name="Footer Placeholder 9"/>
          <p:cNvSpPr>
            <a:spLocks noGrp="1"/>
          </p:cNvSpPr>
          <p:nvPr>
            <p:ph type="ftr" sz="quarter" idx="11"/>
          </p:nvPr>
        </p:nvSpPr>
        <p:spPr/>
        <p:txBody>
          <a:bodyPr/>
          <a:lstStyle/>
          <a:p>
            <a:endParaRPr lang="en-US"/>
          </a:p>
        </p:txBody>
      </p:sp>
      <p:sp>
        <p:nvSpPr>
          <p:cNvPr id="6" name="Content Placeholder 5"/>
          <p:cNvSpPr>
            <a:spLocks noGrp="1"/>
          </p:cNvSpPr>
          <p:nvPr>
            <p:ph sz="quarter" idx="12"/>
          </p:nvPr>
        </p:nvSpPr>
        <p:spPr>
          <a:xfrm>
            <a:off x="54864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80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886887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5"/>
          </p:nvPr>
        </p:nvSpPr>
        <p:spPr>
          <a:xfrm>
            <a:off x="54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p:cNvSpPr>
            <a:spLocks noGrp="1"/>
          </p:cNvSpPr>
          <p:nvPr>
            <p:ph sz="quarter" idx="16"/>
          </p:nvPr>
        </p:nvSpPr>
        <p:spPr>
          <a:xfrm>
            <a:off x="435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7"/>
          </p:nvPr>
        </p:nvSpPr>
        <p:spPr>
          <a:xfrm>
            <a:off x="816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943445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25E50375-54B9-4391-8450-768398012C2B}" type="slidenum">
              <a:rPr lang="en-US" smtClean="0"/>
              <a:t>‹#›</a:t>
            </a:fld>
            <a:endParaRPr lang="en-US"/>
          </a:p>
        </p:txBody>
      </p:sp>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05790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E50375-54B9-4391-8450-768398012C2B}"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505810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ingle Bio">
    <p:spTree>
      <p:nvGrpSpPr>
        <p:cNvPr id="1" name=""/>
        <p:cNvGrpSpPr/>
        <p:nvPr/>
      </p:nvGrpSpPr>
      <p:grpSpPr>
        <a:xfrm>
          <a:off x="0" y="0"/>
          <a:ext cx="0" cy="0"/>
          <a:chOff x="0" y="0"/>
          <a:chExt cx="0" cy="0"/>
        </a:xfrm>
      </p:grpSpPr>
      <p:sp>
        <p:nvSpPr>
          <p:cNvPr id="13" name="Slide Number Placeholder 12"/>
          <p:cNvSpPr>
            <a:spLocks noGrp="1"/>
          </p:cNvSpPr>
          <p:nvPr>
            <p:ph type="sldNum" sz="quarter" idx="11"/>
          </p:nvPr>
        </p:nvSpPr>
        <p:spPr>
          <a:xfrm>
            <a:off x="11248253" y="307153"/>
            <a:ext cx="395111" cy="215444"/>
          </a:xfrm>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23" name="Picture Placeholder 22"/>
          <p:cNvSpPr>
            <a:spLocks noGrp="1"/>
          </p:cNvSpPr>
          <p:nvPr>
            <p:ph type="pic" sz="quarter" idx="15"/>
          </p:nvPr>
        </p:nvSpPr>
        <p:spPr>
          <a:xfrm>
            <a:off x="548640" y="1950720"/>
            <a:ext cx="2999232" cy="4511040"/>
          </a:xfrm>
        </p:spPr>
        <p:txBody>
          <a:bodyPr anchor="ctr" anchorCtr="1">
            <a:noAutofit/>
          </a:bodyPr>
          <a:lstStyle/>
          <a:p>
            <a:r>
              <a:rPr lang="en-US"/>
              <a:t>Click icon to add picture</a:t>
            </a:r>
          </a:p>
        </p:txBody>
      </p:sp>
      <p:sp>
        <p:nvSpPr>
          <p:cNvPr id="16" name="Text Placeholder 15"/>
          <p:cNvSpPr>
            <a:spLocks noGrp="1"/>
          </p:cNvSpPr>
          <p:nvPr>
            <p:ph type="body" sz="quarter" idx="16"/>
          </p:nvPr>
        </p:nvSpPr>
        <p:spPr>
          <a:xfrm>
            <a:off x="4360335" y="1950720"/>
            <a:ext cx="7283029" cy="4511040"/>
          </a:xfrm>
        </p:spPr>
        <p:txBody>
          <a:bodyPr/>
          <a:lstStyle>
            <a:lvl1pPr>
              <a:spcBef>
                <a:spcPts val="1800"/>
              </a:spcBef>
              <a:spcAft>
                <a:spcPts val="0"/>
              </a:spcAft>
              <a:defRPr sz="2400" b="1">
                <a:latin typeface="+mj-lt"/>
                <a:cs typeface="Arial" pitchFamily="34" charset="0"/>
              </a:defRPr>
            </a:lvl1pPr>
            <a:lvl2pPr marL="0" indent="0">
              <a:spcBef>
                <a:spcPts val="600"/>
              </a:spcBef>
              <a:spcAft>
                <a:spcPts val="0"/>
              </a:spcAft>
              <a:buNone/>
              <a:defRPr sz="2400"/>
            </a:lvl2pPr>
            <a:lvl3pPr marL="0" indent="0">
              <a:spcBef>
                <a:spcPts val="3000"/>
              </a:spcBef>
              <a:spcAft>
                <a:spcPts val="0"/>
              </a:spcAft>
              <a:buNone/>
              <a:defRPr sz="2133"/>
            </a:lvl3pPr>
            <a:lvl4pPr marL="0" indent="0">
              <a:spcBef>
                <a:spcPts val="1200"/>
              </a:spcBef>
              <a:spcAft>
                <a:spcPts val="0"/>
              </a:spcAft>
              <a:buNone/>
              <a:defRPr sz="1500"/>
            </a:lvl4pPr>
            <a:lvl5pPr marL="1828709"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44368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892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Multi Bio">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3" name="Picture Placeholder 22"/>
          <p:cNvSpPr>
            <a:spLocks noGrp="1"/>
          </p:cNvSpPr>
          <p:nvPr>
            <p:ph type="pic" sz="quarter" idx="15"/>
          </p:nvPr>
        </p:nvSpPr>
        <p:spPr>
          <a:xfrm>
            <a:off x="548640" y="1950720"/>
            <a:ext cx="2438400" cy="2743200"/>
          </a:xfrm>
        </p:spPr>
        <p:txBody>
          <a:bodyPr anchor="ctr" anchorCtr="1">
            <a:noAutofit/>
          </a:bodyPr>
          <a:lstStyle/>
          <a:p>
            <a:r>
              <a:rPr lang="en-US"/>
              <a:t>Click icon to add picture</a:t>
            </a:r>
          </a:p>
        </p:txBody>
      </p:sp>
      <p:sp>
        <p:nvSpPr>
          <p:cNvPr id="24" name="Picture Placeholder 22"/>
          <p:cNvSpPr>
            <a:spLocks noGrp="1"/>
          </p:cNvSpPr>
          <p:nvPr>
            <p:ph type="pic" sz="quarter" idx="16"/>
          </p:nvPr>
        </p:nvSpPr>
        <p:spPr>
          <a:xfrm>
            <a:off x="3434080" y="1950720"/>
            <a:ext cx="2438400" cy="2743200"/>
          </a:xfrm>
        </p:spPr>
        <p:txBody>
          <a:bodyPr anchor="ctr" anchorCtr="1">
            <a:noAutofit/>
          </a:bodyPr>
          <a:lstStyle/>
          <a:p>
            <a:r>
              <a:rPr lang="en-US"/>
              <a:t>Click icon to add picture</a:t>
            </a:r>
          </a:p>
        </p:txBody>
      </p:sp>
      <p:sp>
        <p:nvSpPr>
          <p:cNvPr id="25" name="Picture Placeholder 22"/>
          <p:cNvSpPr>
            <a:spLocks noGrp="1"/>
          </p:cNvSpPr>
          <p:nvPr>
            <p:ph type="pic" sz="quarter" idx="17"/>
          </p:nvPr>
        </p:nvSpPr>
        <p:spPr>
          <a:xfrm>
            <a:off x="6319520" y="1950720"/>
            <a:ext cx="2438400" cy="2743200"/>
          </a:xfrm>
        </p:spPr>
        <p:txBody>
          <a:bodyPr anchor="ctr" anchorCtr="1">
            <a:noAutofit/>
          </a:bodyPr>
          <a:lstStyle/>
          <a:p>
            <a:r>
              <a:rPr lang="en-US"/>
              <a:t>Click icon to add picture</a:t>
            </a:r>
          </a:p>
        </p:txBody>
      </p:sp>
      <p:sp>
        <p:nvSpPr>
          <p:cNvPr id="26" name="Picture Placeholder 22"/>
          <p:cNvSpPr>
            <a:spLocks noGrp="1"/>
          </p:cNvSpPr>
          <p:nvPr>
            <p:ph type="pic" sz="quarter" idx="18"/>
          </p:nvPr>
        </p:nvSpPr>
        <p:spPr>
          <a:xfrm>
            <a:off x="9204960" y="1950720"/>
            <a:ext cx="2438400" cy="2743200"/>
          </a:xfrm>
        </p:spPr>
        <p:txBody>
          <a:bodyPr anchor="ctr" anchorCtr="1">
            <a:noAutofit/>
          </a:bodyPr>
          <a:lstStyle/>
          <a:p>
            <a:r>
              <a:rPr lang="en-US"/>
              <a:t>Click icon to add picture</a:t>
            </a:r>
          </a:p>
        </p:txBody>
      </p:sp>
      <p:sp>
        <p:nvSpPr>
          <p:cNvPr id="27" name="Text Placeholder 8"/>
          <p:cNvSpPr>
            <a:spLocks noGrp="1"/>
          </p:cNvSpPr>
          <p:nvPr>
            <p:ph type="body" sz="quarter" idx="19" hasCustomPrompt="1"/>
          </p:nvPr>
        </p:nvSpPr>
        <p:spPr>
          <a:xfrm>
            <a:off x="343408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8" name="Text Placeholder 8"/>
          <p:cNvSpPr>
            <a:spLocks noGrp="1"/>
          </p:cNvSpPr>
          <p:nvPr>
            <p:ph type="body" sz="quarter" idx="20" hasCustomPrompt="1"/>
          </p:nvPr>
        </p:nvSpPr>
        <p:spPr>
          <a:xfrm>
            <a:off x="631952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9" name="Text Placeholder 8"/>
          <p:cNvSpPr>
            <a:spLocks noGrp="1"/>
          </p:cNvSpPr>
          <p:nvPr>
            <p:ph type="body" sz="quarter" idx="21" hasCustomPrompt="1"/>
          </p:nvPr>
        </p:nvSpPr>
        <p:spPr>
          <a:xfrm>
            <a:off x="920496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76067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tent and Caption">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5242560"/>
            <a:ext cx="11094720" cy="1219200"/>
          </a:xfrm>
        </p:spPr>
        <p:txBody>
          <a:bodyPr/>
          <a:lstStyle>
            <a:lvl1pPr>
              <a:defRPr sz="1867" b="1" cap="all">
                <a:latin typeface="+mj-lt"/>
                <a:cs typeface="Arial" pitchFamily="34" charset="0"/>
              </a:defRPr>
            </a:lvl1pPr>
            <a:lvl2pPr marL="0" indent="0">
              <a:buNone/>
              <a:defRPr sz="1867">
                <a:latin typeface="+mn-lt"/>
                <a:cs typeface="Times New Roman"/>
              </a:defRPr>
            </a:lvl2pPr>
          </a:lstStyle>
          <a:p>
            <a:pPr lvl="0"/>
            <a:r>
              <a:rPr lang="en-US"/>
              <a:t>Click to edit master text styles</a:t>
            </a:r>
          </a:p>
          <a:p>
            <a:pPr lvl="1"/>
            <a:r>
              <a:rPr lang="en-US"/>
              <a:t>Second level</a:t>
            </a:r>
          </a:p>
        </p:txBody>
      </p:sp>
      <p:sp>
        <p:nvSpPr>
          <p:cNvPr id="16" name="Content Placeholder 15"/>
          <p:cNvSpPr>
            <a:spLocks noGrp="1"/>
          </p:cNvSpPr>
          <p:nvPr>
            <p:ph sz="quarter" idx="15"/>
          </p:nvPr>
        </p:nvSpPr>
        <p:spPr>
          <a:xfrm>
            <a:off x="548643" y="1950720"/>
            <a:ext cx="11095567"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20812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94720" cy="1097280"/>
          </a:xfrm>
        </p:spPr>
        <p:txBody>
          <a:bodyPr anchor="t"/>
          <a:lstStyle>
            <a:lvl1pPr algn="l">
              <a:defRPr sz="3467"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15" name="Text Placeholder 14"/>
          <p:cNvSpPr>
            <a:spLocks noGrp="1"/>
          </p:cNvSpPr>
          <p:nvPr>
            <p:ph type="body" sz="quarter" idx="12"/>
          </p:nvPr>
        </p:nvSpPr>
        <p:spPr bwMode="gray">
          <a:xfrm>
            <a:off x="548640" y="3048000"/>
            <a:ext cx="6096000" cy="1645920"/>
          </a:xfrm>
        </p:spPr>
        <p:txBody>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cxnSp>
        <p:nvCxnSpPr>
          <p:cNvPr id="17" name="Straight Connector 16"/>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2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Tree>
    <p:extLst>
      <p:ext uri="{BB962C8B-B14F-4D97-AF65-F5344CB8AC3E}">
        <p14:creationId xmlns:p14="http://schemas.microsoft.com/office/powerpoint/2010/main" val="41047670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Bold Statement">
    <p:bg bwMode="auto">
      <p:bgPr>
        <a:solidFill>
          <a:schemeClr val="accent1"/>
        </a:solidFill>
        <a:effectLst/>
      </p:bgPr>
    </p:bg>
    <p:spTree>
      <p:nvGrpSpPr>
        <p:cNvPr id="1" name=""/>
        <p:cNvGrpSpPr/>
        <p:nvPr/>
      </p:nvGrpSpPr>
      <p:grpSpPr>
        <a:xfrm>
          <a:off x="0" y="0"/>
          <a:ext cx="0" cy="0"/>
          <a:chOff x="0" y="0"/>
          <a:chExt cx="0" cy="0"/>
        </a:xfrm>
      </p:grpSpPr>
      <p:sp>
        <p:nvSpPr>
          <p:cNvPr id="13" name="Slide Number Placeholder 12"/>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4" name="Text Placeholder 3"/>
          <p:cNvSpPr>
            <a:spLocks noGrp="1"/>
          </p:cNvSpPr>
          <p:nvPr>
            <p:ph type="body" sz="quarter" idx="12"/>
          </p:nvPr>
        </p:nvSpPr>
        <p:spPr bwMode="gray">
          <a:xfrm>
            <a:off x="548640" y="1621536"/>
            <a:ext cx="11094720"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chemeClr val="bg1"/>
                </a:solidFill>
              </a:defRPr>
            </a:lvl2pPr>
          </a:lstStyle>
          <a:p>
            <a:pPr lvl="0"/>
            <a:r>
              <a:rPr lang="en-US"/>
              <a:t>Click to edit Master text styles</a:t>
            </a:r>
          </a:p>
          <a:p>
            <a:pPr lvl="1"/>
            <a:r>
              <a:rPr lang="en-US"/>
              <a:t>Second level</a:t>
            </a:r>
          </a:p>
        </p:txBody>
      </p:sp>
      <p:cxnSp>
        <p:nvCxnSpPr>
          <p:cNvPr id="15" name="Straight Connector 14"/>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8"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rgbClr val="080808"/>
                </a:solidFill>
                <a:latin typeface="+mj-lt"/>
                <a:cs typeface="Arial" pitchFamily="34" charset="0"/>
              </a:defRPr>
            </a:lvl1pPr>
          </a:lstStyle>
          <a:p>
            <a:endParaRPr lang="en-US"/>
          </a:p>
        </p:txBody>
      </p:sp>
    </p:spTree>
    <p:extLst>
      <p:ext uri="{BB962C8B-B14F-4D97-AF65-F5344CB8AC3E}">
        <p14:creationId xmlns:p14="http://schemas.microsoft.com/office/powerpoint/2010/main" val="14272694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le Slide Alt">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5151120"/>
            <a:ext cx="7620000" cy="36576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sp>
        <p:nvSpPr>
          <p:cNvPr id="15" name="Text Placeholder 14"/>
          <p:cNvSpPr>
            <a:spLocks noGrp="1"/>
          </p:cNvSpPr>
          <p:nvPr>
            <p:ph type="body" sz="quarter" idx="10"/>
          </p:nvPr>
        </p:nvSpPr>
        <p:spPr>
          <a:xfrm>
            <a:off x="4023360" y="5608320"/>
            <a:ext cx="7620000" cy="79248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1036320"/>
          </a:xfrm>
        </p:spPr>
        <p:txBody>
          <a:bodyPr lIns="0" tIns="0" rIns="0" bIns="0" anchor="t" anchorCtr="0">
            <a:noAutofit/>
          </a:bodyPr>
          <a:lstStyle>
            <a:lvl1pPr algn="l">
              <a:lnSpc>
                <a:spcPct val="90000"/>
              </a:lnSpc>
              <a:defRPr sz="2400" b="1">
                <a:latin typeface="+mj-lt"/>
                <a:cs typeface="Arial" pitchFamily="34" charset="0"/>
              </a:defRPr>
            </a:lvl1pPr>
          </a:lstStyle>
          <a:p>
            <a:r>
              <a:rPr lang="en-US"/>
              <a:t>Click to edit Master title style</a:t>
            </a:r>
          </a:p>
        </p:txBody>
      </p:sp>
      <p:cxnSp>
        <p:nvCxnSpPr>
          <p:cNvPr id="11" name="Straight Connector 10"/>
          <p:cNvCxnSpPr/>
          <p:nvPr/>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019084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hasCustomPrompt="1"/>
          </p:nvPr>
        </p:nvSpPr>
        <p:spPr>
          <a:xfrm>
            <a:off x="838204" y="6340302"/>
            <a:ext cx="5116033" cy="327025"/>
          </a:xfrm>
        </p:spPr>
        <p:txBody>
          <a:bodyPr bIns="0" anchor="b">
            <a:noAutofit/>
          </a:bodyPr>
          <a:lstStyle>
            <a:lvl1pPr marL="0" indent="0">
              <a:buNone/>
              <a:defRPr sz="1200">
                <a:solidFill>
                  <a:schemeClr val="tx1"/>
                </a:solidFill>
              </a:defRPr>
            </a:lvl1pPr>
          </a:lstStyle>
          <a:p>
            <a:pPr lvl="0"/>
            <a:r>
              <a:rPr lang="en-GB"/>
              <a:t>Footnotes</a:t>
            </a:r>
          </a:p>
        </p:txBody>
      </p:sp>
      <p:sp>
        <p:nvSpPr>
          <p:cNvPr id="8" name="Text Placeholder 8"/>
          <p:cNvSpPr>
            <a:spLocks noGrp="1"/>
          </p:cNvSpPr>
          <p:nvPr>
            <p:ph type="body" sz="quarter" idx="11" hasCustomPrompt="1"/>
          </p:nvPr>
        </p:nvSpPr>
        <p:spPr>
          <a:xfrm>
            <a:off x="6188149" y="6340302"/>
            <a:ext cx="5165651" cy="327025"/>
          </a:xfrm>
        </p:spPr>
        <p:txBody>
          <a:bodyPr bIns="0" anchor="b">
            <a:noAutofit/>
          </a:bodyPr>
          <a:lstStyle>
            <a:lvl1pPr marL="0" indent="0" algn="r">
              <a:buNone/>
              <a:defRPr sz="1200">
                <a:solidFill>
                  <a:schemeClr val="tx1"/>
                </a:solidFill>
              </a:defRPr>
            </a:lvl1pPr>
          </a:lstStyle>
          <a:p>
            <a:pPr lvl="0"/>
            <a:r>
              <a:rPr lang="en-GB"/>
              <a:t>References</a:t>
            </a:r>
          </a:p>
        </p:txBody>
      </p:sp>
    </p:spTree>
    <p:extLst>
      <p:ext uri="{BB962C8B-B14F-4D97-AF65-F5344CB8AC3E}">
        <p14:creationId xmlns:p14="http://schemas.microsoft.com/office/powerpoint/2010/main" val="31009793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3ADEFA-1150-4368-B743-76F64A1C7395}" type="datetimeFigureOut">
              <a:rPr kumimoji="0" lang="en-US" sz="1800" b="0" i="0" u="none" strike="noStrike" kern="1200" cap="none" spc="0" normalizeH="0" baseline="0" noProof="0" smtClean="0">
                <a:ln>
                  <a:noFill/>
                </a:ln>
                <a:solidFill>
                  <a:srgbClr val="413C3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5/20/25</a:t>
            </a:fld>
            <a:endParaRPr kumimoji="0" lang="en-US" sz="1800" b="0" i="0" u="none" strike="noStrike" kern="1200" cap="none" spc="0" normalizeH="0" baseline="0" noProof="0">
              <a:ln>
                <a:noFill/>
              </a:ln>
              <a:solidFill>
                <a:srgbClr val="413C38"/>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AE26-EC3E-4584-ADD0-3CD03C6F9E00}" type="slidenum">
              <a:rPr kumimoji="0" lang="en-US" sz="1400" b="0" i="0" u="none" strike="noStrike" kern="1200" cap="none" spc="0" normalizeH="0" baseline="0" noProof="0" smtClean="0">
                <a:ln>
                  <a:noFill/>
                </a:ln>
                <a:solidFill>
                  <a:srgbClr val="080808"/>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Tree>
    <p:extLst>
      <p:ext uri="{BB962C8B-B14F-4D97-AF65-F5344CB8AC3E}">
        <p14:creationId xmlns:p14="http://schemas.microsoft.com/office/powerpoint/2010/main" val="4144011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lvl1pPr>
              <a:defRPr sz="4000">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
        <p:nvSpPr>
          <p:cNvPr id="8"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D0F7C0-323A-4AE6-AECC-0B407A2604A7}" type="slidenum">
              <a:rPr kumimoji="0" lang="en-US" sz="1400" b="0" i="0" u="none" strike="noStrike" kern="1200" cap="none" spc="0" normalizeH="0" baseline="0" noProof="0" smtClean="0">
                <a:ln>
                  <a:noFill/>
                </a:ln>
                <a:solidFill>
                  <a:srgbClr val="77777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03326174"/>
      </p:ext>
    </p:extLst>
  </p:cSld>
  <p:clrMapOvr>
    <a:masterClrMapping/>
  </p:clrMapOvr>
  <p:transition>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4" name="Picture 3">
            <a:extLst>
              <a:ext uri="{FF2B5EF4-FFF2-40B4-BE49-F238E27FC236}">
                <a16:creationId xmlns:a16="http://schemas.microsoft.com/office/drawing/2014/main" id="{D0050F27-B806-D22C-63EE-AC8E0B457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5"/>
            <a:ext cx="3001282" cy="646429"/>
          </a:xfrm>
          <a:prstGeom prst="rect">
            <a:avLst/>
          </a:prstGeom>
        </p:spPr>
      </p:pic>
    </p:spTree>
    <p:extLst>
      <p:ext uri="{BB962C8B-B14F-4D97-AF65-F5344CB8AC3E}">
        <p14:creationId xmlns:p14="http://schemas.microsoft.com/office/powerpoint/2010/main" val="299071835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25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068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384154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8837488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683915533"/>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63672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435261"/>
            <a:ext cx="10972800" cy="441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786282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087952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7276998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4"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5/20/25</a:t>
            </a:fld>
            <a:endParaRPr lang="en-US"/>
          </a:p>
        </p:txBody>
      </p:sp>
      <p:sp>
        <p:nvSpPr>
          <p:cNvPr id="5"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337" y="5385431"/>
            <a:ext cx="2592000" cy="754204"/>
          </a:xfrm>
          <a:prstGeom prst="rect">
            <a:avLst/>
          </a:prstGeom>
        </p:spPr>
      </p:pic>
      <p:pic>
        <p:nvPicPr>
          <p:cNvPr id="13" name="Picture 12">
            <a:extLst>
              <a:ext uri="{FF2B5EF4-FFF2-40B4-BE49-F238E27FC236}">
                <a16:creationId xmlns:a16="http://schemas.microsoft.com/office/drawing/2014/main" id="{2399F6A3-37A9-4137-A69B-BEFD87FF3DF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34536" y="5711367"/>
            <a:ext cx="2766127" cy="482588"/>
          </a:xfrm>
          <a:prstGeom prst="rect">
            <a:avLst/>
          </a:prstGeom>
        </p:spPr>
      </p:pic>
      <p:sp>
        <p:nvSpPr>
          <p:cNvPr id="12" name="TextBox 11">
            <a:extLst>
              <a:ext uri="{FF2B5EF4-FFF2-40B4-BE49-F238E27FC236}">
                <a16:creationId xmlns:a16="http://schemas.microsoft.com/office/drawing/2014/main" id="{EC737117-6487-4BA8-80B1-5B9ABDEF3A4A}"/>
              </a:ext>
            </a:extLst>
          </p:cNvPr>
          <p:cNvSpPr txBox="1"/>
          <p:nvPr userDrawn="1"/>
        </p:nvSpPr>
        <p:spPr>
          <a:xfrm>
            <a:off x="0" y="6539458"/>
            <a:ext cx="12192000" cy="341632"/>
          </a:xfrm>
          <a:prstGeom prst="rect">
            <a:avLst/>
          </a:prstGeom>
          <a:noFill/>
        </p:spPr>
        <p:txBody>
          <a:bodyPr wrap="square">
            <a:spAutoFit/>
          </a:body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spTree>
    <p:extLst>
      <p:ext uri="{BB962C8B-B14F-4D97-AF65-F5344CB8AC3E}">
        <p14:creationId xmlns:p14="http://schemas.microsoft.com/office/powerpoint/2010/main" val="3893224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7" y="1806575"/>
            <a:ext cx="11036566"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95007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63528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4327474"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5"/>
          <p:cNvSpPr>
            <a:spLocks noGrp="1"/>
          </p:cNvSpPr>
          <p:nvPr>
            <p:ph idx="15"/>
          </p:nvPr>
        </p:nvSpPr>
        <p:spPr>
          <a:xfrm>
            <a:off x="8078950"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22897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592">
          <p15:clr>
            <a:srgbClr val="F26B43"/>
          </p15:clr>
        </p15:guide>
        <p15:guide id="2" pos="2725">
          <p15:clr>
            <a:srgbClr val="F26B43"/>
          </p15:clr>
        </p15:guide>
        <p15:guide id="3" pos="4954">
          <p15:clr>
            <a:srgbClr val="F26B43"/>
          </p15:clr>
        </p15:guide>
        <p15:guide id="4" pos="5086">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1856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75997" y="576000"/>
            <a:ext cx="5412053" cy="505668"/>
          </a:xfrm>
        </p:spPr>
        <p:txBody>
          <a:bodyPr/>
          <a:lstStyle/>
          <a:p>
            <a:r>
              <a:rPr lang="en-US"/>
              <a:t>Click to edit Master title style</a:t>
            </a:r>
          </a:p>
        </p:txBody>
      </p:sp>
      <p:sp>
        <p:nvSpPr>
          <p:cNvPr id="9" name="Subtitle 2"/>
          <p:cNvSpPr>
            <a:spLocks noGrp="1"/>
          </p:cNvSpPr>
          <p:nvPr>
            <p:ph type="subTitle" idx="14"/>
          </p:nvPr>
        </p:nvSpPr>
        <p:spPr>
          <a:xfrm>
            <a:off x="575998" y="1062421"/>
            <a:ext cx="5412053"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10" name="Text Placeholder 3"/>
          <p:cNvSpPr>
            <a:spLocks noGrp="1"/>
          </p:cNvSpPr>
          <p:nvPr>
            <p:ph type="body" sz="quarter" idx="13"/>
          </p:nvPr>
        </p:nvSpPr>
        <p:spPr>
          <a:xfrm>
            <a:off x="576263" y="1806575"/>
            <a:ext cx="5410200" cy="4473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p:cNvSpPr>
            <a:spLocks noGrp="1"/>
          </p:cNvSpPr>
          <p:nvPr>
            <p:ph type="pic" idx="1"/>
          </p:nvPr>
        </p:nvSpPr>
        <p:spPr>
          <a:xfrm>
            <a:off x="6203950" y="684000"/>
            <a:ext cx="5411536" cy="5596150"/>
          </a:xfrm>
        </p:spPr>
        <p:txBody>
          <a:bodyPr tIns="648000" anchor="ctr" anchorCtr="0"/>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276395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2">
          <p15:clr>
            <a:srgbClr val="F26B43"/>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Title 1"/>
          <p:cNvSpPr>
            <a:spLocks noGrp="1"/>
          </p:cNvSpPr>
          <p:nvPr>
            <p:ph type="title"/>
          </p:nvPr>
        </p:nvSpPr>
        <p:spPr>
          <a:xfrm>
            <a:off x="575998" y="576000"/>
            <a:ext cx="5416816" cy="505668"/>
          </a:xfrm>
        </p:spPr>
        <p:txBody>
          <a:bodyPr/>
          <a:lstStyle/>
          <a:p>
            <a:r>
              <a:rPr lang="en-US"/>
              <a:t>Click to edit Master title style</a:t>
            </a:r>
          </a:p>
        </p:txBody>
      </p:sp>
      <p:sp>
        <p:nvSpPr>
          <p:cNvPr id="9" name="Subtitle 2"/>
          <p:cNvSpPr>
            <a:spLocks noGrp="1"/>
          </p:cNvSpPr>
          <p:nvPr>
            <p:ph type="subTitle" idx="13"/>
          </p:nvPr>
        </p:nvSpPr>
        <p:spPr>
          <a:xfrm>
            <a:off x="575998" y="1062421"/>
            <a:ext cx="5416815"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684000"/>
            <a:ext cx="5410800" cy="55961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56381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998" y="970157"/>
            <a:ext cx="11039488" cy="2571340"/>
          </a:xfrm>
        </p:spPr>
        <p:txBody>
          <a:bodyPr anchor="ctr" anchorCtr="0"/>
          <a:lstStyle>
            <a:lvl1pPr algn="ctr">
              <a:lnSpc>
                <a:spcPct val="94000"/>
              </a:lnSpc>
              <a:defRPr sz="3000" b="0">
                <a:solidFill>
                  <a:schemeClr val="accent4"/>
                </a:solidFill>
              </a:defRPr>
            </a:lvl1pPr>
          </a:lstStyle>
          <a:p>
            <a:r>
              <a:rPr lang="en-US"/>
              <a:t>Click to edit Master title style </a:t>
            </a:r>
          </a:p>
        </p:txBody>
      </p:sp>
      <p:sp>
        <p:nvSpPr>
          <p:cNvPr id="8" name="Text Placeholder 2"/>
          <p:cNvSpPr>
            <a:spLocks noGrp="1"/>
          </p:cNvSpPr>
          <p:nvPr>
            <p:ph type="body" sz="quarter" idx="13"/>
          </p:nvPr>
        </p:nvSpPr>
        <p:spPr>
          <a:xfrm>
            <a:off x="575997"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8" name="Text Placeholder 3"/>
          <p:cNvSpPr>
            <a:spLocks noGrp="1"/>
          </p:cNvSpPr>
          <p:nvPr userDrawn="1">
            <p:ph type="body" sz="quarter" idx="15"/>
          </p:nvPr>
        </p:nvSpPr>
        <p:spPr>
          <a:xfrm>
            <a:off x="33912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7" name="Text Placeholder 4"/>
          <p:cNvSpPr>
            <a:spLocks noGrp="1"/>
          </p:cNvSpPr>
          <p:nvPr>
            <p:ph type="body" sz="quarter" idx="16"/>
          </p:nvPr>
        </p:nvSpPr>
        <p:spPr>
          <a:xfrm>
            <a:off x="62064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8" name="Text Placeholder 5"/>
          <p:cNvSpPr>
            <a:spLocks noGrp="1"/>
          </p:cNvSpPr>
          <p:nvPr>
            <p:ph type="body" sz="quarter" idx="17"/>
          </p:nvPr>
        </p:nvSpPr>
        <p:spPr>
          <a:xfrm>
            <a:off x="90216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6" name="Picture Placeholder 6"/>
          <p:cNvSpPr>
            <a:spLocks noGrp="1"/>
          </p:cNvSpPr>
          <p:nvPr userDrawn="1">
            <p:ph type="pic" sz="quarter" idx="14" hasCustomPrompt="1"/>
          </p:nvPr>
        </p:nvSpPr>
        <p:spPr>
          <a:xfrm>
            <a:off x="1263597"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29" name="Picture Placeholder 7"/>
          <p:cNvSpPr>
            <a:spLocks noGrp="1"/>
          </p:cNvSpPr>
          <p:nvPr>
            <p:ph type="pic" sz="quarter" idx="18" hasCustomPrompt="1"/>
          </p:nvPr>
        </p:nvSpPr>
        <p:spPr>
          <a:xfrm>
            <a:off x="4078800" y="3649497"/>
            <a:ext cx="1224000" cy="1224000"/>
          </a:xfrm>
          <a:prstGeom prst="ellipse">
            <a:avLst/>
          </a:prstGeom>
        </p:spPr>
        <p:txBody>
          <a:bodyPr tIns="108000" bIns="0" anchor="b" anchorCtr="0">
            <a:normAutofit/>
          </a:bodyPr>
          <a:lstStyle>
            <a:lvl1pPr marL="0" indent="0" algn="ctr">
              <a:buNone/>
              <a:defRPr sz="900"/>
            </a:lvl1pPr>
          </a:lstStyle>
          <a:p>
            <a:r>
              <a:rPr lang="en-US"/>
              <a:t>Click icon to add picture or icon</a:t>
            </a:r>
          </a:p>
        </p:txBody>
      </p:sp>
      <p:sp>
        <p:nvSpPr>
          <p:cNvPr id="30" name="Picture Placeholder 8"/>
          <p:cNvSpPr>
            <a:spLocks noGrp="1"/>
          </p:cNvSpPr>
          <p:nvPr>
            <p:ph type="pic" sz="quarter" idx="19" hasCustomPrompt="1"/>
          </p:nvPr>
        </p:nvSpPr>
        <p:spPr>
          <a:xfrm>
            <a:off x="68940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31" name="Picture Placeholder 9"/>
          <p:cNvSpPr>
            <a:spLocks noGrp="1"/>
          </p:cNvSpPr>
          <p:nvPr>
            <p:ph type="pic" sz="quarter" idx="20" hasCustomPrompt="1"/>
          </p:nvPr>
        </p:nvSpPr>
        <p:spPr>
          <a:xfrm>
            <a:off x="97092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14" name="Text Placeholder 2"/>
          <p:cNvSpPr>
            <a:spLocks noGrp="1"/>
          </p:cNvSpPr>
          <p:nvPr>
            <p:ph type="body" sz="quarter" idx="21"/>
          </p:nvPr>
        </p:nvSpPr>
        <p:spPr>
          <a:xfrm>
            <a:off x="575997"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5" name="Text Placeholder 3"/>
          <p:cNvSpPr>
            <a:spLocks noGrp="1"/>
          </p:cNvSpPr>
          <p:nvPr>
            <p:ph type="body" sz="quarter" idx="22"/>
          </p:nvPr>
        </p:nvSpPr>
        <p:spPr>
          <a:xfrm>
            <a:off x="33912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7" name="Text Placeholder 4"/>
          <p:cNvSpPr>
            <a:spLocks noGrp="1"/>
          </p:cNvSpPr>
          <p:nvPr>
            <p:ph type="body" sz="quarter" idx="23"/>
          </p:nvPr>
        </p:nvSpPr>
        <p:spPr>
          <a:xfrm>
            <a:off x="62064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9" name="Text Placeholder 5"/>
          <p:cNvSpPr>
            <a:spLocks noGrp="1"/>
          </p:cNvSpPr>
          <p:nvPr>
            <p:ph type="body" sz="quarter" idx="24"/>
          </p:nvPr>
        </p:nvSpPr>
        <p:spPr>
          <a:xfrm>
            <a:off x="90216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405844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2">
          <p15:clr>
            <a:srgbClr val="F26B43"/>
          </p15:clr>
        </p15:guide>
        <p15:guide id="2" pos="2000">
          <p15:clr>
            <a:srgbClr val="F26B43"/>
          </p15:clr>
        </p15:guide>
        <p15:guide id="3" pos="2136">
          <p15:clr>
            <a:srgbClr val="F26B43"/>
          </p15:clr>
        </p15:guide>
        <p15:guide id="4" pos="3773">
          <p15:clr>
            <a:srgbClr val="F26B43"/>
          </p15:clr>
        </p15:guide>
        <p15:guide id="5" pos="3909">
          <p15:clr>
            <a:srgbClr val="F26B43"/>
          </p15:clr>
        </p15:guide>
        <p15:guide id="6" pos="5546">
          <p15:clr>
            <a:srgbClr val="F26B43"/>
          </p15:clr>
        </p15:guide>
        <p15:guide id="7" pos="5682">
          <p15:clr>
            <a:srgbClr val="F26B43"/>
          </p15:clr>
        </p15:guide>
        <p15:guide id="8" pos="7315">
          <p15:clr>
            <a:srgbClr val="F26B43"/>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Tree>
    <p:extLst>
      <p:ext uri="{BB962C8B-B14F-4D97-AF65-F5344CB8AC3E}">
        <p14:creationId xmlns:p14="http://schemas.microsoft.com/office/powerpoint/2010/main" val="1291342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96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5"/>
        </a:solidFill>
        <a:effectLst/>
      </p:bgPr>
    </p:bg>
    <p:spTree>
      <p:nvGrpSpPr>
        <p:cNvPr id="1" name=""/>
        <p:cNvGrpSpPr/>
        <p:nvPr/>
      </p:nvGrpSpPr>
      <p:grpSpPr>
        <a:xfrm>
          <a:off x="0" y="0"/>
          <a:ext cx="0" cy="0"/>
          <a:chOff x="0" y="0"/>
          <a:chExt cx="0" cy="0"/>
        </a:xfrm>
      </p:grpSpPr>
      <p:sp>
        <p:nvSpPr>
          <p:cNvPr id="6"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5/20/25</a:t>
            </a:fld>
            <a:endParaRPr lang="en-US"/>
          </a:p>
        </p:txBody>
      </p:sp>
      <p:sp>
        <p:nvSpPr>
          <p:cNvPr id="7"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8"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3985963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4" name="Title Placeholder 1"/>
          <p:cNvSpPr>
            <a:spLocks noGrp="1"/>
          </p:cNvSpPr>
          <p:nvPr>
            <p:ph type="title"/>
          </p:nvPr>
        </p:nvSpPr>
        <p:spPr>
          <a:xfrm>
            <a:off x="457199" y="255585"/>
            <a:ext cx="11291889" cy="984251"/>
          </a:xfrm>
          <a:prstGeom prst="rect">
            <a:avLst/>
          </a:prstGeom>
        </p:spPr>
        <p:txBody>
          <a:bodyPr vert="horz" lIns="0" tIns="0" rIns="0" bIns="0" rtlCol="0" anchor="t">
            <a:normAutofit/>
          </a:bodyPr>
          <a:lstStyle/>
          <a:p>
            <a:r>
              <a:rPr lang="en-US"/>
              <a:t>Click to edit Master title style</a:t>
            </a:r>
            <a:endParaRPr lang="en-GB"/>
          </a:p>
        </p:txBody>
      </p:sp>
      <p:sp>
        <p:nvSpPr>
          <p:cNvPr id="26" name="Content Placeholder 7"/>
          <p:cNvSpPr>
            <a:spLocks noGrp="1"/>
          </p:cNvSpPr>
          <p:nvPr>
            <p:ph sz="quarter" idx="10"/>
          </p:nvPr>
        </p:nvSpPr>
        <p:spPr>
          <a:xfrm>
            <a:off x="457200" y="1404938"/>
            <a:ext cx="7620001" cy="469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053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217"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620741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1143000"/>
            <a:ext cx="5386917"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4" name="Content Placeholder 3"/>
          <p:cNvSpPr>
            <a:spLocks noGrp="1"/>
          </p:cNvSpPr>
          <p:nvPr>
            <p:ph sz="half" idx="2"/>
          </p:nvPr>
        </p:nvSpPr>
        <p:spPr>
          <a:xfrm>
            <a:off x="548640" y="1823984"/>
            <a:ext cx="5386917"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2" y="1143000"/>
            <a:ext cx="5389033"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2" y="1823984"/>
            <a:ext cx="5389033"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072036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776030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5641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3" name="Subtitle"/>
          <p:cNvSpPr>
            <a:spLocks noGrp="1"/>
          </p:cNvSpPr>
          <p:nvPr userDrawn="1">
            <p:ph type="subTitle" idx="1" hasCustomPrompt="1"/>
            <p:custDataLst>
              <p:tags r:id="rId1"/>
            </p:custDataLst>
          </p:nvPr>
        </p:nvSpPr>
        <p:spPr>
          <a:xfrm>
            <a:off x="548640" y="3703320"/>
            <a:ext cx="4873752" cy="274320"/>
          </a:xfrm>
        </p:spPr>
        <p:txBody>
          <a:bodyPr/>
          <a:lstStyle>
            <a:lvl1pPr marL="0" indent="0" algn="l">
              <a:lnSpc>
                <a:spcPct val="75000"/>
              </a:lnSpc>
              <a:spcBef>
                <a:spcPts val="1344"/>
              </a:spcBef>
              <a:buNone/>
              <a:defRPr sz="1400" baseline="0">
                <a:solidFill>
                  <a:srgbClr val="002060"/>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subtitle/contacts/date</a:t>
            </a:r>
          </a:p>
        </p:txBody>
      </p:sp>
      <p:sp>
        <p:nvSpPr>
          <p:cNvPr id="2" name="Title"/>
          <p:cNvSpPr>
            <a:spLocks noGrp="1"/>
          </p:cNvSpPr>
          <p:nvPr userDrawn="1">
            <p:ph type="ctrTitle" hasCustomPrompt="1"/>
            <p:custDataLst>
              <p:tags r:id="rId2"/>
            </p:custDataLst>
          </p:nvPr>
        </p:nvSpPr>
        <p:spPr>
          <a:xfrm>
            <a:off x="548640" y="2194560"/>
            <a:ext cx="5916168" cy="1463040"/>
          </a:xfrm>
        </p:spPr>
        <p:txBody>
          <a:bodyPr anchor="b"/>
          <a:lstStyle>
            <a:lvl1pPr algn="l">
              <a:lnSpc>
                <a:spcPct val="85000"/>
              </a:lnSpc>
              <a:spcBef>
                <a:spcPct val="0"/>
              </a:spcBef>
              <a:defRPr sz="3200" b="0">
                <a:solidFill>
                  <a:srgbClr val="002060"/>
                </a:solidFill>
              </a:defRPr>
            </a:lvl1pPr>
          </a:lstStyle>
          <a:p>
            <a:r>
              <a:rPr lang="en-US"/>
              <a:t>Click to add title</a:t>
            </a:r>
          </a:p>
        </p:txBody>
      </p:sp>
      <p:sp>
        <p:nvSpPr>
          <p:cNvPr id="6" name="btfpLayoutConfig" hidden="1"/>
          <p:cNvSpPr txBox="1"/>
          <p:nvPr userDrawn="1">
            <p:custDataLst>
              <p:tags r:id="rId3"/>
            </p:custDataLst>
          </p:nvPr>
        </p:nvSpPr>
        <p:spPr>
          <a:xfrm>
            <a:off x="12700" y="12700"/>
            <a:ext cx="611312" cy="88092"/>
          </a:xfrm>
          <a:prstGeom prst="rect">
            <a:avLst/>
          </a:prstGeom>
          <a:noFill/>
        </p:spPr>
        <p:txBody>
          <a:bodyPr vert="horz" wrap="none" lIns="36000" tIns="36000" rIns="36000" bIns="36000" rtlCol="0">
            <a:spAutoFit/>
          </a:bodyPr>
          <a:lstStyle/>
          <a:p>
            <a:r>
              <a:rPr lang="en-US" sz="100">
                <a:solidFill>
                  <a:srgbClr val="FFFFFF">
                    <a:alpha val="0"/>
                  </a:srgbClr>
                </a:solidFill>
              </a:rPr>
              <a:t>overall_0_131468226384557565 columns_1_131468226384557565 </a:t>
            </a:r>
          </a:p>
        </p:txBody>
      </p:sp>
      <p:pic>
        <p:nvPicPr>
          <p:cNvPr id="10" name="Picture 12" descr="AbbVieLogo_Standard_RGB.eps"/>
          <p:cNvPicPr>
            <a:picLocks noChangeAspect="1"/>
          </p:cNvPicPr>
          <p:nvPr userDrawn="1">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bwMode="auto">
          <a:xfrm>
            <a:off x="700617" y="453957"/>
            <a:ext cx="18288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3"/>
          <p:cNvSpPr/>
          <p:nvPr userDrawn="1">
            <p:custDataLst>
              <p:tags r:id="rId5"/>
            </p:custDataLst>
          </p:nvPr>
        </p:nvSpPr>
        <p:spPr bwMode="gray">
          <a:xfrm>
            <a:off x="6602394" y="1530350"/>
            <a:ext cx="167216" cy="3797300"/>
          </a:xfrm>
          <a:custGeom>
            <a:avLst/>
            <a:gdLst>
              <a:gd name="T0" fmla="*/ 0 w 94692"/>
              <a:gd name="T1" fmla="*/ 0 h 3865545"/>
              <a:gd name="T2" fmla="*/ 0 w 94692"/>
              <a:gd name="T3" fmla="*/ 0 h 3865545"/>
              <a:gd name="T4" fmla="*/ 79925763 w 94692"/>
              <a:gd name="T5" fmla="*/ 0 h 3865545"/>
              <a:gd name="T6" fmla="*/ 79925763 w 94692"/>
              <a:gd name="T7" fmla="*/ 2520680 h 3865545"/>
              <a:gd name="T8" fmla="*/ 0 w 94692"/>
              <a:gd name="T9" fmla="*/ 2520680 h 3865545"/>
              <a:gd name="T10" fmla="*/ 0 w 94692"/>
              <a:gd name="T11" fmla="*/ 2520680 h 38655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692" h="3865545">
                <a:moveTo>
                  <a:pt x="0" y="0"/>
                </a:moveTo>
                <a:lnTo>
                  <a:pt x="0" y="0"/>
                </a:lnTo>
                <a:lnTo>
                  <a:pt x="94692" y="0"/>
                </a:lnTo>
                <a:lnTo>
                  <a:pt x="94692" y="3865545"/>
                </a:lnTo>
                <a:lnTo>
                  <a:pt x="0" y="3865545"/>
                </a:lnTo>
              </a:path>
            </a:pathLst>
          </a:custGeom>
          <a:noFill/>
          <a:ln w="25400" cap="flat" cmpd="sng" algn="ctr">
            <a:solidFill>
              <a:schemeClr val="accent2">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defTabSz="45720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cs typeface="Arial"/>
              <a:sym typeface="Calibri" pitchFamily="34" charset="0"/>
            </a:endParaRPr>
          </a:p>
        </p:txBody>
      </p:sp>
      <p:pic>
        <p:nvPicPr>
          <p:cNvPr id="8" name="Logo">
            <a:extLst>
              <a:ext uri="{FF2B5EF4-FFF2-40B4-BE49-F238E27FC236}">
                <a16:creationId xmlns:a16="http://schemas.microsoft.com/office/drawing/2014/main" id="{2014B993-5450-4435-8592-D214EC8DF9A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66744" y="228599"/>
            <a:ext cx="1683743" cy="489205"/>
          </a:xfrm>
          <a:prstGeom prst="rect">
            <a:avLst/>
          </a:prstGeom>
        </p:spPr>
      </p:pic>
    </p:spTree>
    <p:extLst>
      <p:ext uri="{BB962C8B-B14F-4D97-AF65-F5344CB8AC3E}">
        <p14:creationId xmlns:p14="http://schemas.microsoft.com/office/powerpoint/2010/main" val="2560110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36">
          <p15:clr>
            <a:srgbClr val="CCCCCC"/>
          </p15:clr>
        </p15:guide>
        <p15:guide id="2" pos="7344">
          <p15:clr>
            <a:srgbClr val="CCCCCC"/>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cSld name="1_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3" name="Subtitle 2"/>
          <p:cNvSpPr>
            <a:spLocks noGrp="1"/>
          </p:cNvSpPr>
          <p:nvPr>
            <p:ph type="subTitle" idx="1"/>
          </p:nvPr>
        </p:nvSpPr>
        <p:spPr>
          <a:xfrm>
            <a:off x="576000" y="4896000"/>
            <a:ext cx="8228275" cy="1462823"/>
          </a:xfrm>
        </p:spPr>
        <p:txBody>
          <a:bodyPr anchor="b" anchorCtr="0"/>
          <a:lstStyle>
            <a:lvl1pPr marL="0" indent="0" algn="l">
              <a:spcBef>
                <a:spcPts val="0"/>
              </a:spcBef>
              <a:buFont typeface="Arial" panose="020B0604020202020204" pitchFamily="34" charset="0"/>
              <a:buChar char="​"/>
              <a:defRPr sz="200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4" name="Date_DateCustomA" hidden="1"/>
          <p:cNvSpPr>
            <a:spLocks noGrp="1"/>
          </p:cNvSpPr>
          <p:nvPr>
            <p:ph type="dt" sz="half" idx="10"/>
          </p:nvPr>
        </p:nvSpPr>
        <p:spPr>
          <a:xfrm>
            <a:off x="0" y="7020000"/>
            <a:ext cx="0" cy="0"/>
          </a:xfrm>
        </p:spPr>
        <p:txBody>
          <a:bodyPr/>
          <a:lstStyle>
            <a:lvl1pPr>
              <a:defRPr sz="100">
                <a:noFill/>
              </a:defRPr>
            </a:lvl1pPr>
          </a:lstStyle>
          <a:p>
            <a:fld id="{E2FECF34-1952-41E3-9D80-AE3F242E2DEC}" type="datetime1">
              <a:rPr lang="en-US" smtClean="0"/>
              <a:pPr/>
              <a:t>5/20/25</a:t>
            </a:fld>
            <a:endParaRPr lang="en-US"/>
          </a:p>
        </p:txBody>
      </p:sp>
      <p:sp>
        <p:nvSpPr>
          <p:cNvPr id="5" name="FLD_PresentationTitle" hidden="1"/>
          <p:cNvSpPr>
            <a:spLocks noGrp="1"/>
          </p:cNvSpPr>
          <p:nvPr>
            <p:ph type="ftr" sz="quarter" idx="11"/>
          </p:nvPr>
        </p:nvSpPr>
        <p:spPr>
          <a:xfrm>
            <a:off x="0" y="7020000"/>
            <a:ext cx="0" cy="0"/>
          </a:xfr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1600" y="5522400"/>
            <a:ext cx="2592000" cy="754204"/>
          </a:xfrm>
          <a:prstGeom prst="rect">
            <a:avLst/>
          </a:prstGeom>
        </p:spPr>
      </p:pic>
    </p:spTree>
    <p:extLst>
      <p:ext uri="{BB962C8B-B14F-4D97-AF65-F5344CB8AC3E}">
        <p14:creationId xmlns:p14="http://schemas.microsoft.com/office/powerpoint/2010/main" val="2144967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and Content 18p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0"/>
          </p:nvPr>
        </p:nvSpPr>
        <p:spPr>
          <a:xfrm>
            <a:off x="2328672" y="6591300"/>
            <a:ext cx="5645149" cy="158960"/>
          </a:xfrm>
        </p:spPr>
        <p:txBody>
          <a:bodyPr/>
          <a:lstStyle>
            <a:lvl1pPr>
              <a:defRPr sz="1000"/>
            </a:lvl1pPr>
          </a:lstStyle>
          <a:p>
            <a:endParaRPr lang="en-US">
              <a:solidFill>
                <a:prstClr val="white">
                  <a:lumMod val="50000"/>
                </a:prstClr>
              </a:solidFill>
            </a:endParaRPr>
          </a:p>
        </p:txBody>
      </p:sp>
      <p:sp>
        <p:nvSpPr>
          <p:cNvPr id="7" name="Slide Number Placeholder 6"/>
          <p:cNvSpPr>
            <a:spLocks noGrp="1"/>
          </p:cNvSpPr>
          <p:nvPr>
            <p:ph type="sldNum" sz="quarter" idx="11"/>
          </p:nvPr>
        </p:nvSpPr>
        <p:spPr/>
        <p:txBody>
          <a:bodyPr/>
          <a:lstStyle/>
          <a:p>
            <a:fld id="{604EFD81-96A7-4A01-B0C9-0C27DE28A232}" type="slidenum">
              <a:rPr lang="en-US" smtClean="0">
                <a:solidFill>
                  <a:srgbClr val="3D505A"/>
                </a:solidFill>
              </a:rPr>
              <a:pPr/>
              <a:t>‹#›</a:t>
            </a:fld>
            <a:endParaRPr lang="en-US">
              <a:solidFill>
                <a:srgbClr val="3D505A"/>
              </a:solidFill>
            </a:endParaRPr>
          </a:p>
        </p:txBody>
      </p:sp>
      <p:sp>
        <p:nvSpPr>
          <p:cNvPr id="9" name="Content Placeholder 2"/>
          <p:cNvSpPr>
            <a:spLocks noGrp="1"/>
          </p:cNvSpPr>
          <p:nvPr>
            <p:ph idx="1"/>
          </p:nvPr>
        </p:nvSpPr>
        <p:spPr>
          <a:xfrm>
            <a:off x="609600" y="1600200"/>
            <a:ext cx="11125200" cy="4648200"/>
          </a:xfrm>
          <a:prstGeom prst="rect">
            <a:avLst/>
          </a:prstGeom>
        </p:spPr>
        <p:txBody>
          <a:bodyPr lIns="0" tIns="0" rIns="0" bIns="0"/>
          <a:lstStyle>
            <a:lvl1pPr marL="261938" indent="-261938">
              <a:spcBef>
                <a:spcPts val="1200"/>
              </a:spcBef>
              <a:buClr>
                <a:srgbClr val="AD1140"/>
              </a:buClr>
              <a:defRPr sz="1800"/>
            </a:lvl1pPr>
            <a:lvl2pPr marL="487363" indent="-225425">
              <a:spcBef>
                <a:spcPts val="150"/>
              </a:spcBef>
              <a:defRPr sz="1600"/>
            </a:lvl2pPr>
            <a:lvl3pPr marL="687388" indent="-190500">
              <a:spcBef>
                <a:spcPts val="150"/>
              </a:spcBef>
              <a:spcAft>
                <a:spcPts val="250"/>
              </a:spcAft>
              <a:buClr>
                <a:schemeClr val="bg2">
                  <a:lumMod val="75000"/>
                </a:schemeClr>
              </a:buClr>
              <a:defRPr sz="1400"/>
            </a:lvl3pPr>
            <a:lvl4pPr marL="854075" indent="-165100">
              <a:spcBef>
                <a:spcPts val="150"/>
              </a:spcBef>
              <a:buClr>
                <a:schemeClr val="bg2">
                  <a:lumMod val="75000"/>
                </a:schemeClr>
              </a:buClr>
              <a:buFont typeface="Wingdings" panose="05000000000000000000" pitchFamily="2" charset="2"/>
              <a:buChar cha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65949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Overall Slide sing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0502"/>
            <a:ext cx="11057467" cy="4691063"/>
          </a:xfrm>
        </p:spPr>
        <p:txBody>
          <a:bodyPr/>
          <a:lstStyle>
            <a:lvl3pPr marL="838179" indent="-228594">
              <a:defRPr/>
            </a:lvl3pPr>
            <a:lvl4pPr marL="1066773" indent="-228594">
              <a:defRPr/>
            </a:lvl4pPr>
            <a:lvl5pPr marL="1295368" indent="-22859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0"/>
          <p:cNvSpPr>
            <a:spLocks noGrp="1"/>
          </p:cNvSpPr>
          <p:nvPr>
            <p:ph type="sldNum" sz="quarter" idx="4"/>
          </p:nvPr>
        </p:nvSpPr>
        <p:spPr>
          <a:xfrm>
            <a:off x="11030400" y="6356351"/>
            <a:ext cx="552000" cy="366183"/>
          </a:xfrm>
          <a:prstGeom prst="rect">
            <a:avLst/>
          </a:prstGeom>
        </p:spPr>
        <p:txBody>
          <a:bodyPr vert="horz" lIns="91440" tIns="45720" rIns="91440" bIns="45720" rtlCol="0" anchor="ctr"/>
          <a:lstStyle>
            <a:lvl1pPr algn="r">
              <a:defRPr sz="1600" b="1">
                <a:solidFill>
                  <a:schemeClr val="tx1">
                    <a:tint val="75000"/>
                  </a:schemeClr>
                </a:solidFill>
              </a:defRPr>
            </a:lvl1pPr>
          </a:lstStyle>
          <a:p>
            <a:fld id="{6CAF9950-2BF5-4714-BA6C-96C7135089D3}" type="slidenum">
              <a:rPr lang="en-US" smtClean="0"/>
              <a:pPr/>
              <a:t>‹#›</a:t>
            </a:fld>
            <a:endParaRPr lang="en-US"/>
          </a:p>
        </p:txBody>
      </p:sp>
      <p:sp>
        <p:nvSpPr>
          <p:cNvPr id="20" name="Title 1">
            <a:extLst>
              <a:ext uri="{FF2B5EF4-FFF2-40B4-BE49-F238E27FC236}">
                <a16:creationId xmlns:a16="http://schemas.microsoft.com/office/drawing/2014/main" id="{D7EE4579-8D14-44BC-A0C1-AEB26396B99E}"/>
              </a:ext>
            </a:extLst>
          </p:cNvPr>
          <p:cNvSpPr>
            <a:spLocks noGrp="1"/>
          </p:cNvSpPr>
          <p:nvPr>
            <p:ph type="title"/>
          </p:nvPr>
        </p:nvSpPr>
        <p:spPr>
          <a:xfrm>
            <a:off x="457201" y="390144"/>
            <a:ext cx="7382319" cy="984251"/>
          </a:xfrm>
          <a:prstGeom prst="rect">
            <a:avLst/>
          </a:prstGeom>
        </p:spPr>
        <p:txBody>
          <a:bodyPr/>
          <a:lstStyle/>
          <a:p>
            <a:r>
              <a:rPr lang="en-US"/>
              <a:t>Click to edit Master title style</a:t>
            </a:r>
            <a:endParaRPr lang="en-GB"/>
          </a:p>
        </p:txBody>
      </p:sp>
      <p:pic>
        <p:nvPicPr>
          <p:cNvPr id="6" name="Picture 5">
            <a:hlinkClick r:id="" action="ppaction://noaction"/>
            <a:extLst>
              <a:ext uri="{FF2B5EF4-FFF2-40B4-BE49-F238E27FC236}">
                <a16:creationId xmlns:a16="http://schemas.microsoft.com/office/drawing/2014/main" id="{6ECCE101-3D15-4C88-A559-2B4782465AFA}"/>
              </a:ext>
            </a:extLst>
          </p:cNvPr>
          <p:cNvPicPr>
            <a:picLocks noChangeAspect="1"/>
          </p:cNvPicPr>
          <p:nvPr userDrawn="1"/>
        </p:nvPicPr>
        <p:blipFill rotWithShape="1">
          <a:blip r:embed="rId2"/>
          <a:srcRect l="53684" b="9452"/>
          <a:stretch/>
        </p:blipFill>
        <p:spPr>
          <a:xfrm>
            <a:off x="11291696" y="142676"/>
            <a:ext cx="520567" cy="465733"/>
          </a:xfrm>
          <a:prstGeom prst="rect">
            <a:avLst/>
          </a:prstGeom>
        </p:spPr>
      </p:pic>
    </p:spTree>
    <p:extLst>
      <p:ext uri="{BB962C8B-B14F-4D97-AF65-F5344CB8AC3E}">
        <p14:creationId xmlns:p14="http://schemas.microsoft.com/office/powerpoint/2010/main" val="1353636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DB41C-E561-6EB4-3970-F83FC362A8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A8734C-A559-93CA-737A-C689ED2B1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F333B6-4CA7-9567-EFF3-BDD308A7036B}"/>
              </a:ext>
            </a:extLst>
          </p:cNvPr>
          <p:cNvSpPr>
            <a:spLocks noGrp="1"/>
          </p:cNvSpPr>
          <p:nvPr>
            <p:ph type="dt" sz="half" idx="10"/>
          </p:nvPr>
        </p:nvSpPr>
        <p:spPr/>
        <p:txBody>
          <a:bodyPr/>
          <a:lstStyle/>
          <a:p>
            <a:fld id="{C76FF68B-4B17-474A-A74B-26D59FA453F3}" type="datetimeFigureOut">
              <a:rPr lang="en-US" smtClean="0"/>
              <a:t>5/20/25</a:t>
            </a:fld>
            <a:endParaRPr lang="en-US"/>
          </a:p>
        </p:txBody>
      </p:sp>
      <p:sp>
        <p:nvSpPr>
          <p:cNvPr id="5" name="Footer Placeholder 4">
            <a:extLst>
              <a:ext uri="{FF2B5EF4-FFF2-40B4-BE49-F238E27FC236}">
                <a16:creationId xmlns:a16="http://schemas.microsoft.com/office/drawing/2014/main" id="{90A23BE3-5EE6-8FA0-2EDB-4917C5943F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D62BE0-B619-51C2-6508-D7DD0C926A73}"/>
              </a:ext>
            </a:extLst>
          </p:cNvPr>
          <p:cNvSpPr>
            <a:spLocks noGrp="1"/>
          </p:cNvSpPr>
          <p:nvPr>
            <p:ph type="sldNum" sz="quarter" idx="12"/>
          </p:nvPr>
        </p:nvSpPr>
        <p:spPr/>
        <p:txBody>
          <a:bodyPr/>
          <a:lstStyle/>
          <a:p>
            <a:fld id="{F73A0129-1308-E642-9EB0-D980755FB907}" type="slidenum">
              <a:rPr lang="en-US" smtClean="0"/>
              <a:t>‹#›</a:t>
            </a:fld>
            <a:endParaRPr lang="en-US"/>
          </a:p>
        </p:txBody>
      </p:sp>
    </p:spTree>
    <p:extLst>
      <p:ext uri="{BB962C8B-B14F-4D97-AF65-F5344CB8AC3E}">
        <p14:creationId xmlns:p14="http://schemas.microsoft.com/office/powerpoint/2010/main" val="21722569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B593-BDC1-E83D-807A-484941A646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E74BB9-34C9-9360-A0AD-AD5371F01E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EC41DD-3ADB-5FAA-06AC-BEA45C9C5662}"/>
              </a:ext>
            </a:extLst>
          </p:cNvPr>
          <p:cNvSpPr>
            <a:spLocks noGrp="1"/>
          </p:cNvSpPr>
          <p:nvPr>
            <p:ph type="dt" sz="half" idx="10"/>
          </p:nvPr>
        </p:nvSpPr>
        <p:spPr/>
        <p:txBody>
          <a:bodyPr/>
          <a:lstStyle/>
          <a:p>
            <a:fld id="{C76FF68B-4B17-474A-A74B-26D59FA453F3}" type="datetimeFigureOut">
              <a:rPr lang="en-US" smtClean="0"/>
              <a:t>5/20/25</a:t>
            </a:fld>
            <a:endParaRPr lang="en-US"/>
          </a:p>
        </p:txBody>
      </p:sp>
      <p:sp>
        <p:nvSpPr>
          <p:cNvPr id="5" name="Footer Placeholder 4">
            <a:extLst>
              <a:ext uri="{FF2B5EF4-FFF2-40B4-BE49-F238E27FC236}">
                <a16:creationId xmlns:a16="http://schemas.microsoft.com/office/drawing/2014/main" id="{BB96593F-1409-FB4A-6E6C-53B166BB2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0573EB-D268-4501-D3BB-0F4556D5F15C}"/>
              </a:ext>
            </a:extLst>
          </p:cNvPr>
          <p:cNvSpPr>
            <a:spLocks noGrp="1"/>
          </p:cNvSpPr>
          <p:nvPr>
            <p:ph type="sldNum" sz="quarter" idx="12"/>
          </p:nvPr>
        </p:nvSpPr>
        <p:spPr/>
        <p:txBody>
          <a:bodyPr/>
          <a:lstStyle/>
          <a:p>
            <a:fld id="{F73A0129-1308-E642-9EB0-D980755FB907}" type="slidenum">
              <a:rPr lang="en-US" smtClean="0"/>
              <a:t>‹#›</a:t>
            </a:fld>
            <a:endParaRPr lang="en-US"/>
          </a:p>
        </p:txBody>
      </p:sp>
    </p:spTree>
    <p:extLst>
      <p:ext uri="{BB962C8B-B14F-4D97-AF65-F5344CB8AC3E}">
        <p14:creationId xmlns:p14="http://schemas.microsoft.com/office/powerpoint/2010/main" val="19211716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72BF1-F222-3387-B864-66C31CB4F9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F4B653-5E17-08D0-BF22-85B6666783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B2E5EE-43EB-0F50-A446-801A354940D1}"/>
              </a:ext>
            </a:extLst>
          </p:cNvPr>
          <p:cNvSpPr>
            <a:spLocks noGrp="1"/>
          </p:cNvSpPr>
          <p:nvPr>
            <p:ph type="dt" sz="half" idx="10"/>
          </p:nvPr>
        </p:nvSpPr>
        <p:spPr/>
        <p:txBody>
          <a:bodyPr/>
          <a:lstStyle/>
          <a:p>
            <a:fld id="{C76FF68B-4B17-474A-A74B-26D59FA453F3}" type="datetimeFigureOut">
              <a:rPr lang="en-US" smtClean="0"/>
              <a:t>5/20/25</a:t>
            </a:fld>
            <a:endParaRPr lang="en-US"/>
          </a:p>
        </p:txBody>
      </p:sp>
      <p:sp>
        <p:nvSpPr>
          <p:cNvPr id="5" name="Footer Placeholder 4">
            <a:extLst>
              <a:ext uri="{FF2B5EF4-FFF2-40B4-BE49-F238E27FC236}">
                <a16:creationId xmlns:a16="http://schemas.microsoft.com/office/drawing/2014/main" id="{C73940BC-6B22-C93C-5397-E3928B3764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ADFEC8-3EA3-8F9B-ECB5-13A4B82EEBD6}"/>
              </a:ext>
            </a:extLst>
          </p:cNvPr>
          <p:cNvSpPr>
            <a:spLocks noGrp="1"/>
          </p:cNvSpPr>
          <p:nvPr>
            <p:ph type="sldNum" sz="quarter" idx="12"/>
          </p:nvPr>
        </p:nvSpPr>
        <p:spPr/>
        <p:txBody>
          <a:bodyPr/>
          <a:lstStyle/>
          <a:p>
            <a:fld id="{F73A0129-1308-E642-9EB0-D980755FB907}" type="slidenum">
              <a:rPr lang="en-US" smtClean="0"/>
              <a:t>‹#›</a:t>
            </a:fld>
            <a:endParaRPr lang="en-US"/>
          </a:p>
        </p:txBody>
      </p:sp>
    </p:spTree>
    <p:extLst>
      <p:ext uri="{BB962C8B-B14F-4D97-AF65-F5344CB8AC3E}">
        <p14:creationId xmlns:p14="http://schemas.microsoft.com/office/powerpoint/2010/main" val="42782033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9FCF8-E56B-287D-9122-15C91672F3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8D0F12-24A1-F9D6-10BD-0D45B708EC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7DA591-485D-5AED-A344-E2B27EEC78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05C87-48F9-FD79-91DD-7C8926C09B56}"/>
              </a:ext>
            </a:extLst>
          </p:cNvPr>
          <p:cNvSpPr>
            <a:spLocks noGrp="1"/>
          </p:cNvSpPr>
          <p:nvPr>
            <p:ph type="dt" sz="half" idx="10"/>
          </p:nvPr>
        </p:nvSpPr>
        <p:spPr/>
        <p:txBody>
          <a:bodyPr/>
          <a:lstStyle/>
          <a:p>
            <a:fld id="{C76FF68B-4B17-474A-A74B-26D59FA453F3}" type="datetimeFigureOut">
              <a:rPr lang="en-US" smtClean="0"/>
              <a:t>5/20/25</a:t>
            </a:fld>
            <a:endParaRPr lang="en-US"/>
          </a:p>
        </p:txBody>
      </p:sp>
      <p:sp>
        <p:nvSpPr>
          <p:cNvPr id="6" name="Footer Placeholder 5">
            <a:extLst>
              <a:ext uri="{FF2B5EF4-FFF2-40B4-BE49-F238E27FC236}">
                <a16:creationId xmlns:a16="http://schemas.microsoft.com/office/drawing/2014/main" id="{C097A022-C88A-E40B-299F-CB72D2AED5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E120BE-1AE1-7EA6-7B61-E94E6E3FD241}"/>
              </a:ext>
            </a:extLst>
          </p:cNvPr>
          <p:cNvSpPr>
            <a:spLocks noGrp="1"/>
          </p:cNvSpPr>
          <p:nvPr>
            <p:ph type="sldNum" sz="quarter" idx="12"/>
          </p:nvPr>
        </p:nvSpPr>
        <p:spPr/>
        <p:txBody>
          <a:bodyPr/>
          <a:lstStyle/>
          <a:p>
            <a:fld id="{F73A0129-1308-E642-9EB0-D980755FB907}" type="slidenum">
              <a:rPr lang="en-US" smtClean="0"/>
              <a:t>‹#›</a:t>
            </a:fld>
            <a:endParaRPr lang="en-US"/>
          </a:p>
        </p:txBody>
      </p:sp>
    </p:spTree>
    <p:extLst>
      <p:ext uri="{BB962C8B-B14F-4D97-AF65-F5344CB8AC3E}">
        <p14:creationId xmlns:p14="http://schemas.microsoft.com/office/powerpoint/2010/main" val="7508358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819B7-A125-6F7F-48C0-D994E5E123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60D5BB-19F8-92CC-6F88-9B6BF1CC61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E4E9FD-0AC6-48ED-82F1-30453862CE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3228F5-A222-68D9-6E53-57588CCD69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FAAB13-B02E-7CFF-13A6-8F24DDC2E0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A29593-1A6B-63C9-BA46-3386688700F0}"/>
              </a:ext>
            </a:extLst>
          </p:cNvPr>
          <p:cNvSpPr>
            <a:spLocks noGrp="1"/>
          </p:cNvSpPr>
          <p:nvPr>
            <p:ph type="dt" sz="half" idx="10"/>
          </p:nvPr>
        </p:nvSpPr>
        <p:spPr/>
        <p:txBody>
          <a:bodyPr/>
          <a:lstStyle/>
          <a:p>
            <a:fld id="{C76FF68B-4B17-474A-A74B-26D59FA453F3}" type="datetimeFigureOut">
              <a:rPr lang="en-US" smtClean="0"/>
              <a:t>5/20/25</a:t>
            </a:fld>
            <a:endParaRPr lang="en-US"/>
          </a:p>
        </p:txBody>
      </p:sp>
      <p:sp>
        <p:nvSpPr>
          <p:cNvPr id="8" name="Footer Placeholder 7">
            <a:extLst>
              <a:ext uri="{FF2B5EF4-FFF2-40B4-BE49-F238E27FC236}">
                <a16:creationId xmlns:a16="http://schemas.microsoft.com/office/drawing/2014/main" id="{05F83413-CD8D-7B9E-D1D2-C21C1B987C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71B1A1-5EC3-E9DE-7B03-46E4FA6D72C4}"/>
              </a:ext>
            </a:extLst>
          </p:cNvPr>
          <p:cNvSpPr>
            <a:spLocks noGrp="1"/>
          </p:cNvSpPr>
          <p:nvPr>
            <p:ph type="sldNum" sz="quarter" idx="12"/>
          </p:nvPr>
        </p:nvSpPr>
        <p:spPr/>
        <p:txBody>
          <a:bodyPr/>
          <a:lstStyle/>
          <a:p>
            <a:fld id="{F73A0129-1308-E642-9EB0-D980755FB907}" type="slidenum">
              <a:rPr lang="en-US" smtClean="0"/>
              <a:t>‹#›</a:t>
            </a:fld>
            <a:endParaRPr lang="en-US"/>
          </a:p>
        </p:txBody>
      </p:sp>
    </p:spTree>
    <p:extLst>
      <p:ext uri="{BB962C8B-B14F-4D97-AF65-F5344CB8AC3E}">
        <p14:creationId xmlns:p14="http://schemas.microsoft.com/office/powerpoint/2010/main" val="22458807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75E6E-31A4-A132-6E83-17C62BDC66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8D8A7B-2784-9FB2-D6A7-73BF7F4EC40E}"/>
              </a:ext>
            </a:extLst>
          </p:cNvPr>
          <p:cNvSpPr>
            <a:spLocks noGrp="1"/>
          </p:cNvSpPr>
          <p:nvPr>
            <p:ph type="dt" sz="half" idx="10"/>
          </p:nvPr>
        </p:nvSpPr>
        <p:spPr/>
        <p:txBody>
          <a:bodyPr/>
          <a:lstStyle/>
          <a:p>
            <a:fld id="{C76FF68B-4B17-474A-A74B-26D59FA453F3}" type="datetimeFigureOut">
              <a:rPr lang="en-US" smtClean="0"/>
              <a:t>5/20/25</a:t>
            </a:fld>
            <a:endParaRPr lang="en-US"/>
          </a:p>
        </p:txBody>
      </p:sp>
      <p:sp>
        <p:nvSpPr>
          <p:cNvPr id="4" name="Footer Placeholder 3">
            <a:extLst>
              <a:ext uri="{FF2B5EF4-FFF2-40B4-BE49-F238E27FC236}">
                <a16:creationId xmlns:a16="http://schemas.microsoft.com/office/drawing/2014/main" id="{4F56BA49-C735-11F7-45D0-901E623474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06B8BF-9630-C70E-71D7-7943D9822F43}"/>
              </a:ext>
            </a:extLst>
          </p:cNvPr>
          <p:cNvSpPr>
            <a:spLocks noGrp="1"/>
          </p:cNvSpPr>
          <p:nvPr>
            <p:ph type="sldNum" sz="quarter" idx="12"/>
          </p:nvPr>
        </p:nvSpPr>
        <p:spPr/>
        <p:txBody>
          <a:bodyPr/>
          <a:lstStyle/>
          <a:p>
            <a:fld id="{F73A0129-1308-E642-9EB0-D980755FB907}" type="slidenum">
              <a:rPr lang="en-US" smtClean="0"/>
              <a:t>‹#›</a:t>
            </a:fld>
            <a:endParaRPr lang="en-US"/>
          </a:p>
        </p:txBody>
      </p:sp>
    </p:spTree>
    <p:extLst>
      <p:ext uri="{BB962C8B-B14F-4D97-AF65-F5344CB8AC3E}">
        <p14:creationId xmlns:p14="http://schemas.microsoft.com/office/powerpoint/2010/main" val="1912585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image" Target="../media/image4.jpeg"/><Relationship Id="rId5" Type="http://schemas.openxmlformats.org/officeDocument/2006/relationships/theme" Target="../theme/theme4.xml"/><Relationship Id="rId4"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image" Target="../media/image6.png"/><Relationship Id="rId5" Type="http://schemas.openxmlformats.org/officeDocument/2006/relationships/theme" Target="../theme/theme5.xml"/><Relationship Id="rId4"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image" Target="../media/image8.emf"/><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tags" Target="../tags/tag6.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theme" Target="../theme/theme6.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image" Target="../media/image9.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8.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80441036"/>
      </p:ext>
    </p:extLst>
  </p:cSld>
  <p:clrMap bg1="lt1" tx1="dk1" bg2="lt2" tx2="dk2" accent1="accent1" accent2="accent2" accent3="accent3" accent4="accent4" accent5="accent5" accent6="accent6" hlink="hlink" folHlink="folHlink"/>
  <p:sldLayoutIdLst>
    <p:sldLayoutId id="2147485908" r:id="rId1"/>
    <p:sldLayoutId id="2147485909" r:id="rId2"/>
    <p:sldLayoutId id="2147485910" r:id="rId3"/>
    <p:sldLayoutId id="2147485911" r:id="rId4"/>
    <p:sldLayoutId id="2147485912" r:id="rId5"/>
    <p:sldLayoutId id="2147485913" r:id="rId6"/>
    <p:sldLayoutId id="2147485914" r:id="rId7"/>
    <p:sldLayoutId id="2147485915" r:id="rId8"/>
    <p:sldLayoutId id="2147485916" r:id="rId9"/>
    <p:sldLayoutId id="2147485917" r:id="rId10"/>
    <p:sldLayoutId id="2147485918" r:id="rId11"/>
    <p:sldLayoutId id="2147485919" r:id="rId12"/>
    <p:sldLayoutId id="2147485920" r:id="rId13"/>
    <p:sldLayoutId id="2147485921" r:id="rId14"/>
    <p:sldLayoutId id="2147485922" r:id="rId15"/>
    <p:sldLayoutId id="2147485923" r:id="rId16"/>
    <p:sldLayoutId id="2147485924" r:id="rId17"/>
    <p:sldLayoutId id="2147485925" r:id="rId18"/>
    <p:sldLayoutId id="2147485926" r:id="rId19"/>
    <p:sldLayoutId id="2147485927" r:id="rId20"/>
    <p:sldLayoutId id="2147485928" r:id="rId21"/>
    <p:sldLayoutId id="2147485929" r:id="rId22"/>
    <p:sldLayoutId id="2147485930" r:id="rId23"/>
    <p:sldLayoutId id="2147485931" r:id="rId24"/>
    <p:sldLayoutId id="2147485932"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6"/>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685526305"/>
      </p:ext>
    </p:extLst>
  </p:cSld>
  <p:clrMap bg1="lt1" tx1="dk1" bg2="lt2" tx2="dk2" accent1="accent1" accent2="accent2" accent3="accent3" accent4="accent4" accent5="accent5" accent6="accent6" hlink="hlink" folHlink="folHlink"/>
  <p:sldLayoutIdLst>
    <p:sldLayoutId id="2147485935" r:id="rId1"/>
    <p:sldLayoutId id="2147485936" r:id="rId2"/>
    <p:sldLayoutId id="2147485937" r:id="rId3"/>
    <p:sldLayoutId id="2147485938" r:id="rId4"/>
    <p:sldLayoutId id="2147485939" r:id="rId5"/>
    <p:sldLayoutId id="2147485940" r:id="rId6"/>
    <p:sldLayoutId id="2147485941" r:id="rId7"/>
    <p:sldLayoutId id="2147485942" r:id="rId8"/>
    <p:sldLayoutId id="2147485943" r:id="rId9"/>
    <p:sldLayoutId id="2147485944" r:id="rId10"/>
    <p:sldLayoutId id="2147485945" r:id="rId11"/>
    <p:sldLayoutId id="2147485946" r:id="rId12"/>
    <p:sldLayoutId id="2147485947" r:id="rId13"/>
    <p:sldLayoutId id="2147485948" r:id="rId14"/>
    <p:sldLayoutId id="2147485949" r:id="rId15"/>
    <p:sldLayoutId id="2147485950" r:id="rId16"/>
    <p:sldLayoutId id="2147485951" r:id="rId17"/>
    <p:sldLayoutId id="2147485952" r:id="rId18"/>
    <p:sldLayoutId id="2147485953" r:id="rId19"/>
    <p:sldLayoutId id="2147485954" r:id="rId20"/>
    <p:sldLayoutId id="2147485955" r:id="rId21"/>
    <p:sldLayoutId id="2147485956" r:id="rId22"/>
    <p:sldLayoutId id="2147485957" r:id="rId23"/>
    <p:sldLayoutId id="2147485958" r:id="rId24"/>
    <p:sldLayoutId id="21474859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48640" y="750933"/>
            <a:ext cx="11094720" cy="853440"/>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
        <p:nvSpPr>
          <p:cNvPr id="15" name="Slide Number Placeholder 14"/>
          <p:cNvSpPr>
            <a:spLocks noGrp="1"/>
          </p:cNvSpPr>
          <p:nvPr>
            <p:ph type="sldNum" sz="quarter" idx="4"/>
          </p:nvPr>
        </p:nvSpPr>
        <p:spPr bwMode="gray">
          <a:xfrm>
            <a:off x="11248253" y="289267"/>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25E50375-54B9-4391-8450-768398012C2B}" type="slidenum">
              <a:rPr lang="en-US" smtClean="0"/>
              <a:t>‹#›</a:t>
            </a:fld>
            <a:endParaRPr lang="en-US"/>
          </a:p>
        </p:txBody>
      </p:sp>
    </p:spTree>
    <p:extLst>
      <p:ext uri="{BB962C8B-B14F-4D97-AF65-F5344CB8AC3E}">
        <p14:creationId xmlns:p14="http://schemas.microsoft.com/office/powerpoint/2010/main" val="3012580289"/>
      </p:ext>
    </p:extLst>
  </p:cSld>
  <p:clrMap bg1="lt1" tx1="dk1" bg2="lt2" tx2="dk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 id="2147486015" r:id="rId12"/>
    <p:sldLayoutId id="2147486016" r:id="rId13"/>
    <p:sldLayoutId id="2147486017" r:id="rId14"/>
    <p:sldLayoutId id="2147486018" r:id="rId15"/>
    <p:sldLayoutId id="2147486019" r:id="rId16"/>
    <p:sldLayoutId id="2147486020" r:id="rId17"/>
  </p:sldLayoutIdLst>
  <p:txStyles>
    <p:title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2400" kern="1200">
          <a:solidFill>
            <a:schemeClr val="tx1"/>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2400" kern="1200">
          <a:solidFill>
            <a:schemeClr val="tx1"/>
          </a:solidFill>
          <a:latin typeface="+mn-lt"/>
          <a:ea typeface="+mn-ea"/>
          <a:cs typeface="Times New Roman" pitchFamily="18" charset="0"/>
        </a:defRPr>
      </a:lvl2pPr>
      <a:lvl3pPr marL="347454" indent="-173030" algn="l" defTabSz="914354" rtl="0" eaLnBrk="1" latinLnBrk="0" hangingPunct="1">
        <a:lnSpc>
          <a:spcPct val="100000"/>
        </a:lnSpc>
        <a:spcBef>
          <a:spcPts val="800"/>
        </a:spcBef>
        <a:spcAft>
          <a:spcPts val="0"/>
        </a:spcAft>
        <a:buFont typeface="Arial" pitchFamily="34" charset="0"/>
        <a:buChar char="•"/>
        <a:defRPr sz="2133" kern="1200">
          <a:solidFill>
            <a:schemeClr val="tx1"/>
          </a:solidFill>
          <a:latin typeface="+mn-lt"/>
          <a:ea typeface="+mn-ea"/>
          <a:cs typeface="Times New Roman" pitchFamily="18" charset="0"/>
        </a:defRPr>
      </a:lvl3pPr>
      <a:lvl4pPr marL="521182" indent="-173030" algn="l" defTabSz="914354" rtl="0" eaLnBrk="1" latinLnBrk="0" hangingPunct="1">
        <a:lnSpc>
          <a:spcPct val="100000"/>
        </a:lnSpc>
        <a:spcBef>
          <a:spcPts val="800"/>
        </a:spcBef>
        <a:spcAft>
          <a:spcPts val="0"/>
        </a:spcAft>
        <a:buFont typeface="Arial" pitchFamily="34" charset="0"/>
        <a:buChar char="•"/>
        <a:defRPr sz="1867" kern="1200">
          <a:solidFill>
            <a:schemeClr val="tx1"/>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ACB92F-CA01-4752-6B59-55368DC638A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6238050"/>
            <a:ext cx="12192000" cy="62865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sp>
        <p:nvSpPr>
          <p:cNvPr id="11" name="Text Placeholder 4">
            <a:extLst>
              <a:ext uri="{FF2B5EF4-FFF2-40B4-BE49-F238E27FC236}">
                <a16:creationId xmlns:a16="http://schemas.microsoft.com/office/drawing/2014/main" id="{CF4238B1-436E-ABF8-08AB-E6364E1D7133}"/>
              </a:ext>
            </a:extLst>
          </p:cNvPr>
          <p:cNvSpPr txBox="1">
            <a:spLocks/>
          </p:cNvSpPr>
          <p:nvPr userDrawn="1"/>
        </p:nvSpPr>
        <p:spPr>
          <a:xfrm>
            <a:off x="3924300" y="6289603"/>
            <a:ext cx="5252264" cy="281354"/>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a:t>Scott </a:t>
            </a:r>
            <a:r>
              <a:rPr lang="en-US" sz="1000" err="1"/>
              <a:t>Kopetz</a:t>
            </a:r>
            <a:r>
              <a:rPr lang="en-US" sz="1000"/>
              <a:t>, MD, PhD</a:t>
            </a:r>
            <a:endParaRPr lang="en-US"/>
          </a:p>
        </p:txBody>
      </p:sp>
    </p:spTree>
    <p:extLst>
      <p:ext uri="{BB962C8B-B14F-4D97-AF65-F5344CB8AC3E}">
        <p14:creationId xmlns:p14="http://schemas.microsoft.com/office/powerpoint/2010/main" val="3297592790"/>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2674206347"/>
      </p:ext>
    </p:extLst>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997" y="576000"/>
            <a:ext cx="8228277" cy="505668"/>
          </a:xfrm>
          <a:prstGeom prst="rect">
            <a:avLst/>
          </a:prstGeom>
        </p:spPr>
        <p:txBody>
          <a:bodyPr vert="horz" lIns="0" tIns="0" rIns="0" bIns="0" rtlCol="0" anchor="t" anchorCtr="0">
            <a:normAutofit/>
          </a:bodyPr>
          <a:lstStyle/>
          <a:p>
            <a:r>
              <a:rPr lang="en-US"/>
              <a:t>Click to edit Master title style</a:t>
            </a:r>
            <a:endParaRPr lang="en-GB"/>
          </a:p>
        </p:txBody>
      </p:sp>
      <p:sp>
        <p:nvSpPr>
          <p:cNvPr id="3" name="Text Placeholder 2"/>
          <p:cNvSpPr>
            <a:spLocks noGrp="1"/>
          </p:cNvSpPr>
          <p:nvPr>
            <p:ph type="body" idx="1"/>
          </p:nvPr>
        </p:nvSpPr>
        <p:spPr>
          <a:xfrm>
            <a:off x="575997" y="1806575"/>
            <a:ext cx="8228277" cy="4473796"/>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grpSp>
        <p:nvGrpSpPr>
          <p:cNvPr id="17" name="Group 16" hidden="1"/>
          <p:cNvGrpSpPr/>
          <p:nvPr/>
        </p:nvGrpSpPr>
        <p:grpSpPr>
          <a:xfrm>
            <a:off x="574675" y="-301039"/>
            <a:ext cx="11042525" cy="7560000"/>
            <a:chOff x="574675" y="-301039"/>
            <a:chExt cx="11042525" cy="7560000"/>
          </a:xfrm>
        </p:grpSpPr>
        <p:sp>
          <p:nvSpPr>
            <p:cNvPr id="12" name="Rectangle 11"/>
            <p:cNvSpPr/>
            <p:nvPr userDrawn="1"/>
          </p:nvSpPr>
          <p:spPr>
            <a:xfrm>
              <a:off x="574675"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3" name="Rectangle 12"/>
            <p:cNvSpPr/>
            <p:nvPr userDrawn="1"/>
          </p:nvSpPr>
          <p:spPr>
            <a:xfrm>
              <a:off x="3281306"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4" name="Rectangle 13"/>
            <p:cNvSpPr/>
            <p:nvPr userDrawn="1"/>
          </p:nvSpPr>
          <p:spPr>
            <a:xfrm>
              <a:off x="5987937"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5" name="Rectangle 14"/>
            <p:cNvSpPr/>
            <p:nvPr userDrawn="1"/>
          </p:nvSpPr>
          <p:spPr>
            <a:xfrm>
              <a:off x="8694568"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6" name="Rectangle 15"/>
            <p:cNvSpPr/>
            <p:nvPr userDrawn="1"/>
          </p:nvSpPr>
          <p:spPr>
            <a:xfrm>
              <a:off x="11401200"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grpSp>
      <p:sp>
        <p:nvSpPr>
          <p:cNvPr id="4" name="Rectangle 7">
            <a:extLst>
              <a:ext uri="{FF2B5EF4-FFF2-40B4-BE49-F238E27FC236}">
                <a16:creationId xmlns:a16="http://schemas.microsoft.com/office/drawing/2014/main" id="{79837DBD-15F8-AF0C-32A6-686F90C58E0A}"/>
              </a:ext>
            </a:extLst>
          </p:cNvPr>
          <p:cNvSpPr>
            <a:spLocks noChangeArrowheads="1"/>
          </p:cNvSpPr>
          <p:nvPr userDrawn="1">
            <p:custDataLst>
              <p:tags r:id="rId20"/>
            </p:custDataLst>
          </p:nvPr>
        </p:nvSpPr>
        <p:spPr bwMode="auto">
          <a:xfrm>
            <a:off x="0" y="6533024"/>
            <a:ext cx="12192000" cy="355951"/>
          </a:xfrm>
          <a:prstGeom prst="rect">
            <a:avLst/>
          </a:prstGeom>
          <a:gradFill flip="none" rotWithShape="1">
            <a:gsLst>
              <a:gs pos="50000">
                <a:schemeClr val="accent5">
                  <a:lumMod val="50000"/>
                </a:schemeClr>
              </a:gs>
              <a:gs pos="10476">
                <a:srgbClr val="25336D"/>
              </a:gs>
              <a:gs pos="0">
                <a:srgbClr val="25336D"/>
              </a:gs>
              <a:gs pos="70000">
                <a:srgbClr val="B3E2DF"/>
              </a:gs>
              <a:gs pos="27000">
                <a:srgbClr val="324492"/>
              </a:gs>
              <a:gs pos="92000">
                <a:schemeClr val="accent6">
                  <a:lumMod val="40000"/>
                  <a:lumOff val="60000"/>
                </a:schemeClr>
              </a:gs>
            </a:gsLst>
            <a:lin ang="0" scaled="1"/>
            <a:tileRect/>
          </a:gradFill>
          <a:ln>
            <a:noFill/>
          </a:ln>
          <a:effectLst/>
        </p:spPr>
        <p:txBody>
          <a:bodyPr wrap="none" lIns="91430" tIns="45718" rIns="91430" bIns="45718"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algn="ctr" defTabSz="457200" eaLnBrk="0" fontAlgn="base" hangingPunct="0">
              <a:lnSpc>
                <a:spcPct val="90000"/>
              </a:lnSpc>
              <a:spcBef>
                <a:spcPct val="0"/>
              </a:spcBef>
              <a:spcAft>
                <a:spcPct val="0"/>
              </a:spcAft>
              <a:defRPr>
                <a:solidFill>
                  <a:schemeClr val="tx1"/>
                </a:solidFill>
                <a:latin typeface="Calibri" pitchFamily="34" charset="0"/>
              </a:defRPr>
            </a:lvl6pPr>
            <a:lvl7pPr marL="2971800" indent="-228600" algn="ctr" defTabSz="457200" eaLnBrk="0" fontAlgn="base" hangingPunct="0">
              <a:lnSpc>
                <a:spcPct val="90000"/>
              </a:lnSpc>
              <a:spcBef>
                <a:spcPct val="0"/>
              </a:spcBef>
              <a:spcAft>
                <a:spcPct val="0"/>
              </a:spcAft>
              <a:defRPr>
                <a:solidFill>
                  <a:schemeClr val="tx1"/>
                </a:solidFill>
                <a:latin typeface="Calibri" pitchFamily="34" charset="0"/>
              </a:defRPr>
            </a:lvl7pPr>
            <a:lvl8pPr marL="3429000" indent="-228600" algn="ctr" defTabSz="457200" eaLnBrk="0" fontAlgn="base" hangingPunct="0">
              <a:lnSpc>
                <a:spcPct val="90000"/>
              </a:lnSpc>
              <a:spcBef>
                <a:spcPct val="0"/>
              </a:spcBef>
              <a:spcAft>
                <a:spcPct val="0"/>
              </a:spcAft>
              <a:defRPr>
                <a:solidFill>
                  <a:schemeClr val="tx1"/>
                </a:solidFill>
                <a:latin typeface="Calibri" pitchFamily="34" charset="0"/>
              </a:defRPr>
            </a:lvl8pPr>
            <a:lvl9pPr marL="3886200" indent="-228600" algn="ctr" defTabSz="457200" eaLnBrk="0" fontAlgn="base" hangingPunct="0">
              <a:lnSpc>
                <a:spcPct val="90000"/>
              </a:lnSpc>
              <a:spcBef>
                <a:spcPct val="0"/>
              </a:spcBef>
              <a:spcAft>
                <a:spcPct val="0"/>
              </a:spcAft>
              <a:defRPr>
                <a:solidFill>
                  <a:schemeClr val="tx1"/>
                </a:solidFill>
                <a:latin typeface="Calibri" pitchFamily="34" charset="0"/>
              </a:defRPr>
            </a:lvl9p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pic>
        <p:nvPicPr>
          <p:cNvPr id="5" name="Logo">
            <a:extLst>
              <a:ext uri="{FF2B5EF4-FFF2-40B4-BE49-F238E27FC236}">
                <a16:creationId xmlns:a16="http://schemas.microsoft.com/office/drawing/2014/main" id="{4DBA8006-B30C-35F7-9AEE-5F68EC54D3C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60648" y="6598763"/>
            <a:ext cx="767080" cy="222250"/>
          </a:xfrm>
          <a:prstGeom prst="rect">
            <a:avLst/>
          </a:prstGeom>
        </p:spPr>
      </p:pic>
      <p:pic>
        <p:nvPicPr>
          <p:cNvPr id="6" name="Picture 5">
            <a:extLst>
              <a:ext uri="{FF2B5EF4-FFF2-40B4-BE49-F238E27FC236}">
                <a16:creationId xmlns:a16="http://schemas.microsoft.com/office/drawing/2014/main" id="{C6E21B10-AE6F-90E6-12C9-0F54AEE494A2}"/>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911840" y="6640606"/>
            <a:ext cx="822960" cy="143577"/>
          </a:xfrm>
          <a:prstGeom prst="rect">
            <a:avLst/>
          </a:prstGeom>
        </p:spPr>
      </p:pic>
    </p:spTree>
    <p:extLst>
      <p:ext uri="{BB962C8B-B14F-4D97-AF65-F5344CB8AC3E}">
        <p14:creationId xmlns:p14="http://schemas.microsoft.com/office/powerpoint/2010/main" val="4290883637"/>
      </p:ext>
    </p:extLst>
  </p:cSld>
  <p:clrMap bg1="lt1" tx1="dk1" bg2="lt2" tx2="dk2" accent1="accent1" accent2="accent2" accent3="accent3" accent4="accent4" accent5="accent5" accent6="accent6" hlink="hlink" folHlink="folHlink"/>
  <p:sldLayoutIdLst>
    <p:sldLayoutId id="2147486135" r:id="rId1"/>
    <p:sldLayoutId id="2147486136" r:id="rId2"/>
    <p:sldLayoutId id="2147486137" r:id="rId3"/>
    <p:sldLayoutId id="2147486138" r:id="rId4"/>
    <p:sldLayoutId id="2147486139" r:id="rId5"/>
    <p:sldLayoutId id="2147486140" r:id="rId6"/>
    <p:sldLayoutId id="2147486141" r:id="rId7"/>
    <p:sldLayoutId id="2147486142" r:id="rId8"/>
    <p:sldLayoutId id="2147486143" r:id="rId9"/>
    <p:sldLayoutId id="2147486144" r:id="rId10"/>
    <p:sldLayoutId id="2147486145" r:id="rId11"/>
    <p:sldLayoutId id="2147486146" r:id="rId12"/>
    <p:sldLayoutId id="2147486147" r:id="rId13"/>
    <p:sldLayoutId id="2147486148" r:id="rId14"/>
    <p:sldLayoutId id="2147486149" r:id="rId15"/>
    <p:sldLayoutId id="2147486150" r:id="rId16"/>
    <p:sldLayoutId id="2147486151" r:id="rId17"/>
    <p:sldLayoutId id="2147486152"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5000"/>
        </a:lnSpc>
        <a:spcBef>
          <a:spcPct val="0"/>
        </a:spcBef>
        <a:buNone/>
        <a:defRPr sz="2800" b="1" kern="1200">
          <a:solidFill>
            <a:schemeClr val="accent1"/>
          </a:solidFill>
          <a:latin typeface="+mj-lt"/>
          <a:ea typeface="+mj-ea"/>
          <a:cs typeface="+mj-cs"/>
        </a:defRPr>
      </a:lvl1pPr>
    </p:titleStyle>
    <p:bodyStyle>
      <a:lvl1pPr marL="216000" indent="-2160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1pPr>
      <a:lvl2pPr marL="457200" indent="-215900" algn="l" defTabSz="914400" rtl="0" eaLnBrk="1" latinLnBrk="0" hangingPunct="1">
        <a:lnSpc>
          <a:spcPct val="101000"/>
        </a:lnSpc>
        <a:spcBef>
          <a:spcPts val="0"/>
        </a:spcBef>
        <a:buFont typeface="Arial" panose="020B0604020202020204" pitchFamily="34" charset="0"/>
        <a:buChar char="•"/>
        <a:defRPr sz="1800" b="0" kern="1200">
          <a:solidFill>
            <a:schemeClr val="tx1"/>
          </a:solidFill>
          <a:latin typeface="+mn-lt"/>
          <a:ea typeface="+mn-ea"/>
          <a:cs typeface="+mn-cs"/>
        </a:defRPr>
      </a:lvl2pPr>
      <a:lvl3pPr marL="6858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3pPr>
      <a:lvl4pPr marL="9144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4pPr>
      <a:lvl5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5pPr>
      <a:lvl6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6pPr>
      <a:lvl7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7pPr>
      <a:lvl8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8pPr>
      <a:lvl9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138">
          <p15:clr>
            <a:srgbClr val="F26B43"/>
          </p15:clr>
        </p15:guide>
        <p15:guide id="4" orient="horz" pos="3956">
          <p15:clr>
            <a:srgbClr val="F26B43"/>
          </p15:clr>
        </p15:guide>
        <p15:guide id="8" orient="horz" pos="362">
          <p15:clr>
            <a:srgbClr val="F26B43"/>
          </p15:clr>
        </p15:guide>
        <p15:guide id="9" orient="horz" pos="1036">
          <p15:clr>
            <a:srgbClr val="F26B43"/>
          </p15:clr>
        </p15:guide>
        <p15:guide id="10" pos="362">
          <p15:clr>
            <a:srgbClr val="F26B43"/>
          </p15:clr>
        </p15:guide>
        <p15:guide id="17" pos="731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8ECCD8-196A-D87A-BA42-F5B9D81FF8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B05E74-8D9D-7390-1E02-8F15E67E06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27EC-78C5-7BCA-94FC-68CB6FD278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FF68B-4B17-474A-A74B-26D59FA453F3}" type="datetimeFigureOut">
              <a:rPr lang="en-US" smtClean="0"/>
              <a:t>5/20/25</a:t>
            </a:fld>
            <a:endParaRPr lang="en-US"/>
          </a:p>
        </p:txBody>
      </p:sp>
      <p:sp>
        <p:nvSpPr>
          <p:cNvPr id="5" name="Footer Placeholder 4">
            <a:extLst>
              <a:ext uri="{FF2B5EF4-FFF2-40B4-BE49-F238E27FC236}">
                <a16:creationId xmlns:a16="http://schemas.microsoft.com/office/drawing/2014/main" id="{2A49EAE4-266D-58D2-35B3-C971028389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7BB61C4-39D9-7D37-7EDE-9B22903D88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73A0129-1308-E642-9EB0-D980755FB907}" type="slidenum">
              <a:rPr lang="en-US" smtClean="0"/>
              <a:t>‹#›</a:t>
            </a:fld>
            <a:endParaRPr lang="en-US"/>
          </a:p>
        </p:txBody>
      </p:sp>
    </p:spTree>
    <p:extLst>
      <p:ext uri="{BB962C8B-B14F-4D97-AF65-F5344CB8AC3E}">
        <p14:creationId xmlns:p14="http://schemas.microsoft.com/office/powerpoint/2010/main" val="490159675"/>
      </p:ext>
    </p:extLst>
  </p:cSld>
  <p:clrMap bg1="lt1" tx1="dk1" bg2="lt2" tx2="dk2" accent1="accent1" accent2="accent2" accent3="accent3" accent4="accent4" accent5="accent5" accent6="accent6" hlink="hlink" folHlink="folHlink"/>
  <p:sldLayoutIdLst>
    <p:sldLayoutId id="2147486154" r:id="rId1"/>
    <p:sldLayoutId id="2147486155" r:id="rId2"/>
    <p:sldLayoutId id="2147486156" r:id="rId3"/>
    <p:sldLayoutId id="2147486157" r:id="rId4"/>
    <p:sldLayoutId id="2147486158" r:id="rId5"/>
    <p:sldLayoutId id="2147486159" r:id="rId6"/>
    <p:sldLayoutId id="2147486160" r:id="rId7"/>
    <p:sldLayoutId id="2147486161" r:id="rId8"/>
    <p:sldLayoutId id="2147486162" r:id="rId9"/>
    <p:sldLayoutId id="2147486163" r:id="rId10"/>
    <p:sldLayoutId id="2147486164" r:id="rId11"/>
    <p:sldLayoutId id="2147486165" r:id="rId12"/>
    <p:sldLayoutId id="21474861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694929-5672-4EC4-8542-EA986C4DF3F4}" type="datetimeFigureOut">
              <a:rPr lang="en-US" smtClean="0"/>
              <a:pPr/>
              <a:t>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E97A65-901B-464A-AAB9-A87F0BE6403A}" type="slidenum">
              <a:rPr lang="en-US" smtClean="0"/>
              <a:pPr/>
              <a:t>‹#›</a:t>
            </a:fld>
            <a:endParaRPr lang="en-US"/>
          </a:p>
        </p:txBody>
      </p:sp>
    </p:spTree>
    <p:extLst>
      <p:ext uri="{BB962C8B-B14F-4D97-AF65-F5344CB8AC3E}">
        <p14:creationId xmlns:p14="http://schemas.microsoft.com/office/powerpoint/2010/main" val="2521330236"/>
      </p:ext>
    </p:extLst>
  </p:cSld>
  <p:clrMap bg1="lt1" tx1="dk1" bg2="lt2" tx2="dk2" accent1="accent1" accent2="accent2" accent3="accent3" accent4="accent4" accent5="accent5" accent6="accent6" hlink="hlink" folHlink="folHlink"/>
  <p:sldLayoutIdLst>
    <p:sldLayoutId id="2147486168" r:id="rId1"/>
    <p:sldLayoutId id="2147486169" r:id="rId2"/>
    <p:sldLayoutId id="2147486170" r:id="rId3"/>
    <p:sldLayoutId id="2147486171" r:id="rId4"/>
    <p:sldLayoutId id="2147486172" r:id="rId5"/>
    <p:sldLayoutId id="2147486173" r:id="rId6"/>
    <p:sldLayoutId id="2147486174" r:id="rId7"/>
    <p:sldLayoutId id="2147486175" r:id="rId8"/>
    <p:sldLayoutId id="2147486176" r:id="rId9"/>
    <p:sldLayoutId id="2147486177" r:id="rId10"/>
    <p:sldLayoutId id="2147486178" r:id="rId11"/>
    <p:sldLayoutId id="214748617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3" Type="http://schemas.microsoft.com/office/2007/relationships/hdphoto" Target="../media/hdphoto61.wdp"/><Relationship Id="rId2" Type="http://schemas.openxmlformats.org/officeDocument/2006/relationships/image" Target="../media/image89.png"/><Relationship Id="rId1" Type="http://schemas.openxmlformats.org/officeDocument/2006/relationships/slideLayout" Target="../slideLayouts/slideLayout108.xml"/><Relationship Id="rId6" Type="http://schemas.openxmlformats.org/officeDocument/2006/relationships/image" Target="../media/image91.png"/><Relationship Id="rId5" Type="http://schemas.microsoft.com/office/2007/relationships/hdphoto" Target="../media/hdphoto62.wdp"/><Relationship Id="rId4" Type="http://schemas.openxmlformats.org/officeDocument/2006/relationships/image" Target="../media/image90.png"/></Relationships>
</file>

<file path=ppt/slides/_rels/slide103.xml.rels><?xml version="1.0" encoding="UTF-8" standalone="yes"?>
<Relationships xmlns="http://schemas.openxmlformats.org/package/2006/relationships"><Relationship Id="rId3" Type="http://schemas.microsoft.com/office/2007/relationships/hdphoto" Target="../media/hdphoto63.wdp"/><Relationship Id="rId2" Type="http://schemas.openxmlformats.org/officeDocument/2006/relationships/image" Target="../media/image92.png"/><Relationship Id="rId1" Type="http://schemas.openxmlformats.org/officeDocument/2006/relationships/slideLayout" Target="../slideLayouts/slideLayout108.xml"/><Relationship Id="rId5" Type="http://schemas.microsoft.com/office/2007/relationships/hdphoto" Target="../media/hdphoto64.wdp"/><Relationship Id="rId4" Type="http://schemas.openxmlformats.org/officeDocument/2006/relationships/image" Target="../media/image93.png"/></Relationships>
</file>

<file path=ppt/slides/_rels/slide104.xml.rels><?xml version="1.0" encoding="UTF-8" standalone="yes"?>
<Relationships xmlns="http://schemas.openxmlformats.org/package/2006/relationships"><Relationship Id="rId3" Type="http://schemas.microsoft.com/office/2007/relationships/hdphoto" Target="../media/hdphoto65.wdp"/><Relationship Id="rId7" Type="http://schemas.microsoft.com/office/2007/relationships/hdphoto" Target="../media/hdphoto67.wdp"/><Relationship Id="rId2" Type="http://schemas.openxmlformats.org/officeDocument/2006/relationships/image" Target="../media/image94.png"/><Relationship Id="rId1" Type="http://schemas.openxmlformats.org/officeDocument/2006/relationships/slideLayout" Target="../slideLayouts/slideLayout108.xml"/><Relationship Id="rId6" Type="http://schemas.openxmlformats.org/officeDocument/2006/relationships/image" Target="../media/image96.png"/><Relationship Id="rId5" Type="http://schemas.microsoft.com/office/2007/relationships/hdphoto" Target="../media/hdphoto66.wdp"/><Relationship Id="rId4" Type="http://schemas.openxmlformats.org/officeDocument/2006/relationships/image" Target="../media/image95.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108.xml.rels><?xml version="1.0" encoding="UTF-8" standalone="yes"?>
<Relationships xmlns="http://schemas.openxmlformats.org/package/2006/relationships"><Relationship Id="rId3" Type="http://schemas.microsoft.com/office/2007/relationships/hdphoto" Target="../media/hdphoto68.wdp"/><Relationship Id="rId2" Type="http://schemas.openxmlformats.org/officeDocument/2006/relationships/image" Target="../media/image97.png"/><Relationship Id="rId1" Type="http://schemas.openxmlformats.org/officeDocument/2006/relationships/slideLayout" Target="../slideLayouts/slideLayout108.xml"/><Relationship Id="rId4" Type="http://schemas.microsoft.com/office/2007/relationships/hdphoto" Target="../media/hdphoto69.wdp"/></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111.xml.rels><?xml version="1.0" encoding="UTF-8" standalone="yes"?>
<Relationships xmlns="http://schemas.openxmlformats.org/package/2006/relationships"><Relationship Id="rId3" Type="http://schemas.microsoft.com/office/2007/relationships/hdphoto" Target="../media/hdphoto70.wdp"/><Relationship Id="rId7" Type="http://schemas.microsoft.com/office/2007/relationships/hdphoto" Target="../media/hdphoto72.wdp"/><Relationship Id="rId2" Type="http://schemas.openxmlformats.org/officeDocument/2006/relationships/image" Target="../media/image98.png"/><Relationship Id="rId1" Type="http://schemas.openxmlformats.org/officeDocument/2006/relationships/slideLayout" Target="../slideLayouts/slideLayout95.xml"/><Relationship Id="rId6" Type="http://schemas.openxmlformats.org/officeDocument/2006/relationships/image" Target="../media/image100.png"/><Relationship Id="rId5" Type="http://schemas.microsoft.com/office/2007/relationships/hdphoto" Target="../media/hdphoto71.wdp"/><Relationship Id="rId4" Type="http://schemas.openxmlformats.org/officeDocument/2006/relationships/image" Target="../media/image99.png"/></Relationships>
</file>

<file path=ppt/slides/_rels/slide112.xml.rels><?xml version="1.0" encoding="UTF-8" standalone="yes"?>
<Relationships xmlns="http://schemas.openxmlformats.org/package/2006/relationships"><Relationship Id="rId3" Type="http://schemas.microsoft.com/office/2007/relationships/hdphoto" Target="../media/hdphoto73.wdp"/><Relationship Id="rId2" Type="http://schemas.openxmlformats.org/officeDocument/2006/relationships/image" Target="../media/image101.png"/><Relationship Id="rId1" Type="http://schemas.openxmlformats.org/officeDocument/2006/relationships/slideLayout" Target="../slideLayouts/slideLayout9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24.xml"/><Relationship Id="rId5" Type="http://schemas.microsoft.com/office/2007/relationships/hdphoto" Target="../media/hdphoto74.wdp"/><Relationship Id="rId4" Type="http://schemas.openxmlformats.org/officeDocument/2006/relationships/image" Target="../media/image102.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25.xml"/><Relationship Id="rId5" Type="http://schemas.microsoft.com/office/2007/relationships/hdphoto" Target="../media/hdphoto75.wdp"/><Relationship Id="rId4" Type="http://schemas.openxmlformats.org/officeDocument/2006/relationships/image" Target="../media/image10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5.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95.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95.xml"/><Relationship Id="rId5" Type="http://schemas.microsoft.com/office/2007/relationships/hdphoto" Target="../media/hdphoto4.wdp"/><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95.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95.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5.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20.xml"/><Relationship Id="rId5" Type="http://schemas.microsoft.com/office/2007/relationships/hdphoto" Target="../media/hdphoto6.wdp"/><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95.xml"/></Relationships>
</file>

<file path=ppt/slides/_rels/slide3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9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3.png"/><Relationship Id="rId1" Type="http://schemas.openxmlformats.org/officeDocument/2006/relationships/slideLayout" Target="../slideLayouts/slideLayout95.xml"/></Relationships>
</file>

<file path=ppt/slides/_rels/slide3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4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5.png"/><Relationship Id="rId1" Type="http://schemas.openxmlformats.org/officeDocument/2006/relationships/slideLayout" Target="../slideLayouts/slideLayout9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5.xml"/></Relationships>
</file>

<file path=ppt/slides/_rels/slide5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6.png"/><Relationship Id="rId7" Type="http://schemas.openxmlformats.org/officeDocument/2006/relationships/image" Target="../media/image38.png"/><Relationship Id="rId12" Type="http://schemas.microsoft.com/office/2007/relationships/hdphoto" Target="../media/hdphoto16.wdp"/><Relationship Id="rId2" Type="http://schemas.openxmlformats.org/officeDocument/2006/relationships/notesSlide" Target="../notesSlides/notesSlide17.xml"/><Relationship Id="rId1" Type="http://schemas.openxmlformats.org/officeDocument/2006/relationships/slideLayout" Target="../slideLayouts/slideLayout100.xml"/><Relationship Id="rId6" Type="http://schemas.microsoft.com/office/2007/relationships/hdphoto" Target="../media/hdphoto13.wdp"/><Relationship Id="rId11" Type="http://schemas.openxmlformats.org/officeDocument/2006/relationships/image" Target="../media/image40.png"/><Relationship Id="rId5" Type="http://schemas.openxmlformats.org/officeDocument/2006/relationships/image" Target="../media/image37.png"/><Relationship Id="rId10" Type="http://schemas.microsoft.com/office/2007/relationships/hdphoto" Target="../media/hdphoto15.wdp"/><Relationship Id="rId4" Type="http://schemas.microsoft.com/office/2007/relationships/hdphoto" Target="../media/hdphoto12.wdp"/><Relationship Id="rId9"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microsoft.com/office/2007/relationships/hdphoto" Target="../media/hdphoto17.wdp"/><Relationship Id="rId7" Type="http://schemas.microsoft.com/office/2007/relationships/hdphoto" Target="../media/hdphoto19.wdp"/><Relationship Id="rId2" Type="http://schemas.openxmlformats.org/officeDocument/2006/relationships/image" Target="../media/image41.png"/><Relationship Id="rId1" Type="http://schemas.openxmlformats.org/officeDocument/2006/relationships/slideLayout" Target="../slideLayouts/slideLayout95.xml"/><Relationship Id="rId6" Type="http://schemas.openxmlformats.org/officeDocument/2006/relationships/image" Target="../media/image43.png"/><Relationship Id="rId5" Type="http://schemas.microsoft.com/office/2007/relationships/hdphoto" Target="../media/hdphoto18.wdp"/><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4.png"/><Relationship Id="rId1" Type="http://schemas.openxmlformats.org/officeDocument/2006/relationships/slideLayout" Target="../slideLayouts/slideLayout95.xml"/><Relationship Id="rId5" Type="http://schemas.microsoft.com/office/2007/relationships/hdphoto" Target="../media/hdphoto21.wdp"/><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6.png"/><Relationship Id="rId1" Type="http://schemas.openxmlformats.org/officeDocument/2006/relationships/slideLayout" Target="../slideLayouts/slideLayout95.xml"/></Relationships>
</file>

<file path=ppt/slides/_rels/slide5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47.png"/><Relationship Id="rId1" Type="http://schemas.openxmlformats.org/officeDocument/2006/relationships/slideLayout" Target="../slideLayouts/slideLayout95.xml"/></Relationships>
</file>

<file path=ppt/slides/_rels/slide58.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48.png"/><Relationship Id="rId1" Type="http://schemas.openxmlformats.org/officeDocument/2006/relationships/slideLayout" Target="../slideLayouts/slideLayout95.xml"/><Relationship Id="rId5" Type="http://schemas.microsoft.com/office/2007/relationships/hdphoto" Target="../media/hdphoto25.wdp"/><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50.png"/><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95.xml"/><Relationship Id="rId4" Type="http://schemas.microsoft.com/office/2007/relationships/hdphoto" Target="../media/hdphoto27.wdp"/></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52.png"/><Relationship Id="rId1" Type="http://schemas.openxmlformats.org/officeDocument/2006/relationships/slideLayout" Target="../slideLayouts/slideLayout108.xml"/></Relationships>
</file>

<file path=ppt/slides/_rels/slide66.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53.png"/><Relationship Id="rId1" Type="http://schemas.openxmlformats.org/officeDocument/2006/relationships/slideLayout" Target="../slideLayouts/slideLayout108.xml"/><Relationship Id="rId5" Type="http://schemas.microsoft.com/office/2007/relationships/hdphoto" Target="../media/hdphoto30.wdp"/><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55.png"/><Relationship Id="rId1" Type="http://schemas.openxmlformats.org/officeDocument/2006/relationships/slideLayout" Target="../slideLayouts/slideLayout108.xml"/></Relationships>
</file>

<file path=ppt/slides/_rels/slide68.xml.rels><?xml version="1.0" encoding="UTF-8" standalone="yes"?>
<Relationships xmlns="http://schemas.openxmlformats.org/package/2006/relationships"><Relationship Id="rId8" Type="http://schemas.microsoft.com/office/2007/relationships/hdphoto" Target="../media/hdphoto34.wdp"/><Relationship Id="rId3" Type="http://schemas.microsoft.com/office/2007/relationships/hdphoto" Target="../media/hdphoto32.wdp"/><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8.xml"/><Relationship Id="rId6" Type="http://schemas.microsoft.com/office/2007/relationships/hdphoto" Target="../media/hdphoto33.wdp"/><Relationship Id="rId5" Type="http://schemas.openxmlformats.org/officeDocument/2006/relationships/image" Target="../media/image58.png"/><Relationship Id="rId4" Type="http://schemas.openxmlformats.org/officeDocument/2006/relationships/image" Target="../media/image57.png"/></Relationships>
</file>

<file path=ppt/slides/_rels/slide69.xml.rels><?xml version="1.0" encoding="UTF-8" standalone="yes"?>
<Relationships xmlns="http://schemas.openxmlformats.org/package/2006/relationships"><Relationship Id="rId8" Type="http://schemas.openxmlformats.org/officeDocument/2006/relationships/image" Target="../media/image63.png"/><Relationship Id="rId13" Type="http://schemas.microsoft.com/office/2007/relationships/hdphoto" Target="../media/hdphoto40.wdp"/><Relationship Id="rId3" Type="http://schemas.microsoft.com/office/2007/relationships/hdphoto" Target="../media/hdphoto35.wdp"/><Relationship Id="rId7" Type="http://schemas.microsoft.com/office/2007/relationships/hdphoto" Target="../media/hdphoto37.wdp"/><Relationship Id="rId12"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08.xml"/><Relationship Id="rId6" Type="http://schemas.openxmlformats.org/officeDocument/2006/relationships/image" Target="../media/image62.png"/><Relationship Id="rId11" Type="http://schemas.microsoft.com/office/2007/relationships/hdphoto" Target="../media/hdphoto39.wdp"/><Relationship Id="rId5" Type="http://schemas.microsoft.com/office/2007/relationships/hdphoto" Target="../media/hdphoto36.wdp"/><Relationship Id="rId10" Type="http://schemas.openxmlformats.org/officeDocument/2006/relationships/image" Target="../media/image64.png"/><Relationship Id="rId4" Type="http://schemas.openxmlformats.org/officeDocument/2006/relationships/image" Target="../media/image61.png"/><Relationship Id="rId9" Type="http://schemas.microsoft.com/office/2007/relationships/hdphoto" Target="../media/hdphoto38.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5.xml"/><Relationship Id="rId5" Type="http://schemas.openxmlformats.org/officeDocument/2006/relationships/image" Target="../media/image18.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12.xml"/></Relationships>
</file>

<file path=ppt/slides/_rels/slide71.xml.rels><?xml version="1.0" encoding="UTF-8" standalone="yes"?>
<Relationships xmlns="http://schemas.openxmlformats.org/package/2006/relationships"><Relationship Id="rId3" Type="http://schemas.microsoft.com/office/2007/relationships/hdphoto" Target="../media/hdphoto41.wdp"/><Relationship Id="rId7" Type="http://schemas.microsoft.com/office/2007/relationships/hdphoto" Target="../media/hdphoto43.wdp"/><Relationship Id="rId2" Type="http://schemas.openxmlformats.org/officeDocument/2006/relationships/image" Target="../media/image68.png"/><Relationship Id="rId1" Type="http://schemas.openxmlformats.org/officeDocument/2006/relationships/slideLayout" Target="../slideLayouts/slideLayout108.xml"/><Relationship Id="rId6" Type="http://schemas.openxmlformats.org/officeDocument/2006/relationships/image" Target="../media/image70.png"/><Relationship Id="rId5" Type="http://schemas.microsoft.com/office/2007/relationships/hdphoto" Target="../media/hdphoto42.wdp"/><Relationship Id="rId4" Type="http://schemas.openxmlformats.org/officeDocument/2006/relationships/image" Target="../media/image69.png"/></Relationships>
</file>

<file path=ppt/slides/_rels/slide72.xml.rels><?xml version="1.0" encoding="UTF-8" standalone="yes"?>
<Relationships xmlns="http://schemas.openxmlformats.org/package/2006/relationships"><Relationship Id="rId8" Type="http://schemas.openxmlformats.org/officeDocument/2006/relationships/image" Target="../media/image74.png"/><Relationship Id="rId3" Type="http://schemas.microsoft.com/office/2007/relationships/hdphoto" Target="../media/hdphoto44.wdp"/><Relationship Id="rId7" Type="http://schemas.microsoft.com/office/2007/relationships/hdphoto" Target="../media/hdphoto46.wdp"/><Relationship Id="rId12" Type="http://schemas.microsoft.com/office/2007/relationships/hdphoto" Target="../media/hdphoto48.wdp"/><Relationship Id="rId2" Type="http://schemas.openxmlformats.org/officeDocument/2006/relationships/image" Target="../media/image71.png"/><Relationship Id="rId1" Type="http://schemas.openxmlformats.org/officeDocument/2006/relationships/slideLayout" Target="../slideLayouts/slideLayout108.xml"/><Relationship Id="rId6" Type="http://schemas.openxmlformats.org/officeDocument/2006/relationships/image" Target="../media/image73.png"/><Relationship Id="rId11" Type="http://schemas.openxmlformats.org/officeDocument/2006/relationships/image" Target="../media/image76.png"/><Relationship Id="rId5" Type="http://schemas.microsoft.com/office/2007/relationships/hdphoto" Target="../media/hdphoto45.wdp"/><Relationship Id="rId10" Type="http://schemas.openxmlformats.org/officeDocument/2006/relationships/image" Target="../media/image75.png"/><Relationship Id="rId4" Type="http://schemas.openxmlformats.org/officeDocument/2006/relationships/image" Target="../media/image72.png"/><Relationship Id="rId9" Type="http://schemas.microsoft.com/office/2007/relationships/hdphoto" Target="../media/hdphoto47.wdp"/></Relationships>
</file>

<file path=ppt/slides/_rels/slide73.xml.rels><?xml version="1.0" encoding="UTF-8" standalone="yes"?>
<Relationships xmlns="http://schemas.openxmlformats.org/package/2006/relationships"><Relationship Id="rId3" Type="http://schemas.microsoft.com/office/2007/relationships/hdphoto" Target="../media/hdphoto49.wdp"/><Relationship Id="rId7" Type="http://schemas.microsoft.com/office/2007/relationships/hdphoto" Target="../media/hdphoto51.wdp"/><Relationship Id="rId2" Type="http://schemas.openxmlformats.org/officeDocument/2006/relationships/image" Target="../media/image77.png"/><Relationship Id="rId1" Type="http://schemas.openxmlformats.org/officeDocument/2006/relationships/slideLayout" Target="../slideLayouts/slideLayout108.xml"/><Relationship Id="rId6" Type="http://schemas.openxmlformats.org/officeDocument/2006/relationships/image" Target="../media/image79.png"/><Relationship Id="rId5" Type="http://schemas.microsoft.com/office/2007/relationships/hdphoto" Target="../media/hdphoto50.wdp"/><Relationship Id="rId4" Type="http://schemas.openxmlformats.org/officeDocument/2006/relationships/image" Target="../media/image78.png"/></Relationships>
</file>

<file path=ppt/slides/_rels/slide74.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80.png"/><Relationship Id="rId1" Type="http://schemas.openxmlformats.org/officeDocument/2006/relationships/slideLayout" Target="../slideLayouts/slideLayout108.xml"/><Relationship Id="rId5" Type="http://schemas.microsoft.com/office/2007/relationships/hdphoto" Target="../media/hdphoto53.wdp"/><Relationship Id="rId4" Type="http://schemas.openxmlformats.org/officeDocument/2006/relationships/image" Target="../media/image81.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21.xml"/><Relationship Id="rId5" Type="http://schemas.microsoft.com/office/2007/relationships/hdphoto" Target="../media/hdphoto54.wdp"/><Relationship Id="rId4" Type="http://schemas.openxmlformats.org/officeDocument/2006/relationships/image" Target="../media/image82.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87.xml.rels><?xml version="1.0" encoding="UTF-8" standalone="yes"?>
<Relationships xmlns="http://schemas.openxmlformats.org/package/2006/relationships"><Relationship Id="rId3" Type="http://schemas.microsoft.com/office/2007/relationships/hdphoto" Target="../media/hdphoto55.wdp"/><Relationship Id="rId2" Type="http://schemas.openxmlformats.org/officeDocument/2006/relationships/image" Target="../media/image83.png"/><Relationship Id="rId1" Type="http://schemas.openxmlformats.org/officeDocument/2006/relationships/slideLayout" Target="../slideLayouts/slideLayout95.xml"/></Relationships>
</file>

<file path=ppt/slides/_rels/slide88.xml.rels><?xml version="1.0" encoding="UTF-8" standalone="yes"?>
<Relationships xmlns="http://schemas.openxmlformats.org/package/2006/relationships"><Relationship Id="rId3" Type="http://schemas.microsoft.com/office/2007/relationships/hdphoto" Target="../media/hdphoto56.wdp"/><Relationship Id="rId2" Type="http://schemas.openxmlformats.org/officeDocument/2006/relationships/image" Target="../media/image84.png"/><Relationship Id="rId1" Type="http://schemas.openxmlformats.org/officeDocument/2006/relationships/slideLayout" Target="../slideLayouts/slideLayout95.xml"/><Relationship Id="rId5" Type="http://schemas.microsoft.com/office/2007/relationships/hdphoto" Target="../media/hdphoto57.wdp"/><Relationship Id="rId4" Type="http://schemas.openxmlformats.org/officeDocument/2006/relationships/image" Target="../media/image8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92.xml.rels><?xml version="1.0" encoding="UTF-8" standalone="yes"?>
<Relationships xmlns="http://schemas.openxmlformats.org/package/2006/relationships"><Relationship Id="rId3" Type="http://schemas.microsoft.com/office/2007/relationships/hdphoto" Target="../media/hdphoto58.wdp"/><Relationship Id="rId2" Type="http://schemas.openxmlformats.org/officeDocument/2006/relationships/image" Target="../media/image86.png"/><Relationship Id="rId1" Type="http://schemas.openxmlformats.org/officeDocument/2006/relationships/slideLayout" Target="../slideLayouts/slideLayout95.xml"/><Relationship Id="rId5" Type="http://schemas.microsoft.com/office/2007/relationships/hdphoto" Target="../media/hdphoto59.wdp"/><Relationship Id="rId4" Type="http://schemas.openxmlformats.org/officeDocument/2006/relationships/image" Target="../media/image8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9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5.xml"/></Relationships>
</file>

<file path=ppt/slides/_rels/slide95.xml.rels><?xml version="1.0" encoding="UTF-8" standalone="yes"?>
<Relationships xmlns="http://schemas.openxmlformats.org/package/2006/relationships"><Relationship Id="rId3" Type="http://schemas.microsoft.com/office/2007/relationships/hdphoto" Target="../media/hdphoto60.wdp"/><Relationship Id="rId2" Type="http://schemas.openxmlformats.org/officeDocument/2006/relationships/image" Target="../media/image88.png"/><Relationship Id="rId1" Type="http://schemas.openxmlformats.org/officeDocument/2006/relationships/slideLayout" Target="../slideLayouts/slideLayout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48624-C9AC-ED8F-7EFC-3F7D68C1DA96}"/>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4A573E47-8607-3DD3-977B-19416C1627AD}"/>
              </a:ext>
            </a:extLst>
          </p:cNvPr>
          <p:cNvSpPr txBox="1">
            <a:spLocks noChangeArrowheads="1"/>
          </p:cNvSpPr>
          <p:nvPr/>
        </p:nvSpPr>
        <p:spPr bwMode="auto">
          <a:xfrm>
            <a:off x="0" y="4485145"/>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Jessica J Lin,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Joel W Neal, MD, PhD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AAE98998-C477-5FFE-9BA7-3233723768EA}"/>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7160E156-0C12-5BC9-8788-023C4B4E614E}"/>
              </a:ext>
            </a:extLst>
          </p:cNvPr>
          <p:cNvSpPr txBox="1">
            <a:spLocks noChangeArrowheads="1"/>
          </p:cNvSpPr>
          <p:nvPr/>
        </p:nvSpPr>
        <p:spPr bwMode="auto">
          <a:xfrm>
            <a:off x="4647392" y="39166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2" name="Rectangle 4">
            <a:extLst>
              <a:ext uri="{FF2B5EF4-FFF2-40B4-BE49-F238E27FC236}">
                <a16:creationId xmlns:a16="http://schemas.microsoft.com/office/drawing/2014/main" id="{2163A8FC-CA37-80AE-C973-5F8D0FFCDB40}"/>
              </a:ext>
            </a:extLst>
          </p:cNvPr>
          <p:cNvSpPr txBox="1">
            <a:spLocks noChangeArrowheads="1"/>
          </p:cNvSpPr>
          <p:nvPr/>
        </p:nvSpPr>
        <p:spPr bwMode="auto">
          <a:xfrm>
            <a:off x="0" y="2415105"/>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May 15,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EBD42EB9-CBC9-0631-C611-0C7B465B742A}"/>
              </a:ext>
            </a:extLst>
          </p:cNvPr>
          <p:cNvSpPr txBox="1">
            <a:spLocks noChangeArrowheads="1"/>
          </p:cNvSpPr>
          <p:nvPr/>
        </p:nvSpPr>
        <p:spPr bwMode="auto">
          <a:xfrm>
            <a:off x="0" y="1629641"/>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81D8F26D-47D3-672E-D065-92BCF3503453}"/>
              </a:ext>
            </a:extLst>
          </p:cNvPr>
          <p:cNvSpPr txBox="1">
            <a:spLocks noChangeArrowheads="1"/>
          </p:cNvSpPr>
          <p:nvPr/>
        </p:nvSpPr>
        <p:spPr bwMode="auto">
          <a:xfrm>
            <a:off x="0" y="692696"/>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4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Year in Review: </a:t>
            </a: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Therapeutic Targets Beyond EGFR </a:t>
            </a:r>
            <a:b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for Non-Small Cell Lung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711135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71CCA-E7BA-3490-D08A-5FAB1BB0A02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7AB7E4E-4514-AA8E-BB41-57DF88AC78EA}"/>
              </a:ext>
            </a:extLst>
          </p:cNvPr>
          <p:cNvSpPr txBox="1"/>
          <p:nvPr/>
        </p:nvSpPr>
        <p:spPr>
          <a:xfrm>
            <a:off x="0" y="2880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DA21C0F7-E2C4-9B4B-91D0-DF8EEF459B2F}"/>
              </a:ext>
            </a:extLst>
          </p:cNvPr>
          <p:cNvSpPr txBox="1"/>
          <p:nvPr/>
        </p:nvSpPr>
        <p:spPr>
          <a:xfrm>
            <a:off x="623392" y="1052736"/>
            <a:ext cx="10585176" cy="4750018"/>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Joel W Neal, MD, PhD</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Janne PA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Trastuzumab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Deruxtecan</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(T-</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DXd</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HER2-Mutant</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Metastatic Non-Small Cell Lung Cancer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mNSCLC</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Final Analysis Results of DESTINY-Lung02</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2024;Abstract 8543. </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Smit EF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Trastuzumab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Deruxtecan</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Metastatic Non-Small-Cell Lung Cancer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(DESTINY-Lung01)</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Primary Results of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HER2-Overexpressing Cohorts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a Single-Arm, Phase 2 Trial.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Lancet Oncol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2024;25(4):439-54.</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Planchard D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Trastuzumab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Deruxtecan</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Monotherapy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Pretreated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HER2-Overexpressing</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Nonsquamous</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Non-Small Cell Lung Cancer: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DESTINY-Lung03 Part 1</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WCLC 2024;Abstract OA16.05.</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Ruiter G et al. Primary Phase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Ib</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Analysis of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Beamion</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LUNG-1: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Zongertinib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(BI 1810631)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HER2 Mutation-Positive NSCLC</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WCLC 2024;Abstract PL04.04.</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Le X et al. Safety and Efficacy 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BAY 2927088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HER2-Mutant NSCLC</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Expansion Cohort from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SOHO-01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WCLC 2024;Abstract PL04.03.</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Wolf J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Capmatinib</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MET Exon 14-Mutated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Non-Small-Cell Lung Cancer: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Final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Open-Label,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2 GEOMETRY mono-1 Trial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Lancet Oncol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2024;25(10):1357-70.</a:t>
            </a:r>
          </a:p>
        </p:txBody>
      </p:sp>
    </p:spTree>
    <p:custDataLst>
      <p:tags r:id="rId1"/>
    </p:custDataLst>
    <p:extLst>
      <p:ext uri="{BB962C8B-B14F-4D97-AF65-F5344CB8AC3E}">
        <p14:creationId xmlns:p14="http://schemas.microsoft.com/office/powerpoint/2010/main" val="3705960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3A7D7-ADC6-D9BC-6419-1DF55CF1ECE4}"/>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274D0E4F-2822-FCF1-90BA-16F3F47F3447}"/>
              </a:ext>
            </a:extLst>
          </p:cNvPr>
          <p:cNvSpPr>
            <a:spLocks noGrp="1" noChangeArrowheads="1"/>
          </p:cNvSpPr>
          <p:nvPr>
            <p:ph type="title"/>
          </p:nvPr>
        </p:nvSpPr>
        <p:spPr>
          <a:xfrm>
            <a:off x="1884362" y="392661"/>
            <a:ext cx="8001000" cy="558800"/>
          </a:xfrm>
        </p:spPr>
        <p:txBody>
          <a:bodyPr>
            <a:normAutofit fontScale="90000"/>
          </a:bodyPr>
          <a:lstStyle/>
          <a:p>
            <a:r>
              <a:rPr lang="en-US" altLang="en-US" sz="4400" dirty="0">
                <a:solidFill>
                  <a:schemeClr val="tx2"/>
                </a:solidFill>
              </a:rPr>
              <a:t>MET NSCLC Conclusions: </a:t>
            </a:r>
          </a:p>
        </p:txBody>
      </p:sp>
      <p:sp>
        <p:nvSpPr>
          <p:cNvPr id="53250" name="Rectangle 3">
            <a:extLst>
              <a:ext uri="{FF2B5EF4-FFF2-40B4-BE49-F238E27FC236}">
                <a16:creationId xmlns:a16="http://schemas.microsoft.com/office/drawing/2014/main" id="{897A903A-6A84-97C0-9613-AAD1C3682F39}"/>
              </a:ext>
            </a:extLst>
          </p:cNvPr>
          <p:cNvSpPr>
            <a:spLocks noGrp="1" noChangeArrowheads="1"/>
          </p:cNvSpPr>
          <p:nvPr>
            <p:ph idx="1"/>
          </p:nvPr>
        </p:nvSpPr>
        <p:spPr>
          <a:xfrm>
            <a:off x="763586" y="1219200"/>
            <a:ext cx="11123613" cy="5246139"/>
          </a:xfrm>
        </p:spPr>
        <p:txBody>
          <a:bodyPr>
            <a:normAutofit lnSpcReduction="10000"/>
          </a:bodyPr>
          <a:lstStyle/>
          <a:p>
            <a:pPr marL="0" indent="0">
              <a:buNone/>
            </a:pPr>
            <a:r>
              <a:rPr lang="en-US" altLang="en-US" u="sng" dirty="0"/>
              <a:t>Clinical Implications:</a:t>
            </a:r>
          </a:p>
          <a:p>
            <a:r>
              <a:rPr lang="en-US" altLang="en-US" dirty="0"/>
              <a:t>Capmatinib and tepotinib are approved preferred first line therapies for MET ex14 NSCLC</a:t>
            </a:r>
          </a:p>
          <a:p>
            <a:r>
              <a:rPr lang="en-US" altLang="en-US" dirty="0" err="1"/>
              <a:t>Teliso</a:t>
            </a:r>
            <a:r>
              <a:rPr lang="en-US" altLang="en-US" dirty="0"/>
              <a:t>-V is newly approved for MET overexpressed NSCLC</a:t>
            </a:r>
          </a:p>
          <a:p>
            <a:r>
              <a:rPr lang="en-US" altLang="en-US" dirty="0"/>
              <a:t>MET gene amplified NSCLC is potentially actionable </a:t>
            </a:r>
            <a:r>
              <a:rPr lang="en-US" altLang="en-US"/>
              <a:t>with TKIs</a:t>
            </a:r>
            <a:endParaRPr lang="en-US" altLang="en-US" dirty="0"/>
          </a:p>
          <a:p>
            <a:pPr marL="0" indent="0">
              <a:buNone/>
            </a:pPr>
            <a:endParaRPr lang="en-US" altLang="en-US" u="sng" dirty="0"/>
          </a:p>
          <a:p>
            <a:pPr marL="0" indent="0">
              <a:buNone/>
            </a:pPr>
            <a:r>
              <a:rPr lang="en-US" altLang="en-US" u="sng" dirty="0"/>
              <a:t>Future Directions:</a:t>
            </a:r>
          </a:p>
          <a:p>
            <a:r>
              <a:rPr lang="en-US" altLang="en-US" dirty="0"/>
              <a:t>Many other MET ADC’s and TKIs are in development</a:t>
            </a:r>
          </a:p>
        </p:txBody>
      </p:sp>
      <p:sp>
        <p:nvSpPr>
          <p:cNvPr id="2" name="TextBox 1">
            <a:extLst>
              <a:ext uri="{FF2B5EF4-FFF2-40B4-BE49-F238E27FC236}">
                <a16:creationId xmlns:a16="http://schemas.microsoft.com/office/drawing/2014/main" id="{C8E56368-E9A6-EEE8-4CAC-22EE0647604C}"/>
              </a:ext>
            </a:extLst>
          </p:cNvPr>
          <p:cNvSpPr txBox="1"/>
          <p:nvPr/>
        </p:nvSpPr>
        <p:spPr>
          <a:xfrm>
            <a:off x="308919" y="6512011"/>
            <a:ext cx="2996141"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Joel W Neal, MD, PhD</a:t>
            </a:r>
          </a:p>
        </p:txBody>
      </p:sp>
    </p:spTree>
    <p:extLst>
      <p:ext uri="{BB962C8B-B14F-4D97-AF65-F5344CB8AC3E}">
        <p14:creationId xmlns:p14="http://schemas.microsoft.com/office/powerpoint/2010/main" val="39715549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C6ACD-69DD-C9A1-627E-A83252C767C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4507D86-2A27-5012-DF61-120A9B37C232}"/>
              </a:ext>
            </a:extLst>
          </p:cNvPr>
          <p:cNvSpPr/>
          <p:nvPr/>
        </p:nvSpPr>
        <p:spPr bwMode="auto">
          <a:xfrm>
            <a:off x="371364" y="4725144"/>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24E7447-99F1-AC40-8F14-ED26D30AC792}"/>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Targeted Therapies Beyond EGFR </a:t>
            </a:r>
            <a:br>
              <a:rPr lang="en-US" sz="2800" dirty="0"/>
            </a:br>
            <a:r>
              <a:rPr lang="en-US" sz="2800" dirty="0"/>
              <a:t>for Non-Small Cell Lung Cancer (NSCLC)</a:t>
            </a:r>
          </a:p>
        </p:txBody>
      </p:sp>
      <p:sp>
        <p:nvSpPr>
          <p:cNvPr id="3" name="Content Placeholder 2">
            <a:extLst>
              <a:ext uri="{FF2B5EF4-FFF2-40B4-BE49-F238E27FC236}">
                <a16:creationId xmlns:a16="http://schemas.microsoft.com/office/drawing/2014/main" id="{1FCC83BA-8B98-BD5A-1A1A-686B2D026360}"/>
              </a:ext>
            </a:extLst>
          </p:cNvPr>
          <p:cNvSpPr>
            <a:spLocks noGrp="1"/>
          </p:cNvSpPr>
          <p:nvPr>
            <p:ph idx="1"/>
          </p:nvPr>
        </p:nvSpPr>
        <p:spPr>
          <a:xfrm>
            <a:off x="911424" y="1412776"/>
            <a:ext cx="9774980" cy="2736304"/>
          </a:xfrm>
        </p:spPr>
        <p:txBody>
          <a:bodyPr/>
          <a:lstStyle/>
          <a:p>
            <a:pPr marL="98425" indent="0">
              <a:lnSpc>
                <a:spcPct val="100000"/>
              </a:lnSpc>
              <a:spcBef>
                <a:spcPts val="300"/>
              </a:spcBef>
              <a:spcAft>
                <a:spcPts val="600"/>
              </a:spcAft>
              <a:buNone/>
            </a:pPr>
            <a:r>
              <a:rPr lang="en-US" sz="2400" dirty="0">
                <a:solidFill>
                  <a:srgbClr val="0432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AGAs (Actionable Genomic Alterations)</a:t>
            </a:r>
          </a:p>
          <a:p>
            <a:pPr marL="98425" indent="0">
              <a:lnSpc>
                <a:spcPct val="100000"/>
              </a:lnSpc>
              <a:spcBef>
                <a:spcPts val="3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ALK</a:t>
            </a:r>
            <a:endParaRPr lang="en-US" sz="2400" b="1" dirty="0">
              <a:solidFill>
                <a:schemeClr val="tx1"/>
              </a:solidFill>
              <a:latin typeface="Calibri" panose="020F0502020204030204" pitchFamily="34" charset="0"/>
              <a:cs typeface="Calibri" panose="020F0502020204030204" pitchFamily="34" charset="0"/>
            </a:endParaRPr>
          </a:p>
          <a:p>
            <a:pPr marL="98425" indent="0">
              <a:lnSpc>
                <a:spcPct val="100000"/>
              </a:lnSpc>
              <a:spcBef>
                <a:spcPts val="300"/>
              </a:spcBef>
              <a:spcAft>
                <a:spcPts val="600"/>
              </a:spcAft>
              <a:buNone/>
            </a:pPr>
            <a:r>
              <a:rPr lang="en-US" sz="2400" dirty="0">
                <a:solidFill>
                  <a:srgbClr val="0432FF"/>
                </a:solidFill>
              </a:rPr>
              <a:t>MODULE 2: </a:t>
            </a:r>
            <a:r>
              <a:rPr lang="en-US" sz="2400" b="1" kern="0" dirty="0">
                <a:solidFill>
                  <a:schemeClr val="tx1"/>
                </a:solidFill>
                <a:effectLst/>
                <a:latin typeface="+mn-lt"/>
                <a:ea typeface="Times New Roman" panose="02020603050405020304" pitchFamily="18" charset="0"/>
                <a:cs typeface="Times New Roman" panose="02020603050405020304" pitchFamily="18" charset="0"/>
              </a:rPr>
              <a:t>ROS1</a:t>
            </a:r>
          </a:p>
          <a:p>
            <a:pPr marL="98425" indent="0">
              <a:lnSpc>
                <a:spcPct val="100000"/>
              </a:lnSpc>
              <a:spcBef>
                <a:spcPts val="300"/>
              </a:spcBef>
              <a:spcAft>
                <a:spcPts val="600"/>
              </a:spcAft>
              <a:buNone/>
            </a:pPr>
            <a:r>
              <a:rPr lang="en-US" sz="2400" dirty="0">
                <a:solidFill>
                  <a:srgbClr val="0432FF"/>
                </a:solidFill>
              </a:rPr>
              <a:t>MODULE 3: </a:t>
            </a:r>
            <a:r>
              <a:rPr lang="en-US" sz="2400" dirty="0">
                <a:solidFill>
                  <a:schemeClr val="tx1"/>
                </a:solidFill>
                <a:latin typeface="+mn-lt"/>
                <a:cs typeface="Times New Roman" panose="02020603050405020304" pitchFamily="18" charset="0"/>
              </a:rPr>
              <a:t>HER2</a:t>
            </a:r>
          </a:p>
          <a:p>
            <a:pPr marL="98425" indent="0">
              <a:lnSpc>
                <a:spcPct val="100000"/>
              </a:lnSpc>
              <a:spcBef>
                <a:spcPts val="300"/>
              </a:spcBef>
              <a:spcAft>
                <a:spcPts val="600"/>
              </a:spcAft>
              <a:buNone/>
            </a:pPr>
            <a:r>
              <a:rPr lang="en-US" sz="2400" dirty="0">
                <a:solidFill>
                  <a:srgbClr val="0432FF"/>
                </a:solidFill>
              </a:rPr>
              <a:t>MODULE 4: </a:t>
            </a:r>
            <a:r>
              <a:rPr lang="en-US" sz="2400" b="1" kern="0" dirty="0">
                <a:solidFill>
                  <a:schemeClr val="tx1"/>
                </a:solidFill>
                <a:effectLst/>
                <a:latin typeface="+mn-lt"/>
                <a:ea typeface="Times New Roman" panose="02020603050405020304" pitchFamily="18" charset="0"/>
                <a:cs typeface="Times New Roman" panose="02020603050405020304" pitchFamily="18" charset="0"/>
              </a:rPr>
              <a:t>RET</a:t>
            </a:r>
            <a:r>
              <a:rPr lang="en-US" sz="2400" b="1" kern="0" dirty="0">
                <a:solidFill>
                  <a:schemeClr val="bg1"/>
                </a:solidFill>
                <a:effectLst/>
                <a:latin typeface="+mn-lt"/>
                <a:ea typeface="Times New Roman" panose="02020603050405020304" pitchFamily="18" charset="0"/>
                <a:cs typeface="Times New Roman" panose="02020603050405020304" pitchFamily="18" charset="0"/>
              </a:rPr>
              <a:t> </a:t>
            </a:r>
          </a:p>
          <a:p>
            <a:pPr marL="98425" indent="0">
              <a:lnSpc>
                <a:spcPct val="100000"/>
              </a:lnSpc>
              <a:spcBef>
                <a:spcPts val="300"/>
              </a:spcBef>
              <a:spcAft>
                <a:spcPts val="600"/>
              </a:spcAft>
              <a:buNone/>
            </a:pPr>
            <a:r>
              <a:rPr lang="en-US" sz="2400" dirty="0">
                <a:solidFill>
                  <a:srgbClr val="0432FF"/>
                </a:solidFill>
              </a:rPr>
              <a:t>MODULE 5: </a:t>
            </a:r>
            <a:r>
              <a:rPr lang="en-US" sz="2400" dirty="0">
                <a:solidFill>
                  <a:schemeClr val="tx1"/>
                </a:solidFill>
                <a:latin typeface="+mn-lt"/>
                <a:cs typeface="Times New Roman" panose="02020603050405020304" pitchFamily="18" charset="0"/>
              </a:rPr>
              <a:t>NTRK</a:t>
            </a:r>
            <a:endParaRPr lang="en-US" sz="2400" b="1" kern="0" dirty="0">
              <a:solidFill>
                <a:schemeClr val="tx1"/>
              </a:solidFill>
              <a:effectLst/>
              <a:latin typeface="+mn-lt"/>
              <a:ea typeface="Times New Roman" panose="02020603050405020304" pitchFamily="18" charset="0"/>
              <a:cs typeface="Times New Roman" panose="02020603050405020304" pitchFamily="18" charset="0"/>
            </a:endParaRPr>
          </a:p>
          <a:p>
            <a:pPr marL="98425" indent="0">
              <a:lnSpc>
                <a:spcPct val="100000"/>
              </a:lnSpc>
              <a:spcBef>
                <a:spcPts val="300"/>
              </a:spcBef>
              <a:spcAft>
                <a:spcPts val="600"/>
              </a:spcAft>
              <a:buNone/>
            </a:pPr>
            <a:r>
              <a:rPr lang="en-US" sz="2400" dirty="0">
                <a:solidFill>
                  <a:srgbClr val="0432FF"/>
                </a:solidFill>
              </a:rPr>
              <a:t>MODULE 6: </a:t>
            </a:r>
            <a:r>
              <a:rPr lang="en-US" sz="2400" dirty="0">
                <a:solidFill>
                  <a:schemeClr val="tx1"/>
                </a:solidFill>
                <a:latin typeface="+mn-lt"/>
                <a:cs typeface="Times New Roman" panose="02020603050405020304" pitchFamily="18" charset="0"/>
              </a:rPr>
              <a:t>MET</a:t>
            </a:r>
          </a:p>
          <a:p>
            <a:pPr marL="98425" indent="0">
              <a:lnSpc>
                <a:spcPct val="100000"/>
              </a:lnSpc>
              <a:spcBef>
                <a:spcPts val="300"/>
              </a:spcBef>
              <a:spcAft>
                <a:spcPts val="600"/>
              </a:spcAft>
              <a:buNone/>
            </a:pPr>
            <a:r>
              <a:rPr lang="en-US" sz="2400" dirty="0">
                <a:solidFill>
                  <a:schemeClr val="bg1"/>
                </a:solidFill>
              </a:rPr>
              <a:t>MODULE 7: </a:t>
            </a:r>
            <a:r>
              <a:rPr lang="en-US" sz="2400" dirty="0">
                <a:solidFill>
                  <a:schemeClr val="bg1"/>
                </a:solidFill>
                <a:latin typeface="+mn-lt"/>
                <a:cs typeface="Times New Roman" panose="02020603050405020304" pitchFamily="18" charset="0"/>
              </a:rPr>
              <a:t>BRAF</a:t>
            </a:r>
          </a:p>
          <a:p>
            <a:pPr marL="98425" indent="0">
              <a:lnSpc>
                <a:spcPct val="100000"/>
              </a:lnSpc>
              <a:spcBef>
                <a:spcPts val="300"/>
              </a:spcBef>
              <a:spcAft>
                <a:spcPts val="600"/>
              </a:spcAft>
              <a:buNone/>
            </a:pPr>
            <a:r>
              <a:rPr lang="en-US" sz="2400" dirty="0">
                <a:solidFill>
                  <a:srgbClr val="3233FF"/>
                </a:solidFill>
              </a:rPr>
              <a:t>MODULE 8:</a:t>
            </a:r>
            <a:r>
              <a:rPr lang="en-US" sz="2400" dirty="0">
                <a:solidFill>
                  <a:srgbClr val="212121"/>
                </a:solidFill>
                <a:latin typeface="+mn-lt"/>
                <a:cs typeface="Times New Roman" panose="02020603050405020304" pitchFamily="18" charset="0"/>
              </a:rPr>
              <a:t> KRAS G12C</a:t>
            </a:r>
          </a:p>
          <a:p>
            <a:pPr marL="98425" indent="0">
              <a:lnSpc>
                <a:spcPct val="100000"/>
              </a:lnSpc>
              <a:spcBef>
                <a:spcPts val="300"/>
              </a:spcBef>
              <a:spcAft>
                <a:spcPts val="600"/>
              </a:spcAft>
              <a:buNone/>
            </a:pPr>
            <a:r>
              <a:rPr lang="en-US" sz="2400" dirty="0">
                <a:solidFill>
                  <a:srgbClr val="3233FF"/>
                </a:solidFill>
              </a:rPr>
              <a:t>MODULE 9: </a:t>
            </a:r>
            <a:r>
              <a:rPr lang="en-US" sz="2400" dirty="0">
                <a:solidFill>
                  <a:srgbClr val="212121"/>
                </a:solidFill>
                <a:latin typeface="+mn-lt"/>
                <a:cs typeface="Times New Roman" panose="02020603050405020304" pitchFamily="18" charset="0"/>
              </a:rPr>
              <a:t>NRG1</a:t>
            </a:r>
          </a:p>
          <a:p>
            <a:pPr marL="98425" indent="0">
              <a:lnSpc>
                <a:spcPct val="100000"/>
              </a:lnSpc>
              <a:spcBef>
                <a:spcPts val="300"/>
              </a:spcBef>
              <a:spcAft>
                <a:spcPts val="600"/>
              </a:spcAft>
              <a:buNone/>
            </a:pPr>
            <a:r>
              <a:rPr lang="en-US" sz="2400" dirty="0">
                <a:solidFill>
                  <a:srgbClr val="3233FF"/>
                </a:solidFill>
              </a:rPr>
              <a:t>MODULE 10: </a:t>
            </a:r>
            <a:r>
              <a:rPr lang="en-US" sz="2400" dirty="0">
                <a:solidFill>
                  <a:srgbClr val="212121"/>
                </a:solidFill>
                <a:latin typeface="+mn-lt"/>
                <a:cs typeface="Times New Roman" panose="02020603050405020304" pitchFamily="18" charset="0"/>
              </a:rPr>
              <a:t>Novel Targeted Strategies</a:t>
            </a:r>
          </a:p>
        </p:txBody>
      </p:sp>
    </p:spTree>
    <p:extLst>
      <p:ext uri="{BB962C8B-B14F-4D97-AF65-F5344CB8AC3E}">
        <p14:creationId xmlns:p14="http://schemas.microsoft.com/office/powerpoint/2010/main" val="3591533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B8AE5-D605-55F0-B109-932F12AAC6A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FB7F245-853E-B3A8-4C4E-6BAD3D79E67E}"/>
              </a:ext>
            </a:extLst>
          </p:cNvPr>
          <p:cNvSpPr>
            <a:spLocks noGrp="1"/>
          </p:cNvSpPr>
          <p:nvPr>
            <p:ph type="title"/>
          </p:nvPr>
        </p:nvSpPr>
        <p:spPr>
          <a:xfrm>
            <a:off x="457200" y="46038"/>
            <a:ext cx="10972800" cy="838200"/>
          </a:xfrm>
        </p:spPr>
        <p:txBody>
          <a:bodyPr>
            <a:normAutofit/>
          </a:bodyPr>
          <a:lstStyle/>
          <a:p>
            <a:r>
              <a:rPr lang="en-US" sz="3600" dirty="0"/>
              <a:t>BRAF V600E mutations in NSCLC</a:t>
            </a:r>
          </a:p>
        </p:txBody>
      </p:sp>
      <p:sp>
        <p:nvSpPr>
          <p:cNvPr id="6" name="TextBox 5">
            <a:extLst>
              <a:ext uri="{FF2B5EF4-FFF2-40B4-BE49-F238E27FC236}">
                <a16:creationId xmlns:a16="http://schemas.microsoft.com/office/drawing/2014/main" id="{D1182A8F-07E4-5DCB-81CB-2A636CD18FA7}"/>
              </a:ext>
            </a:extLst>
          </p:cNvPr>
          <p:cNvSpPr txBox="1"/>
          <p:nvPr/>
        </p:nvSpPr>
        <p:spPr>
          <a:xfrm>
            <a:off x="3695214" y="6473408"/>
            <a:ext cx="8311891"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72524"/>
                </a:solidFill>
                <a:effectLst/>
                <a:uLnTx/>
                <a:uFillTx/>
                <a:latin typeface="Arial" panose="020B0604020202020204" pitchFamily="34" charset="0"/>
                <a:ea typeface="MS PGothic" charset="0"/>
                <a:cs typeface="Arial" panose="020B0604020202020204" pitchFamily="34" charset="0"/>
              </a:rPr>
              <a:t> </a:t>
            </a:r>
            <a:r>
              <a:rPr kumimoji="0" lang="en-US" sz="1600" b="0" i="0" u="none" strike="noStrike" kern="1200" cap="none" spc="0" normalizeH="0" baseline="0" noProof="0" dirty="0" err="1">
                <a:ln>
                  <a:noFill/>
                </a:ln>
                <a:solidFill>
                  <a:srgbClr val="272524"/>
                </a:solidFill>
                <a:effectLst/>
                <a:uLnTx/>
                <a:uFillTx/>
                <a:latin typeface="Arial" panose="020B0604020202020204" pitchFamily="34" charset="0"/>
                <a:ea typeface="MS PGothic" charset="0"/>
                <a:cs typeface="Arial" panose="020B0604020202020204" pitchFamily="34" charset="0"/>
              </a:rPr>
              <a:t>Dagogo</a:t>
            </a:r>
            <a:r>
              <a:rPr kumimoji="0" lang="en-US" sz="1600" b="0" i="0" u="none" strike="noStrike" kern="1200" cap="none" spc="0" normalizeH="0" baseline="0" noProof="0" dirty="0">
                <a:ln>
                  <a:noFill/>
                </a:ln>
                <a:solidFill>
                  <a:srgbClr val="272524"/>
                </a:solidFill>
                <a:effectLst/>
                <a:uLnTx/>
                <a:uFillTx/>
                <a:latin typeface="Arial" panose="020B0604020202020204" pitchFamily="34" charset="0"/>
                <a:ea typeface="MS PGothic" charset="0"/>
                <a:cs typeface="Arial" panose="020B0604020202020204" pitchFamily="34" charset="0"/>
              </a:rPr>
              <a:t>-Jack </a:t>
            </a:r>
            <a:r>
              <a:rPr kumimoji="0" lang="en-US" sz="1600" b="0" i="1" u="none" strike="noStrike" kern="1200" cap="none" spc="0" normalizeH="0" baseline="0" noProof="0" dirty="0">
                <a:ln>
                  <a:noFill/>
                </a:ln>
                <a:solidFill>
                  <a:srgbClr val="272524"/>
                </a:solidFill>
                <a:effectLst/>
                <a:uLnTx/>
                <a:uFillTx/>
                <a:latin typeface="Arial" panose="020B0604020202020204" pitchFamily="34" charset="0"/>
                <a:ea typeface="MS PGothic" charset="0"/>
                <a:cs typeface="Arial" panose="020B0604020202020204" pitchFamily="34" charset="0"/>
              </a:rPr>
              <a:t>et al</a:t>
            </a:r>
            <a:r>
              <a:rPr kumimoji="0" lang="en-US" sz="1600" b="0" i="0" u="none" strike="noStrike" kern="1200" cap="none" spc="0" normalizeH="0" baseline="0" noProof="0" dirty="0">
                <a:ln>
                  <a:noFill/>
                </a:ln>
                <a:solidFill>
                  <a:srgbClr val="272524"/>
                </a:solidFill>
                <a:effectLst/>
                <a:uLnTx/>
                <a:uFillTx/>
                <a:latin typeface="Arial" panose="020B0604020202020204" pitchFamily="34" charset="0"/>
                <a:ea typeface="MS PGothic" charset="0"/>
                <a:cs typeface="Arial" panose="020B0604020202020204" pitchFamily="34" charset="0"/>
              </a:rPr>
              <a:t>. CCR. 2018; Hanrahan et al. </a:t>
            </a:r>
            <a:r>
              <a:rPr kumimoji="0" lang="en-US" sz="1600" b="0" i="1" u="none" strike="noStrike" kern="1200" cap="none" spc="0" normalizeH="0" baseline="0" noProof="0" dirty="0">
                <a:ln>
                  <a:noFill/>
                </a:ln>
                <a:solidFill>
                  <a:srgbClr val="272524"/>
                </a:solidFill>
                <a:effectLst/>
                <a:uLnTx/>
                <a:uFillTx/>
                <a:latin typeface="Arial" panose="020B0604020202020204" pitchFamily="34" charset="0"/>
                <a:ea typeface="MS PGothic" charset="0"/>
                <a:cs typeface="Arial" panose="020B0604020202020204" pitchFamily="34" charset="0"/>
              </a:rPr>
              <a:t>Nature Reviews Clinical Oncology</a:t>
            </a:r>
            <a:r>
              <a:rPr kumimoji="0" lang="en-US" sz="1600" b="0" i="0" u="none" strike="noStrike" kern="1200" cap="none" spc="0" normalizeH="0" baseline="0" noProof="0" dirty="0">
                <a:ln>
                  <a:noFill/>
                </a:ln>
                <a:solidFill>
                  <a:srgbClr val="272524"/>
                </a:solidFill>
                <a:effectLst/>
                <a:uLnTx/>
                <a:uFillTx/>
                <a:latin typeface="Arial" panose="020B0604020202020204" pitchFamily="34" charset="0"/>
                <a:ea typeface="MS PGothic" charset="0"/>
                <a:cs typeface="Arial" panose="020B0604020202020204" pitchFamily="34" charset="0"/>
              </a:rPr>
              <a:t>. 2024 </a:t>
            </a:r>
          </a:p>
        </p:txBody>
      </p:sp>
      <p:pic>
        <p:nvPicPr>
          <p:cNvPr id="5" name="Picture 4">
            <a:extLst>
              <a:ext uri="{FF2B5EF4-FFF2-40B4-BE49-F238E27FC236}">
                <a16:creationId xmlns:a16="http://schemas.microsoft.com/office/drawing/2014/main" id="{C1CABD5C-C89A-6455-B64D-164027CC530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14400" y="1524000"/>
            <a:ext cx="5680474" cy="4202328"/>
          </a:xfrm>
          <a:prstGeom prst="rect">
            <a:avLst/>
          </a:prstGeom>
        </p:spPr>
      </p:pic>
      <p:pic>
        <p:nvPicPr>
          <p:cNvPr id="13" name="Picture 12">
            <a:extLst>
              <a:ext uri="{FF2B5EF4-FFF2-40B4-BE49-F238E27FC236}">
                <a16:creationId xmlns:a16="http://schemas.microsoft.com/office/drawing/2014/main" id="{FFA8CDFD-913B-A511-F6E4-4B24966E213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543800" y="1066800"/>
            <a:ext cx="3077004" cy="5106113"/>
          </a:xfrm>
          <a:prstGeom prst="rect">
            <a:avLst/>
          </a:prstGeom>
        </p:spPr>
      </p:pic>
      <p:pic>
        <p:nvPicPr>
          <p:cNvPr id="16" name="Picture 15">
            <a:extLst>
              <a:ext uri="{FF2B5EF4-FFF2-40B4-BE49-F238E27FC236}">
                <a16:creationId xmlns:a16="http://schemas.microsoft.com/office/drawing/2014/main" id="{0B4D10EA-3589-B4B1-5890-E9CC1E1EAA1B}"/>
              </a:ext>
            </a:extLst>
          </p:cNvPr>
          <p:cNvPicPr>
            <a:picLocks noChangeAspect="1"/>
          </p:cNvPicPr>
          <p:nvPr/>
        </p:nvPicPr>
        <p:blipFill>
          <a:blip r:embed="rId6"/>
          <a:stretch>
            <a:fillRect/>
          </a:stretch>
        </p:blipFill>
        <p:spPr>
          <a:xfrm>
            <a:off x="8128186" y="889154"/>
            <a:ext cx="2492618" cy="944655"/>
          </a:xfrm>
          <a:prstGeom prst="rect">
            <a:avLst/>
          </a:prstGeom>
        </p:spPr>
      </p:pic>
      <p:sp>
        <p:nvSpPr>
          <p:cNvPr id="2" name="TextBox 1">
            <a:extLst>
              <a:ext uri="{FF2B5EF4-FFF2-40B4-BE49-F238E27FC236}">
                <a16:creationId xmlns:a16="http://schemas.microsoft.com/office/drawing/2014/main" id="{A6D8A5D7-0C52-49BC-B196-E7AB04E9B8EB}"/>
              </a:ext>
            </a:extLst>
          </p:cNvPr>
          <p:cNvSpPr txBox="1"/>
          <p:nvPr/>
        </p:nvSpPr>
        <p:spPr>
          <a:xfrm>
            <a:off x="308919" y="6512011"/>
            <a:ext cx="2996141"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Joel W Neal, MD, PhD</a:t>
            </a:r>
          </a:p>
        </p:txBody>
      </p:sp>
    </p:spTree>
    <p:extLst>
      <p:ext uri="{BB962C8B-B14F-4D97-AF65-F5344CB8AC3E}">
        <p14:creationId xmlns:p14="http://schemas.microsoft.com/office/powerpoint/2010/main" val="26887988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CB755-3D49-F1DE-FF80-D05BD32966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E18505-8C4A-8482-E4E8-3DA88B513426}"/>
              </a:ext>
            </a:extLst>
          </p:cNvPr>
          <p:cNvSpPr>
            <a:spLocks noGrp="1"/>
          </p:cNvSpPr>
          <p:nvPr>
            <p:ph type="title"/>
          </p:nvPr>
        </p:nvSpPr>
        <p:spPr>
          <a:xfrm>
            <a:off x="-1" y="164068"/>
            <a:ext cx="12205707" cy="1143000"/>
          </a:xfrm>
        </p:spPr>
        <p:txBody>
          <a:bodyPr>
            <a:normAutofit fontScale="90000"/>
          </a:bodyPr>
          <a:lstStyle/>
          <a:p>
            <a:r>
              <a:rPr lang="en-US" dirty="0" err="1"/>
              <a:t>Encorafenib</a:t>
            </a:r>
            <a:r>
              <a:rPr lang="en-US" dirty="0"/>
              <a:t> and </a:t>
            </a:r>
            <a:r>
              <a:rPr lang="en-US" dirty="0" err="1"/>
              <a:t>binimetinib</a:t>
            </a:r>
            <a:r>
              <a:rPr lang="en-US" dirty="0"/>
              <a:t> for BRAF V600E (PHAROS)</a:t>
            </a:r>
            <a:br>
              <a:rPr lang="en-US" sz="2700" dirty="0"/>
            </a:br>
            <a:endParaRPr lang="en-US" sz="2700" dirty="0"/>
          </a:p>
        </p:txBody>
      </p:sp>
      <p:sp>
        <p:nvSpPr>
          <p:cNvPr id="2" name="TextBox 1">
            <a:extLst>
              <a:ext uri="{FF2B5EF4-FFF2-40B4-BE49-F238E27FC236}">
                <a16:creationId xmlns:a16="http://schemas.microsoft.com/office/drawing/2014/main" id="{58E2A00F-166F-424B-204E-69CEC1C80215}"/>
              </a:ext>
            </a:extLst>
          </p:cNvPr>
          <p:cNvSpPr txBox="1"/>
          <p:nvPr/>
        </p:nvSpPr>
        <p:spPr>
          <a:xfrm>
            <a:off x="9299154" y="6488668"/>
            <a:ext cx="28956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S PGothic" charset="0"/>
                <a:cs typeface="+mn-cs"/>
              </a:rPr>
              <a:t>Riley ESMO 2024</a:t>
            </a: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endParaRPr>
          </a:p>
        </p:txBody>
      </p:sp>
      <p:pic>
        <p:nvPicPr>
          <p:cNvPr id="5" name="Picture 4">
            <a:extLst>
              <a:ext uri="{FF2B5EF4-FFF2-40B4-BE49-F238E27FC236}">
                <a16:creationId xmlns:a16="http://schemas.microsoft.com/office/drawing/2014/main" id="{0697F528-74C1-6905-F836-08976C6D72A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106735" y="1066800"/>
            <a:ext cx="7978530" cy="2156360"/>
          </a:xfrm>
          <a:prstGeom prst="rect">
            <a:avLst/>
          </a:prstGeom>
        </p:spPr>
      </p:pic>
      <p:grpSp>
        <p:nvGrpSpPr>
          <p:cNvPr id="10" name="Group 9">
            <a:extLst>
              <a:ext uri="{FF2B5EF4-FFF2-40B4-BE49-F238E27FC236}">
                <a16:creationId xmlns:a16="http://schemas.microsoft.com/office/drawing/2014/main" id="{F22881AB-8A06-B9DB-E3C9-C4E0D1621428}"/>
              </a:ext>
            </a:extLst>
          </p:cNvPr>
          <p:cNvGrpSpPr/>
          <p:nvPr/>
        </p:nvGrpSpPr>
        <p:grpSpPr>
          <a:xfrm>
            <a:off x="3066978" y="3486914"/>
            <a:ext cx="6058044" cy="3219204"/>
            <a:chOff x="1752600" y="4037625"/>
            <a:chExt cx="4315986" cy="2314014"/>
          </a:xfrm>
        </p:grpSpPr>
        <p:pic>
          <p:nvPicPr>
            <p:cNvPr id="8" name="Picture 7">
              <a:extLst>
                <a:ext uri="{FF2B5EF4-FFF2-40B4-BE49-F238E27FC236}">
                  <a16:creationId xmlns:a16="http://schemas.microsoft.com/office/drawing/2014/main" id="{5AB070C1-6DD6-FCCE-CA37-066B7B7ABB7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r="67305"/>
            <a:stretch/>
          </p:blipFill>
          <p:spPr>
            <a:xfrm>
              <a:off x="1752600" y="4037626"/>
              <a:ext cx="2133600" cy="2314013"/>
            </a:xfrm>
            <a:prstGeom prst="rect">
              <a:avLst/>
            </a:prstGeom>
          </p:spPr>
        </p:pic>
        <p:pic>
          <p:nvPicPr>
            <p:cNvPr id="9" name="Picture 8">
              <a:extLst>
                <a:ext uri="{FF2B5EF4-FFF2-40B4-BE49-F238E27FC236}">
                  <a16:creationId xmlns:a16="http://schemas.microsoft.com/office/drawing/2014/main" id="{00463846-3EF8-196F-7B76-030BB8AD85D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l="66557"/>
            <a:stretch/>
          </p:blipFill>
          <p:spPr>
            <a:xfrm>
              <a:off x="3886200" y="4037625"/>
              <a:ext cx="2182386" cy="2314013"/>
            </a:xfrm>
            <a:prstGeom prst="rect">
              <a:avLst/>
            </a:prstGeom>
          </p:spPr>
        </p:pic>
      </p:grpSp>
      <p:sp>
        <p:nvSpPr>
          <p:cNvPr id="4" name="TextBox 3">
            <a:extLst>
              <a:ext uri="{FF2B5EF4-FFF2-40B4-BE49-F238E27FC236}">
                <a16:creationId xmlns:a16="http://schemas.microsoft.com/office/drawing/2014/main" id="{8D59D900-3CC2-EC1F-3ACB-FEF9FE1DCC84}"/>
              </a:ext>
            </a:extLst>
          </p:cNvPr>
          <p:cNvSpPr txBox="1"/>
          <p:nvPr/>
        </p:nvSpPr>
        <p:spPr>
          <a:xfrm>
            <a:off x="191344" y="6505599"/>
            <a:ext cx="2644891"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Joel W Neal, MD, PhD</a:t>
            </a:r>
          </a:p>
        </p:txBody>
      </p:sp>
    </p:spTree>
    <p:extLst>
      <p:ext uri="{BB962C8B-B14F-4D97-AF65-F5344CB8AC3E}">
        <p14:creationId xmlns:p14="http://schemas.microsoft.com/office/powerpoint/2010/main" val="34102841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9CA3E-35D3-E8EC-6CE8-F6BA30C4A57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FAA3CCB-965E-AB18-7AE3-41AD9CD37510}"/>
              </a:ext>
            </a:extLst>
          </p:cNvPr>
          <p:cNvSpPr txBox="1"/>
          <p:nvPr/>
        </p:nvSpPr>
        <p:spPr>
          <a:xfrm>
            <a:off x="9982200" y="6422300"/>
            <a:ext cx="58548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S PGothic" charset="0"/>
                <a:cs typeface="+mn-cs"/>
              </a:rPr>
              <a:t>Riley ESMO 2024</a:t>
            </a: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endParaRPr>
          </a:p>
        </p:txBody>
      </p:sp>
      <p:pic>
        <p:nvPicPr>
          <p:cNvPr id="5" name="Picture 4">
            <a:extLst>
              <a:ext uri="{FF2B5EF4-FFF2-40B4-BE49-F238E27FC236}">
                <a16:creationId xmlns:a16="http://schemas.microsoft.com/office/drawing/2014/main" id="{BEFF7221-36CE-BB98-2477-8C7F3E9C353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90600" y="760990"/>
            <a:ext cx="7143381" cy="2668010"/>
          </a:xfrm>
          <a:prstGeom prst="rect">
            <a:avLst/>
          </a:prstGeom>
        </p:spPr>
      </p:pic>
      <p:pic>
        <p:nvPicPr>
          <p:cNvPr id="7" name="Picture 6">
            <a:extLst>
              <a:ext uri="{FF2B5EF4-FFF2-40B4-BE49-F238E27FC236}">
                <a16:creationId xmlns:a16="http://schemas.microsoft.com/office/drawing/2014/main" id="{8EAC4BC6-69A5-849F-EA41-C53DA6716D6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34549" y="3480712"/>
            <a:ext cx="7686490" cy="2829092"/>
          </a:xfrm>
          <a:prstGeom prst="rect">
            <a:avLst/>
          </a:prstGeom>
        </p:spPr>
      </p:pic>
      <p:sp>
        <p:nvSpPr>
          <p:cNvPr id="8" name="TextBox 7">
            <a:extLst>
              <a:ext uri="{FF2B5EF4-FFF2-40B4-BE49-F238E27FC236}">
                <a16:creationId xmlns:a16="http://schemas.microsoft.com/office/drawing/2014/main" id="{9523B797-5205-BCE1-2AED-03FC3BC028F5}"/>
              </a:ext>
            </a:extLst>
          </p:cNvPr>
          <p:cNvSpPr txBox="1"/>
          <p:nvPr/>
        </p:nvSpPr>
        <p:spPr>
          <a:xfrm>
            <a:off x="10517775" y="1180697"/>
            <a:ext cx="117894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rPr>
              <a:t>~52%</a:t>
            </a:r>
          </a:p>
        </p:txBody>
      </p:sp>
      <p:sp>
        <p:nvSpPr>
          <p:cNvPr id="9" name="TextBox 8">
            <a:extLst>
              <a:ext uri="{FF2B5EF4-FFF2-40B4-BE49-F238E27FC236}">
                <a16:creationId xmlns:a16="http://schemas.microsoft.com/office/drawing/2014/main" id="{44B11EEF-63D0-A807-BB69-CC4EAE13ADB1}"/>
              </a:ext>
            </a:extLst>
          </p:cNvPr>
          <p:cNvSpPr txBox="1"/>
          <p:nvPr/>
        </p:nvSpPr>
        <p:spPr>
          <a:xfrm>
            <a:off x="10534983" y="5685601"/>
            <a:ext cx="116173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rPr>
              <a:t>~10%</a:t>
            </a:r>
          </a:p>
        </p:txBody>
      </p:sp>
      <p:cxnSp>
        <p:nvCxnSpPr>
          <p:cNvPr id="10" name="Straight Arrow Connector 9">
            <a:extLst>
              <a:ext uri="{FF2B5EF4-FFF2-40B4-BE49-F238E27FC236}">
                <a16:creationId xmlns:a16="http://schemas.microsoft.com/office/drawing/2014/main" id="{1373F433-5091-37AB-E925-D55F5E1F18F9}"/>
              </a:ext>
            </a:extLst>
          </p:cNvPr>
          <p:cNvCxnSpPr>
            <a:cxnSpLocks/>
          </p:cNvCxnSpPr>
          <p:nvPr/>
        </p:nvCxnSpPr>
        <p:spPr>
          <a:xfrm>
            <a:off x="10972800" y="1550029"/>
            <a:ext cx="0" cy="41355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513DCE2-1A72-0F80-5289-2045EA5FC8E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9006839" y="1209368"/>
            <a:ext cx="1510936" cy="4815557"/>
          </a:xfrm>
          <a:prstGeom prst="rect">
            <a:avLst/>
          </a:prstGeom>
        </p:spPr>
      </p:pic>
      <p:sp>
        <p:nvSpPr>
          <p:cNvPr id="4" name="Title 2">
            <a:extLst>
              <a:ext uri="{FF2B5EF4-FFF2-40B4-BE49-F238E27FC236}">
                <a16:creationId xmlns:a16="http://schemas.microsoft.com/office/drawing/2014/main" id="{3958C3AE-CD8C-32DE-25A3-893991CF78E8}"/>
              </a:ext>
            </a:extLst>
          </p:cNvPr>
          <p:cNvSpPr>
            <a:spLocks noGrp="1"/>
          </p:cNvSpPr>
          <p:nvPr>
            <p:ph type="title"/>
          </p:nvPr>
        </p:nvSpPr>
        <p:spPr>
          <a:xfrm>
            <a:off x="-152400" y="37697"/>
            <a:ext cx="12268200" cy="1143000"/>
          </a:xfrm>
        </p:spPr>
        <p:txBody>
          <a:bodyPr>
            <a:normAutofit fontScale="90000"/>
          </a:bodyPr>
          <a:lstStyle/>
          <a:p>
            <a:r>
              <a:rPr lang="en-US" dirty="0" err="1"/>
              <a:t>Encorafenib</a:t>
            </a:r>
            <a:r>
              <a:rPr lang="en-US" dirty="0"/>
              <a:t> and </a:t>
            </a:r>
            <a:r>
              <a:rPr lang="en-US" dirty="0" err="1"/>
              <a:t>binimetinib</a:t>
            </a:r>
            <a:r>
              <a:rPr lang="en-US" dirty="0"/>
              <a:t> for BRAF V600E (PHAROS)</a:t>
            </a:r>
            <a:br>
              <a:rPr lang="en-US" sz="2700" dirty="0"/>
            </a:br>
            <a:endParaRPr lang="en-US" sz="2700" dirty="0"/>
          </a:p>
        </p:txBody>
      </p:sp>
      <p:sp>
        <p:nvSpPr>
          <p:cNvPr id="3" name="Rectangle 2">
            <a:extLst>
              <a:ext uri="{FF2B5EF4-FFF2-40B4-BE49-F238E27FC236}">
                <a16:creationId xmlns:a16="http://schemas.microsoft.com/office/drawing/2014/main" id="{479F358F-181C-EAD6-A019-47B9743EDA19}"/>
              </a:ext>
            </a:extLst>
          </p:cNvPr>
          <p:cNvSpPr/>
          <p:nvPr/>
        </p:nvSpPr>
        <p:spPr>
          <a:xfrm>
            <a:off x="4477794" y="3276600"/>
            <a:ext cx="614455" cy="204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6AE56154-9F5B-58AD-E9A0-BDA0EA333C2A}"/>
              </a:ext>
            </a:extLst>
          </p:cNvPr>
          <p:cNvSpPr/>
          <p:nvPr/>
        </p:nvSpPr>
        <p:spPr>
          <a:xfrm>
            <a:off x="643924" y="3276600"/>
            <a:ext cx="614455" cy="204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E2504516-C372-BB68-878F-AE11C4A26E81}"/>
              </a:ext>
            </a:extLst>
          </p:cNvPr>
          <p:cNvSpPr txBox="1"/>
          <p:nvPr/>
        </p:nvSpPr>
        <p:spPr>
          <a:xfrm>
            <a:off x="308919" y="6512011"/>
            <a:ext cx="2996141"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Joel W Neal, MD, PhD</a:t>
            </a:r>
          </a:p>
        </p:txBody>
      </p:sp>
    </p:spTree>
    <p:extLst>
      <p:ext uri="{BB962C8B-B14F-4D97-AF65-F5344CB8AC3E}">
        <p14:creationId xmlns:p14="http://schemas.microsoft.com/office/powerpoint/2010/main" val="12494266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960CB-4D31-A2D2-54D9-F6B4F432AF65}"/>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0FF6EC15-FC9F-6ACF-A894-2F7E65FD8AA9}"/>
              </a:ext>
            </a:extLst>
          </p:cNvPr>
          <p:cNvSpPr>
            <a:spLocks noGrp="1" noChangeArrowheads="1"/>
          </p:cNvSpPr>
          <p:nvPr>
            <p:ph type="title"/>
          </p:nvPr>
        </p:nvSpPr>
        <p:spPr>
          <a:xfrm>
            <a:off x="1884362" y="392661"/>
            <a:ext cx="8001000" cy="558800"/>
          </a:xfrm>
        </p:spPr>
        <p:txBody>
          <a:bodyPr>
            <a:normAutofit fontScale="90000"/>
          </a:bodyPr>
          <a:lstStyle/>
          <a:p>
            <a:r>
              <a:rPr lang="en-US" altLang="en-US" sz="4400" dirty="0">
                <a:solidFill>
                  <a:schemeClr val="tx2"/>
                </a:solidFill>
              </a:rPr>
              <a:t>BRAF Conclusions: </a:t>
            </a:r>
          </a:p>
        </p:txBody>
      </p:sp>
      <p:sp>
        <p:nvSpPr>
          <p:cNvPr id="53250" name="Rectangle 3">
            <a:extLst>
              <a:ext uri="{FF2B5EF4-FFF2-40B4-BE49-F238E27FC236}">
                <a16:creationId xmlns:a16="http://schemas.microsoft.com/office/drawing/2014/main" id="{03C87A7F-90A2-858C-5696-FE783B0CBA7E}"/>
              </a:ext>
            </a:extLst>
          </p:cNvPr>
          <p:cNvSpPr>
            <a:spLocks noGrp="1" noChangeArrowheads="1"/>
          </p:cNvSpPr>
          <p:nvPr>
            <p:ph idx="1"/>
          </p:nvPr>
        </p:nvSpPr>
        <p:spPr>
          <a:xfrm>
            <a:off x="762000" y="1211826"/>
            <a:ext cx="11123613" cy="5246139"/>
          </a:xfrm>
        </p:spPr>
        <p:txBody>
          <a:bodyPr>
            <a:normAutofit/>
          </a:bodyPr>
          <a:lstStyle/>
          <a:p>
            <a:pPr marL="0" indent="0">
              <a:buNone/>
            </a:pPr>
            <a:r>
              <a:rPr lang="en-US" altLang="en-US" u="sng" dirty="0"/>
              <a:t>Clinical Implications:</a:t>
            </a:r>
          </a:p>
          <a:p>
            <a:r>
              <a:rPr lang="en-US" altLang="en-US" dirty="0" err="1"/>
              <a:t>Encorafenib</a:t>
            </a:r>
            <a:r>
              <a:rPr lang="en-US" altLang="en-US" dirty="0"/>
              <a:t> and </a:t>
            </a:r>
            <a:r>
              <a:rPr lang="en-US" altLang="en-US" dirty="0" err="1"/>
              <a:t>binimetinib</a:t>
            </a:r>
            <a:r>
              <a:rPr lang="en-US" altLang="en-US" dirty="0"/>
              <a:t> is reasonable FDA approved option in BRAF V600E NSCLC (alternative to dabrafenib/trametinib)</a:t>
            </a:r>
          </a:p>
          <a:p>
            <a:pPr marL="0" indent="0">
              <a:buNone/>
            </a:pPr>
            <a:endParaRPr lang="en-US" altLang="en-US" u="sng" dirty="0"/>
          </a:p>
          <a:p>
            <a:pPr marL="0" indent="0">
              <a:buNone/>
            </a:pPr>
            <a:r>
              <a:rPr lang="en-US" altLang="en-US" u="sng" dirty="0"/>
              <a:t>Future Directions:</a:t>
            </a:r>
          </a:p>
          <a:p>
            <a:r>
              <a:rPr lang="en-US" altLang="en-US" dirty="0"/>
              <a:t>Type II and Type III BRAF mutations are currently not actionable with approved therapies, but options are in development</a:t>
            </a:r>
          </a:p>
        </p:txBody>
      </p:sp>
      <p:sp>
        <p:nvSpPr>
          <p:cNvPr id="2" name="TextBox 1">
            <a:extLst>
              <a:ext uri="{FF2B5EF4-FFF2-40B4-BE49-F238E27FC236}">
                <a16:creationId xmlns:a16="http://schemas.microsoft.com/office/drawing/2014/main" id="{4393D77A-222C-48E1-6E46-9B8079C74C9B}"/>
              </a:ext>
            </a:extLst>
          </p:cNvPr>
          <p:cNvSpPr txBox="1"/>
          <p:nvPr/>
        </p:nvSpPr>
        <p:spPr>
          <a:xfrm>
            <a:off x="308919" y="6512011"/>
            <a:ext cx="2996141"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Joel W Neal, MD, PhD</a:t>
            </a:r>
          </a:p>
        </p:txBody>
      </p:sp>
    </p:spTree>
    <p:extLst>
      <p:ext uri="{BB962C8B-B14F-4D97-AF65-F5344CB8AC3E}">
        <p14:creationId xmlns:p14="http://schemas.microsoft.com/office/powerpoint/2010/main" val="34103696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200DE-9CA8-89BE-B561-55DBEF0DD2E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F04B60-8994-ACB2-218D-81DC15B572CB}"/>
              </a:ext>
            </a:extLst>
          </p:cNvPr>
          <p:cNvSpPr>
            <a:spLocks noGrp="1"/>
          </p:cNvSpPr>
          <p:nvPr>
            <p:ph idx="1"/>
          </p:nvPr>
        </p:nvSpPr>
        <p:spPr>
          <a:xfrm>
            <a:off x="912286" y="620689"/>
            <a:ext cx="10358967" cy="5400600"/>
          </a:xfrm>
        </p:spPr>
        <p:txBody>
          <a:bodyPr anchor="ctr"/>
          <a:lstStyle/>
          <a:p>
            <a:pPr marL="98425" indent="0" algn="ctr">
              <a:buNone/>
            </a:pPr>
            <a:r>
              <a:rPr lang="en-US" sz="4000" dirty="0"/>
              <a:t>How do you find the tolerability/toxicity </a:t>
            </a:r>
            <a:br>
              <a:rPr lang="en-US" sz="4000" dirty="0"/>
            </a:br>
            <a:r>
              <a:rPr lang="en-US" sz="4000" dirty="0"/>
              <a:t>of </a:t>
            </a:r>
            <a:r>
              <a:rPr lang="en-US" sz="4000" dirty="0" err="1"/>
              <a:t>encorafenib</a:t>
            </a:r>
            <a:r>
              <a:rPr lang="en-US" sz="4000" dirty="0"/>
              <a:t>/</a:t>
            </a:r>
            <a:r>
              <a:rPr lang="en-US" sz="4000" dirty="0" err="1"/>
              <a:t>binimetinib</a:t>
            </a:r>
            <a:r>
              <a:rPr lang="en-US" sz="4000" dirty="0"/>
              <a:t> compared</a:t>
            </a:r>
            <a:br>
              <a:rPr lang="en-US" sz="4000" dirty="0"/>
            </a:br>
            <a:r>
              <a:rPr lang="en-US" sz="4000" dirty="0"/>
              <a:t> to dabrafenib/trametinib?</a:t>
            </a:r>
          </a:p>
        </p:txBody>
      </p:sp>
    </p:spTree>
    <p:extLst>
      <p:ext uri="{BB962C8B-B14F-4D97-AF65-F5344CB8AC3E}">
        <p14:creationId xmlns:p14="http://schemas.microsoft.com/office/powerpoint/2010/main" val="1920084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9AC51-468D-DEFF-65D1-928848851EF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9E269E4-39AF-CC2C-9A5B-2882872430D8}"/>
              </a:ext>
            </a:extLst>
          </p:cNvPr>
          <p:cNvSpPr/>
          <p:nvPr/>
        </p:nvSpPr>
        <p:spPr bwMode="auto">
          <a:xfrm>
            <a:off x="371364" y="5085184"/>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94B17D0-A492-E728-449F-B1557091F9C0}"/>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Targeted Therapies Beyond EGFR </a:t>
            </a:r>
            <a:br>
              <a:rPr lang="en-US" sz="2800" dirty="0"/>
            </a:br>
            <a:r>
              <a:rPr lang="en-US" sz="2800" dirty="0"/>
              <a:t>for Non-Small Cell Lung Cancer (NSCLC)</a:t>
            </a:r>
          </a:p>
        </p:txBody>
      </p:sp>
      <p:sp>
        <p:nvSpPr>
          <p:cNvPr id="3" name="Content Placeholder 2">
            <a:extLst>
              <a:ext uri="{FF2B5EF4-FFF2-40B4-BE49-F238E27FC236}">
                <a16:creationId xmlns:a16="http://schemas.microsoft.com/office/drawing/2014/main" id="{11003037-0F3E-DDB2-5A69-D8039FBDA54F}"/>
              </a:ext>
            </a:extLst>
          </p:cNvPr>
          <p:cNvSpPr>
            <a:spLocks noGrp="1"/>
          </p:cNvSpPr>
          <p:nvPr>
            <p:ph idx="1"/>
          </p:nvPr>
        </p:nvSpPr>
        <p:spPr>
          <a:xfrm>
            <a:off x="911424" y="1340768"/>
            <a:ext cx="9774980" cy="2736304"/>
          </a:xfrm>
        </p:spPr>
        <p:txBody>
          <a:bodyPr/>
          <a:lstStyle/>
          <a:p>
            <a:pPr marL="98425" indent="0">
              <a:lnSpc>
                <a:spcPct val="100000"/>
              </a:lnSpc>
              <a:spcBef>
                <a:spcPts val="300"/>
              </a:spcBef>
              <a:spcAft>
                <a:spcPts val="600"/>
              </a:spcAft>
              <a:buNone/>
            </a:pPr>
            <a:r>
              <a:rPr lang="en-US" sz="2400" dirty="0">
                <a:solidFill>
                  <a:srgbClr val="0432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AGAs (Actionable Genomic Alterations)</a:t>
            </a:r>
          </a:p>
          <a:p>
            <a:pPr marL="98425" indent="0">
              <a:lnSpc>
                <a:spcPct val="100000"/>
              </a:lnSpc>
              <a:spcBef>
                <a:spcPts val="3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ALK</a:t>
            </a:r>
            <a:endParaRPr lang="en-US" sz="2400" b="1" dirty="0">
              <a:solidFill>
                <a:schemeClr val="tx1"/>
              </a:solidFill>
              <a:latin typeface="Calibri" panose="020F0502020204030204" pitchFamily="34" charset="0"/>
              <a:cs typeface="Calibri" panose="020F0502020204030204" pitchFamily="34" charset="0"/>
            </a:endParaRPr>
          </a:p>
          <a:p>
            <a:pPr marL="98425" indent="0">
              <a:lnSpc>
                <a:spcPct val="100000"/>
              </a:lnSpc>
              <a:spcBef>
                <a:spcPts val="300"/>
              </a:spcBef>
              <a:spcAft>
                <a:spcPts val="600"/>
              </a:spcAft>
              <a:buNone/>
            </a:pPr>
            <a:r>
              <a:rPr lang="en-US" sz="2400" dirty="0">
                <a:solidFill>
                  <a:srgbClr val="0432FF"/>
                </a:solidFill>
              </a:rPr>
              <a:t>MODULE 2: </a:t>
            </a:r>
            <a:r>
              <a:rPr lang="en-US" sz="2400" b="1" kern="0" dirty="0">
                <a:solidFill>
                  <a:schemeClr val="tx1"/>
                </a:solidFill>
                <a:effectLst/>
                <a:latin typeface="+mn-lt"/>
                <a:ea typeface="Times New Roman" panose="02020603050405020304" pitchFamily="18" charset="0"/>
                <a:cs typeface="Times New Roman" panose="02020603050405020304" pitchFamily="18" charset="0"/>
              </a:rPr>
              <a:t>ROS1</a:t>
            </a:r>
          </a:p>
          <a:p>
            <a:pPr marL="98425" indent="0">
              <a:lnSpc>
                <a:spcPct val="100000"/>
              </a:lnSpc>
              <a:spcBef>
                <a:spcPts val="300"/>
              </a:spcBef>
              <a:spcAft>
                <a:spcPts val="600"/>
              </a:spcAft>
              <a:buNone/>
            </a:pPr>
            <a:r>
              <a:rPr lang="en-US" sz="2400" dirty="0">
                <a:solidFill>
                  <a:srgbClr val="0432FF"/>
                </a:solidFill>
              </a:rPr>
              <a:t>MODULE 3: </a:t>
            </a:r>
            <a:r>
              <a:rPr lang="en-US" sz="2400" dirty="0">
                <a:solidFill>
                  <a:schemeClr val="tx1"/>
                </a:solidFill>
                <a:latin typeface="+mn-lt"/>
                <a:cs typeface="Times New Roman" panose="02020603050405020304" pitchFamily="18" charset="0"/>
              </a:rPr>
              <a:t>HER2</a:t>
            </a:r>
          </a:p>
          <a:p>
            <a:pPr marL="98425" indent="0">
              <a:lnSpc>
                <a:spcPct val="100000"/>
              </a:lnSpc>
              <a:spcBef>
                <a:spcPts val="300"/>
              </a:spcBef>
              <a:spcAft>
                <a:spcPts val="600"/>
              </a:spcAft>
              <a:buNone/>
            </a:pPr>
            <a:r>
              <a:rPr lang="en-US" sz="2400" dirty="0">
                <a:solidFill>
                  <a:srgbClr val="0432FF"/>
                </a:solidFill>
              </a:rPr>
              <a:t>MODULE 4: </a:t>
            </a:r>
            <a:r>
              <a:rPr lang="en-US" sz="2400" b="1" kern="0" dirty="0">
                <a:solidFill>
                  <a:schemeClr val="tx1"/>
                </a:solidFill>
                <a:effectLst/>
                <a:latin typeface="+mn-lt"/>
                <a:ea typeface="Times New Roman" panose="02020603050405020304" pitchFamily="18" charset="0"/>
                <a:cs typeface="Times New Roman" panose="02020603050405020304" pitchFamily="18" charset="0"/>
              </a:rPr>
              <a:t>RET</a:t>
            </a:r>
            <a:r>
              <a:rPr lang="en-US" sz="2400" b="1" kern="0" dirty="0">
                <a:solidFill>
                  <a:schemeClr val="bg1"/>
                </a:solidFill>
                <a:effectLst/>
                <a:latin typeface="+mn-lt"/>
                <a:ea typeface="Times New Roman" panose="02020603050405020304" pitchFamily="18" charset="0"/>
                <a:cs typeface="Times New Roman" panose="02020603050405020304" pitchFamily="18" charset="0"/>
              </a:rPr>
              <a:t> </a:t>
            </a:r>
          </a:p>
          <a:p>
            <a:pPr marL="98425" indent="0">
              <a:lnSpc>
                <a:spcPct val="100000"/>
              </a:lnSpc>
              <a:spcBef>
                <a:spcPts val="300"/>
              </a:spcBef>
              <a:spcAft>
                <a:spcPts val="600"/>
              </a:spcAft>
              <a:buNone/>
            </a:pPr>
            <a:r>
              <a:rPr lang="en-US" sz="2400" dirty="0">
                <a:solidFill>
                  <a:srgbClr val="0432FF"/>
                </a:solidFill>
              </a:rPr>
              <a:t>MODULE 5: </a:t>
            </a:r>
            <a:r>
              <a:rPr lang="en-US" sz="2400" dirty="0">
                <a:solidFill>
                  <a:schemeClr val="tx1"/>
                </a:solidFill>
                <a:latin typeface="+mn-lt"/>
                <a:cs typeface="Times New Roman" panose="02020603050405020304" pitchFamily="18" charset="0"/>
              </a:rPr>
              <a:t>NTRK</a:t>
            </a:r>
            <a:endParaRPr lang="en-US" sz="2400" b="1" kern="0" dirty="0">
              <a:solidFill>
                <a:schemeClr val="tx1"/>
              </a:solidFill>
              <a:effectLst/>
              <a:latin typeface="+mn-lt"/>
              <a:ea typeface="Times New Roman" panose="02020603050405020304" pitchFamily="18" charset="0"/>
              <a:cs typeface="Times New Roman" panose="02020603050405020304" pitchFamily="18" charset="0"/>
            </a:endParaRPr>
          </a:p>
          <a:p>
            <a:pPr marL="98425" indent="0">
              <a:lnSpc>
                <a:spcPct val="100000"/>
              </a:lnSpc>
              <a:spcBef>
                <a:spcPts val="300"/>
              </a:spcBef>
              <a:spcAft>
                <a:spcPts val="600"/>
              </a:spcAft>
              <a:buNone/>
            </a:pPr>
            <a:r>
              <a:rPr lang="en-US" sz="2400" dirty="0">
                <a:solidFill>
                  <a:srgbClr val="0432FF"/>
                </a:solidFill>
              </a:rPr>
              <a:t>MODULE 6: </a:t>
            </a:r>
            <a:r>
              <a:rPr lang="en-US" sz="2400" dirty="0">
                <a:solidFill>
                  <a:schemeClr val="tx1"/>
                </a:solidFill>
                <a:latin typeface="+mn-lt"/>
                <a:cs typeface="Times New Roman" panose="02020603050405020304" pitchFamily="18" charset="0"/>
              </a:rPr>
              <a:t>MET</a:t>
            </a:r>
          </a:p>
          <a:p>
            <a:pPr marL="98425" indent="0">
              <a:lnSpc>
                <a:spcPct val="100000"/>
              </a:lnSpc>
              <a:spcBef>
                <a:spcPts val="300"/>
              </a:spcBef>
              <a:spcAft>
                <a:spcPts val="600"/>
              </a:spcAft>
              <a:buNone/>
            </a:pPr>
            <a:r>
              <a:rPr lang="en-US" sz="2400" dirty="0">
                <a:solidFill>
                  <a:srgbClr val="0432FF"/>
                </a:solidFill>
              </a:rPr>
              <a:t>MODULE 7: </a:t>
            </a:r>
            <a:r>
              <a:rPr lang="en-US" sz="2400" dirty="0">
                <a:solidFill>
                  <a:schemeClr val="tx1"/>
                </a:solidFill>
                <a:latin typeface="+mn-lt"/>
                <a:cs typeface="Times New Roman" panose="02020603050405020304" pitchFamily="18" charset="0"/>
              </a:rPr>
              <a:t>BRAF</a:t>
            </a:r>
          </a:p>
          <a:p>
            <a:pPr marL="98425" indent="0">
              <a:lnSpc>
                <a:spcPct val="100000"/>
              </a:lnSpc>
              <a:spcBef>
                <a:spcPts val="300"/>
              </a:spcBef>
              <a:spcAft>
                <a:spcPts val="600"/>
              </a:spcAft>
              <a:buNone/>
            </a:pPr>
            <a:r>
              <a:rPr lang="en-US" sz="2400" dirty="0">
                <a:solidFill>
                  <a:schemeClr val="bg1"/>
                </a:solidFill>
              </a:rPr>
              <a:t>MODULE 8:</a:t>
            </a:r>
            <a:r>
              <a:rPr lang="en-US" sz="2400" dirty="0">
                <a:solidFill>
                  <a:schemeClr val="bg1"/>
                </a:solidFill>
                <a:latin typeface="+mn-lt"/>
                <a:cs typeface="Times New Roman" panose="02020603050405020304" pitchFamily="18" charset="0"/>
              </a:rPr>
              <a:t> KRAS G12C</a:t>
            </a:r>
          </a:p>
          <a:p>
            <a:pPr marL="98425" indent="0">
              <a:lnSpc>
                <a:spcPct val="100000"/>
              </a:lnSpc>
              <a:spcBef>
                <a:spcPts val="300"/>
              </a:spcBef>
              <a:spcAft>
                <a:spcPts val="600"/>
              </a:spcAft>
              <a:buNone/>
            </a:pPr>
            <a:r>
              <a:rPr lang="en-US" sz="2400" dirty="0">
                <a:solidFill>
                  <a:srgbClr val="3233FF"/>
                </a:solidFill>
              </a:rPr>
              <a:t>MODULE 9: </a:t>
            </a:r>
            <a:r>
              <a:rPr lang="en-US" sz="2400" dirty="0">
                <a:solidFill>
                  <a:srgbClr val="212121"/>
                </a:solidFill>
                <a:latin typeface="+mn-lt"/>
                <a:cs typeface="Times New Roman" panose="02020603050405020304" pitchFamily="18" charset="0"/>
              </a:rPr>
              <a:t>NRG1</a:t>
            </a:r>
          </a:p>
          <a:p>
            <a:pPr marL="98425" indent="0">
              <a:lnSpc>
                <a:spcPct val="100000"/>
              </a:lnSpc>
              <a:spcBef>
                <a:spcPts val="300"/>
              </a:spcBef>
              <a:spcAft>
                <a:spcPts val="600"/>
              </a:spcAft>
              <a:buNone/>
            </a:pPr>
            <a:r>
              <a:rPr lang="en-US" sz="2400" dirty="0">
                <a:solidFill>
                  <a:srgbClr val="3233FF"/>
                </a:solidFill>
              </a:rPr>
              <a:t>MODULE 10: </a:t>
            </a:r>
            <a:r>
              <a:rPr lang="en-US" sz="2400" dirty="0">
                <a:solidFill>
                  <a:srgbClr val="212121"/>
                </a:solidFill>
                <a:latin typeface="+mn-lt"/>
                <a:cs typeface="Times New Roman" panose="02020603050405020304" pitchFamily="18" charset="0"/>
              </a:rPr>
              <a:t>Novel Targeted Strategies</a:t>
            </a:r>
          </a:p>
        </p:txBody>
      </p:sp>
    </p:spTree>
    <p:extLst>
      <p:ext uri="{BB962C8B-B14F-4D97-AF65-F5344CB8AC3E}">
        <p14:creationId xmlns:p14="http://schemas.microsoft.com/office/powerpoint/2010/main" val="1773500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9DBC2-D401-3BA1-F586-CDB24A15F5F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5D48D8F-9E0F-E870-1851-28FD8138E3F8}"/>
              </a:ext>
            </a:extLst>
          </p:cNvPr>
          <p:cNvSpPr>
            <a:spLocks noGrp="1"/>
          </p:cNvSpPr>
          <p:nvPr>
            <p:ph type="title"/>
          </p:nvPr>
        </p:nvSpPr>
        <p:spPr>
          <a:xfrm>
            <a:off x="457200" y="46038"/>
            <a:ext cx="10972800" cy="838200"/>
          </a:xfrm>
        </p:spPr>
        <p:txBody>
          <a:bodyPr>
            <a:normAutofit/>
          </a:bodyPr>
          <a:lstStyle/>
          <a:p>
            <a:r>
              <a:rPr lang="en-US" sz="3600" dirty="0"/>
              <a:t>KRAS G12C mutations in NSCLC</a:t>
            </a:r>
          </a:p>
        </p:txBody>
      </p:sp>
      <p:sp>
        <p:nvSpPr>
          <p:cNvPr id="6" name="TextBox 5">
            <a:extLst>
              <a:ext uri="{FF2B5EF4-FFF2-40B4-BE49-F238E27FC236}">
                <a16:creationId xmlns:a16="http://schemas.microsoft.com/office/drawing/2014/main" id="{4B60E568-75B6-1AE6-8A0A-42FE0E3AF444}"/>
              </a:ext>
            </a:extLst>
          </p:cNvPr>
          <p:cNvSpPr txBox="1"/>
          <p:nvPr/>
        </p:nvSpPr>
        <p:spPr>
          <a:xfrm>
            <a:off x="6351747" y="6442630"/>
            <a:ext cx="58402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524"/>
                </a:solidFill>
                <a:effectLst/>
                <a:uLnTx/>
                <a:uFillTx/>
                <a:latin typeface="Times New Roman" panose="02020603050405020304" pitchFamily="18" charset="0"/>
                <a:ea typeface="+mn-ea"/>
                <a:cs typeface="Times New Roman" panose="02020603050405020304" pitchFamily="18" charset="0"/>
              </a:rPr>
              <a:t>Chen, Y., Liu, </a:t>
            </a:r>
            <a:r>
              <a:rPr kumimoji="0" lang="en-US" sz="1800" b="0" i="0" u="none" strike="noStrike" kern="1200" cap="none" spc="0" normalizeH="0" baseline="0" noProof="0" dirty="0" err="1">
                <a:ln>
                  <a:noFill/>
                </a:ln>
                <a:solidFill>
                  <a:srgbClr val="272524"/>
                </a:solidFill>
                <a:effectLst/>
                <a:uLnTx/>
                <a:uFillTx/>
                <a:latin typeface="Times New Roman" panose="02020603050405020304" pitchFamily="18" charset="0"/>
                <a:ea typeface="+mn-ea"/>
                <a:cs typeface="Times New Roman" panose="02020603050405020304" pitchFamily="18" charset="0"/>
              </a:rPr>
              <a:t>Qp</a:t>
            </a:r>
            <a:r>
              <a:rPr kumimoji="0" lang="en-US" sz="1800" b="0" i="0" u="none" strike="noStrike" kern="1200" cap="none" spc="0" normalizeH="0" baseline="0" noProof="0" dirty="0">
                <a:ln>
                  <a:noFill/>
                </a:ln>
                <a:solidFill>
                  <a:srgbClr val="272524"/>
                </a:solidFill>
                <a:effectLst/>
                <a:uLnTx/>
                <a:uFillTx/>
                <a:latin typeface="Times New Roman" panose="02020603050405020304" pitchFamily="18" charset="0"/>
                <a:ea typeface="+mn-ea"/>
                <a:cs typeface="Times New Roman" panose="02020603050405020304" pitchFamily="18" charset="0"/>
              </a:rPr>
              <a:t>., Xie, H. et al. Acta </a:t>
            </a:r>
            <a:r>
              <a:rPr kumimoji="0" lang="en-US" sz="1800" b="0" i="0" u="none" strike="noStrike" kern="1200" cap="none" spc="0" normalizeH="0" baseline="0" noProof="0" dirty="0" err="1">
                <a:ln>
                  <a:noFill/>
                </a:ln>
                <a:solidFill>
                  <a:srgbClr val="272524"/>
                </a:solidFill>
                <a:effectLst/>
                <a:uLnTx/>
                <a:uFillTx/>
                <a:latin typeface="Times New Roman" panose="02020603050405020304" pitchFamily="18" charset="0"/>
                <a:ea typeface="+mn-ea"/>
                <a:cs typeface="Times New Roman" panose="02020603050405020304" pitchFamily="18" charset="0"/>
              </a:rPr>
              <a:t>Pharmacol</a:t>
            </a:r>
            <a:r>
              <a:rPr kumimoji="0" lang="en-US" sz="1800" b="0" i="0" u="none" strike="noStrike" kern="1200" cap="none" spc="0" normalizeH="0" baseline="0" noProof="0" dirty="0">
                <a:ln>
                  <a:noFill/>
                </a:ln>
                <a:solidFill>
                  <a:srgbClr val="272524"/>
                </a:solidFill>
                <a:effectLst/>
                <a:uLnTx/>
                <a:uFillTx/>
                <a:latin typeface="Times New Roman" panose="02020603050405020304" pitchFamily="18" charset="0"/>
                <a:ea typeface="+mn-ea"/>
                <a:cs typeface="Times New Roman" panose="02020603050405020304" pitchFamily="18" charset="0"/>
              </a:rPr>
              <a:t> Sin (2023). </a:t>
            </a:r>
          </a:p>
        </p:txBody>
      </p:sp>
      <p:pic>
        <p:nvPicPr>
          <p:cNvPr id="2" name="Content Placeholder 5">
            <a:extLst>
              <a:ext uri="{FF2B5EF4-FFF2-40B4-BE49-F238E27FC236}">
                <a16:creationId xmlns:a16="http://schemas.microsoft.com/office/drawing/2014/main" id="{3D649D5C-A425-8A01-DB6C-E5F29D7B157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2515" t="75137" r="14139"/>
          <a:stretch/>
        </p:blipFill>
        <p:spPr>
          <a:xfrm>
            <a:off x="3886200" y="2286000"/>
            <a:ext cx="8049491" cy="1066800"/>
          </a:xfrm>
          <a:prstGeom prst="rect">
            <a:avLst/>
          </a:prstGeom>
        </p:spPr>
      </p:pic>
      <p:pic>
        <p:nvPicPr>
          <p:cNvPr id="3" name="Content Placeholder 5">
            <a:extLst>
              <a:ext uri="{FF2B5EF4-FFF2-40B4-BE49-F238E27FC236}">
                <a16:creationId xmlns:a16="http://schemas.microsoft.com/office/drawing/2014/main" id="{AF6099BF-49C7-2D0F-0106-1A8FC7BD5464}"/>
              </a:ext>
            </a:extLst>
          </p:cNvPr>
          <p:cNvPicPr>
            <a:picLocks noChangeAspect="1"/>
          </p:cNvPicPr>
          <p:nvPr/>
        </p:nvPicPr>
        <p:blipFill>
          <a:blip r:embed="rId2">
            <a:extLst>
              <a:ext uri="{BEBA8EAE-BF5A-486C-A8C5-ECC9F3942E4B}">
                <a14:imgProps xmlns:a14="http://schemas.microsoft.com/office/drawing/2010/main">
                  <a14:imgLayer r:embed="rId4">
                    <a14:imgEffect>
                      <a14:sharpenSoften amount="50000"/>
                    </a14:imgEffect>
                  </a14:imgLayer>
                </a14:imgProps>
              </a:ext>
            </a:extLst>
          </a:blip>
          <a:srcRect l="73865" b="24379"/>
          <a:stretch/>
        </p:blipFill>
        <p:spPr>
          <a:xfrm>
            <a:off x="381000" y="1065629"/>
            <a:ext cx="3395533" cy="3841173"/>
          </a:xfrm>
          <a:prstGeom prst="rect">
            <a:avLst/>
          </a:prstGeom>
        </p:spPr>
      </p:pic>
      <p:sp>
        <p:nvSpPr>
          <p:cNvPr id="5" name="TextBox 4">
            <a:extLst>
              <a:ext uri="{FF2B5EF4-FFF2-40B4-BE49-F238E27FC236}">
                <a16:creationId xmlns:a16="http://schemas.microsoft.com/office/drawing/2014/main" id="{4D355500-50A1-A9DF-40E8-53508FD742F7}"/>
              </a:ext>
            </a:extLst>
          </p:cNvPr>
          <p:cNvSpPr txBox="1"/>
          <p:nvPr/>
        </p:nvSpPr>
        <p:spPr>
          <a:xfrm>
            <a:off x="308919" y="6512011"/>
            <a:ext cx="2996141"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Joel W Neal, MD, PhD</a:t>
            </a:r>
          </a:p>
        </p:txBody>
      </p:sp>
    </p:spTree>
    <p:extLst>
      <p:ext uri="{BB962C8B-B14F-4D97-AF65-F5344CB8AC3E}">
        <p14:creationId xmlns:p14="http://schemas.microsoft.com/office/powerpoint/2010/main" val="41700011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A557D-2BAE-FB96-18B2-1F1917C351B3}"/>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047B1A57-5498-0E3C-6F66-6DC9D3097F37}"/>
              </a:ext>
            </a:extLst>
          </p:cNvPr>
          <p:cNvSpPr>
            <a:spLocks noGrp="1" noChangeArrowheads="1"/>
          </p:cNvSpPr>
          <p:nvPr>
            <p:ph type="title"/>
          </p:nvPr>
        </p:nvSpPr>
        <p:spPr>
          <a:xfrm>
            <a:off x="1884362" y="392661"/>
            <a:ext cx="8001000" cy="558800"/>
          </a:xfrm>
        </p:spPr>
        <p:txBody>
          <a:bodyPr>
            <a:normAutofit fontScale="90000"/>
          </a:bodyPr>
          <a:lstStyle/>
          <a:p>
            <a:r>
              <a:rPr lang="en-US" altLang="en-US" sz="4400" dirty="0">
                <a:solidFill>
                  <a:schemeClr val="tx2"/>
                </a:solidFill>
              </a:rPr>
              <a:t>KRAS Conclusions: </a:t>
            </a:r>
          </a:p>
        </p:txBody>
      </p:sp>
      <p:sp>
        <p:nvSpPr>
          <p:cNvPr id="53250" name="Rectangle 3">
            <a:extLst>
              <a:ext uri="{FF2B5EF4-FFF2-40B4-BE49-F238E27FC236}">
                <a16:creationId xmlns:a16="http://schemas.microsoft.com/office/drawing/2014/main" id="{D1FA41C3-9BD8-CA8D-39A5-F001F3B8BEB9}"/>
              </a:ext>
            </a:extLst>
          </p:cNvPr>
          <p:cNvSpPr>
            <a:spLocks noGrp="1" noChangeArrowheads="1"/>
          </p:cNvSpPr>
          <p:nvPr>
            <p:ph idx="1"/>
          </p:nvPr>
        </p:nvSpPr>
        <p:spPr>
          <a:xfrm>
            <a:off x="762001" y="1211826"/>
            <a:ext cx="10744200" cy="5246139"/>
          </a:xfrm>
        </p:spPr>
        <p:txBody>
          <a:bodyPr>
            <a:normAutofit fontScale="92500" lnSpcReduction="10000"/>
          </a:bodyPr>
          <a:lstStyle/>
          <a:p>
            <a:pPr marL="0" indent="0">
              <a:buNone/>
            </a:pPr>
            <a:r>
              <a:rPr lang="en-US" altLang="en-US" u="sng" dirty="0"/>
              <a:t>Clinical Implications:</a:t>
            </a:r>
          </a:p>
          <a:p>
            <a:r>
              <a:rPr lang="en-US" altLang="en-US" dirty="0" err="1"/>
              <a:t>Adagrasib</a:t>
            </a:r>
            <a:r>
              <a:rPr lang="en-US" altLang="en-US" dirty="0"/>
              <a:t> and </a:t>
            </a:r>
            <a:r>
              <a:rPr lang="en-US" altLang="en-US" dirty="0" err="1"/>
              <a:t>sotorasib</a:t>
            </a:r>
            <a:r>
              <a:rPr lang="en-US" altLang="en-US" dirty="0"/>
              <a:t> are FDA approved for KRAS G12C; </a:t>
            </a:r>
            <a:r>
              <a:rPr lang="en-US" altLang="en-US" dirty="0" err="1"/>
              <a:t>adagrasib</a:t>
            </a:r>
            <a:r>
              <a:rPr lang="en-US" altLang="en-US" dirty="0"/>
              <a:t> may be modestly more active</a:t>
            </a:r>
          </a:p>
          <a:p>
            <a:r>
              <a:rPr lang="en-US" altLang="en-US" dirty="0"/>
              <a:t>Divarasib and Olomorasib maybe more compatible with immunotherapy for 1L combinations</a:t>
            </a:r>
          </a:p>
          <a:p>
            <a:r>
              <a:rPr lang="en-US" altLang="en-US" dirty="0"/>
              <a:t>Zoldonrasib is a novel KRAS G12D inhibitor with promising efficacy</a:t>
            </a:r>
          </a:p>
          <a:p>
            <a:pPr marL="0" indent="0">
              <a:buNone/>
            </a:pPr>
            <a:endParaRPr lang="en-US" altLang="en-US" u="sng" dirty="0"/>
          </a:p>
          <a:p>
            <a:pPr marL="0" indent="0">
              <a:buNone/>
            </a:pPr>
            <a:r>
              <a:rPr lang="en-US" altLang="en-US" u="sng" dirty="0"/>
              <a:t>Future Directions:</a:t>
            </a:r>
          </a:p>
          <a:p>
            <a:r>
              <a:rPr lang="en-US" altLang="en-US" dirty="0"/>
              <a:t>Other Ras-ON inhibitors (for Pan-RAS, G12C, and G12D) are in development </a:t>
            </a:r>
          </a:p>
        </p:txBody>
      </p:sp>
      <p:sp>
        <p:nvSpPr>
          <p:cNvPr id="2" name="TextBox 1">
            <a:extLst>
              <a:ext uri="{FF2B5EF4-FFF2-40B4-BE49-F238E27FC236}">
                <a16:creationId xmlns:a16="http://schemas.microsoft.com/office/drawing/2014/main" id="{62140B2E-DDA5-73EA-168A-BC72BE593961}"/>
              </a:ext>
            </a:extLst>
          </p:cNvPr>
          <p:cNvSpPr txBox="1"/>
          <p:nvPr/>
        </p:nvSpPr>
        <p:spPr>
          <a:xfrm>
            <a:off x="308919" y="6512011"/>
            <a:ext cx="2996141"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Joel W Neal, MD, PhD</a:t>
            </a:r>
          </a:p>
        </p:txBody>
      </p:sp>
    </p:spTree>
    <p:extLst>
      <p:ext uri="{BB962C8B-B14F-4D97-AF65-F5344CB8AC3E}">
        <p14:creationId xmlns:p14="http://schemas.microsoft.com/office/powerpoint/2010/main" val="3908275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5F6F2-FBBB-81E3-C742-4F00D786BC6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3C756F7-D059-1519-B823-7F249C4CAFC0}"/>
              </a:ext>
            </a:extLst>
          </p:cNvPr>
          <p:cNvSpPr txBox="1"/>
          <p:nvPr/>
        </p:nvSpPr>
        <p:spPr>
          <a:xfrm>
            <a:off x="0" y="2880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BB34BD6D-264B-5B7B-EE96-2D4075B4D5DB}"/>
              </a:ext>
            </a:extLst>
          </p:cNvPr>
          <p:cNvSpPr txBox="1"/>
          <p:nvPr/>
        </p:nvSpPr>
        <p:spPr>
          <a:xfrm>
            <a:off x="623392" y="836712"/>
            <a:ext cx="10585176" cy="5027017"/>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Joel W Neal, MD, PhD (continued)</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Camidge DR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Telisotuzumab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Vedotin</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Monotherapy in Patients with Previously Treated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c-Met Protein-Overexpressing</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Advanced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Nonsquamous</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EGFR-Wildtype Non-Small Cell Lung Cancer in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 LUMINOSITY Trial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2024;42(25):3000-11.</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Riley GJ et al. Updated Efficacy and Safety from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 PHAROS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of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Encorafenib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plus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Binimetinib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BRAF V600E-Mutant Metastatic NSCLC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mNSCLC</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ESMO 2024;Abstract LBA56.</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Waterhouse DM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Patient-Reported Outcomes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CodeBreaK</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200</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Sotorasib</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Docetaxel for Previously Treated Advanced NSCLC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KRAS G12C Mutation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Lung Cancer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2024;196:107921.</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Mok TSK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KRYSTAL-12</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 Study of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Adagrasib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versus Docetaxel in Patients with Previously Treated Advanced/Metastatic Non-Small Cell Lung Cancer (NSCLC) Harboring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 KRASG12C Mutation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2024;Abstract LBA8509.</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Sacher A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Divarasib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Single-Agent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Follow-Up and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Atezolizumab Combination Treatment</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KRAS G12C-Positive NSCLC</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WCLC 2024;Abstract OA14.06</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Fujiwara Y et al. Efficacy and Safety of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Olomorasib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with Pembrolizumab + Chemotherapy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as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First-Line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Treatment 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KRAS G12C-Mutant Advanced NSCLC</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WCLC 2024;Abstract OA14.04. </a:t>
            </a:r>
          </a:p>
        </p:txBody>
      </p:sp>
    </p:spTree>
    <p:custDataLst>
      <p:tags r:id="rId1"/>
    </p:custDataLst>
    <p:extLst>
      <p:ext uri="{BB962C8B-B14F-4D97-AF65-F5344CB8AC3E}">
        <p14:creationId xmlns:p14="http://schemas.microsoft.com/office/powerpoint/2010/main" val="1264330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9D193-F6F5-31A6-88B3-2C3001A9FAE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9B7054C-AF3B-6ADF-7D50-7FB9F7B41468}"/>
              </a:ext>
            </a:extLst>
          </p:cNvPr>
          <p:cNvSpPr/>
          <p:nvPr/>
        </p:nvSpPr>
        <p:spPr bwMode="auto">
          <a:xfrm>
            <a:off x="371364" y="5520755"/>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9A4CDA2-FA14-DD5B-6ECF-9A2CA2F94E3F}"/>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Targeted Therapies Beyond EGFR </a:t>
            </a:r>
            <a:br>
              <a:rPr lang="en-US" sz="2800" dirty="0"/>
            </a:br>
            <a:r>
              <a:rPr lang="en-US" sz="2800" dirty="0"/>
              <a:t>for Non-Small Cell Lung Cancer (NSCLC)</a:t>
            </a:r>
          </a:p>
        </p:txBody>
      </p:sp>
      <p:sp>
        <p:nvSpPr>
          <p:cNvPr id="3" name="Content Placeholder 2">
            <a:extLst>
              <a:ext uri="{FF2B5EF4-FFF2-40B4-BE49-F238E27FC236}">
                <a16:creationId xmlns:a16="http://schemas.microsoft.com/office/drawing/2014/main" id="{1B04774C-69E7-B71D-DC73-A4D1ACDAB4F9}"/>
              </a:ext>
            </a:extLst>
          </p:cNvPr>
          <p:cNvSpPr>
            <a:spLocks noGrp="1"/>
          </p:cNvSpPr>
          <p:nvPr>
            <p:ph idx="1"/>
          </p:nvPr>
        </p:nvSpPr>
        <p:spPr>
          <a:xfrm>
            <a:off x="911424" y="1340768"/>
            <a:ext cx="9774980" cy="2736304"/>
          </a:xfrm>
        </p:spPr>
        <p:txBody>
          <a:bodyPr/>
          <a:lstStyle/>
          <a:p>
            <a:pPr marL="98425" indent="0">
              <a:lnSpc>
                <a:spcPct val="100000"/>
              </a:lnSpc>
              <a:spcBef>
                <a:spcPts val="300"/>
              </a:spcBef>
              <a:spcAft>
                <a:spcPts val="600"/>
              </a:spcAft>
              <a:buNone/>
            </a:pPr>
            <a:r>
              <a:rPr lang="en-US" sz="2400" dirty="0">
                <a:solidFill>
                  <a:srgbClr val="0432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AGAs (Actionable Genomic Alterations)</a:t>
            </a:r>
          </a:p>
          <a:p>
            <a:pPr marL="98425" indent="0">
              <a:lnSpc>
                <a:spcPct val="100000"/>
              </a:lnSpc>
              <a:spcBef>
                <a:spcPts val="3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ALK</a:t>
            </a:r>
            <a:endParaRPr lang="en-US" sz="2400" b="1" dirty="0">
              <a:solidFill>
                <a:schemeClr val="tx1"/>
              </a:solidFill>
              <a:latin typeface="Calibri" panose="020F0502020204030204" pitchFamily="34" charset="0"/>
              <a:cs typeface="Calibri" panose="020F0502020204030204" pitchFamily="34" charset="0"/>
            </a:endParaRPr>
          </a:p>
          <a:p>
            <a:pPr marL="98425" indent="0">
              <a:lnSpc>
                <a:spcPct val="100000"/>
              </a:lnSpc>
              <a:spcBef>
                <a:spcPts val="300"/>
              </a:spcBef>
              <a:spcAft>
                <a:spcPts val="600"/>
              </a:spcAft>
              <a:buNone/>
            </a:pPr>
            <a:r>
              <a:rPr lang="en-US" sz="2400" dirty="0">
                <a:solidFill>
                  <a:srgbClr val="0432FF"/>
                </a:solidFill>
              </a:rPr>
              <a:t>MODULE 2: </a:t>
            </a:r>
            <a:r>
              <a:rPr lang="en-US" sz="2400" b="1" kern="0" dirty="0">
                <a:solidFill>
                  <a:schemeClr val="tx1"/>
                </a:solidFill>
                <a:effectLst/>
                <a:latin typeface="+mn-lt"/>
                <a:ea typeface="Times New Roman" panose="02020603050405020304" pitchFamily="18" charset="0"/>
                <a:cs typeface="Times New Roman" panose="02020603050405020304" pitchFamily="18" charset="0"/>
              </a:rPr>
              <a:t>ROS1</a:t>
            </a:r>
          </a:p>
          <a:p>
            <a:pPr marL="98425" indent="0">
              <a:lnSpc>
                <a:spcPct val="100000"/>
              </a:lnSpc>
              <a:spcBef>
                <a:spcPts val="300"/>
              </a:spcBef>
              <a:spcAft>
                <a:spcPts val="600"/>
              </a:spcAft>
              <a:buNone/>
            </a:pPr>
            <a:r>
              <a:rPr lang="en-US" sz="2400" dirty="0">
                <a:solidFill>
                  <a:srgbClr val="0432FF"/>
                </a:solidFill>
              </a:rPr>
              <a:t>MODULE 3: </a:t>
            </a:r>
            <a:r>
              <a:rPr lang="en-US" sz="2400" dirty="0">
                <a:solidFill>
                  <a:schemeClr val="tx1"/>
                </a:solidFill>
                <a:latin typeface="+mn-lt"/>
                <a:cs typeface="Times New Roman" panose="02020603050405020304" pitchFamily="18" charset="0"/>
              </a:rPr>
              <a:t>HER2</a:t>
            </a:r>
          </a:p>
          <a:p>
            <a:pPr marL="98425" indent="0">
              <a:lnSpc>
                <a:spcPct val="100000"/>
              </a:lnSpc>
              <a:spcBef>
                <a:spcPts val="300"/>
              </a:spcBef>
              <a:spcAft>
                <a:spcPts val="600"/>
              </a:spcAft>
              <a:buNone/>
            </a:pPr>
            <a:r>
              <a:rPr lang="en-US" sz="2400" dirty="0">
                <a:solidFill>
                  <a:srgbClr val="0432FF"/>
                </a:solidFill>
              </a:rPr>
              <a:t>MODULE 4: </a:t>
            </a:r>
            <a:r>
              <a:rPr lang="en-US" sz="2400" b="1" kern="0" dirty="0">
                <a:solidFill>
                  <a:schemeClr val="tx1"/>
                </a:solidFill>
                <a:effectLst/>
                <a:latin typeface="+mn-lt"/>
                <a:ea typeface="Times New Roman" panose="02020603050405020304" pitchFamily="18" charset="0"/>
                <a:cs typeface="Times New Roman" panose="02020603050405020304" pitchFamily="18" charset="0"/>
              </a:rPr>
              <a:t>RET</a:t>
            </a:r>
            <a:r>
              <a:rPr lang="en-US" sz="2400" b="1" kern="0" dirty="0">
                <a:solidFill>
                  <a:schemeClr val="bg1"/>
                </a:solidFill>
                <a:effectLst/>
                <a:latin typeface="+mn-lt"/>
                <a:ea typeface="Times New Roman" panose="02020603050405020304" pitchFamily="18" charset="0"/>
                <a:cs typeface="Times New Roman" panose="02020603050405020304" pitchFamily="18" charset="0"/>
              </a:rPr>
              <a:t> </a:t>
            </a:r>
          </a:p>
          <a:p>
            <a:pPr marL="98425" indent="0">
              <a:lnSpc>
                <a:spcPct val="100000"/>
              </a:lnSpc>
              <a:spcBef>
                <a:spcPts val="300"/>
              </a:spcBef>
              <a:spcAft>
                <a:spcPts val="600"/>
              </a:spcAft>
              <a:buNone/>
            </a:pPr>
            <a:r>
              <a:rPr lang="en-US" sz="2400" dirty="0">
                <a:solidFill>
                  <a:srgbClr val="0432FF"/>
                </a:solidFill>
              </a:rPr>
              <a:t>MODULE 5: </a:t>
            </a:r>
            <a:r>
              <a:rPr lang="en-US" sz="2400" dirty="0">
                <a:solidFill>
                  <a:schemeClr val="tx1"/>
                </a:solidFill>
                <a:latin typeface="+mn-lt"/>
                <a:cs typeface="Times New Roman" panose="02020603050405020304" pitchFamily="18" charset="0"/>
              </a:rPr>
              <a:t>NTRK</a:t>
            </a:r>
            <a:endParaRPr lang="en-US" sz="2400" b="1" kern="0" dirty="0">
              <a:solidFill>
                <a:schemeClr val="tx1"/>
              </a:solidFill>
              <a:effectLst/>
              <a:latin typeface="+mn-lt"/>
              <a:ea typeface="Times New Roman" panose="02020603050405020304" pitchFamily="18" charset="0"/>
              <a:cs typeface="Times New Roman" panose="02020603050405020304" pitchFamily="18" charset="0"/>
            </a:endParaRPr>
          </a:p>
          <a:p>
            <a:pPr marL="98425" indent="0">
              <a:lnSpc>
                <a:spcPct val="100000"/>
              </a:lnSpc>
              <a:spcBef>
                <a:spcPts val="300"/>
              </a:spcBef>
              <a:spcAft>
                <a:spcPts val="600"/>
              </a:spcAft>
              <a:buNone/>
            </a:pPr>
            <a:r>
              <a:rPr lang="en-US" sz="2400" dirty="0">
                <a:solidFill>
                  <a:srgbClr val="0432FF"/>
                </a:solidFill>
              </a:rPr>
              <a:t>MODULE 6: </a:t>
            </a:r>
            <a:r>
              <a:rPr lang="en-US" sz="2400" dirty="0">
                <a:solidFill>
                  <a:schemeClr val="tx1"/>
                </a:solidFill>
                <a:latin typeface="+mn-lt"/>
                <a:cs typeface="Times New Roman" panose="02020603050405020304" pitchFamily="18" charset="0"/>
              </a:rPr>
              <a:t>MET</a:t>
            </a:r>
          </a:p>
          <a:p>
            <a:pPr marL="98425" indent="0">
              <a:lnSpc>
                <a:spcPct val="100000"/>
              </a:lnSpc>
              <a:spcBef>
                <a:spcPts val="300"/>
              </a:spcBef>
              <a:spcAft>
                <a:spcPts val="600"/>
              </a:spcAft>
              <a:buNone/>
            </a:pPr>
            <a:r>
              <a:rPr lang="en-US" sz="2400" dirty="0">
                <a:solidFill>
                  <a:srgbClr val="0432FF"/>
                </a:solidFill>
              </a:rPr>
              <a:t>MODULE 7: </a:t>
            </a:r>
            <a:r>
              <a:rPr lang="en-US" sz="2400" dirty="0">
                <a:solidFill>
                  <a:schemeClr val="tx1"/>
                </a:solidFill>
                <a:latin typeface="+mn-lt"/>
                <a:cs typeface="Times New Roman" panose="02020603050405020304" pitchFamily="18" charset="0"/>
              </a:rPr>
              <a:t>BRAF</a:t>
            </a:r>
          </a:p>
          <a:p>
            <a:pPr marL="98425" indent="0">
              <a:lnSpc>
                <a:spcPct val="100000"/>
              </a:lnSpc>
              <a:spcBef>
                <a:spcPts val="300"/>
              </a:spcBef>
              <a:spcAft>
                <a:spcPts val="600"/>
              </a:spcAft>
              <a:buNone/>
            </a:pPr>
            <a:r>
              <a:rPr lang="en-US" sz="2400" dirty="0">
                <a:solidFill>
                  <a:srgbClr val="0432FF"/>
                </a:solidFill>
              </a:rPr>
              <a:t>MODULE 8:</a:t>
            </a:r>
            <a:r>
              <a:rPr lang="en-US" sz="2400" dirty="0">
                <a:solidFill>
                  <a:srgbClr val="0432FF"/>
                </a:solidFill>
                <a:latin typeface="+mn-lt"/>
                <a:cs typeface="Times New Roman" panose="02020603050405020304" pitchFamily="18" charset="0"/>
              </a:rPr>
              <a:t> </a:t>
            </a:r>
            <a:r>
              <a:rPr lang="en-US" sz="2400" dirty="0">
                <a:solidFill>
                  <a:schemeClr val="tx1"/>
                </a:solidFill>
                <a:latin typeface="+mn-lt"/>
                <a:cs typeface="Times New Roman" panose="02020603050405020304" pitchFamily="18" charset="0"/>
              </a:rPr>
              <a:t>KRAS G12C</a:t>
            </a:r>
          </a:p>
          <a:p>
            <a:pPr marL="98425" indent="0">
              <a:lnSpc>
                <a:spcPct val="100000"/>
              </a:lnSpc>
              <a:spcBef>
                <a:spcPts val="300"/>
              </a:spcBef>
              <a:spcAft>
                <a:spcPts val="600"/>
              </a:spcAft>
              <a:buNone/>
            </a:pPr>
            <a:r>
              <a:rPr lang="en-US" sz="2400" dirty="0">
                <a:solidFill>
                  <a:schemeClr val="bg1"/>
                </a:solidFill>
              </a:rPr>
              <a:t>MODULE 9: </a:t>
            </a:r>
            <a:r>
              <a:rPr lang="en-US" sz="2400" dirty="0">
                <a:solidFill>
                  <a:schemeClr val="bg1"/>
                </a:solidFill>
                <a:latin typeface="+mn-lt"/>
                <a:cs typeface="Times New Roman" panose="02020603050405020304" pitchFamily="18" charset="0"/>
              </a:rPr>
              <a:t>NRG1</a:t>
            </a:r>
          </a:p>
          <a:p>
            <a:pPr marL="98425" indent="0">
              <a:lnSpc>
                <a:spcPct val="100000"/>
              </a:lnSpc>
              <a:spcBef>
                <a:spcPts val="300"/>
              </a:spcBef>
              <a:spcAft>
                <a:spcPts val="600"/>
              </a:spcAft>
              <a:buNone/>
            </a:pPr>
            <a:r>
              <a:rPr lang="en-US" sz="2400" dirty="0">
                <a:solidFill>
                  <a:srgbClr val="3233FF"/>
                </a:solidFill>
              </a:rPr>
              <a:t>MODULE 10: </a:t>
            </a:r>
            <a:r>
              <a:rPr lang="en-US" sz="2400" dirty="0">
                <a:solidFill>
                  <a:srgbClr val="212121"/>
                </a:solidFill>
                <a:latin typeface="+mn-lt"/>
                <a:cs typeface="Times New Roman" panose="02020603050405020304" pitchFamily="18" charset="0"/>
              </a:rPr>
              <a:t>Novel Targeted Strategies</a:t>
            </a:r>
          </a:p>
        </p:txBody>
      </p:sp>
    </p:spTree>
    <p:extLst>
      <p:ext uri="{BB962C8B-B14F-4D97-AF65-F5344CB8AC3E}">
        <p14:creationId xmlns:p14="http://schemas.microsoft.com/office/powerpoint/2010/main" val="2498190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4536D-9B08-63FF-386A-6F7F546768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1767C9-42B6-5E1C-BAB5-C02A1A4A0FD9}"/>
              </a:ext>
            </a:extLst>
          </p:cNvPr>
          <p:cNvSpPr>
            <a:spLocks noGrp="1"/>
          </p:cNvSpPr>
          <p:nvPr>
            <p:ph type="title"/>
          </p:nvPr>
        </p:nvSpPr>
        <p:spPr>
          <a:xfrm>
            <a:off x="499386" y="365125"/>
            <a:ext cx="3887223" cy="1325563"/>
          </a:xfrm>
        </p:spPr>
        <p:txBody>
          <a:bodyPr>
            <a:normAutofit fontScale="90000"/>
          </a:bodyPr>
          <a:lstStyle/>
          <a:p>
            <a:r>
              <a:rPr lang="en-US" sz="3600" b="1" dirty="0"/>
              <a:t>Zenocutuzumab in NRG1+ Cancer: </a:t>
            </a:r>
            <a:r>
              <a:rPr lang="en-US" sz="3600" b="1" dirty="0" err="1"/>
              <a:t>eNRGy</a:t>
            </a:r>
            <a:r>
              <a:rPr lang="en-US" sz="3600" b="1" dirty="0"/>
              <a:t> Phase II Trial</a:t>
            </a:r>
          </a:p>
        </p:txBody>
      </p:sp>
      <p:pic>
        <p:nvPicPr>
          <p:cNvPr id="6" name="Picture 5">
            <a:extLst>
              <a:ext uri="{FF2B5EF4-FFF2-40B4-BE49-F238E27FC236}">
                <a16:creationId xmlns:a16="http://schemas.microsoft.com/office/drawing/2014/main" id="{FD3A2545-2BF5-2DF0-A1A5-F139A7291F5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415705" y="143818"/>
            <a:ext cx="7454287" cy="3261986"/>
          </a:xfrm>
          <a:prstGeom prst="rect">
            <a:avLst/>
          </a:prstGeom>
        </p:spPr>
      </p:pic>
      <p:pic>
        <p:nvPicPr>
          <p:cNvPr id="7" name="Picture 6">
            <a:extLst>
              <a:ext uri="{FF2B5EF4-FFF2-40B4-BE49-F238E27FC236}">
                <a16:creationId xmlns:a16="http://schemas.microsoft.com/office/drawing/2014/main" id="{B1A7C297-7C2D-9AA9-DC06-106973C1AC1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463463" y="3429000"/>
            <a:ext cx="5726574" cy="3087071"/>
          </a:xfrm>
          <a:prstGeom prst="rect">
            <a:avLst/>
          </a:prstGeom>
        </p:spPr>
      </p:pic>
      <p:sp>
        <p:nvSpPr>
          <p:cNvPr id="8" name="Rectangle 7">
            <a:extLst>
              <a:ext uri="{FF2B5EF4-FFF2-40B4-BE49-F238E27FC236}">
                <a16:creationId xmlns:a16="http://schemas.microsoft.com/office/drawing/2014/main" id="{F6AD180F-F10F-DE2B-2D13-D021DAC87490}"/>
              </a:ext>
            </a:extLst>
          </p:cNvPr>
          <p:cNvSpPr/>
          <p:nvPr/>
        </p:nvSpPr>
        <p:spPr>
          <a:xfrm>
            <a:off x="4312467" y="278626"/>
            <a:ext cx="324847" cy="2009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Picture 2">
            <a:extLst>
              <a:ext uri="{FF2B5EF4-FFF2-40B4-BE49-F238E27FC236}">
                <a16:creationId xmlns:a16="http://schemas.microsoft.com/office/drawing/2014/main" id="{A9400F61-03D7-ED2D-A96B-960092AAE33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32690" t="20231" r="44323" b="15840"/>
          <a:stretch/>
        </p:blipFill>
        <p:spPr bwMode="auto">
          <a:xfrm>
            <a:off x="1170893" y="1774811"/>
            <a:ext cx="2593631" cy="4057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520DD0BE-1E53-B782-3909-D7AE5C5B3DF0}"/>
              </a:ext>
            </a:extLst>
          </p:cNvPr>
          <p:cNvSpPr txBox="1"/>
          <p:nvPr/>
        </p:nvSpPr>
        <p:spPr>
          <a:xfrm>
            <a:off x="89034" y="5821077"/>
            <a:ext cx="47573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S PGothic" charset="0"/>
                <a:cs typeface="+mn-cs"/>
              </a:rPr>
              <a:t>HER2/HER3 bispecific antibody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Dosing: 750 mg (</a:t>
            </a:r>
            <a:r>
              <a:rPr kumimoji="0" lang="en-US" sz="1800" b="0" i="0" u="none" strike="noStrike" kern="1200" cap="none" spc="0" normalizeH="0" baseline="0" noProof="0" dirty="0" err="1">
                <a:ln>
                  <a:noFill/>
                </a:ln>
                <a:solidFill>
                  <a:prstClr val="black"/>
                </a:solidFill>
                <a:effectLst/>
                <a:uLnTx/>
                <a:uFillTx/>
                <a:latin typeface="Aptos" panose="02110004020202020204"/>
                <a:ea typeface="MS PGothic" charset="0"/>
                <a:cs typeface="+mn-cs"/>
              </a:rPr>
              <a:t>i.v.</a:t>
            </a: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 infusion every 2 weeks)</a:t>
            </a:r>
          </a:p>
        </p:txBody>
      </p:sp>
      <p:sp>
        <p:nvSpPr>
          <p:cNvPr id="11" name="Rectangle 10">
            <a:extLst>
              <a:ext uri="{FF2B5EF4-FFF2-40B4-BE49-F238E27FC236}">
                <a16:creationId xmlns:a16="http://schemas.microsoft.com/office/drawing/2014/main" id="{E6E0897B-E1CB-750B-3F3E-B345CF35353E}"/>
              </a:ext>
            </a:extLst>
          </p:cNvPr>
          <p:cNvSpPr/>
          <p:nvPr/>
        </p:nvSpPr>
        <p:spPr>
          <a:xfrm>
            <a:off x="5441691" y="4667803"/>
            <a:ext cx="5726574" cy="293846"/>
          </a:xfrm>
          <a:prstGeom prst="rect">
            <a:avLst/>
          </a:prstGeom>
          <a:noFill/>
          <a:ln w="3810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854DAAC2-C326-B5C9-7A5A-336E4B175ECD}"/>
              </a:ext>
            </a:extLst>
          </p:cNvPr>
          <p:cNvSpPr txBox="1"/>
          <p:nvPr/>
        </p:nvSpPr>
        <p:spPr>
          <a:xfrm>
            <a:off x="279918" y="6524980"/>
            <a:ext cx="53792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S PGothic" charset="0"/>
                <a:cs typeface="+mn-cs"/>
              </a:rPr>
              <a:t>Schram AM et al., N Engl J Med 2025;392(6):566-76; Schram AM et al., ASCO 2022</a:t>
            </a:r>
          </a:p>
        </p:txBody>
      </p:sp>
      <p:sp>
        <p:nvSpPr>
          <p:cNvPr id="3" name="TextBox 2">
            <a:extLst>
              <a:ext uri="{FF2B5EF4-FFF2-40B4-BE49-F238E27FC236}">
                <a16:creationId xmlns:a16="http://schemas.microsoft.com/office/drawing/2014/main" id="{74CF74F2-625A-FE35-FCB3-9D9F6A058286}"/>
              </a:ext>
            </a:extLst>
          </p:cNvPr>
          <p:cNvSpPr txBox="1"/>
          <p:nvPr/>
        </p:nvSpPr>
        <p:spPr>
          <a:xfrm>
            <a:off x="9480376" y="6544905"/>
            <a:ext cx="2590389"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Jessica J Lin, MD</a:t>
            </a:r>
          </a:p>
        </p:txBody>
      </p:sp>
    </p:spTree>
    <p:extLst>
      <p:ext uri="{BB962C8B-B14F-4D97-AF65-F5344CB8AC3E}">
        <p14:creationId xmlns:p14="http://schemas.microsoft.com/office/powerpoint/2010/main" val="4205501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DDC22-4AA0-7F1D-0847-E2E8BBEB7D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792CEB-5E3B-3DBA-AAF6-35E2AEA50F3B}"/>
              </a:ext>
            </a:extLst>
          </p:cNvPr>
          <p:cNvSpPr>
            <a:spLocks noGrp="1"/>
          </p:cNvSpPr>
          <p:nvPr>
            <p:ph type="title"/>
          </p:nvPr>
        </p:nvSpPr>
        <p:spPr>
          <a:xfrm>
            <a:off x="838200" y="24660"/>
            <a:ext cx="10515600" cy="953076"/>
          </a:xfrm>
        </p:spPr>
        <p:txBody>
          <a:bodyPr>
            <a:normAutofit/>
          </a:bodyPr>
          <a:lstStyle/>
          <a:p>
            <a:r>
              <a:rPr lang="en-US" sz="3600" b="1" dirty="0"/>
              <a:t>Zenocutuzumab in NRG1+ Cancer: Safety</a:t>
            </a:r>
          </a:p>
        </p:txBody>
      </p:sp>
      <p:sp>
        <p:nvSpPr>
          <p:cNvPr id="4" name="TextBox 3">
            <a:extLst>
              <a:ext uri="{FF2B5EF4-FFF2-40B4-BE49-F238E27FC236}">
                <a16:creationId xmlns:a16="http://schemas.microsoft.com/office/drawing/2014/main" id="{5E8C7A27-9DDE-C383-D61E-1BEB12428074}"/>
              </a:ext>
            </a:extLst>
          </p:cNvPr>
          <p:cNvSpPr txBox="1"/>
          <p:nvPr/>
        </p:nvSpPr>
        <p:spPr>
          <a:xfrm>
            <a:off x="380998" y="991244"/>
            <a:ext cx="5257800"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S PGothic" charset="0"/>
                <a:cs typeface="+mn-cs"/>
              </a:rPr>
              <a:t>Most common grade 3/4 treatment-related AEs: diarrhea and anemia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S PGothic" charset="0"/>
                <a:cs typeface="+mn-cs"/>
              </a:rPr>
              <a:t>One patient with treatment discontinuation due to drug-related AE (grade 2 pneumonitis)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S PGothic" charset="0"/>
                <a:cs typeface="+mn-cs"/>
              </a:rPr>
              <a:t>AEs resulting in treatment delay: 31% (6% with treatment-related delay)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S PGothic" charset="0"/>
                <a:cs typeface="+mn-cs"/>
              </a:rPr>
              <a:t>AEs resulting in dosing interruption: 10%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S PGothic" charset="0"/>
                <a:cs typeface="+mn-cs"/>
              </a:rPr>
              <a:t>Infusion-related reactions: 14%, all grades 1-2 </a:t>
            </a:r>
          </a:p>
        </p:txBody>
      </p:sp>
      <p:pic>
        <p:nvPicPr>
          <p:cNvPr id="5" name="Picture 4">
            <a:extLst>
              <a:ext uri="{FF2B5EF4-FFF2-40B4-BE49-F238E27FC236}">
                <a16:creationId xmlns:a16="http://schemas.microsoft.com/office/drawing/2014/main" id="{F2A3F690-BB80-7EB4-ACA8-2EA1BD9C035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867398" y="977736"/>
            <a:ext cx="5903453" cy="5568030"/>
          </a:xfrm>
          <a:prstGeom prst="rect">
            <a:avLst/>
          </a:prstGeom>
        </p:spPr>
      </p:pic>
      <p:sp>
        <p:nvSpPr>
          <p:cNvPr id="6" name="TextBox 5">
            <a:extLst>
              <a:ext uri="{FF2B5EF4-FFF2-40B4-BE49-F238E27FC236}">
                <a16:creationId xmlns:a16="http://schemas.microsoft.com/office/drawing/2014/main" id="{18F615DC-C445-3B97-52B9-5F41F1F22574}"/>
              </a:ext>
            </a:extLst>
          </p:cNvPr>
          <p:cNvSpPr txBox="1"/>
          <p:nvPr/>
        </p:nvSpPr>
        <p:spPr>
          <a:xfrm>
            <a:off x="380998" y="6021288"/>
            <a:ext cx="52578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Schram AM et al., N Engl J Med 2025;392(6):566-76</a:t>
            </a:r>
          </a:p>
        </p:txBody>
      </p:sp>
      <p:sp>
        <p:nvSpPr>
          <p:cNvPr id="3" name="TextBox 2">
            <a:extLst>
              <a:ext uri="{FF2B5EF4-FFF2-40B4-BE49-F238E27FC236}">
                <a16:creationId xmlns:a16="http://schemas.microsoft.com/office/drawing/2014/main" id="{60BE1F73-6F52-440D-0C3A-6F8536105188}"/>
              </a:ext>
            </a:extLst>
          </p:cNvPr>
          <p:cNvSpPr txBox="1"/>
          <p:nvPr/>
        </p:nvSpPr>
        <p:spPr>
          <a:xfrm>
            <a:off x="308919" y="6512011"/>
            <a:ext cx="2590389"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Jessica J Lin, MD</a:t>
            </a:r>
          </a:p>
        </p:txBody>
      </p:sp>
    </p:spTree>
    <p:extLst>
      <p:ext uri="{BB962C8B-B14F-4D97-AF65-F5344CB8AC3E}">
        <p14:creationId xmlns:p14="http://schemas.microsoft.com/office/powerpoint/2010/main" val="336967536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E0E06-B262-294D-B90F-AF2D16BE33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5F32AB-47A8-8197-BE0D-1AD1FD305C50}"/>
              </a:ext>
            </a:extLst>
          </p:cNvPr>
          <p:cNvSpPr>
            <a:spLocks noGrp="1"/>
          </p:cNvSpPr>
          <p:nvPr>
            <p:ph type="title"/>
          </p:nvPr>
        </p:nvSpPr>
        <p:spPr>
          <a:xfrm>
            <a:off x="609600" y="510157"/>
            <a:ext cx="10972800" cy="1143000"/>
          </a:xfrm>
        </p:spPr>
        <p:txBody>
          <a:bodyPr>
            <a:noAutofit/>
          </a:bodyPr>
          <a:lstStyle/>
          <a:p>
            <a:r>
              <a:rPr lang="en-US" sz="3733" b="1" dirty="0">
                <a:latin typeface="Aptos" panose="020B0004020202020204" pitchFamily="34" charset="0"/>
                <a:ea typeface="Lato" panose="020F0502020204030203" pitchFamily="34" charset="0"/>
                <a:cs typeface="Lato" panose="020F0502020204030203" pitchFamily="34" charset="0"/>
              </a:rPr>
              <a:t>Treatment of Metastatic NRG1+ NSCLC: </a:t>
            </a:r>
            <a:r>
              <a:rPr lang="en-US" sz="3733" b="1" i="1" dirty="0">
                <a:latin typeface="Aptos" panose="020B0004020202020204" pitchFamily="34" charset="0"/>
                <a:ea typeface="Lato" panose="020F0502020204030203" pitchFamily="34" charset="0"/>
                <a:cs typeface="Lato" panose="020F0502020204030203" pitchFamily="34" charset="0"/>
              </a:rPr>
              <a:t>My Take</a:t>
            </a:r>
            <a:endParaRPr lang="en-US" sz="3733" b="1" i="1" dirty="0">
              <a:latin typeface="Aptos" panose="020B0004020202020204" pitchFamily="34" charset="0"/>
            </a:endParaRPr>
          </a:p>
        </p:txBody>
      </p:sp>
      <p:sp>
        <p:nvSpPr>
          <p:cNvPr id="3" name="Content Placeholder 2">
            <a:extLst>
              <a:ext uri="{FF2B5EF4-FFF2-40B4-BE49-F238E27FC236}">
                <a16:creationId xmlns:a16="http://schemas.microsoft.com/office/drawing/2014/main" id="{0023822F-1CCE-F74D-40CE-2C0922E0E241}"/>
              </a:ext>
            </a:extLst>
          </p:cNvPr>
          <p:cNvSpPr>
            <a:spLocks noGrp="1"/>
          </p:cNvSpPr>
          <p:nvPr>
            <p:ph idx="1"/>
          </p:nvPr>
        </p:nvSpPr>
        <p:spPr>
          <a:xfrm>
            <a:off x="609600" y="1823403"/>
            <a:ext cx="11277600" cy="4524440"/>
          </a:xfrm>
        </p:spPr>
        <p:txBody>
          <a:bodyPr>
            <a:normAutofit/>
          </a:bodyPr>
          <a:lstStyle/>
          <a:p>
            <a:pPr>
              <a:lnSpc>
                <a:spcPct val="100000"/>
              </a:lnSpc>
            </a:pPr>
            <a:r>
              <a:rPr lang="en-US" sz="3200" dirty="0">
                <a:latin typeface="Aptos" panose="020B0004020202020204" pitchFamily="34" charset="0"/>
                <a:ea typeface="Lato" panose="020F0502020204030203" pitchFamily="34" charset="0"/>
                <a:cs typeface="Lato" panose="020F0502020204030203" pitchFamily="34" charset="0"/>
              </a:rPr>
              <a:t>Zenocutuzumab represents a new SOC, FDA-approved treatment option for patients with advanced NRG1 fusion+ NSCLC</a:t>
            </a:r>
          </a:p>
          <a:p>
            <a:pPr>
              <a:lnSpc>
                <a:spcPct val="100000"/>
              </a:lnSpc>
            </a:pPr>
            <a:r>
              <a:rPr lang="en-US" sz="3200" dirty="0">
                <a:latin typeface="Aptos" panose="020B0004020202020204" pitchFamily="34" charset="0"/>
                <a:ea typeface="Lato" panose="020F0502020204030203" pitchFamily="34" charset="0"/>
                <a:cs typeface="Lato" panose="020F0502020204030203" pitchFamily="34" charset="0"/>
              </a:rPr>
              <a:t>The ORR (31%) is more modest relative to other targeted therapies in NSCLC, and therefore, I would reserve </a:t>
            </a:r>
            <a:r>
              <a:rPr lang="en-US" sz="3200" dirty="0" err="1">
                <a:latin typeface="Aptos" panose="020B0004020202020204" pitchFamily="34" charset="0"/>
                <a:ea typeface="Lato" panose="020F0502020204030203" pitchFamily="34" charset="0"/>
                <a:cs typeface="Lato" panose="020F0502020204030203" pitchFamily="34" charset="0"/>
              </a:rPr>
              <a:t>zenocutuzumab</a:t>
            </a:r>
            <a:r>
              <a:rPr lang="en-US" sz="3200" dirty="0">
                <a:latin typeface="Aptos" panose="020B0004020202020204" pitchFamily="34" charset="0"/>
                <a:ea typeface="Lato" panose="020F0502020204030203" pitchFamily="34" charset="0"/>
                <a:cs typeface="Lato" panose="020F0502020204030203" pitchFamily="34" charset="0"/>
              </a:rPr>
              <a:t> as later-line therapy </a:t>
            </a:r>
          </a:p>
        </p:txBody>
      </p:sp>
      <p:sp>
        <p:nvSpPr>
          <p:cNvPr id="4" name="TextBox 3">
            <a:extLst>
              <a:ext uri="{FF2B5EF4-FFF2-40B4-BE49-F238E27FC236}">
                <a16:creationId xmlns:a16="http://schemas.microsoft.com/office/drawing/2014/main" id="{22A242ED-3552-8060-FB00-94DDECA5ECEE}"/>
              </a:ext>
            </a:extLst>
          </p:cNvPr>
          <p:cNvSpPr txBox="1"/>
          <p:nvPr/>
        </p:nvSpPr>
        <p:spPr>
          <a:xfrm>
            <a:off x="308919" y="6512011"/>
            <a:ext cx="2590389"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Jessica J Lin, MD</a:t>
            </a:r>
          </a:p>
        </p:txBody>
      </p:sp>
    </p:spTree>
    <p:extLst>
      <p:ext uri="{BB962C8B-B14F-4D97-AF65-F5344CB8AC3E}">
        <p14:creationId xmlns:p14="http://schemas.microsoft.com/office/powerpoint/2010/main" val="4160348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200DE-9CA8-89BE-B561-55DBEF0DD2E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F04B60-8994-ACB2-218D-81DC15B572CB}"/>
              </a:ext>
            </a:extLst>
          </p:cNvPr>
          <p:cNvSpPr>
            <a:spLocks noGrp="1"/>
          </p:cNvSpPr>
          <p:nvPr>
            <p:ph idx="1"/>
          </p:nvPr>
        </p:nvSpPr>
        <p:spPr>
          <a:xfrm>
            <a:off x="912286" y="620689"/>
            <a:ext cx="10358967" cy="5400600"/>
          </a:xfrm>
        </p:spPr>
        <p:txBody>
          <a:bodyPr anchor="ctr"/>
          <a:lstStyle/>
          <a:p>
            <a:pPr marL="98425" indent="0" algn="ctr">
              <a:buNone/>
            </a:pPr>
            <a:r>
              <a:rPr lang="en-US" sz="4000" dirty="0"/>
              <a:t>When do you use </a:t>
            </a:r>
            <a:r>
              <a:rPr lang="en-US" sz="4000" dirty="0" err="1"/>
              <a:t>zenocutuzumab</a:t>
            </a:r>
            <a:r>
              <a:rPr lang="en-US" sz="4000" dirty="0"/>
              <a:t>, </a:t>
            </a:r>
            <a:br>
              <a:rPr lang="en-US" sz="4000" dirty="0"/>
            </a:br>
            <a:r>
              <a:rPr lang="en-US" sz="4000" dirty="0"/>
              <a:t>and what are the tolerability/toxicity issues?</a:t>
            </a:r>
          </a:p>
        </p:txBody>
      </p:sp>
    </p:spTree>
    <p:extLst>
      <p:ext uri="{BB962C8B-B14F-4D97-AF65-F5344CB8AC3E}">
        <p14:creationId xmlns:p14="http://schemas.microsoft.com/office/powerpoint/2010/main" val="4147187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B059D-9E03-E39A-440D-1394D7C021E2}"/>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1BB9A4E-B1C2-6930-3B91-9D1F34CAE5DA}"/>
              </a:ext>
            </a:extLst>
          </p:cNvPr>
          <p:cNvSpPr>
            <a:spLocks noGrp="1"/>
          </p:cNvSpPr>
          <p:nvPr>
            <p:ph idx="1"/>
          </p:nvPr>
        </p:nvSpPr>
        <p:spPr>
          <a:xfrm>
            <a:off x="912286" y="620689"/>
            <a:ext cx="10358967" cy="5400600"/>
          </a:xfrm>
        </p:spPr>
        <p:txBody>
          <a:bodyPr anchor="ctr"/>
          <a:lstStyle/>
          <a:p>
            <a:pPr marL="98425" indent="0" algn="ctr">
              <a:buNone/>
            </a:pPr>
            <a:r>
              <a:rPr lang="en-US" sz="4000" dirty="0"/>
              <a:t>How, if at all, has the availability of </a:t>
            </a:r>
            <a:r>
              <a:rPr lang="en-US" sz="4000" dirty="0" err="1"/>
              <a:t>zenocutuzumab</a:t>
            </a:r>
            <a:r>
              <a:rPr lang="en-US" sz="4000" dirty="0"/>
              <a:t> impacted your approach to biomarker testing in patients with NSCLCL?</a:t>
            </a:r>
          </a:p>
        </p:txBody>
      </p:sp>
    </p:spTree>
    <p:extLst>
      <p:ext uri="{BB962C8B-B14F-4D97-AF65-F5344CB8AC3E}">
        <p14:creationId xmlns:p14="http://schemas.microsoft.com/office/powerpoint/2010/main" val="2551634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2C081-86C1-0590-8476-36CF595435A9}"/>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5798575-5306-330F-4473-D3D38459F067}"/>
              </a:ext>
            </a:extLst>
          </p:cNvPr>
          <p:cNvSpPr>
            <a:spLocks noGrp="1"/>
          </p:cNvSpPr>
          <p:nvPr>
            <p:ph idx="1"/>
          </p:nvPr>
        </p:nvSpPr>
        <p:spPr>
          <a:xfrm>
            <a:off x="912286" y="620689"/>
            <a:ext cx="10358967" cy="5400600"/>
          </a:xfrm>
        </p:spPr>
        <p:txBody>
          <a:bodyPr anchor="ctr"/>
          <a:lstStyle/>
          <a:p>
            <a:pPr marL="98425" indent="0" algn="ctr">
              <a:buNone/>
            </a:pPr>
            <a:r>
              <a:rPr lang="en-US" sz="4000" dirty="0"/>
              <a:t>How, if at all, does the association between NRG1 fusions and mucinous adenocarcinoma of the lung influence your approach to biomarker testing and treatment selection in NSCLC?</a:t>
            </a:r>
          </a:p>
        </p:txBody>
      </p:sp>
    </p:spTree>
    <p:extLst>
      <p:ext uri="{BB962C8B-B14F-4D97-AF65-F5344CB8AC3E}">
        <p14:creationId xmlns:p14="http://schemas.microsoft.com/office/powerpoint/2010/main" val="2304044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7851C-B42D-C0B4-8BAC-24DEDCE5EF7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183EA46-4A75-4A44-C483-393502B15D66}"/>
              </a:ext>
            </a:extLst>
          </p:cNvPr>
          <p:cNvSpPr/>
          <p:nvPr/>
        </p:nvSpPr>
        <p:spPr bwMode="auto">
          <a:xfrm>
            <a:off x="371364" y="6021288"/>
            <a:ext cx="9253028"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D9C8C128-9E3A-BB62-133E-1518FE21DC43}"/>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Targeted Therapies Beyond EGFR </a:t>
            </a:r>
            <a:br>
              <a:rPr lang="en-US" sz="2800" dirty="0"/>
            </a:br>
            <a:r>
              <a:rPr lang="en-US" sz="2800" dirty="0"/>
              <a:t>for Non-Small Cell Lung Cancer (NSCLC)</a:t>
            </a:r>
          </a:p>
        </p:txBody>
      </p:sp>
      <p:sp>
        <p:nvSpPr>
          <p:cNvPr id="3" name="Content Placeholder 2">
            <a:extLst>
              <a:ext uri="{FF2B5EF4-FFF2-40B4-BE49-F238E27FC236}">
                <a16:creationId xmlns:a16="http://schemas.microsoft.com/office/drawing/2014/main" id="{180425B4-2F41-7FAE-B7AE-2041F5F95CF8}"/>
              </a:ext>
            </a:extLst>
          </p:cNvPr>
          <p:cNvSpPr>
            <a:spLocks noGrp="1"/>
          </p:cNvSpPr>
          <p:nvPr>
            <p:ph idx="1"/>
          </p:nvPr>
        </p:nvSpPr>
        <p:spPr>
          <a:xfrm>
            <a:off x="767408" y="1268760"/>
            <a:ext cx="9774980" cy="2736304"/>
          </a:xfrm>
        </p:spPr>
        <p:txBody>
          <a:bodyPr/>
          <a:lstStyle/>
          <a:p>
            <a:pPr marL="98425" indent="0">
              <a:lnSpc>
                <a:spcPct val="100000"/>
              </a:lnSpc>
              <a:spcBef>
                <a:spcPts val="300"/>
              </a:spcBef>
              <a:spcAft>
                <a:spcPts val="600"/>
              </a:spcAft>
              <a:buNone/>
            </a:pPr>
            <a:r>
              <a:rPr lang="en-US" sz="2400" dirty="0">
                <a:solidFill>
                  <a:srgbClr val="0432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AGAs (Actionable Genomic Alterations)</a:t>
            </a:r>
          </a:p>
          <a:p>
            <a:pPr marL="98425" indent="0">
              <a:lnSpc>
                <a:spcPct val="100000"/>
              </a:lnSpc>
              <a:spcBef>
                <a:spcPts val="3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ALK</a:t>
            </a:r>
            <a:endParaRPr lang="en-US" sz="2400" b="1" dirty="0">
              <a:solidFill>
                <a:schemeClr val="tx1"/>
              </a:solidFill>
              <a:latin typeface="Calibri" panose="020F0502020204030204" pitchFamily="34" charset="0"/>
              <a:cs typeface="Calibri" panose="020F0502020204030204" pitchFamily="34" charset="0"/>
            </a:endParaRPr>
          </a:p>
          <a:p>
            <a:pPr marL="98425" indent="0">
              <a:lnSpc>
                <a:spcPct val="100000"/>
              </a:lnSpc>
              <a:spcBef>
                <a:spcPts val="300"/>
              </a:spcBef>
              <a:spcAft>
                <a:spcPts val="600"/>
              </a:spcAft>
              <a:buNone/>
            </a:pPr>
            <a:r>
              <a:rPr lang="en-US" sz="2400" dirty="0">
                <a:solidFill>
                  <a:srgbClr val="0432FF"/>
                </a:solidFill>
              </a:rPr>
              <a:t>MODULE 2: </a:t>
            </a:r>
            <a:r>
              <a:rPr lang="en-US" sz="2400" b="1" kern="0" dirty="0">
                <a:solidFill>
                  <a:schemeClr val="tx1"/>
                </a:solidFill>
                <a:effectLst/>
                <a:latin typeface="+mn-lt"/>
                <a:ea typeface="Times New Roman" panose="02020603050405020304" pitchFamily="18" charset="0"/>
                <a:cs typeface="Times New Roman" panose="02020603050405020304" pitchFamily="18" charset="0"/>
              </a:rPr>
              <a:t>ROS1</a:t>
            </a:r>
          </a:p>
          <a:p>
            <a:pPr marL="98425" indent="0">
              <a:lnSpc>
                <a:spcPct val="100000"/>
              </a:lnSpc>
              <a:spcBef>
                <a:spcPts val="300"/>
              </a:spcBef>
              <a:spcAft>
                <a:spcPts val="600"/>
              </a:spcAft>
              <a:buNone/>
            </a:pPr>
            <a:r>
              <a:rPr lang="en-US" sz="2400" dirty="0">
                <a:solidFill>
                  <a:srgbClr val="0432FF"/>
                </a:solidFill>
              </a:rPr>
              <a:t>MODULE 3: </a:t>
            </a:r>
            <a:r>
              <a:rPr lang="en-US" sz="2400" dirty="0">
                <a:solidFill>
                  <a:schemeClr val="tx1"/>
                </a:solidFill>
                <a:latin typeface="+mn-lt"/>
                <a:cs typeface="Times New Roman" panose="02020603050405020304" pitchFamily="18" charset="0"/>
              </a:rPr>
              <a:t>HER2</a:t>
            </a:r>
          </a:p>
          <a:p>
            <a:pPr marL="98425" indent="0">
              <a:lnSpc>
                <a:spcPct val="100000"/>
              </a:lnSpc>
              <a:spcBef>
                <a:spcPts val="300"/>
              </a:spcBef>
              <a:spcAft>
                <a:spcPts val="600"/>
              </a:spcAft>
              <a:buNone/>
            </a:pPr>
            <a:r>
              <a:rPr lang="en-US" sz="2400" dirty="0">
                <a:solidFill>
                  <a:srgbClr val="0432FF"/>
                </a:solidFill>
              </a:rPr>
              <a:t>MODULE 4: </a:t>
            </a:r>
            <a:r>
              <a:rPr lang="en-US" sz="2400" b="1" kern="0" dirty="0">
                <a:solidFill>
                  <a:schemeClr val="tx1"/>
                </a:solidFill>
                <a:effectLst/>
                <a:latin typeface="+mn-lt"/>
                <a:ea typeface="Times New Roman" panose="02020603050405020304" pitchFamily="18" charset="0"/>
                <a:cs typeface="Times New Roman" panose="02020603050405020304" pitchFamily="18" charset="0"/>
              </a:rPr>
              <a:t>RET</a:t>
            </a:r>
            <a:r>
              <a:rPr lang="en-US" sz="2400" b="1" kern="0" dirty="0">
                <a:solidFill>
                  <a:schemeClr val="bg1"/>
                </a:solidFill>
                <a:effectLst/>
                <a:latin typeface="+mn-lt"/>
                <a:ea typeface="Times New Roman" panose="02020603050405020304" pitchFamily="18" charset="0"/>
                <a:cs typeface="Times New Roman" panose="02020603050405020304" pitchFamily="18" charset="0"/>
              </a:rPr>
              <a:t> </a:t>
            </a:r>
          </a:p>
          <a:p>
            <a:pPr marL="98425" indent="0">
              <a:lnSpc>
                <a:spcPct val="100000"/>
              </a:lnSpc>
              <a:spcBef>
                <a:spcPts val="300"/>
              </a:spcBef>
              <a:spcAft>
                <a:spcPts val="600"/>
              </a:spcAft>
              <a:buNone/>
            </a:pPr>
            <a:r>
              <a:rPr lang="en-US" sz="2400" dirty="0">
                <a:solidFill>
                  <a:srgbClr val="0432FF"/>
                </a:solidFill>
              </a:rPr>
              <a:t>MODULE 5: </a:t>
            </a:r>
            <a:r>
              <a:rPr lang="en-US" sz="2400" dirty="0">
                <a:solidFill>
                  <a:schemeClr val="tx1"/>
                </a:solidFill>
                <a:latin typeface="+mn-lt"/>
                <a:cs typeface="Times New Roman" panose="02020603050405020304" pitchFamily="18" charset="0"/>
              </a:rPr>
              <a:t>NTRK</a:t>
            </a:r>
            <a:endParaRPr lang="en-US" sz="2400" b="1" kern="0" dirty="0">
              <a:solidFill>
                <a:schemeClr val="tx1"/>
              </a:solidFill>
              <a:effectLst/>
              <a:latin typeface="+mn-lt"/>
              <a:ea typeface="Times New Roman" panose="02020603050405020304" pitchFamily="18" charset="0"/>
              <a:cs typeface="Times New Roman" panose="02020603050405020304" pitchFamily="18" charset="0"/>
            </a:endParaRPr>
          </a:p>
          <a:p>
            <a:pPr marL="98425" indent="0">
              <a:lnSpc>
                <a:spcPct val="100000"/>
              </a:lnSpc>
              <a:spcBef>
                <a:spcPts val="300"/>
              </a:spcBef>
              <a:spcAft>
                <a:spcPts val="600"/>
              </a:spcAft>
              <a:buNone/>
            </a:pPr>
            <a:r>
              <a:rPr lang="en-US" sz="2400" dirty="0">
                <a:solidFill>
                  <a:srgbClr val="0432FF"/>
                </a:solidFill>
              </a:rPr>
              <a:t>MODULE 6: </a:t>
            </a:r>
            <a:r>
              <a:rPr lang="en-US" sz="2400" dirty="0">
                <a:solidFill>
                  <a:schemeClr val="tx1"/>
                </a:solidFill>
                <a:latin typeface="+mn-lt"/>
                <a:cs typeface="Times New Roman" panose="02020603050405020304" pitchFamily="18" charset="0"/>
              </a:rPr>
              <a:t>MET</a:t>
            </a:r>
          </a:p>
          <a:p>
            <a:pPr marL="98425" indent="0">
              <a:lnSpc>
                <a:spcPct val="100000"/>
              </a:lnSpc>
              <a:spcBef>
                <a:spcPts val="300"/>
              </a:spcBef>
              <a:spcAft>
                <a:spcPts val="600"/>
              </a:spcAft>
              <a:buNone/>
            </a:pPr>
            <a:r>
              <a:rPr lang="en-US" sz="2400" dirty="0">
                <a:solidFill>
                  <a:srgbClr val="0432FF"/>
                </a:solidFill>
              </a:rPr>
              <a:t>MODULE 7: </a:t>
            </a:r>
            <a:r>
              <a:rPr lang="en-US" sz="2400" dirty="0">
                <a:solidFill>
                  <a:schemeClr val="tx1"/>
                </a:solidFill>
                <a:latin typeface="+mn-lt"/>
                <a:cs typeface="Times New Roman" panose="02020603050405020304" pitchFamily="18" charset="0"/>
              </a:rPr>
              <a:t>BRAF</a:t>
            </a:r>
          </a:p>
          <a:p>
            <a:pPr marL="98425" indent="0">
              <a:lnSpc>
                <a:spcPct val="100000"/>
              </a:lnSpc>
              <a:spcBef>
                <a:spcPts val="300"/>
              </a:spcBef>
              <a:spcAft>
                <a:spcPts val="600"/>
              </a:spcAft>
              <a:buNone/>
            </a:pPr>
            <a:r>
              <a:rPr lang="en-US" sz="2400" dirty="0">
                <a:solidFill>
                  <a:srgbClr val="0432FF"/>
                </a:solidFill>
              </a:rPr>
              <a:t>MODULE 8:</a:t>
            </a:r>
            <a:r>
              <a:rPr lang="en-US" sz="2400" dirty="0">
                <a:solidFill>
                  <a:srgbClr val="0432FF"/>
                </a:solidFill>
                <a:latin typeface="+mn-lt"/>
                <a:cs typeface="Times New Roman" panose="02020603050405020304" pitchFamily="18" charset="0"/>
              </a:rPr>
              <a:t> </a:t>
            </a:r>
            <a:r>
              <a:rPr lang="en-US" sz="2400" dirty="0">
                <a:solidFill>
                  <a:schemeClr val="tx1"/>
                </a:solidFill>
                <a:latin typeface="+mn-lt"/>
                <a:cs typeface="Times New Roman" panose="02020603050405020304" pitchFamily="18" charset="0"/>
              </a:rPr>
              <a:t>KRAS G12C</a:t>
            </a:r>
          </a:p>
          <a:p>
            <a:pPr marL="98425" indent="0">
              <a:lnSpc>
                <a:spcPct val="100000"/>
              </a:lnSpc>
              <a:spcBef>
                <a:spcPts val="300"/>
              </a:spcBef>
              <a:spcAft>
                <a:spcPts val="600"/>
              </a:spcAft>
              <a:buNone/>
            </a:pPr>
            <a:r>
              <a:rPr lang="en-US" sz="2400" dirty="0">
                <a:solidFill>
                  <a:srgbClr val="0432FF"/>
                </a:solidFill>
              </a:rPr>
              <a:t>MODULE 9: </a:t>
            </a:r>
            <a:r>
              <a:rPr lang="en-US" sz="2400" dirty="0">
                <a:solidFill>
                  <a:schemeClr val="tx1"/>
                </a:solidFill>
                <a:latin typeface="+mn-lt"/>
                <a:cs typeface="Times New Roman" panose="02020603050405020304" pitchFamily="18" charset="0"/>
              </a:rPr>
              <a:t>NRG1</a:t>
            </a:r>
          </a:p>
          <a:p>
            <a:pPr marL="98425" indent="0">
              <a:lnSpc>
                <a:spcPct val="100000"/>
              </a:lnSpc>
              <a:spcBef>
                <a:spcPts val="300"/>
              </a:spcBef>
              <a:spcAft>
                <a:spcPts val="600"/>
              </a:spcAft>
              <a:buNone/>
            </a:pPr>
            <a:r>
              <a:rPr lang="en-US" sz="2400" dirty="0">
                <a:solidFill>
                  <a:schemeClr val="bg1"/>
                </a:solidFill>
              </a:rPr>
              <a:t>MODULE 10: </a:t>
            </a:r>
            <a:r>
              <a:rPr lang="en-US" sz="2400" dirty="0">
                <a:solidFill>
                  <a:schemeClr val="bg1"/>
                </a:solidFill>
                <a:latin typeface="+mn-lt"/>
                <a:cs typeface="Times New Roman" panose="02020603050405020304" pitchFamily="18" charset="0"/>
              </a:rPr>
              <a:t>Novel Targeted Strategies</a:t>
            </a:r>
          </a:p>
        </p:txBody>
      </p:sp>
    </p:spTree>
    <p:extLst>
      <p:ext uri="{BB962C8B-B14F-4D97-AF65-F5344CB8AC3E}">
        <p14:creationId xmlns:p14="http://schemas.microsoft.com/office/powerpoint/2010/main" val="4214154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07B48-17B0-26C6-BCAF-29E2A6D7BD5D}"/>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658B62C0-790C-5078-B7DB-C86B63AF6142}"/>
              </a:ext>
            </a:extLst>
          </p:cNvPr>
          <p:cNvSpPr/>
          <p:nvPr/>
        </p:nvSpPr>
        <p:spPr bwMode="auto">
          <a:xfrm>
            <a:off x="551384" y="4797152"/>
            <a:ext cx="10718114" cy="648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5" name="TextBox 14">
            <a:extLst>
              <a:ext uri="{FF2B5EF4-FFF2-40B4-BE49-F238E27FC236}">
                <a16:creationId xmlns:a16="http://schemas.microsoft.com/office/drawing/2014/main" id="{27A5EE15-C023-722D-D791-F64C77EC060A}"/>
              </a:ext>
            </a:extLst>
          </p:cNvPr>
          <p:cNvSpPr txBox="1"/>
          <p:nvPr/>
        </p:nvSpPr>
        <p:spPr>
          <a:xfrm>
            <a:off x="6747707" y="4887508"/>
            <a:ext cx="4512774" cy="4616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Arial" pitchFamily="-72" charset="0"/>
                <a:ea typeface="MS PGothic" charset="0"/>
              </a:rPr>
              <a:t>J Clin Oncol </a:t>
            </a: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rPr>
              <a:t>2025;43:1254-65.</a:t>
            </a:r>
          </a:p>
        </p:txBody>
      </p:sp>
      <p:pic>
        <p:nvPicPr>
          <p:cNvPr id="3" name="Picture 2" descr="A close-up of a white background&#10;&#10;AI-generated content may be incorrect.">
            <a:extLst>
              <a:ext uri="{FF2B5EF4-FFF2-40B4-BE49-F238E27FC236}">
                <a16:creationId xmlns:a16="http://schemas.microsoft.com/office/drawing/2014/main" id="{43756129-B1F2-A2D6-556F-01633326522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72370" y="1700808"/>
            <a:ext cx="10718114" cy="3127705"/>
          </a:xfrm>
          <a:prstGeom prst="rect">
            <a:avLst/>
          </a:prstGeom>
        </p:spPr>
      </p:pic>
      <p:sp>
        <p:nvSpPr>
          <p:cNvPr id="13" name="Rectangle 12">
            <a:extLst>
              <a:ext uri="{FF2B5EF4-FFF2-40B4-BE49-F238E27FC236}">
                <a16:creationId xmlns:a16="http://schemas.microsoft.com/office/drawing/2014/main" id="{2B5D3ED4-13F5-A2CF-E074-1EF14775E23E}"/>
              </a:ext>
            </a:extLst>
          </p:cNvPr>
          <p:cNvSpPr/>
          <p:nvPr/>
        </p:nvSpPr>
        <p:spPr bwMode="auto">
          <a:xfrm>
            <a:off x="9346268" y="1700808"/>
            <a:ext cx="1944216"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custDataLst>
      <p:tags r:id="rId1"/>
    </p:custDataLst>
    <p:extLst>
      <p:ext uri="{BB962C8B-B14F-4D97-AF65-F5344CB8AC3E}">
        <p14:creationId xmlns:p14="http://schemas.microsoft.com/office/powerpoint/2010/main" val="1886562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AB896-B629-4F6B-76B7-A040316BFBE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6CD6028-B919-D0CA-2AF5-0D9B1142BF26}"/>
              </a:ext>
            </a:extLst>
          </p:cNvPr>
          <p:cNvSpPr txBox="1"/>
          <p:nvPr/>
        </p:nvSpPr>
        <p:spPr>
          <a:xfrm>
            <a:off x="491716" y="321619"/>
            <a:ext cx="11580948" cy="764704"/>
          </a:xfrm>
          <a:prstGeom prst="rect">
            <a:avLst/>
          </a:prstGeom>
          <a:noFill/>
        </p:spPr>
        <p:txBody>
          <a:bodyPr wrap="square" anchor="ctr">
            <a:no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TROPION-Lung05: Antitumor Activity of </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Datopotamab</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Deruxtecan</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in Metastatic NSCLC with Actionable Genomic Alterations</a:t>
            </a:r>
          </a:p>
        </p:txBody>
      </p:sp>
      <p:sp>
        <p:nvSpPr>
          <p:cNvPr id="5" name="TextBox 4">
            <a:extLst>
              <a:ext uri="{FF2B5EF4-FFF2-40B4-BE49-F238E27FC236}">
                <a16:creationId xmlns:a16="http://schemas.microsoft.com/office/drawing/2014/main" id="{F8D1207F-E83C-29C1-AA25-E2A4643297EF}"/>
              </a:ext>
            </a:extLst>
          </p:cNvPr>
          <p:cNvSpPr txBox="1"/>
          <p:nvPr/>
        </p:nvSpPr>
        <p:spPr>
          <a:xfrm>
            <a:off x="191344" y="6502513"/>
            <a:ext cx="357559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Sands J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J Clin Oncol </a:t>
            </a:r>
            <a:r>
              <a:rPr kumimoji="0" lang="en-US" sz="1500" b="0" i="0" u="none" strike="noStrike" kern="1200" cap="none" spc="0" normalizeH="0" baseline="0" noProof="0" dirty="0">
                <a:ln>
                  <a:noFill/>
                </a:ln>
                <a:solidFill>
                  <a:srgbClr val="000000"/>
                </a:solidFill>
                <a:effectLst/>
                <a:uLnTx/>
                <a:uFillTx/>
                <a:latin typeface="Calibri"/>
                <a:ea typeface="MS PGothic" charset="0"/>
              </a:rPr>
              <a:t>2025;43:1254-65. </a:t>
            </a:r>
          </a:p>
        </p:txBody>
      </p:sp>
      <p:pic>
        <p:nvPicPr>
          <p:cNvPr id="3" name="Picture 2" descr="A graph of a number of different colored bars&#10;&#10;AI-generated content may be incorrect.">
            <a:extLst>
              <a:ext uri="{FF2B5EF4-FFF2-40B4-BE49-F238E27FC236}">
                <a16:creationId xmlns:a16="http://schemas.microsoft.com/office/drawing/2014/main" id="{73C1A631-79CE-9402-314B-AD168A53DF0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2442740" y="1284748"/>
            <a:ext cx="7306519" cy="4752528"/>
          </a:xfrm>
          <a:prstGeom prst="rect">
            <a:avLst/>
          </a:prstGeom>
        </p:spPr>
      </p:pic>
      <p:sp>
        <p:nvSpPr>
          <p:cNvPr id="6" name="Rectangle 5">
            <a:extLst>
              <a:ext uri="{FF2B5EF4-FFF2-40B4-BE49-F238E27FC236}">
                <a16:creationId xmlns:a16="http://schemas.microsoft.com/office/drawing/2014/main" id="{960A4221-9F1D-ECFF-C9E4-67DF7EB18757}"/>
              </a:ext>
            </a:extLst>
          </p:cNvPr>
          <p:cNvSpPr/>
          <p:nvPr/>
        </p:nvSpPr>
        <p:spPr bwMode="auto">
          <a:xfrm>
            <a:off x="2442740" y="1273754"/>
            <a:ext cx="340892" cy="3000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extBox 1">
            <a:extLst>
              <a:ext uri="{FF2B5EF4-FFF2-40B4-BE49-F238E27FC236}">
                <a16:creationId xmlns:a16="http://schemas.microsoft.com/office/drawing/2014/main" id="{2A679CB4-2C8D-C228-E4BE-1A1327D673AC}"/>
              </a:ext>
            </a:extLst>
          </p:cNvPr>
          <p:cNvSpPr txBox="1"/>
          <p:nvPr/>
        </p:nvSpPr>
        <p:spPr>
          <a:xfrm>
            <a:off x="191344" y="6132123"/>
            <a:ext cx="898220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CR = complete response; PR = partial response; SD = stable disease; PD = disease progression; NE = not estimable</a:t>
            </a:r>
          </a:p>
        </p:txBody>
      </p:sp>
    </p:spTree>
    <p:custDataLst>
      <p:tags r:id="rId1"/>
    </p:custDataLst>
    <p:extLst>
      <p:ext uri="{BB962C8B-B14F-4D97-AF65-F5344CB8AC3E}">
        <p14:creationId xmlns:p14="http://schemas.microsoft.com/office/powerpoint/2010/main" val="254520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A1EC6-C62A-EE3E-0CFE-037E40683C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524AAA-E5A0-E7EB-00E6-673EFB97312E}"/>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Targeted Therapies Beyond EGFR </a:t>
            </a:r>
            <a:br>
              <a:rPr lang="en-US" sz="2800" dirty="0"/>
            </a:br>
            <a:r>
              <a:rPr lang="en-US" sz="2800" dirty="0"/>
              <a:t>for Non-Small Cell Lung Cancer (NSCLC)</a:t>
            </a:r>
          </a:p>
        </p:txBody>
      </p:sp>
      <p:sp>
        <p:nvSpPr>
          <p:cNvPr id="3" name="Content Placeholder 2">
            <a:extLst>
              <a:ext uri="{FF2B5EF4-FFF2-40B4-BE49-F238E27FC236}">
                <a16:creationId xmlns:a16="http://schemas.microsoft.com/office/drawing/2014/main" id="{6A228461-3319-3BA6-9540-C53033707A61}"/>
              </a:ext>
            </a:extLst>
          </p:cNvPr>
          <p:cNvSpPr>
            <a:spLocks noGrp="1"/>
          </p:cNvSpPr>
          <p:nvPr>
            <p:ph idx="1"/>
          </p:nvPr>
        </p:nvSpPr>
        <p:spPr>
          <a:xfrm>
            <a:off x="911424" y="1340768"/>
            <a:ext cx="9774980" cy="2736304"/>
          </a:xfrm>
        </p:spPr>
        <p:txBody>
          <a:bodyPr/>
          <a:lstStyle/>
          <a:p>
            <a:pPr marL="98425" indent="0">
              <a:lnSpc>
                <a:spcPct val="100000"/>
              </a:lnSpc>
              <a:spcBef>
                <a:spcPts val="300"/>
              </a:spcBef>
              <a:spcAft>
                <a:spcPts val="600"/>
              </a:spcAft>
              <a:buNone/>
            </a:pPr>
            <a:r>
              <a:rPr lang="en-US" sz="2400" dirty="0">
                <a:solidFill>
                  <a:srgbClr val="3233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AGAs (Actionable Genomic Alterations)</a:t>
            </a:r>
          </a:p>
          <a:p>
            <a:pPr marL="98425" indent="0">
              <a:lnSpc>
                <a:spcPct val="100000"/>
              </a:lnSpc>
              <a:spcBef>
                <a:spcPts val="3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ALK</a:t>
            </a:r>
            <a:endParaRPr lang="en-US" sz="2400" b="1" dirty="0">
              <a:solidFill>
                <a:srgbClr val="3233FF"/>
              </a:solidFill>
              <a:latin typeface="Calibri" panose="020F0502020204030204" pitchFamily="34" charset="0"/>
              <a:cs typeface="Calibri" panose="020F0502020204030204" pitchFamily="34" charset="0"/>
            </a:endParaRPr>
          </a:p>
          <a:p>
            <a:pPr marL="98425" indent="0">
              <a:lnSpc>
                <a:spcPct val="100000"/>
              </a:lnSpc>
              <a:spcBef>
                <a:spcPts val="300"/>
              </a:spcBef>
              <a:spcAft>
                <a:spcPts val="600"/>
              </a:spcAft>
              <a:buNone/>
            </a:pPr>
            <a:r>
              <a:rPr lang="en-US" sz="2400" dirty="0">
                <a:solidFill>
                  <a:srgbClr val="3233FF"/>
                </a:solidFill>
              </a:rPr>
              <a:t>MODULE 2: </a:t>
            </a:r>
            <a:r>
              <a:rPr lang="en-US" sz="2400" b="1" kern="0" dirty="0">
                <a:solidFill>
                  <a:srgbClr val="212121"/>
                </a:solidFill>
                <a:effectLst/>
                <a:latin typeface="+mn-lt"/>
                <a:ea typeface="Times New Roman" panose="02020603050405020304" pitchFamily="18" charset="0"/>
                <a:cs typeface="Times New Roman" panose="02020603050405020304" pitchFamily="18" charset="0"/>
              </a:rPr>
              <a:t>ROS1</a:t>
            </a:r>
          </a:p>
          <a:p>
            <a:pPr marL="98425" indent="0">
              <a:lnSpc>
                <a:spcPct val="100000"/>
              </a:lnSpc>
              <a:spcBef>
                <a:spcPts val="300"/>
              </a:spcBef>
              <a:spcAft>
                <a:spcPts val="600"/>
              </a:spcAft>
              <a:buNone/>
            </a:pPr>
            <a:r>
              <a:rPr lang="en-US" sz="2400" dirty="0">
                <a:solidFill>
                  <a:srgbClr val="3233FF"/>
                </a:solidFill>
              </a:rPr>
              <a:t>MODULE 3: </a:t>
            </a:r>
            <a:r>
              <a:rPr lang="en-US" sz="2400" dirty="0">
                <a:solidFill>
                  <a:srgbClr val="212121"/>
                </a:solidFill>
                <a:latin typeface="+mn-lt"/>
                <a:cs typeface="Times New Roman" panose="02020603050405020304" pitchFamily="18" charset="0"/>
              </a:rPr>
              <a:t>HER2</a:t>
            </a:r>
          </a:p>
          <a:p>
            <a:pPr marL="98425" indent="0">
              <a:lnSpc>
                <a:spcPct val="100000"/>
              </a:lnSpc>
              <a:spcBef>
                <a:spcPts val="300"/>
              </a:spcBef>
              <a:spcAft>
                <a:spcPts val="600"/>
              </a:spcAft>
              <a:buNone/>
            </a:pPr>
            <a:r>
              <a:rPr lang="en-US" sz="2400" dirty="0">
                <a:solidFill>
                  <a:srgbClr val="3233FF"/>
                </a:solidFill>
              </a:rPr>
              <a:t>MODULE 4: </a:t>
            </a:r>
            <a:r>
              <a:rPr lang="en-US" sz="2400" b="1" kern="0" dirty="0">
                <a:solidFill>
                  <a:srgbClr val="212121"/>
                </a:solidFill>
                <a:effectLst/>
                <a:latin typeface="+mn-lt"/>
                <a:ea typeface="Times New Roman" panose="02020603050405020304" pitchFamily="18" charset="0"/>
                <a:cs typeface="Times New Roman" panose="02020603050405020304" pitchFamily="18" charset="0"/>
              </a:rPr>
              <a:t>RET </a:t>
            </a:r>
          </a:p>
          <a:p>
            <a:pPr marL="98425" indent="0">
              <a:lnSpc>
                <a:spcPct val="100000"/>
              </a:lnSpc>
              <a:spcBef>
                <a:spcPts val="300"/>
              </a:spcBef>
              <a:spcAft>
                <a:spcPts val="600"/>
              </a:spcAft>
              <a:buNone/>
            </a:pPr>
            <a:r>
              <a:rPr lang="en-US" sz="2400" dirty="0">
                <a:solidFill>
                  <a:srgbClr val="3233FF"/>
                </a:solidFill>
              </a:rPr>
              <a:t>MODULE 5: </a:t>
            </a:r>
            <a:r>
              <a:rPr lang="en-US" sz="2400" dirty="0">
                <a:solidFill>
                  <a:srgbClr val="212121"/>
                </a:solidFill>
                <a:latin typeface="+mn-lt"/>
                <a:cs typeface="Times New Roman" panose="02020603050405020304" pitchFamily="18" charset="0"/>
              </a:rPr>
              <a:t>NTRK</a:t>
            </a:r>
            <a:endParaRPr lang="en-US" sz="2400" b="1" kern="0" dirty="0">
              <a:solidFill>
                <a:srgbClr val="212121"/>
              </a:solidFill>
              <a:effectLst/>
              <a:latin typeface="+mn-lt"/>
              <a:ea typeface="Times New Roman" panose="02020603050405020304" pitchFamily="18" charset="0"/>
              <a:cs typeface="Times New Roman" panose="02020603050405020304" pitchFamily="18" charset="0"/>
            </a:endParaRPr>
          </a:p>
          <a:p>
            <a:pPr marL="98425" indent="0">
              <a:lnSpc>
                <a:spcPct val="100000"/>
              </a:lnSpc>
              <a:spcBef>
                <a:spcPts val="300"/>
              </a:spcBef>
              <a:spcAft>
                <a:spcPts val="600"/>
              </a:spcAft>
              <a:buNone/>
            </a:pPr>
            <a:r>
              <a:rPr lang="en-US" sz="2400" dirty="0">
                <a:solidFill>
                  <a:srgbClr val="3233FF"/>
                </a:solidFill>
              </a:rPr>
              <a:t>MODULE 6: </a:t>
            </a:r>
            <a:r>
              <a:rPr lang="en-US" sz="2400" dirty="0">
                <a:solidFill>
                  <a:srgbClr val="212121"/>
                </a:solidFill>
                <a:latin typeface="+mn-lt"/>
                <a:cs typeface="Times New Roman" panose="02020603050405020304" pitchFamily="18" charset="0"/>
              </a:rPr>
              <a:t>MET</a:t>
            </a:r>
          </a:p>
          <a:p>
            <a:pPr marL="98425" indent="0">
              <a:lnSpc>
                <a:spcPct val="100000"/>
              </a:lnSpc>
              <a:spcBef>
                <a:spcPts val="300"/>
              </a:spcBef>
              <a:spcAft>
                <a:spcPts val="600"/>
              </a:spcAft>
              <a:buNone/>
            </a:pPr>
            <a:r>
              <a:rPr lang="en-US" sz="2400" dirty="0">
                <a:solidFill>
                  <a:srgbClr val="3233FF"/>
                </a:solidFill>
              </a:rPr>
              <a:t>MODULE 7: </a:t>
            </a:r>
            <a:r>
              <a:rPr lang="en-US" sz="2400" dirty="0">
                <a:solidFill>
                  <a:srgbClr val="212121"/>
                </a:solidFill>
                <a:latin typeface="+mn-lt"/>
                <a:cs typeface="Times New Roman" panose="02020603050405020304" pitchFamily="18" charset="0"/>
              </a:rPr>
              <a:t>BRAF</a:t>
            </a:r>
          </a:p>
          <a:p>
            <a:pPr marL="98425" indent="0">
              <a:lnSpc>
                <a:spcPct val="100000"/>
              </a:lnSpc>
              <a:spcBef>
                <a:spcPts val="300"/>
              </a:spcBef>
              <a:spcAft>
                <a:spcPts val="600"/>
              </a:spcAft>
              <a:buNone/>
            </a:pPr>
            <a:r>
              <a:rPr lang="en-US" sz="2400" dirty="0">
                <a:solidFill>
                  <a:srgbClr val="3233FF"/>
                </a:solidFill>
              </a:rPr>
              <a:t>MODULE 8:</a:t>
            </a:r>
            <a:r>
              <a:rPr lang="en-US" sz="2400" dirty="0">
                <a:solidFill>
                  <a:srgbClr val="212121"/>
                </a:solidFill>
                <a:latin typeface="+mn-lt"/>
                <a:cs typeface="Times New Roman" panose="02020603050405020304" pitchFamily="18" charset="0"/>
              </a:rPr>
              <a:t> KRAS G12C</a:t>
            </a:r>
          </a:p>
          <a:p>
            <a:pPr marL="98425" indent="0">
              <a:lnSpc>
                <a:spcPct val="100000"/>
              </a:lnSpc>
              <a:spcBef>
                <a:spcPts val="300"/>
              </a:spcBef>
              <a:spcAft>
                <a:spcPts val="600"/>
              </a:spcAft>
              <a:buNone/>
            </a:pPr>
            <a:r>
              <a:rPr lang="en-US" sz="2400" dirty="0">
                <a:solidFill>
                  <a:srgbClr val="3233FF"/>
                </a:solidFill>
              </a:rPr>
              <a:t>MODULE 9: </a:t>
            </a:r>
            <a:r>
              <a:rPr lang="en-US" sz="2400" dirty="0">
                <a:solidFill>
                  <a:srgbClr val="212121"/>
                </a:solidFill>
                <a:latin typeface="+mn-lt"/>
                <a:cs typeface="Times New Roman" panose="02020603050405020304" pitchFamily="18" charset="0"/>
              </a:rPr>
              <a:t>NRG1</a:t>
            </a:r>
          </a:p>
          <a:p>
            <a:pPr marL="98425" indent="0">
              <a:lnSpc>
                <a:spcPct val="100000"/>
              </a:lnSpc>
              <a:spcBef>
                <a:spcPts val="300"/>
              </a:spcBef>
              <a:spcAft>
                <a:spcPts val="600"/>
              </a:spcAft>
              <a:buNone/>
            </a:pPr>
            <a:r>
              <a:rPr lang="en-US" sz="2400" dirty="0">
                <a:solidFill>
                  <a:srgbClr val="3233FF"/>
                </a:solidFill>
              </a:rPr>
              <a:t>MODULE 10: </a:t>
            </a:r>
            <a:r>
              <a:rPr lang="en-US" sz="2400" dirty="0">
                <a:solidFill>
                  <a:srgbClr val="212121"/>
                </a:solidFill>
                <a:latin typeface="+mn-lt"/>
                <a:cs typeface="Times New Roman" panose="02020603050405020304" pitchFamily="18" charset="0"/>
              </a:rPr>
              <a:t>Novel Targeted Strategies</a:t>
            </a:r>
          </a:p>
        </p:txBody>
      </p:sp>
    </p:spTree>
    <p:extLst>
      <p:ext uri="{BB962C8B-B14F-4D97-AF65-F5344CB8AC3E}">
        <p14:creationId xmlns:p14="http://schemas.microsoft.com/office/powerpoint/2010/main" val="1976268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ED9D5-58C2-C708-E0B2-A3963A183C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B58FB1-56ED-0CA9-E0F6-1233D8641E33}"/>
              </a:ext>
            </a:extLst>
          </p:cNvPr>
          <p:cNvSpPr>
            <a:spLocks noGrp="1"/>
          </p:cNvSpPr>
          <p:nvPr>
            <p:ph type="title"/>
          </p:nvPr>
        </p:nvSpPr>
        <p:spPr>
          <a:xfrm>
            <a:off x="767408" y="908720"/>
            <a:ext cx="10369152" cy="5041140"/>
          </a:xfrm>
        </p:spPr>
        <p:txBody>
          <a:bodyPr/>
          <a:lstStyle/>
          <a:p>
            <a:pPr algn="l">
              <a:lnSpc>
                <a:spcPct val="100000"/>
              </a:lnSpc>
              <a:spcAft>
                <a:spcPts val="0"/>
              </a:spcAft>
            </a:pPr>
            <a:r>
              <a:rPr lang="en-US" sz="2500" kern="1200" dirty="0">
                <a:solidFill>
                  <a:schemeClr val="tx1"/>
                </a:solidFill>
                <a:latin typeface="+mn-lt"/>
                <a:ea typeface="MS PGothic" charset="0"/>
                <a:cs typeface="+mn-cs"/>
              </a:rPr>
              <a:t>Fang W et al. </a:t>
            </a:r>
            <a:r>
              <a:rPr lang="en-US" sz="2500" kern="1800" dirty="0" err="1">
                <a:solidFill>
                  <a:schemeClr val="tx1"/>
                </a:solidFill>
                <a:effectLst/>
                <a:latin typeface="+mn-lt"/>
                <a:ea typeface="Times New Roman" panose="02020603050405020304" pitchFamily="18" charset="0"/>
                <a:cs typeface="Times New Roman" panose="02020603050405020304" pitchFamily="18" charset="0"/>
              </a:rPr>
              <a:t>Ivonescimab</a:t>
            </a:r>
            <a:r>
              <a:rPr lang="en-US" sz="2500" kern="1800" dirty="0">
                <a:solidFill>
                  <a:schemeClr val="tx1"/>
                </a:solidFill>
                <a:effectLst/>
                <a:latin typeface="+mn-lt"/>
                <a:ea typeface="Times New Roman" panose="02020603050405020304" pitchFamily="18" charset="0"/>
                <a:cs typeface="Times New Roman" panose="02020603050405020304" pitchFamily="18" charset="0"/>
              </a:rPr>
              <a:t> plus Chemotherapy in Non-Small Cell Lung Cancer with </a:t>
            </a:r>
            <a:r>
              <a:rPr lang="en-US" sz="2500" i="1" kern="1800" dirty="0">
                <a:solidFill>
                  <a:schemeClr val="tx1"/>
                </a:solidFill>
                <a:effectLst/>
                <a:latin typeface="+mn-lt"/>
                <a:ea typeface="Times New Roman" panose="02020603050405020304" pitchFamily="18" charset="0"/>
                <a:cs typeface="Times New Roman" panose="02020603050405020304" pitchFamily="18" charset="0"/>
              </a:rPr>
              <a:t>EGFR</a:t>
            </a:r>
            <a:r>
              <a:rPr lang="en-US" sz="2500" kern="1800" dirty="0">
                <a:solidFill>
                  <a:schemeClr val="tx1"/>
                </a:solidFill>
                <a:effectLst/>
                <a:latin typeface="+mn-lt"/>
                <a:ea typeface="Times New Roman" panose="02020603050405020304" pitchFamily="18" charset="0"/>
                <a:cs typeface="Times New Roman" panose="02020603050405020304" pitchFamily="18" charset="0"/>
              </a:rPr>
              <a:t> Variant. </a:t>
            </a:r>
            <a:r>
              <a:rPr lang="en-US" sz="2500" i="1" kern="0" dirty="0">
                <a:solidFill>
                  <a:schemeClr val="tx1"/>
                </a:solidFill>
                <a:effectLst/>
                <a:latin typeface="+mn-lt"/>
                <a:ea typeface="Times New Roman" panose="02020603050405020304" pitchFamily="18" charset="0"/>
                <a:cs typeface="Times New Roman" panose="02020603050405020304" pitchFamily="18" charset="0"/>
              </a:rPr>
              <a:t>JAMA</a:t>
            </a:r>
            <a:r>
              <a:rPr lang="en-US" sz="2500" i="1" kern="100" dirty="0">
                <a:solidFill>
                  <a:schemeClr val="tx1"/>
                </a:solidFill>
                <a:latin typeface="+mn-lt"/>
                <a:ea typeface="Times New Roman" panose="02020603050405020304" pitchFamily="18" charset="0"/>
                <a:cs typeface="Times New Roman" panose="02020603050405020304" pitchFamily="18" charset="0"/>
              </a:rPr>
              <a:t> </a:t>
            </a:r>
            <a:r>
              <a:rPr lang="en-US" sz="2500" kern="0" dirty="0">
                <a:solidFill>
                  <a:schemeClr val="tx1"/>
                </a:solidFill>
                <a:effectLst/>
                <a:latin typeface="+mn-lt"/>
                <a:ea typeface="Times New Roman" panose="02020603050405020304" pitchFamily="18" charset="0"/>
              </a:rPr>
              <a:t>2024 May 31;332(7):561-70. </a:t>
            </a:r>
            <a:br>
              <a:rPr lang="en-US" sz="2500" kern="0" dirty="0">
                <a:solidFill>
                  <a:schemeClr val="tx1"/>
                </a:solidFill>
                <a:effectLst/>
                <a:latin typeface="+mn-lt"/>
                <a:ea typeface="Times New Roman" panose="02020603050405020304" pitchFamily="18" charset="0"/>
              </a:rPr>
            </a:br>
            <a:br>
              <a:rPr kumimoji="0" lang="en-US" sz="2500" i="0" u="none" strike="noStrike" kern="1200" cap="none" spc="0" normalizeH="0" baseline="0" noProof="0" dirty="0">
                <a:ln>
                  <a:noFill/>
                </a:ln>
                <a:solidFill>
                  <a:schemeClr val="tx1"/>
                </a:solidFill>
                <a:effectLst/>
                <a:uLnTx/>
                <a:uFillTx/>
                <a:latin typeface="+mn-lt"/>
                <a:ea typeface="MS PGothic" charset="0"/>
                <a:cs typeface="+mn-cs"/>
              </a:rPr>
            </a:br>
            <a:r>
              <a:rPr kumimoji="0" lang="en-US" sz="2500" i="0" u="none" strike="noStrike" kern="1200" cap="none" spc="0" normalizeH="0" baseline="0" noProof="0" dirty="0">
                <a:ln>
                  <a:noFill/>
                </a:ln>
                <a:solidFill>
                  <a:schemeClr val="tx1"/>
                </a:solidFill>
                <a:effectLst/>
                <a:uLnTx/>
                <a:uFillTx/>
                <a:latin typeface="+mn-lt"/>
                <a:ea typeface="MS PGothic" charset="0"/>
                <a:cs typeface="+mn-cs"/>
              </a:rPr>
              <a:t>Fang W et al. </a:t>
            </a:r>
            <a:r>
              <a:rPr kumimoji="0" lang="en-US" sz="2500" i="0" u="none" strike="noStrike" kern="1200" cap="none" spc="0" normalizeH="0" baseline="0" noProof="0" dirty="0" err="1">
                <a:ln>
                  <a:noFill/>
                </a:ln>
                <a:solidFill>
                  <a:schemeClr val="tx1"/>
                </a:solidFill>
                <a:effectLst/>
                <a:uLnTx/>
                <a:uFillTx/>
                <a:latin typeface="+mn-lt"/>
                <a:ea typeface="MS PGothic" charset="0"/>
                <a:cs typeface="+mn-cs"/>
              </a:rPr>
              <a:t>HARMONi</a:t>
            </a:r>
            <a:r>
              <a:rPr kumimoji="0" lang="en-US" sz="2500" i="0" u="none" strike="noStrike" kern="1200" cap="none" spc="0" normalizeH="0" baseline="0" noProof="0" dirty="0">
                <a:ln>
                  <a:noFill/>
                </a:ln>
                <a:solidFill>
                  <a:schemeClr val="tx1"/>
                </a:solidFill>
                <a:effectLst/>
                <a:uLnTx/>
                <a:uFillTx/>
                <a:latin typeface="+mn-lt"/>
                <a:ea typeface="MS PGothic" charset="0"/>
                <a:cs typeface="+mn-cs"/>
              </a:rPr>
              <a:t>: Randomized, Double-Blind, Multi-Center, Phase III Clinical Study of </a:t>
            </a:r>
            <a:r>
              <a:rPr lang="en-US" sz="2500" kern="1200" dirty="0">
                <a:solidFill>
                  <a:schemeClr val="tx1"/>
                </a:solidFill>
                <a:latin typeface="+mn-lt"/>
                <a:ea typeface="MS PGothic" charset="0"/>
                <a:cs typeface="+mn-cs"/>
              </a:rPr>
              <a:t>I</a:t>
            </a:r>
            <a:r>
              <a:rPr kumimoji="0" lang="en-US" sz="2500" i="0" u="none" strike="noStrike" kern="1200" cap="none" spc="0" normalizeH="0" baseline="0" noProof="0" dirty="0" err="1">
                <a:ln>
                  <a:noFill/>
                </a:ln>
                <a:solidFill>
                  <a:schemeClr val="tx1"/>
                </a:solidFill>
                <a:effectLst/>
                <a:uLnTx/>
                <a:uFillTx/>
                <a:latin typeface="+mn-lt"/>
                <a:ea typeface="MS PGothic" charset="0"/>
                <a:cs typeface="+mn-cs"/>
              </a:rPr>
              <a:t>vonescimab</a:t>
            </a:r>
            <a:r>
              <a:rPr kumimoji="0" lang="en-US" sz="2500" i="0" u="none" strike="noStrike" kern="1200" cap="none" spc="0" normalizeH="0" baseline="0" noProof="0" dirty="0">
                <a:ln>
                  <a:noFill/>
                </a:ln>
                <a:solidFill>
                  <a:schemeClr val="tx1"/>
                </a:solidFill>
                <a:effectLst/>
                <a:uLnTx/>
                <a:uFillTx/>
                <a:latin typeface="+mn-lt"/>
                <a:ea typeface="MS PGothic" charset="0"/>
                <a:cs typeface="+mn-cs"/>
              </a:rPr>
              <a:t> or Placebo Combined with Pemetrexed and Carboplatin in Patients with EGFR-Mutant </a:t>
            </a:r>
            <a:r>
              <a:rPr lang="en-US" sz="2500" kern="1200" dirty="0">
                <a:solidFill>
                  <a:schemeClr val="tx1"/>
                </a:solidFill>
                <a:latin typeface="+mn-lt"/>
                <a:ea typeface="MS PGothic" charset="0"/>
                <a:cs typeface="+mn-cs"/>
              </a:rPr>
              <a:t>L</a:t>
            </a:r>
            <a:r>
              <a:rPr kumimoji="0" lang="en-US" sz="2500" i="0" u="none" strike="noStrike" kern="1200" cap="none" spc="0" normalizeH="0" baseline="0" noProof="0" dirty="0" err="1">
                <a:ln>
                  <a:noFill/>
                </a:ln>
                <a:solidFill>
                  <a:schemeClr val="tx1"/>
                </a:solidFill>
                <a:effectLst/>
                <a:uLnTx/>
                <a:uFillTx/>
                <a:latin typeface="+mn-lt"/>
                <a:ea typeface="MS PGothic" charset="0"/>
                <a:cs typeface="+mn-cs"/>
              </a:rPr>
              <a:t>ocally</a:t>
            </a:r>
            <a:r>
              <a:rPr kumimoji="0" lang="en-US" sz="2500" i="0" u="none" strike="noStrike" kern="1200" cap="none" spc="0" normalizeH="0" baseline="0" noProof="0" dirty="0">
                <a:ln>
                  <a:noFill/>
                </a:ln>
                <a:solidFill>
                  <a:schemeClr val="tx1"/>
                </a:solidFill>
                <a:effectLst/>
                <a:uLnTx/>
                <a:uFillTx/>
                <a:latin typeface="+mn-lt"/>
                <a:ea typeface="MS PGothic" charset="0"/>
                <a:cs typeface="+mn-cs"/>
              </a:rPr>
              <a:t> </a:t>
            </a:r>
            <a:r>
              <a:rPr lang="en-US" sz="2500" kern="1200" dirty="0">
                <a:solidFill>
                  <a:schemeClr val="tx1"/>
                </a:solidFill>
                <a:latin typeface="+mn-lt"/>
                <a:ea typeface="MS PGothic" charset="0"/>
                <a:cs typeface="+mn-cs"/>
              </a:rPr>
              <a:t>A</a:t>
            </a:r>
            <a:r>
              <a:rPr kumimoji="0" lang="en-US" sz="2500" i="0" u="none" strike="noStrike" kern="1200" cap="none" spc="0" normalizeH="0" baseline="0" noProof="0" dirty="0" err="1">
                <a:ln>
                  <a:noFill/>
                </a:ln>
                <a:solidFill>
                  <a:schemeClr val="tx1"/>
                </a:solidFill>
                <a:effectLst/>
                <a:uLnTx/>
                <a:uFillTx/>
                <a:latin typeface="+mn-lt"/>
                <a:ea typeface="MS PGothic" charset="0"/>
                <a:cs typeface="+mn-cs"/>
              </a:rPr>
              <a:t>dvanced</a:t>
            </a:r>
            <a:r>
              <a:rPr kumimoji="0" lang="en-US" sz="2500" i="0" u="none" strike="noStrike" kern="1200" cap="none" spc="0" normalizeH="0" baseline="0" noProof="0" dirty="0">
                <a:ln>
                  <a:noFill/>
                </a:ln>
                <a:solidFill>
                  <a:schemeClr val="tx1"/>
                </a:solidFill>
                <a:effectLst/>
                <a:uLnTx/>
                <a:uFillTx/>
                <a:latin typeface="+mn-lt"/>
                <a:ea typeface="MS PGothic" charset="0"/>
                <a:cs typeface="+mn-cs"/>
              </a:rPr>
              <a:t> or Metastatic Non-Squamous NSCLC </a:t>
            </a:r>
            <a:r>
              <a:rPr lang="en-US" sz="2500" kern="1200" dirty="0">
                <a:solidFill>
                  <a:schemeClr val="tx1"/>
                </a:solidFill>
                <a:latin typeface="+mn-lt"/>
                <a:ea typeface="MS PGothic" charset="0"/>
                <a:cs typeface="+mn-cs"/>
              </a:rPr>
              <a:t>Who Have Progression </a:t>
            </a:r>
            <a:r>
              <a:rPr kumimoji="0" lang="en-US" sz="2500" i="0" u="none" strike="noStrike" kern="1200" cap="none" spc="0" normalizeH="0" baseline="0" noProof="0" dirty="0">
                <a:ln>
                  <a:noFill/>
                </a:ln>
                <a:solidFill>
                  <a:schemeClr val="tx1"/>
                </a:solidFill>
                <a:effectLst/>
                <a:uLnTx/>
                <a:uFillTx/>
                <a:latin typeface="+mn-lt"/>
                <a:ea typeface="MS PGothic" charset="0"/>
                <a:cs typeface="+mn-cs"/>
              </a:rPr>
              <a:t>Following EGFR-TKI </a:t>
            </a:r>
            <a:r>
              <a:rPr lang="en-US" sz="2500" kern="1200" dirty="0">
                <a:solidFill>
                  <a:schemeClr val="tx1"/>
                </a:solidFill>
                <a:latin typeface="+mn-lt"/>
                <a:ea typeface="MS PGothic" charset="0"/>
                <a:cs typeface="+mn-cs"/>
              </a:rPr>
              <a:t>T</a:t>
            </a:r>
            <a:r>
              <a:rPr kumimoji="0" lang="en-US" sz="2500" i="0" u="none" strike="noStrike" kern="1200" cap="none" spc="0" normalizeH="0" baseline="0" noProof="0" dirty="0" err="1">
                <a:ln>
                  <a:noFill/>
                </a:ln>
                <a:solidFill>
                  <a:schemeClr val="tx1"/>
                </a:solidFill>
                <a:effectLst/>
                <a:uLnTx/>
                <a:uFillTx/>
                <a:latin typeface="+mn-lt"/>
                <a:ea typeface="MS PGothic" charset="0"/>
                <a:cs typeface="+mn-cs"/>
              </a:rPr>
              <a:t>reatment</a:t>
            </a:r>
            <a:r>
              <a:rPr kumimoji="0" lang="en-US" sz="2500" i="0" u="none" strike="noStrike" kern="1200" cap="none" spc="0" normalizeH="0" baseline="0" noProof="0" dirty="0">
                <a:ln>
                  <a:noFill/>
                </a:ln>
                <a:solidFill>
                  <a:schemeClr val="tx1"/>
                </a:solidFill>
                <a:effectLst/>
                <a:uLnTx/>
                <a:uFillTx/>
                <a:latin typeface="+mn-lt"/>
                <a:ea typeface="MS PGothic" charset="0"/>
                <a:cs typeface="+mn-cs"/>
              </a:rPr>
              <a:t>. ESMO 2023;Abstract 1504TiP. </a:t>
            </a:r>
            <a:br>
              <a:rPr kumimoji="0" lang="en-US" sz="2500" b="0" i="0" u="none" strike="noStrike" kern="1200" cap="none" spc="0" normalizeH="0" baseline="0" noProof="0" dirty="0">
                <a:ln>
                  <a:noFill/>
                </a:ln>
                <a:solidFill>
                  <a:schemeClr val="tx1"/>
                </a:solidFill>
                <a:effectLst/>
                <a:uLnTx/>
                <a:uFillTx/>
                <a:latin typeface="+mn-lt"/>
                <a:ea typeface="MS PGothic" charset="0"/>
                <a:cs typeface="+mn-cs"/>
              </a:rPr>
            </a:br>
            <a:r>
              <a:rPr kumimoji="0" lang="en-US" sz="2500" b="0" i="0" u="none" strike="noStrike" kern="1200" cap="none" spc="0" normalizeH="0" baseline="0" noProof="0" dirty="0">
                <a:ln>
                  <a:noFill/>
                </a:ln>
                <a:solidFill>
                  <a:schemeClr val="tx1"/>
                </a:solidFill>
                <a:effectLst/>
                <a:uLnTx/>
                <a:uFillTx/>
                <a:latin typeface="+mn-lt"/>
                <a:ea typeface="MS PGothic" charset="0"/>
                <a:cs typeface="+mn-cs"/>
              </a:rPr>
              <a:t> </a:t>
            </a:r>
            <a:endParaRPr lang="en-US" sz="2500" b="0" dirty="0">
              <a:solidFill>
                <a:schemeClr val="tx1"/>
              </a:solidFill>
              <a:latin typeface="+mn-lt"/>
              <a:cs typeface="Calibri" panose="020F0502020204030204" pitchFamily="34" charset="0"/>
            </a:endParaRPr>
          </a:p>
        </p:txBody>
      </p:sp>
    </p:spTree>
    <p:extLst>
      <p:ext uri="{BB962C8B-B14F-4D97-AF65-F5344CB8AC3E}">
        <p14:creationId xmlns:p14="http://schemas.microsoft.com/office/powerpoint/2010/main" val="3606607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ABB9A-956E-C9F6-5C81-E16E331462F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43BA34A-5FBA-4916-C84B-9FDF7A9BA13D}"/>
              </a:ext>
            </a:extLst>
          </p:cNvPr>
          <p:cNvSpPr/>
          <p:nvPr/>
        </p:nvSpPr>
        <p:spPr bwMode="auto">
          <a:xfrm>
            <a:off x="371364" y="1268760"/>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0E4DFB2-82E9-F188-6112-EAF5E582B9A5}"/>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Targeted Therapies Beyond EGFR </a:t>
            </a:r>
            <a:br>
              <a:rPr lang="en-US" sz="2800" dirty="0"/>
            </a:br>
            <a:r>
              <a:rPr lang="en-US" sz="2800" dirty="0"/>
              <a:t>for Non-Small Cell Lung Cancer (NSCLC)</a:t>
            </a:r>
          </a:p>
        </p:txBody>
      </p:sp>
      <p:sp>
        <p:nvSpPr>
          <p:cNvPr id="3" name="Content Placeholder 2">
            <a:extLst>
              <a:ext uri="{FF2B5EF4-FFF2-40B4-BE49-F238E27FC236}">
                <a16:creationId xmlns:a16="http://schemas.microsoft.com/office/drawing/2014/main" id="{35CEA2E1-BAF9-8C90-E3FE-D13766B91EFF}"/>
              </a:ext>
            </a:extLst>
          </p:cNvPr>
          <p:cNvSpPr>
            <a:spLocks noGrp="1"/>
          </p:cNvSpPr>
          <p:nvPr>
            <p:ph idx="1"/>
          </p:nvPr>
        </p:nvSpPr>
        <p:spPr>
          <a:xfrm>
            <a:off x="911424" y="1340768"/>
            <a:ext cx="9774980" cy="2736304"/>
          </a:xfrm>
        </p:spPr>
        <p:txBody>
          <a:bodyPr/>
          <a:lstStyle/>
          <a:p>
            <a:pPr marL="98425" indent="0">
              <a:lnSpc>
                <a:spcPct val="100000"/>
              </a:lnSpc>
              <a:spcBef>
                <a:spcPts val="300"/>
              </a:spcBef>
              <a:spcAft>
                <a:spcPts val="600"/>
              </a:spcAft>
              <a:buNone/>
            </a:pPr>
            <a:r>
              <a:rPr lang="en-US" sz="2400" dirty="0">
                <a:solidFill>
                  <a:schemeClr val="bg1"/>
                </a:solidFill>
                <a:latin typeface="Calibri" panose="020F0502020204030204" pitchFamily="34" charset="0"/>
                <a:cs typeface="Calibri" panose="020F0502020204030204" pitchFamily="34" charset="0"/>
              </a:rPr>
              <a:t>INTRODUCTION: AGAs (Actionable Genomic Alterations)</a:t>
            </a:r>
          </a:p>
          <a:p>
            <a:pPr marL="98425" indent="0">
              <a:lnSpc>
                <a:spcPct val="100000"/>
              </a:lnSpc>
              <a:spcBef>
                <a:spcPts val="3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ALK</a:t>
            </a:r>
            <a:endParaRPr lang="en-US" sz="2400" b="1" dirty="0">
              <a:solidFill>
                <a:srgbClr val="3233FF"/>
              </a:solidFill>
              <a:latin typeface="Calibri" panose="020F0502020204030204" pitchFamily="34" charset="0"/>
              <a:cs typeface="Calibri" panose="020F0502020204030204" pitchFamily="34" charset="0"/>
            </a:endParaRPr>
          </a:p>
          <a:p>
            <a:pPr marL="98425" indent="0">
              <a:lnSpc>
                <a:spcPct val="100000"/>
              </a:lnSpc>
              <a:spcBef>
                <a:spcPts val="300"/>
              </a:spcBef>
              <a:spcAft>
                <a:spcPts val="600"/>
              </a:spcAft>
              <a:buNone/>
            </a:pPr>
            <a:r>
              <a:rPr lang="en-US" sz="2400" dirty="0">
                <a:solidFill>
                  <a:srgbClr val="3233FF"/>
                </a:solidFill>
              </a:rPr>
              <a:t>MODULE 2: </a:t>
            </a:r>
            <a:r>
              <a:rPr lang="en-US" sz="2400" b="1" kern="0" dirty="0">
                <a:solidFill>
                  <a:srgbClr val="212121"/>
                </a:solidFill>
                <a:effectLst/>
                <a:latin typeface="+mn-lt"/>
                <a:ea typeface="Times New Roman" panose="02020603050405020304" pitchFamily="18" charset="0"/>
                <a:cs typeface="Times New Roman" panose="02020603050405020304" pitchFamily="18" charset="0"/>
              </a:rPr>
              <a:t>ROS1</a:t>
            </a:r>
          </a:p>
          <a:p>
            <a:pPr marL="98425" indent="0">
              <a:lnSpc>
                <a:spcPct val="100000"/>
              </a:lnSpc>
              <a:spcBef>
                <a:spcPts val="300"/>
              </a:spcBef>
              <a:spcAft>
                <a:spcPts val="600"/>
              </a:spcAft>
              <a:buNone/>
            </a:pPr>
            <a:r>
              <a:rPr lang="en-US" sz="2400" dirty="0">
                <a:solidFill>
                  <a:srgbClr val="3233FF"/>
                </a:solidFill>
              </a:rPr>
              <a:t>MODULE 3: </a:t>
            </a:r>
            <a:r>
              <a:rPr lang="en-US" sz="2400" dirty="0">
                <a:solidFill>
                  <a:srgbClr val="212121"/>
                </a:solidFill>
                <a:latin typeface="+mn-lt"/>
                <a:cs typeface="Times New Roman" panose="02020603050405020304" pitchFamily="18" charset="0"/>
              </a:rPr>
              <a:t>HER2</a:t>
            </a:r>
          </a:p>
          <a:p>
            <a:pPr marL="98425" indent="0">
              <a:lnSpc>
                <a:spcPct val="100000"/>
              </a:lnSpc>
              <a:spcBef>
                <a:spcPts val="300"/>
              </a:spcBef>
              <a:spcAft>
                <a:spcPts val="600"/>
              </a:spcAft>
              <a:buNone/>
            </a:pPr>
            <a:r>
              <a:rPr lang="en-US" sz="2400" dirty="0">
                <a:solidFill>
                  <a:srgbClr val="3233FF"/>
                </a:solidFill>
              </a:rPr>
              <a:t>MODULE 4: </a:t>
            </a:r>
            <a:r>
              <a:rPr lang="en-US" sz="2400" b="1" kern="0" dirty="0">
                <a:solidFill>
                  <a:srgbClr val="212121"/>
                </a:solidFill>
                <a:effectLst/>
                <a:latin typeface="+mn-lt"/>
                <a:ea typeface="Times New Roman" panose="02020603050405020304" pitchFamily="18" charset="0"/>
                <a:cs typeface="Times New Roman" panose="02020603050405020304" pitchFamily="18" charset="0"/>
              </a:rPr>
              <a:t>RET </a:t>
            </a:r>
          </a:p>
          <a:p>
            <a:pPr marL="98425" indent="0">
              <a:lnSpc>
                <a:spcPct val="100000"/>
              </a:lnSpc>
              <a:spcBef>
                <a:spcPts val="300"/>
              </a:spcBef>
              <a:spcAft>
                <a:spcPts val="600"/>
              </a:spcAft>
              <a:buNone/>
            </a:pPr>
            <a:r>
              <a:rPr lang="en-US" sz="2400" dirty="0">
                <a:solidFill>
                  <a:srgbClr val="3233FF"/>
                </a:solidFill>
              </a:rPr>
              <a:t>MODULE 5: </a:t>
            </a:r>
            <a:r>
              <a:rPr lang="en-US" sz="2400" dirty="0">
                <a:solidFill>
                  <a:srgbClr val="212121"/>
                </a:solidFill>
                <a:latin typeface="+mn-lt"/>
                <a:cs typeface="Times New Roman" panose="02020603050405020304" pitchFamily="18" charset="0"/>
              </a:rPr>
              <a:t>NTRK</a:t>
            </a:r>
            <a:endParaRPr lang="en-US" sz="2400" b="1" kern="0" dirty="0">
              <a:solidFill>
                <a:srgbClr val="212121"/>
              </a:solidFill>
              <a:effectLst/>
              <a:latin typeface="+mn-lt"/>
              <a:ea typeface="Times New Roman" panose="02020603050405020304" pitchFamily="18" charset="0"/>
              <a:cs typeface="Times New Roman" panose="02020603050405020304" pitchFamily="18" charset="0"/>
            </a:endParaRPr>
          </a:p>
          <a:p>
            <a:pPr marL="98425" indent="0">
              <a:lnSpc>
                <a:spcPct val="100000"/>
              </a:lnSpc>
              <a:spcBef>
                <a:spcPts val="300"/>
              </a:spcBef>
              <a:spcAft>
                <a:spcPts val="600"/>
              </a:spcAft>
              <a:buNone/>
            </a:pPr>
            <a:r>
              <a:rPr lang="en-US" sz="2400" dirty="0">
                <a:solidFill>
                  <a:srgbClr val="3233FF"/>
                </a:solidFill>
              </a:rPr>
              <a:t>MODULE 6: </a:t>
            </a:r>
            <a:r>
              <a:rPr lang="en-US" sz="2400" dirty="0">
                <a:solidFill>
                  <a:srgbClr val="212121"/>
                </a:solidFill>
                <a:latin typeface="+mn-lt"/>
                <a:cs typeface="Times New Roman" panose="02020603050405020304" pitchFamily="18" charset="0"/>
              </a:rPr>
              <a:t>MET</a:t>
            </a:r>
          </a:p>
          <a:p>
            <a:pPr marL="98425" indent="0">
              <a:lnSpc>
                <a:spcPct val="100000"/>
              </a:lnSpc>
              <a:spcBef>
                <a:spcPts val="300"/>
              </a:spcBef>
              <a:spcAft>
                <a:spcPts val="600"/>
              </a:spcAft>
              <a:buNone/>
            </a:pPr>
            <a:r>
              <a:rPr lang="en-US" sz="2400" dirty="0">
                <a:solidFill>
                  <a:srgbClr val="3233FF"/>
                </a:solidFill>
              </a:rPr>
              <a:t>MODULE 7: </a:t>
            </a:r>
            <a:r>
              <a:rPr lang="en-US" sz="2400" dirty="0">
                <a:solidFill>
                  <a:srgbClr val="212121"/>
                </a:solidFill>
                <a:latin typeface="+mn-lt"/>
                <a:cs typeface="Times New Roman" panose="02020603050405020304" pitchFamily="18" charset="0"/>
              </a:rPr>
              <a:t>BRAF</a:t>
            </a:r>
          </a:p>
          <a:p>
            <a:pPr marL="98425" indent="0">
              <a:lnSpc>
                <a:spcPct val="100000"/>
              </a:lnSpc>
              <a:spcBef>
                <a:spcPts val="300"/>
              </a:spcBef>
              <a:spcAft>
                <a:spcPts val="600"/>
              </a:spcAft>
              <a:buNone/>
            </a:pPr>
            <a:r>
              <a:rPr lang="en-US" sz="2400" dirty="0">
                <a:solidFill>
                  <a:srgbClr val="3233FF"/>
                </a:solidFill>
              </a:rPr>
              <a:t>MODULE 8:</a:t>
            </a:r>
            <a:r>
              <a:rPr lang="en-US" sz="2400" dirty="0">
                <a:solidFill>
                  <a:srgbClr val="212121"/>
                </a:solidFill>
                <a:latin typeface="+mn-lt"/>
                <a:cs typeface="Times New Roman" panose="02020603050405020304" pitchFamily="18" charset="0"/>
              </a:rPr>
              <a:t> KRAS G12C</a:t>
            </a:r>
          </a:p>
          <a:p>
            <a:pPr marL="98425" indent="0">
              <a:lnSpc>
                <a:spcPct val="100000"/>
              </a:lnSpc>
              <a:spcBef>
                <a:spcPts val="300"/>
              </a:spcBef>
              <a:spcAft>
                <a:spcPts val="600"/>
              </a:spcAft>
              <a:buNone/>
            </a:pPr>
            <a:r>
              <a:rPr lang="en-US" sz="2400" dirty="0">
                <a:solidFill>
                  <a:srgbClr val="3233FF"/>
                </a:solidFill>
              </a:rPr>
              <a:t>MODULE 9: </a:t>
            </a:r>
            <a:r>
              <a:rPr lang="en-US" sz="2400" dirty="0">
                <a:solidFill>
                  <a:srgbClr val="212121"/>
                </a:solidFill>
                <a:latin typeface="+mn-lt"/>
                <a:cs typeface="Times New Roman" panose="02020603050405020304" pitchFamily="18" charset="0"/>
              </a:rPr>
              <a:t>NRG1</a:t>
            </a:r>
          </a:p>
          <a:p>
            <a:pPr marL="98425" indent="0">
              <a:lnSpc>
                <a:spcPct val="100000"/>
              </a:lnSpc>
              <a:spcBef>
                <a:spcPts val="300"/>
              </a:spcBef>
              <a:spcAft>
                <a:spcPts val="600"/>
              </a:spcAft>
              <a:buNone/>
            </a:pPr>
            <a:r>
              <a:rPr lang="en-US" sz="2400" dirty="0">
                <a:solidFill>
                  <a:srgbClr val="3233FF"/>
                </a:solidFill>
              </a:rPr>
              <a:t>MODULE 10: </a:t>
            </a:r>
            <a:r>
              <a:rPr lang="en-US" sz="2400" dirty="0">
                <a:solidFill>
                  <a:srgbClr val="212121"/>
                </a:solidFill>
                <a:latin typeface="+mn-lt"/>
                <a:cs typeface="Times New Roman" panose="02020603050405020304" pitchFamily="18" charset="0"/>
              </a:rPr>
              <a:t>Novel Targeted Strategies</a:t>
            </a:r>
          </a:p>
        </p:txBody>
      </p:sp>
    </p:spTree>
    <p:extLst>
      <p:ext uri="{BB962C8B-B14F-4D97-AF65-F5344CB8AC3E}">
        <p14:creationId xmlns:p14="http://schemas.microsoft.com/office/powerpoint/2010/main" val="2162182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CB3D4-7780-4604-49CC-9D2D97BA84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5633AC-597D-5F51-9306-93A36CD8E14A}"/>
              </a:ext>
            </a:extLst>
          </p:cNvPr>
          <p:cNvSpPr>
            <a:spLocks noGrp="1"/>
          </p:cNvSpPr>
          <p:nvPr>
            <p:ph type="title"/>
          </p:nvPr>
        </p:nvSpPr>
        <p:spPr/>
        <p:txBody>
          <a:bodyPr/>
          <a:lstStyle/>
          <a:p>
            <a:r>
              <a:rPr lang="en-US" sz="3200" dirty="0"/>
              <a:t>Disease Subtypes </a:t>
            </a:r>
          </a:p>
        </p:txBody>
      </p:sp>
      <p:sp>
        <p:nvSpPr>
          <p:cNvPr id="3" name="Content Placeholder 2">
            <a:extLst>
              <a:ext uri="{FF2B5EF4-FFF2-40B4-BE49-F238E27FC236}">
                <a16:creationId xmlns:a16="http://schemas.microsoft.com/office/drawing/2014/main" id="{AF94611E-F425-1C72-E6DA-10CC8509A14E}"/>
              </a:ext>
            </a:extLst>
          </p:cNvPr>
          <p:cNvSpPr>
            <a:spLocks noGrp="1"/>
          </p:cNvSpPr>
          <p:nvPr>
            <p:ph idx="1"/>
          </p:nvPr>
        </p:nvSpPr>
        <p:spPr>
          <a:xfrm>
            <a:off x="1991544" y="1556792"/>
            <a:ext cx="5688631" cy="2304256"/>
          </a:xfrm>
        </p:spPr>
        <p:txBody>
          <a:bodyPr anchor="ctr"/>
          <a:lstStyle/>
          <a:p>
            <a:pPr>
              <a:spcBef>
                <a:spcPts val="0"/>
              </a:spcBef>
              <a:spcAft>
                <a:spcPts val="2400"/>
              </a:spcAft>
            </a:pPr>
            <a:r>
              <a:rPr lang="en-US" sz="3400" kern="0" dirty="0"/>
              <a:t>Lymphomas</a:t>
            </a:r>
          </a:p>
          <a:p>
            <a:pPr>
              <a:spcBef>
                <a:spcPts val="0"/>
              </a:spcBef>
              <a:spcAft>
                <a:spcPts val="2400"/>
              </a:spcAft>
            </a:pPr>
            <a:r>
              <a:rPr lang="en-US" sz="3400" dirty="0"/>
              <a:t>Breast Cancer</a:t>
            </a:r>
          </a:p>
          <a:p>
            <a:pPr>
              <a:spcBef>
                <a:spcPts val="0"/>
              </a:spcBef>
              <a:spcAft>
                <a:spcPts val="2400"/>
              </a:spcAft>
            </a:pPr>
            <a:r>
              <a:rPr lang="en-US" sz="3400" dirty="0"/>
              <a:t>Lung Cancer</a:t>
            </a:r>
          </a:p>
        </p:txBody>
      </p:sp>
    </p:spTree>
    <p:extLst>
      <p:ext uri="{BB962C8B-B14F-4D97-AF65-F5344CB8AC3E}">
        <p14:creationId xmlns:p14="http://schemas.microsoft.com/office/powerpoint/2010/main" val="1776372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14030-90BD-5EC3-94E7-FB84AB024CE5}"/>
              </a:ext>
            </a:extLst>
          </p:cNvPr>
          <p:cNvSpPr>
            <a:spLocks noGrp="1"/>
          </p:cNvSpPr>
          <p:nvPr>
            <p:ph type="title"/>
          </p:nvPr>
        </p:nvSpPr>
        <p:spPr/>
        <p:txBody>
          <a:bodyPr/>
          <a:lstStyle/>
          <a:p>
            <a:r>
              <a:rPr lang="en-US" sz="3200" dirty="0"/>
              <a:t>Select AGAs Among Patients with Metastatic NSCLC  </a:t>
            </a:r>
          </a:p>
        </p:txBody>
      </p:sp>
      <p:sp>
        <p:nvSpPr>
          <p:cNvPr id="3" name="Content Placeholder 2">
            <a:extLst>
              <a:ext uri="{FF2B5EF4-FFF2-40B4-BE49-F238E27FC236}">
                <a16:creationId xmlns:a16="http://schemas.microsoft.com/office/drawing/2014/main" id="{62888778-B566-7E85-2B70-64B2FECD20FD}"/>
              </a:ext>
            </a:extLst>
          </p:cNvPr>
          <p:cNvSpPr>
            <a:spLocks noGrp="1"/>
          </p:cNvSpPr>
          <p:nvPr>
            <p:ph idx="1"/>
          </p:nvPr>
        </p:nvSpPr>
        <p:spPr>
          <a:xfrm>
            <a:off x="1919536" y="1556792"/>
            <a:ext cx="5687771" cy="4677243"/>
          </a:xfrm>
        </p:spPr>
        <p:txBody>
          <a:bodyPr/>
          <a:lstStyle/>
          <a:p>
            <a:pPr>
              <a:spcBef>
                <a:spcPts val="0"/>
              </a:spcBef>
              <a:spcAft>
                <a:spcPts val="1200"/>
              </a:spcAft>
            </a:pPr>
            <a:r>
              <a:rPr lang="en-US" sz="3200" kern="0" dirty="0"/>
              <a:t>EGFR EXON 19 and 21</a:t>
            </a:r>
          </a:p>
          <a:p>
            <a:pPr>
              <a:spcBef>
                <a:spcPts val="0"/>
              </a:spcBef>
              <a:spcAft>
                <a:spcPts val="1200"/>
              </a:spcAft>
            </a:pPr>
            <a:r>
              <a:rPr lang="en-US" sz="3200" dirty="0"/>
              <a:t>EGFR EXON 20</a:t>
            </a:r>
          </a:p>
          <a:p>
            <a:pPr>
              <a:spcBef>
                <a:spcPts val="0"/>
              </a:spcBef>
              <a:spcAft>
                <a:spcPts val="1200"/>
              </a:spcAft>
            </a:pPr>
            <a:r>
              <a:rPr lang="en-US" sz="3200" dirty="0"/>
              <a:t>ALK</a:t>
            </a:r>
            <a:r>
              <a:rPr lang="en-US" sz="3200" b="0" dirty="0"/>
              <a:t> </a:t>
            </a:r>
          </a:p>
          <a:p>
            <a:pPr>
              <a:spcBef>
                <a:spcPts val="0"/>
              </a:spcBef>
              <a:spcAft>
                <a:spcPts val="1200"/>
              </a:spcAft>
            </a:pPr>
            <a:r>
              <a:rPr lang="en-US" sz="3200" dirty="0"/>
              <a:t>ROS1</a:t>
            </a:r>
            <a:r>
              <a:rPr lang="en-US" sz="3200" b="0" dirty="0"/>
              <a:t> </a:t>
            </a:r>
          </a:p>
          <a:p>
            <a:pPr>
              <a:spcBef>
                <a:spcPts val="0"/>
              </a:spcBef>
              <a:spcAft>
                <a:spcPts val="1200"/>
              </a:spcAft>
            </a:pPr>
            <a:r>
              <a:rPr lang="en-US" sz="3200" dirty="0"/>
              <a:t>HER2 </a:t>
            </a:r>
            <a:endParaRPr lang="en-US" sz="3200" b="0" dirty="0"/>
          </a:p>
          <a:p>
            <a:pPr>
              <a:spcBef>
                <a:spcPts val="0"/>
              </a:spcBef>
              <a:spcAft>
                <a:spcPts val="1200"/>
              </a:spcAft>
            </a:pPr>
            <a:r>
              <a:rPr lang="en-US" sz="3200" dirty="0"/>
              <a:t>RET </a:t>
            </a:r>
          </a:p>
        </p:txBody>
      </p:sp>
      <p:sp>
        <p:nvSpPr>
          <p:cNvPr id="4" name="Content Placeholder 2">
            <a:extLst>
              <a:ext uri="{FF2B5EF4-FFF2-40B4-BE49-F238E27FC236}">
                <a16:creationId xmlns:a16="http://schemas.microsoft.com/office/drawing/2014/main" id="{63C6BB07-4EA5-661B-4808-5C34026A530C}"/>
              </a:ext>
            </a:extLst>
          </p:cNvPr>
          <p:cNvSpPr txBox="1">
            <a:spLocks/>
          </p:cNvSpPr>
          <p:nvPr/>
        </p:nvSpPr>
        <p:spPr bwMode="auto">
          <a:xfrm>
            <a:off x="6816080" y="1556792"/>
            <a:ext cx="5473469" cy="467724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a:spcBef>
                <a:spcPts val="0"/>
              </a:spcBef>
              <a:spcAft>
                <a:spcPts val="1200"/>
              </a:spcAft>
            </a:pPr>
            <a:r>
              <a:rPr lang="en-US" sz="3200" kern="0" dirty="0"/>
              <a:t>NTRK</a:t>
            </a:r>
          </a:p>
          <a:p>
            <a:pPr>
              <a:spcBef>
                <a:spcPts val="0"/>
              </a:spcBef>
              <a:spcAft>
                <a:spcPts val="1200"/>
              </a:spcAft>
            </a:pPr>
            <a:r>
              <a:rPr lang="en-US" sz="3200" kern="0" dirty="0"/>
              <a:t>MET EXON 14</a:t>
            </a:r>
          </a:p>
          <a:p>
            <a:pPr>
              <a:spcBef>
                <a:spcPts val="0"/>
              </a:spcBef>
              <a:spcAft>
                <a:spcPts val="1200"/>
              </a:spcAft>
            </a:pPr>
            <a:r>
              <a:rPr lang="en-US" sz="3200" kern="0" dirty="0"/>
              <a:t>c-MET</a:t>
            </a:r>
          </a:p>
          <a:p>
            <a:pPr>
              <a:spcBef>
                <a:spcPts val="0"/>
              </a:spcBef>
              <a:spcAft>
                <a:spcPts val="1200"/>
              </a:spcAft>
            </a:pPr>
            <a:r>
              <a:rPr lang="en-US" sz="3200" kern="0" dirty="0"/>
              <a:t>BRAF</a:t>
            </a:r>
          </a:p>
          <a:p>
            <a:pPr>
              <a:spcBef>
                <a:spcPts val="0"/>
              </a:spcBef>
              <a:spcAft>
                <a:spcPts val="1200"/>
              </a:spcAft>
            </a:pPr>
            <a:r>
              <a:rPr lang="en-US" sz="3200" kern="0" dirty="0"/>
              <a:t>KRAS G12C</a:t>
            </a:r>
          </a:p>
          <a:p>
            <a:pPr>
              <a:spcBef>
                <a:spcPts val="0"/>
              </a:spcBef>
              <a:spcAft>
                <a:spcPts val="1200"/>
              </a:spcAft>
            </a:pPr>
            <a:r>
              <a:rPr lang="en-US" sz="3200" kern="0" dirty="0"/>
              <a:t>NRG1</a:t>
            </a:r>
          </a:p>
        </p:txBody>
      </p:sp>
    </p:spTree>
    <p:extLst>
      <p:ext uri="{BB962C8B-B14F-4D97-AF65-F5344CB8AC3E}">
        <p14:creationId xmlns:p14="http://schemas.microsoft.com/office/powerpoint/2010/main" val="2432977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0A1E6-9C25-C60F-E403-D8F3D783CCC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05F5B41-47E9-E487-C62B-C347D5388CC4}"/>
              </a:ext>
            </a:extLst>
          </p:cNvPr>
          <p:cNvSpPr>
            <a:spLocks noGrp="1"/>
          </p:cNvSpPr>
          <p:nvPr>
            <p:ph type="ctrTitle"/>
          </p:nvPr>
        </p:nvSpPr>
        <p:spPr>
          <a:xfrm>
            <a:off x="549847" y="2348880"/>
            <a:ext cx="11425767" cy="1620837"/>
          </a:xfrm>
        </p:spPr>
        <p:txBody>
          <a:bodyPr/>
          <a:lstStyle/>
          <a:p>
            <a:r>
              <a:rPr lang="en-US" sz="4400" dirty="0"/>
              <a:t>Neil’s Top 20+ Questions</a:t>
            </a:r>
          </a:p>
        </p:txBody>
      </p:sp>
    </p:spTree>
    <p:extLst>
      <p:ext uri="{BB962C8B-B14F-4D97-AF65-F5344CB8AC3E}">
        <p14:creationId xmlns:p14="http://schemas.microsoft.com/office/powerpoint/2010/main" val="885704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74471-BBE8-E1AD-A7FD-ACC64856E737}"/>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1540E3-94ED-CC0F-1567-A55A4A5D6FBB}"/>
              </a:ext>
            </a:extLst>
          </p:cNvPr>
          <p:cNvSpPr>
            <a:spLocks noGrp="1"/>
          </p:cNvSpPr>
          <p:nvPr>
            <p:ph idx="1"/>
          </p:nvPr>
        </p:nvSpPr>
        <p:spPr>
          <a:xfrm>
            <a:off x="912286" y="620689"/>
            <a:ext cx="10224274" cy="5400600"/>
          </a:xfrm>
        </p:spPr>
        <p:txBody>
          <a:bodyPr anchor="ctr"/>
          <a:lstStyle/>
          <a:p>
            <a:pPr marL="98425" indent="0" algn="ctr">
              <a:buNone/>
            </a:pPr>
            <a:r>
              <a:rPr lang="en-US" sz="4000" dirty="0"/>
              <a:t>What is an AGA?</a:t>
            </a:r>
          </a:p>
        </p:txBody>
      </p:sp>
    </p:spTree>
    <p:extLst>
      <p:ext uri="{BB962C8B-B14F-4D97-AF65-F5344CB8AC3E}">
        <p14:creationId xmlns:p14="http://schemas.microsoft.com/office/powerpoint/2010/main" val="455856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ollage of men wearing headphones&#10;&#10;AI-generated content may be incorrect.">
            <a:extLst>
              <a:ext uri="{FF2B5EF4-FFF2-40B4-BE49-F238E27FC236}">
                <a16:creationId xmlns:a16="http://schemas.microsoft.com/office/drawing/2014/main" id="{24C0E704-FA44-1E5F-8488-41F85E0668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1085" y="126516"/>
            <a:ext cx="10429830" cy="5866780"/>
          </a:xfrm>
        </p:spPr>
      </p:pic>
    </p:spTree>
    <p:extLst>
      <p:ext uri="{BB962C8B-B14F-4D97-AF65-F5344CB8AC3E}">
        <p14:creationId xmlns:p14="http://schemas.microsoft.com/office/powerpoint/2010/main" val="196461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0E4FB-D596-D25D-16F9-E94510C0D9F5}"/>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078FF5B-3633-8387-8AD6-A59290EBF137}"/>
              </a:ext>
            </a:extLst>
          </p:cNvPr>
          <p:cNvSpPr>
            <a:spLocks noGrp="1"/>
          </p:cNvSpPr>
          <p:nvPr>
            <p:ph idx="1"/>
          </p:nvPr>
        </p:nvSpPr>
        <p:spPr>
          <a:xfrm>
            <a:off x="912286" y="620689"/>
            <a:ext cx="10358967" cy="5400600"/>
          </a:xfrm>
        </p:spPr>
        <p:txBody>
          <a:bodyPr anchor="ctr"/>
          <a:lstStyle/>
          <a:p>
            <a:pPr marL="98425" indent="0" algn="ctr">
              <a:buNone/>
            </a:pPr>
            <a:r>
              <a:rPr lang="en-US" sz="4000" dirty="0"/>
              <a:t>Other than HER2, RET, BRAF, KRAS G12C </a:t>
            </a:r>
            <a:br>
              <a:rPr lang="en-US" sz="4000" dirty="0"/>
            </a:br>
            <a:r>
              <a:rPr lang="en-US" sz="4000" dirty="0"/>
              <a:t>NTRK and NRG1, which actionable genomic </a:t>
            </a:r>
            <a:br>
              <a:rPr lang="en-US" sz="4000" dirty="0"/>
            </a:br>
            <a:r>
              <a:rPr lang="en-US" sz="4000" dirty="0"/>
              <a:t>alterations would be a reasonable target outside of lung cancer (</a:t>
            </a:r>
            <a:r>
              <a:rPr lang="en-US" sz="4000" dirty="0" err="1"/>
              <a:t>eg</a:t>
            </a:r>
            <a:r>
              <a:rPr lang="en-US" sz="4000" dirty="0"/>
              <a:t>, EGFR and ALK)?</a:t>
            </a:r>
          </a:p>
        </p:txBody>
      </p:sp>
    </p:spTree>
    <p:extLst>
      <p:ext uri="{BB962C8B-B14F-4D97-AF65-F5344CB8AC3E}">
        <p14:creationId xmlns:p14="http://schemas.microsoft.com/office/powerpoint/2010/main" val="124909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2286" y="20184"/>
            <a:ext cx="10358967" cy="1143000"/>
          </a:xfrm>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12776"/>
            <a:ext cx="518457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Jessica J Lin,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Attending Physician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Massachusetts General Hospital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9376" y="1412776"/>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446979" y="1412776"/>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34811" y="1412776"/>
            <a:ext cx="1443490" cy="1443490"/>
          </a:xfrm>
          <a:prstGeom prst="rect">
            <a:avLst/>
          </a:prstGeom>
        </p:spPr>
      </p:pic>
      <p:sp>
        <p:nvSpPr>
          <p:cNvPr id="5" name="Text Box 7">
            <a:extLst>
              <a:ext uri="{FF2B5EF4-FFF2-40B4-BE49-F238E27FC236}">
                <a16:creationId xmlns:a16="http://schemas.microsoft.com/office/drawing/2014/main" id="{71965E37-3B17-CF2D-B1CA-57B44065B406}"/>
              </a:ext>
            </a:extLst>
          </p:cNvPr>
          <p:cNvSpPr txBox="1">
            <a:spLocks noChangeArrowheads="1"/>
          </p:cNvSpPr>
          <p:nvPr/>
        </p:nvSpPr>
        <p:spPr bwMode="auto">
          <a:xfrm>
            <a:off x="1991543" y="3717032"/>
            <a:ext cx="49816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Joel W Neal,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 Division of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Stanford University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Medical Director, Cancer Clinical Trials Office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Stanford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Medical Director, Informatics Technology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Stanford Medicine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Stanford, California</a:t>
            </a:r>
          </a:p>
        </p:txBody>
      </p:sp>
      <p:pic>
        <p:nvPicPr>
          <p:cNvPr id="6" name="Picture 5">
            <a:extLst>
              <a:ext uri="{FF2B5EF4-FFF2-40B4-BE49-F238E27FC236}">
                <a16:creationId xmlns:a16="http://schemas.microsoft.com/office/drawing/2014/main" id="{490EFE1D-0498-AC88-C190-336AC8BEFD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3717032"/>
            <a:ext cx="1443490" cy="1443490"/>
          </a:xfrm>
          <a:prstGeom prst="rect">
            <a:avLst/>
          </a:prstGeom>
        </p:spPr>
      </p:pic>
    </p:spTree>
    <p:extLst>
      <p:ext uri="{BB962C8B-B14F-4D97-AF65-F5344CB8AC3E}">
        <p14:creationId xmlns:p14="http://schemas.microsoft.com/office/powerpoint/2010/main" val="3348561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C3015-43AF-E461-4491-12CDCA09088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8E0193C-F05B-6A0F-FB17-857583EBBD3D}"/>
              </a:ext>
            </a:extLst>
          </p:cNvPr>
          <p:cNvSpPr>
            <a:spLocks noGrp="1"/>
          </p:cNvSpPr>
          <p:nvPr>
            <p:ph idx="1"/>
          </p:nvPr>
        </p:nvSpPr>
        <p:spPr>
          <a:xfrm>
            <a:off x="912286" y="620689"/>
            <a:ext cx="10358967" cy="5400600"/>
          </a:xfrm>
        </p:spPr>
        <p:txBody>
          <a:bodyPr anchor="ctr"/>
          <a:lstStyle/>
          <a:p>
            <a:pPr marL="98425" indent="0" algn="ctr">
              <a:buNone/>
            </a:pPr>
            <a:r>
              <a:rPr lang="en-US" sz="4000" dirty="0"/>
              <a:t>For which of these alterations is first-line targeted treatment a reasonable consideration? What about checkpoint inhibition? </a:t>
            </a:r>
          </a:p>
        </p:txBody>
      </p:sp>
    </p:spTree>
    <p:extLst>
      <p:ext uri="{BB962C8B-B14F-4D97-AF65-F5344CB8AC3E}">
        <p14:creationId xmlns:p14="http://schemas.microsoft.com/office/powerpoint/2010/main" val="1321020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32305-99A1-8F28-2172-B68CB31A57E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E0DC1BE-16BB-940D-9458-15CB606E33E2}"/>
              </a:ext>
            </a:extLst>
          </p:cNvPr>
          <p:cNvSpPr>
            <a:spLocks noGrp="1"/>
          </p:cNvSpPr>
          <p:nvPr>
            <p:ph idx="1"/>
          </p:nvPr>
        </p:nvSpPr>
        <p:spPr>
          <a:xfrm>
            <a:off x="912286" y="620689"/>
            <a:ext cx="10358967" cy="5400600"/>
          </a:xfrm>
        </p:spPr>
        <p:txBody>
          <a:bodyPr anchor="ctr"/>
          <a:lstStyle/>
          <a:p>
            <a:pPr marL="98425" indent="0" algn="ctr">
              <a:buNone/>
            </a:pPr>
            <a:r>
              <a:rPr lang="en-US" sz="4000" dirty="0"/>
              <a:t>Why is the PFS for </a:t>
            </a:r>
            <a:r>
              <a:rPr lang="en-US" sz="4000" dirty="0" err="1"/>
              <a:t>lorlatinib</a:t>
            </a:r>
            <a:r>
              <a:rPr lang="en-US" sz="4000" dirty="0"/>
              <a:t> so long </a:t>
            </a:r>
            <a:br>
              <a:rPr lang="en-US" sz="4000" dirty="0"/>
            </a:br>
            <a:r>
              <a:rPr lang="en-US" sz="4000" dirty="0"/>
              <a:t>compared to other  ALK inhibitors </a:t>
            </a:r>
            <a:br>
              <a:rPr lang="en-US" sz="4000" dirty="0"/>
            </a:br>
            <a:r>
              <a:rPr lang="en-US" sz="4000" dirty="0"/>
              <a:t>and other targeted treatments?</a:t>
            </a:r>
          </a:p>
        </p:txBody>
      </p:sp>
    </p:spTree>
    <p:extLst>
      <p:ext uri="{BB962C8B-B14F-4D97-AF65-F5344CB8AC3E}">
        <p14:creationId xmlns:p14="http://schemas.microsoft.com/office/powerpoint/2010/main" val="1999890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9F9BB-5AF5-7724-AC63-6A893CE89E3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6F92B6D-7074-0C17-C87B-5904DF269E23}"/>
              </a:ext>
            </a:extLst>
          </p:cNvPr>
          <p:cNvSpPr/>
          <p:nvPr/>
        </p:nvSpPr>
        <p:spPr bwMode="auto">
          <a:xfrm>
            <a:off x="371364" y="1700808"/>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5965D55-800D-BC65-0C2C-6F3B68607560}"/>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Targeted Therapies Beyond EGFR </a:t>
            </a:r>
            <a:br>
              <a:rPr lang="en-US" sz="2800" dirty="0"/>
            </a:br>
            <a:r>
              <a:rPr lang="en-US" sz="2800" dirty="0"/>
              <a:t>for Non-Small Cell Lung Cancer (NSCLC)</a:t>
            </a:r>
          </a:p>
        </p:txBody>
      </p:sp>
      <p:sp>
        <p:nvSpPr>
          <p:cNvPr id="3" name="Content Placeholder 2">
            <a:extLst>
              <a:ext uri="{FF2B5EF4-FFF2-40B4-BE49-F238E27FC236}">
                <a16:creationId xmlns:a16="http://schemas.microsoft.com/office/drawing/2014/main" id="{B748014C-C7EA-3E34-CEF4-672B137023D3}"/>
              </a:ext>
            </a:extLst>
          </p:cNvPr>
          <p:cNvSpPr>
            <a:spLocks noGrp="1"/>
          </p:cNvSpPr>
          <p:nvPr>
            <p:ph idx="1"/>
          </p:nvPr>
        </p:nvSpPr>
        <p:spPr>
          <a:xfrm>
            <a:off x="911424" y="1268760"/>
            <a:ext cx="9774980" cy="2736304"/>
          </a:xfrm>
        </p:spPr>
        <p:txBody>
          <a:bodyPr/>
          <a:lstStyle/>
          <a:p>
            <a:pPr marL="98425" indent="0">
              <a:lnSpc>
                <a:spcPct val="100000"/>
              </a:lnSpc>
              <a:spcBef>
                <a:spcPts val="300"/>
              </a:spcBef>
              <a:spcAft>
                <a:spcPts val="600"/>
              </a:spcAft>
              <a:buNone/>
            </a:pPr>
            <a:r>
              <a:rPr lang="en-US" sz="2400" dirty="0">
                <a:solidFill>
                  <a:srgbClr val="0432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AGAs (Actionable Genomic Alterations)</a:t>
            </a:r>
          </a:p>
          <a:p>
            <a:pPr marL="98425" indent="0">
              <a:lnSpc>
                <a:spcPct val="100000"/>
              </a:lnSpc>
              <a:spcBef>
                <a:spcPts val="30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1: ALK</a:t>
            </a:r>
            <a:endParaRPr lang="en-US" sz="2400" b="1" dirty="0">
              <a:solidFill>
                <a:schemeClr val="bg1"/>
              </a:solidFill>
              <a:latin typeface="Calibri" panose="020F0502020204030204" pitchFamily="34" charset="0"/>
              <a:cs typeface="Calibri" panose="020F0502020204030204" pitchFamily="34" charset="0"/>
            </a:endParaRPr>
          </a:p>
          <a:p>
            <a:pPr marL="98425" indent="0">
              <a:lnSpc>
                <a:spcPct val="100000"/>
              </a:lnSpc>
              <a:spcBef>
                <a:spcPts val="300"/>
              </a:spcBef>
              <a:spcAft>
                <a:spcPts val="600"/>
              </a:spcAft>
              <a:buNone/>
            </a:pPr>
            <a:r>
              <a:rPr lang="en-US" sz="2400" dirty="0">
                <a:solidFill>
                  <a:srgbClr val="3233FF"/>
                </a:solidFill>
              </a:rPr>
              <a:t>MODULE 2: </a:t>
            </a:r>
            <a:r>
              <a:rPr lang="en-US" sz="2400" b="1" kern="0" dirty="0">
                <a:solidFill>
                  <a:srgbClr val="212121"/>
                </a:solidFill>
                <a:effectLst/>
                <a:latin typeface="+mn-lt"/>
                <a:ea typeface="Times New Roman" panose="02020603050405020304" pitchFamily="18" charset="0"/>
                <a:cs typeface="Times New Roman" panose="02020603050405020304" pitchFamily="18" charset="0"/>
              </a:rPr>
              <a:t>ROS1</a:t>
            </a:r>
          </a:p>
          <a:p>
            <a:pPr marL="98425" indent="0">
              <a:lnSpc>
                <a:spcPct val="100000"/>
              </a:lnSpc>
              <a:spcBef>
                <a:spcPts val="300"/>
              </a:spcBef>
              <a:spcAft>
                <a:spcPts val="600"/>
              </a:spcAft>
              <a:buNone/>
            </a:pPr>
            <a:r>
              <a:rPr lang="en-US" sz="2400" dirty="0">
                <a:solidFill>
                  <a:srgbClr val="3233FF"/>
                </a:solidFill>
              </a:rPr>
              <a:t>MODULE 3: </a:t>
            </a:r>
            <a:r>
              <a:rPr lang="en-US" sz="2400" dirty="0">
                <a:solidFill>
                  <a:srgbClr val="212121"/>
                </a:solidFill>
                <a:latin typeface="+mn-lt"/>
                <a:cs typeface="Times New Roman" panose="02020603050405020304" pitchFamily="18" charset="0"/>
              </a:rPr>
              <a:t>HER2</a:t>
            </a:r>
          </a:p>
          <a:p>
            <a:pPr marL="98425" indent="0">
              <a:lnSpc>
                <a:spcPct val="100000"/>
              </a:lnSpc>
              <a:spcBef>
                <a:spcPts val="300"/>
              </a:spcBef>
              <a:spcAft>
                <a:spcPts val="600"/>
              </a:spcAft>
              <a:buNone/>
            </a:pPr>
            <a:r>
              <a:rPr lang="en-US" sz="2400" dirty="0">
                <a:solidFill>
                  <a:srgbClr val="3233FF"/>
                </a:solidFill>
              </a:rPr>
              <a:t>MODULE 4: </a:t>
            </a:r>
            <a:r>
              <a:rPr lang="en-US" sz="2400" b="1" kern="0" dirty="0">
                <a:solidFill>
                  <a:srgbClr val="212121"/>
                </a:solidFill>
                <a:effectLst/>
                <a:latin typeface="+mn-lt"/>
                <a:ea typeface="Times New Roman" panose="02020603050405020304" pitchFamily="18" charset="0"/>
                <a:cs typeface="Times New Roman" panose="02020603050405020304" pitchFamily="18" charset="0"/>
              </a:rPr>
              <a:t>RET </a:t>
            </a:r>
          </a:p>
          <a:p>
            <a:pPr marL="98425" indent="0">
              <a:lnSpc>
                <a:spcPct val="100000"/>
              </a:lnSpc>
              <a:spcBef>
                <a:spcPts val="300"/>
              </a:spcBef>
              <a:spcAft>
                <a:spcPts val="600"/>
              </a:spcAft>
              <a:buNone/>
            </a:pPr>
            <a:r>
              <a:rPr lang="en-US" sz="2400" dirty="0">
                <a:solidFill>
                  <a:srgbClr val="3233FF"/>
                </a:solidFill>
              </a:rPr>
              <a:t>MODULE 5: </a:t>
            </a:r>
            <a:r>
              <a:rPr lang="en-US" sz="2400" dirty="0">
                <a:solidFill>
                  <a:srgbClr val="212121"/>
                </a:solidFill>
                <a:latin typeface="+mn-lt"/>
                <a:cs typeface="Times New Roman" panose="02020603050405020304" pitchFamily="18" charset="0"/>
              </a:rPr>
              <a:t>NTRK</a:t>
            </a:r>
            <a:endParaRPr lang="en-US" sz="2400" b="1" kern="0" dirty="0">
              <a:solidFill>
                <a:srgbClr val="212121"/>
              </a:solidFill>
              <a:effectLst/>
              <a:latin typeface="+mn-lt"/>
              <a:ea typeface="Times New Roman" panose="02020603050405020304" pitchFamily="18" charset="0"/>
              <a:cs typeface="Times New Roman" panose="02020603050405020304" pitchFamily="18" charset="0"/>
            </a:endParaRPr>
          </a:p>
          <a:p>
            <a:pPr marL="98425" indent="0">
              <a:lnSpc>
                <a:spcPct val="100000"/>
              </a:lnSpc>
              <a:spcBef>
                <a:spcPts val="300"/>
              </a:spcBef>
              <a:spcAft>
                <a:spcPts val="600"/>
              </a:spcAft>
              <a:buNone/>
            </a:pPr>
            <a:r>
              <a:rPr lang="en-US" sz="2400" dirty="0">
                <a:solidFill>
                  <a:srgbClr val="3233FF"/>
                </a:solidFill>
              </a:rPr>
              <a:t>MODULE 6: </a:t>
            </a:r>
            <a:r>
              <a:rPr lang="en-US" sz="2400" dirty="0">
                <a:solidFill>
                  <a:srgbClr val="212121"/>
                </a:solidFill>
                <a:latin typeface="+mn-lt"/>
                <a:cs typeface="Times New Roman" panose="02020603050405020304" pitchFamily="18" charset="0"/>
              </a:rPr>
              <a:t>MET</a:t>
            </a:r>
          </a:p>
          <a:p>
            <a:pPr marL="98425" indent="0">
              <a:lnSpc>
                <a:spcPct val="100000"/>
              </a:lnSpc>
              <a:spcBef>
                <a:spcPts val="300"/>
              </a:spcBef>
              <a:spcAft>
                <a:spcPts val="600"/>
              </a:spcAft>
              <a:buNone/>
            </a:pPr>
            <a:r>
              <a:rPr lang="en-US" sz="2400" dirty="0">
                <a:solidFill>
                  <a:srgbClr val="3233FF"/>
                </a:solidFill>
              </a:rPr>
              <a:t>MODULE 7: </a:t>
            </a:r>
            <a:r>
              <a:rPr lang="en-US" sz="2400" dirty="0">
                <a:solidFill>
                  <a:srgbClr val="212121"/>
                </a:solidFill>
                <a:latin typeface="+mn-lt"/>
                <a:cs typeface="Times New Roman" panose="02020603050405020304" pitchFamily="18" charset="0"/>
              </a:rPr>
              <a:t>BRAF</a:t>
            </a:r>
          </a:p>
          <a:p>
            <a:pPr marL="98425" indent="0">
              <a:lnSpc>
                <a:spcPct val="100000"/>
              </a:lnSpc>
              <a:spcBef>
                <a:spcPts val="300"/>
              </a:spcBef>
              <a:spcAft>
                <a:spcPts val="600"/>
              </a:spcAft>
              <a:buNone/>
            </a:pPr>
            <a:r>
              <a:rPr lang="en-US" sz="2400" dirty="0">
                <a:solidFill>
                  <a:srgbClr val="3233FF"/>
                </a:solidFill>
              </a:rPr>
              <a:t>MODULE 8:</a:t>
            </a:r>
            <a:r>
              <a:rPr lang="en-US" sz="2400" dirty="0">
                <a:solidFill>
                  <a:srgbClr val="212121"/>
                </a:solidFill>
                <a:latin typeface="+mn-lt"/>
                <a:cs typeface="Times New Roman" panose="02020603050405020304" pitchFamily="18" charset="0"/>
              </a:rPr>
              <a:t> KRAS G12C</a:t>
            </a:r>
          </a:p>
          <a:p>
            <a:pPr marL="98425" indent="0">
              <a:lnSpc>
                <a:spcPct val="100000"/>
              </a:lnSpc>
              <a:spcBef>
                <a:spcPts val="300"/>
              </a:spcBef>
              <a:spcAft>
                <a:spcPts val="600"/>
              </a:spcAft>
              <a:buNone/>
            </a:pPr>
            <a:r>
              <a:rPr lang="en-US" sz="2400" dirty="0">
                <a:solidFill>
                  <a:srgbClr val="3233FF"/>
                </a:solidFill>
              </a:rPr>
              <a:t>MODULE 9: </a:t>
            </a:r>
            <a:r>
              <a:rPr lang="en-US" sz="2400" dirty="0">
                <a:solidFill>
                  <a:srgbClr val="212121"/>
                </a:solidFill>
                <a:latin typeface="+mn-lt"/>
                <a:cs typeface="Times New Roman" panose="02020603050405020304" pitchFamily="18" charset="0"/>
              </a:rPr>
              <a:t>NRG1</a:t>
            </a:r>
          </a:p>
          <a:p>
            <a:pPr marL="98425" indent="0">
              <a:lnSpc>
                <a:spcPct val="100000"/>
              </a:lnSpc>
              <a:spcBef>
                <a:spcPts val="300"/>
              </a:spcBef>
              <a:spcAft>
                <a:spcPts val="600"/>
              </a:spcAft>
              <a:buNone/>
            </a:pPr>
            <a:r>
              <a:rPr lang="en-US" sz="2400" dirty="0">
                <a:solidFill>
                  <a:srgbClr val="3233FF"/>
                </a:solidFill>
              </a:rPr>
              <a:t>MODULE 10: </a:t>
            </a:r>
            <a:r>
              <a:rPr lang="en-US" sz="2400" dirty="0">
                <a:solidFill>
                  <a:srgbClr val="212121"/>
                </a:solidFill>
                <a:latin typeface="+mn-lt"/>
                <a:cs typeface="Times New Roman" panose="02020603050405020304" pitchFamily="18" charset="0"/>
              </a:rPr>
              <a:t>Novel Targeted Strategies</a:t>
            </a:r>
          </a:p>
        </p:txBody>
      </p:sp>
    </p:spTree>
    <p:extLst>
      <p:ext uri="{BB962C8B-B14F-4D97-AF65-F5344CB8AC3E}">
        <p14:creationId xmlns:p14="http://schemas.microsoft.com/office/powerpoint/2010/main" val="1671746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7F88-3C4D-FB9D-2AD2-D45495F9C03F}"/>
              </a:ext>
            </a:extLst>
          </p:cNvPr>
          <p:cNvSpPr>
            <a:spLocks noGrp="1"/>
          </p:cNvSpPr>
          <p:nvPr>
            <p:ph type="title"/>
          </p:nvPr>
        </p:nvSpPr>
        <p:spPr>
          <a:xfrm>
            <a:off x="609600" y="359647"/>
            <a:ext cx="10972800" cy="1371600"/>
          </a:xfrm>
        </p:spPr>
        <p:txBody>
          <a:bodyPr>
            <a:normAutofit/>
          </a:bodyPr>
          <a:lstStyle/>
          <a:p>
            <a:r>
              <a:rPr lang="en-US" sz="3600" b="1" dirty="0"/>
              <a:t>Evolution of First- and Next-Generation ALK Inhibitors for ALK+ NSCLC</a:t>
            </a:r>
          </a:p>
        </p:txBody>
      </p:sp>
      <p:sp>
        <p:nvSpPr>
          <p:cNvPr id="3" name="Slide Number Placeholder 2">
            <a:extLst>
              <a:ext uri="{FF2B5EF4-FFF2-40B4-BE49-F238E27FC236}">
                <a16:creationId xmlns:a16="http://schemas.microsoft.com/office/drawing/2014/main" id="{22B45D8F-4209-60ED-350C-AE747478D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200" b="0" i="0" u="none" strike="noStrike" kern="1200" cap="none" spc="0" normalizeH="0" baseline="0" noProof="0" smtClean="0">
                <a:ln>
                  <a:noFill/>
                </a:ln>
                <a:solidFill>
                  <a:prstClr val="whit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24AF115F-1072-EF7D-3F6A-4906571A72BD}"/>
              </a:ext>
            </a:extLst>
          </p:cNvPr>
          <p:cNvSpPr/>
          <p:nvPr/>
        </p:nvSpPr>
        <p:spPr>
          <a:xfrm>
            <a:off x="1254145" y="2308286"/>
            <a:ext cx="3135086" cy="600892"/>
          </a:xfrm>
          <a:prstGeom prst="rect">
            <a:avLst/>
          </a:prstGeom>
          <a:solidFill>
            <a:srgbClr val="008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First-Generation (1G)</a:t>
            </a:r>
          </a:p>
        </p:txBody>
      </p:sp>
      <p:sp>
        <p:nvSpPr>
          <p:cNvPr id="7" name="Rectangle 6">
            <a:extLst>
              <a:ext uri="{FF2B5EF4-FFF2-40B4-BE49-F238E27FC236}">
                <a16:creationId xmlns:a16="http://schemas.microsoft.com/office/drawing/2014/main" id="{D8AF35D4-5F5E-B057-B000-1CE0DBA3D8FB}"/>
              </a:ext>
            </a:extLst>
          </p:cNvPr>
          <p:cNvSpPr/>
          <p:nvPr/>
        </p:nvSpPr>
        <p:spPr>
          <a:xfrm>
            <a:off x="4541631" y="2320758"/>
            <a:ext cx="3135086" cy="600892"/>
          </a:xfrm>
          <a:prstGeom prst="rect">
            <a:avLst/>
          </a:prstGeom>
          <a:solidFill>
            <a:srgbClr val="008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Second-Generation (2G)</a:t>
            </a:r>
          </a:p>
        </p:txBody>
      </p:sp>
      <p:sp>
        <p:nvSpPr>
          <p:cNvPr id="8" name="Rectangle 7">
            <a:extLst>
              <a:ext uri="{FF2B5EF4-FFF2-40B4-BE49-F238E27FC236}">
                <a16:creationId xmlns:a16="http://schemas.microsoft.com/office/drawing/2014/main" id="{07F75BF3-C816-0D17-AACE-B391B625D814}"/>
              </a:ext>
            </a:extLst>
          </p:cNvPr>
          <p:cNvSpPr/>
          <p:nvPr/>
        </p:nvSpPr>
        <p:spPr>
          <a:xfrm>
            <a:off x="7829117" y="2308286"/>
            <a:ext cx="3135086" cy="600892"/>
          </a:xfrm>
          <a:prstGeom prst="rect">
            <a:avLst/>
          </a:prstGeom>
          <a:solidFill>
            <a:srgbClr val="008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Third-Generation (3G)</a:t>
            </a:r>
          </a:p>
        </p:txBody>
      </p:sp>
      <p:sp>
        <p:nvSpPr>
          <p:cNvPr id="9" name="Rectangle 8">
            <a:extLst>
              <a:ext uri="{FF2B5EF4-FFF2-40B4-BE49-F238E27FC236}">
                <a16:creationId xmlns:a16="http://schemas.microsoft.com/office/drawing/2014/main" id="{39BEFB7E-C4E0-47D6-DA46-8FC4F352DA09}"/>
              </a:ext>
            </a:extLst>
          </p:cNvPr>
          <p:cNvSpPr/>
          <p:nvPr/>
        </p:nvSpPr>
        <p:spPr>
          <a:xfrm>
            <a:off x="1254145" y="3025058"/>
            <a:ext cx="3135086" cy="1309113"/>
          </a:xfrm>
          <a:prstGeom prst="rect">
            <a:avLst/>
          </a:prstGeom>
          <a:solidFill>
            <a:srgbClr val="002557"/>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Crizotinib</a:t>
            </a:r>
          </a:p>
        </p:txBody>
      </p:sp>
      <p:sp>
        <p:nvSpPr>
          <p:cNvPr id="10" name="Rectangle 9">
            <a:extLst>
              <a:ext uri="{FF2B5EF4-FFF2-40B4-BE49-F238E27FC236}">
                <a16:creationId xmlns:a16="http://schemas.microsoft.com/office/drawing/2014/main" id="{5EF29E30-0E03-9352-61F0-809B871998D2}"/>
              </a:ext>
            </a:extLst>
          </p:cNvPr>
          <p:cNvSpPr/>
          <p:nvPr/>
        </p:nvSpPr>
        <p:spPr>
          <a:xfrm>
            <a:off x="4541631" y="3037531"/>
            <a:ext cx="3135086" cy="1296718"/>
          </a:xfrm>
          <a:prstGeom prst="rect">
            <a:avLst/>
          </a:prstGeom>
          <a:solidFill>
            <a:srgbClr val="002557"/>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Ceritinib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Alectinib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Brigatinib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Aptos" panose="02110004020202020204"/>
                <a:ea typeface="+mn-ea"/>
                <a:cs typeface="+mn-cs"/>
              </a:rPr>
              <a:t>Ensartinib</a:t>
            </a:r>
            <a:endPar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E4D5608C-D4D4-A94F-06B0-04C7410268B1}"/>
              </a:ext>
            </a:extLst>
          </p:cNvPr>
          <p:cNvSpPr/>
          <p:nvPr/>
        </p:nvSpPr>
        <p:spPr>
          <a:xfrm>
            <a:off x="7829117" y="3025058"/>
            <a:ext cx="3135086" cy="1309112"/>
          </a:xfrm>
          <a:prstGeom prst="rect">
            <a:avLst/>
          </a:prstGeom>
          <a:solidFill>
            <a:srgbClr val="002557"/>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Lorlatinib</a:t>
            </a:r>
          </a:p>
        </p:txBody>
      </p:sp>
      <p:sp>
        <p:nvSpPr>
          <p:cNvPr id="16" name="Right Triangle 15">
            <a:extLst>
              <a:ext uri="{FF2B5EF4-FFF2-40B4-BE49-F238E27FC236}">
                <a16:creationId xmlns:a16="http://schemas.microsoft.com/office/drawing/2014/main" id="{4360E5FB-82E6-0B7F-0F4F-A8BB19DC0AEF}"/>
              </a:ext>
            </a:extLst>
          </p:cNvPr>
          <p:cNvSpPr/>
          <p:nvPr/>
        </p:nvSpPr>
        <p:spPr>
          <a:xfrm flipH="1">
            <a:off x="1241917" y="4413079"/>
            <a:ext cx="9722285" cy="923280"/>
          </a:xfrm>
          <a:prstGeom prst="rtTriangle">
            <a:avLst/>
          </a:prstGeom>
          <a:solidFill>
            <a:srgbClr val="008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66AC4906-4F74-C528-93D6-B91FB5E34070}"/>
              </a:ext>
            </a:extLst>
          </p:cNvPr>
          <p:cNvSpPr/>
          <p:nvPr/>
        </p:nvSpPr>
        <p:spPr>
          <a:xfrm>
            <a:off x="1240023" y="5325862"/>
            <a:ext cx="9724980" cy="92415"/>
          </a:xfrm>
          <a:prstGeom prst="rect">
            <a:avLst/>
          </a:prstGeom>
          <a:solidFill>
            <a:srgbClr val="008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98CD6A77-521B-1325-2D94-D62068E40F6E}"/>
              </a:ext>
            </a:extLst>
          </p:cNvPr>
          <p:cNvSpPr txBox="1"/>
          <p:nvPr/>
        </p:nvSpPr>
        <p:spPr>
          <a:xfrm>
            <a:off x="6095051" y="4621573"/>
            <a:ext cx="4862489"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Increased potency, selectivity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Increased CNS penetration &amp; activity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rPr>
              <a:t>Coverage of on-target resistance mutation(s)</a:t>
            </a:r>
          </a:p>
        </p:txBody>
      </p:sp>
      <p:sp>
        <p:nvSpPr>
          <p:cNvPr id="21" name="TextBox 20">
            <a:extLst>
              <a:ext uri="{FF2B5EF4-FFF2-40B4-BE49-F238E27FC236}">
                <a16:creationId xmlns:a16="http://schemas.microsoft.com/office/drawing/2014/main" id="{D54C6225-41BD-5577-F5E1-D2F203A57B12}"/>
              </a:ext>
            </a:extLst>
          </p:cNvPr>
          <p:cNvSpPr txBox="1"/>
          <p:nvPr/>
        </p:nvSpPr>
        <p:spPr>
          <a:xfrm>
            <a:off x="1241919" y="5504776"/>
            <a:ext cx="97081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Note: Only the FDA-approved ALK inhibitors are shown, with others in development </a:t>
            </a:r>
          </a:p>
        </p:txBody>
      </p:sp>
      <p:sp>
        <p:nvSpPr>
          <p:cNvPr id="13" name="TextBox 12">
            <a:extLst>
              <a:ext uri="{FF2B5EF4-FFF2-40B4-BE49-F238E27FC236}">
                <a16:creationId xmlns:a16="http://schemas.microsoft.com/office/drawing/2014/main" id="{0BD96799-C6F5-EE4E-14E0-3AAD31E7E296}"/>
              </a:ext>
            </a:extLst>
          </p:cNvPr>
          <p:cNvSpPr txBox="1"/>
          <p:nvPr/>
        </p:nvSpPr>
        <p:spPr>
          <a:xfrm>
            <a:off x="8107680" y="6473627"/>
            <a:ext cx="37490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Lin JJ, ASCO 2024</a:t>
            </a:r>
          </a:p>
        </p:txBody>
      </p:sp>
      <p:sp>
        <p:nvSpPr>
          <p:cNvPr id="4" name="TextBox 3">
            <a:extLst>
              <a:ext uri="{FF2B5EF4-FFF2-40B4-BE49-F238E27FC236}">
                <a16:creationId xmlns:a16="http://schemas.microsoft.com/office/drawing/2014/main" id="{9DB2BBCF-C50E-C338-766E-A5E1EA9F9656}"/>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3190865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CB97E-3E73-3D19-1D31-E8047448AA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03FB3F-D7AF-87E4-F641-9B9ACFAED08E}"/>
              </a:ext>
            </a:extLst>
          </p:cNvPr>
          <p:cNvSpPr>
            <a:spLocks noGrp="1"/>
          </p:cNvSpPr>
          <p:nvPr>
            <p:ph type="title"/>
          </p:nvPr>
        </p:nvSpPr>
        <p:spPr>
          <a:xfrm>
            <a:off x="609600" y="510157"/>
            <a:ext cx="10972800" cy="1143000"/>
          </a:xfrm>
        </p:spPr>
        <p:txBody>
          <a:bodyPr>
            <a:noAutofit/>
          </a:bodyPr>
          <a:lstStyle/>
          <a:p>
            <a:r>
              <a:rPr lang="en-US" sz="3600" b="1" dirty="0"/>
              <a:t>FDA approves </a:t>
            </a:r>
            <a:r>
              <a:rPr lang="en-US" sz="3600" b="1" dirty="0" err="1"/>
              <a:t>ensartinib</a:t>
            </a:r>
            <a:r>
              <a:rPr lang="en-US" sz="3600" b="1" dirty="0"/>
              <a:t> for ALK-positive locally advanced or metastatic non-small cell lung cancer</a:t>
            </a:r>
            <a:br>
              <a:rPr lang="en-US" sz="3600" b="1" dirty="0"/>
            </a:br>
            <a:r>
              <a:rPr lang="en-US" sz="1600" b="1" dirty="0"/>
              <a:t>Press Release: December 18, 2024</a:t>
            </a:r>
          </a:p>
        </p:txBody>
      </p:sp>
      <p:sp>
        <p:nvSpPr>
          <p:cNvPr id="3" name="Content Placeholder 2">
            <a:extLst>
              <a:ext uri="{FF2B5EF4-FFF2-40B4-BE49-F238E27FC236}">
                <a16:creationId xmlns:a16="http://schemas.microsoft.com/office/drawing/2014/main" id="{A781F10D-11E2-0A7E-1477-72B4233BAC9E}"/>
              </a:ext>
            </a:extLst>
          </p:cNvPr>
          <p:cNvSpPr>
            <a:spLocks noGrp="1"/>
          </p:cNvSpPr>
          <p:nvPr>
            <p:ph idx="1"/>
          </p:nvPr>
        </p:nvSpPr>
        <p:spPr>
          <a:xfrm>
            <a:off x="609600" y="1823403"/>
            <a:ext cx="11277600" cy="4524440"/>
          </a:xfrm>
        </p:spPr>
        <p:txBody>
          <a:bodyPr>
            <a:normAutofit/>
          </a:bodyPr>
          <a:lstStyle/>
          <a:p>
            <a:pPr marL="0" indent="0">
              <a:lnSpc>
                <a:spcPct val="100000"/>
              </a:lnSpc>
              <a:buNone/>
            </a:pPr>
            <a:r>
              <a:rPr lang="en-US" sz="1800" dirty="0">
                <a:latin typeface="Calibri" panose="020F0502020204030204" pitchFamily="34" charset="0"/>
                <a:cs typeface="Calibri" panose="020F0502020204030204" pitchFamily="34" charset="0"/>
              </a:rPr>
              <a:t>The Food and Drug Administration approved </a:t>
            </a:r>
            <a:r>
              <a:rPr lang="en-US" sz="1800" dirty="0" err="1">
                <a:latin typeface="Calibri" panose="020F0502020204030204" pitchFamily="34" charset="0"/>
                <a:cs typeface="Calibri" panose="020F0502020204030204" pitchFamily="34" charset="0"/>
              </a:rPr>
              <a:t>ensartinib</a:t>
            </a:r>
            <a:r>
              <a:rPr lang="en-US" sz="1800" dirty="0">
                <a:latin typeface="Calibri" panose="020F0502020204030204" pitchFamily="34" charset="0"/>
                <a:cs typeface="Calibri" panose="020F0502020204030204" pitchFamily="34" charset="0"/>
              </a:rPr>
              <a:t> for adult patients with anaplastic lymphoma kinase (ALK)-positive locally advanced or metastatic non-small cell lung cancer (NSCLC) who have not previously received an ALK inhibitor.</a:t>
            </a:r>
          </a:p>
          <a:p>
            <a:pPr marL="0" indent="0">
              <a:lnSpc>
                <a:spcPct val="100000"/>
              </a:lnSpc>
              <a:buNone/>
            </a:pPr>
            <a:r>
              <a:rPr lang="en-US" sz="1800" dirty="0">
                <a:latin typeface="Calibri" panose="020F0502020204030204" pitchFamily="34" charset="0"/>
                <a:ea typeface="Lato" panose="020F0502020204030203" pitchFamily="34" charset="0"/>
                <a:cs typeface="Calibri" panose="020F0502020204030204" pitchFamily="34" charset="0"/>
              </a:rPr>
              <a:t>Efficacy was evaluated in eXalt3 (NCT02767804), an open-label, randomized, active-controlled, multicenter trial in 290 patients with locally advanced or metastatic ALK-positive NSCLC who had not previously received an ALK-targeted therapy. Patients were randomized 1:1 to receive </a:t>
            </a:r>
            <a:r>
              <a:rPr lang="en-US" sz="1800" dirty="0" err="1">
                <a:latin typeface="Calibri" panose="020F0502020204030204" pitchFamily="34" charset="0"/>
                <a:ea typeface="Lato" panose="020F0502020204030203" pitchFamily="34" charset="0"/>
                <a:cs typeface="Calibri" panose="020F0502020204030204" pitchFamily="34" charset="0"/>
              </a:rPr>
              <a:t>ensartinib</a:t>
            </a:r>
            <a:r>
              <a:rPr lang="en-US" sz="1800" dirty="0">
                <a:latin typeface="Calibri" panose="020F0502020204030204" pitchFamily="34" charset="0"/>
                <a:ea typeface="Lato" panose="020F0502020204030203" pitchFamily="34" charset="0"/>
                <a:cs typeface="Calibri" panose="020F0502020204030204" pitchFamily="34" charset="0"/>
              </a:rPr>
              <a:t> or </a:t>
            </a:r>
            <a:r>
              <a:rPr lang="en-US" sz="1800" dirty="0" err="1">
                <a:latin typeface="Calibri" panose="020F0502020204030204" pitchFamily="34" charset="0"/>
                <a:ea typeface="Lato" panose="020F0502020204030203" pitchFamily="34" charset="0"/>
                <a:cs typeface="Calibri" panose="020F0502020204030204" pitchFamily="34" charset="0"/>
              </a:rPr>
              <a:t>crizotinib</a:t>
            </a:r>
            <a:r>
              <a:rPr lang="en-US" sz="1800" dirty="0">
                <a:latin typeface="Calibri" panose="020F0502020204030204" pitchFamily="34" charset="0"/>
                <a:ea typeface="Lato" panose="020F0502020204030203" pitchFamily="34" charset="0"/>
                <a:cs typeface="Calibri" panose="020F0502020204030204" pitchFamily="34" charset="0"/>
              </a:rPr>
              <a:t>.</a:t>
            </a:r>
          </a:p>
          <a:p>
            <a:pPr marL="0" indent="0">
              <a:lnSpc>
                <a:spcPct val="100000"/>
              </a:lnSpc>
              <a:buNone/>
            </a:pPr>
            <a:r>
              <a:rPr lang="en-US" sz="1800" dirty="0">
                <a:latin typeface="Calibri" panose="020F0502020204030204" pitchFamily="34" charset="0"/>
                <a:ea typeface="Lato" panose="020F0502020204030203" pitchFamily="34" charset="0"/>
                <a:cs typeface="Calibri" panose="020F0502020204030204" pitchFamily="34" charset="0"/>
              </a:rPr>
              <a:t>The main efficacy outcome measure was progression-free survival (PFS) as evaluated by blinded independent central review. The key secondary efficacy outcome measure was overall survival (OS). </a:t>
            </a:r>
            <a:r>
              <a:rPr lang="en-US" sz="1800" dirty="0" err="1">
                <a:latin typeface="Calibri" panose="020F0502020204030204" pitchFamily="34" charset="0"/>
                <a:ea typeface="Lato" panose="020F0502020204030203" pitchFamily="34" charset="0"/>
                <a:cs typeface="Calibri" panose="020F0502020204030204" pitchFamily="34" charset="0"/>
              </a:rPr>
              <a:t>Ensartinib</a:t>
            </a:r>
            <a:r>
              <a:rPr lang="en-US" sz="1800" dirty="0">
                <a:latin typeface="Calibri" panose="020F0502020204030204" pitchFamily="34" charset="0"/>
                <a:ea typeface="Lato" panose="020F0502020204030203" pitchFamily="34" charset="0"/>
                <a:cs typeface="Calibri" panose="020F0502020204030204" pitchFamily="34" charset="0"/>
              </a:rPr>
              <a:t> demonstrated a statistically significant PFS improvement compared to </a:t>
            </a:r>
            <a:r>
              <a:rPr lang="en-US" sz="1800" dirty="0" err="1">
                <a:latin typeface="Calibri" panose="020F0502020204030204" pitchFamily="34" charset="0"/>
                <a:ea typeface="Lato" panose="020F0502020204030203" pitchFamily="34" charset="0"/>
                <a:cs typeface="Calibri" panose="020F0502020204030204" pitchFamily="34" charset="0"/>
              </a:rPr>
              <a:t>crizotinib</a:t>
            </a:r>
            <a:r>
              <a:rPr lang="en-US" sz="1800" dirty="0">
                <a:latin typeface="Calibri" panose="020F0502020204030204" pitchFamily="34" charset="0"/>
                <a:ea typeface="Lato" panose="020F0502020204030203" pitchFamily="34" charset="0"/>
                <a:cs typeface="Calibri" panose="020F0502020204030204" pitchFamily="34" charset="0"/>
              </a:rPr>
              <a:t> with a hazard ratio (HR) of 0.56 (95% CI: 0.40, 0.79; p-value 0.0007). The median PFS was 25.8 months (95% CI: 21.8, not estimable) in the </a:t>
            </a:r>
            <a:r>
              <a:rPr lang="en-US" sz="1800" dirty="0" err="1">
                <a:latin typeface="Calibri" panose="020F0502020204030204" pitchFamily="34" charset="0"/>
                <a:ea typeface="Lato" panose="020F0502020204030203" pitchFamily="34" charset="0"/>
                <a:cs typeface="Calibri" panose="020F0502020204030204" pitchFamily="34" charset="0"/>
              </a:rPr>
              <a:t>ensartinib</a:t>
            </a:r>
            <a:r>
              <a:rPr lang="en-US" sz="1800" dirty="0">
                <a:latin typeface="Calibri" panose="020F0502020204030204" pitchFamily="34" charset="0"/>
                <a:ea typeface="Lato" panose="020F0502020204030203" pitchFamily="34" charset="0"/>
                <a:cs typeface="Calibri" panose="020F0502020204030204" pitchFamily="34" charset="0"/>
              </a:rPr>
              <a:t> arm and 12.7 months (95% CI: 9.2, 16.6) in the </a:t>
            </a:r>
            <a:r>
              <a:rPr lang="en-US" sz="1800" dirty="0" err="1">
                <a:latin typeface="Calibri" panose="020F0502020204030204" pitchFamily="34" charset="0"/>
                <a:ea typeface="Lato" panose="020F0502020204030203" pitchFamily="34" charset="0"/>
                <a:cs typeface="Calibri" panose="020F0502020204030204" pitchFamily="34" charset="0"/>
              </a:rPr>
              <a:t>crizotinib</a:t>
            </a:r>
            <a:r>
              <a:rPr lang="en-US" sz="1800" dirty="0">
                <a:latin typeface="Calibri" panose="020F0502020204030204" pitchFamily="34" charset="0"/>
                <a:ea typeface="Lato" panose="020F0502020204030203" pitchFamily="34" charset="0"/>
                <a:cs typeface="Calibri" panose="020F0502020204030204" pitchFamily="34" charset="0"/>
              </a:rPr>
              <a:t> arm. There was no statistically significant difference in OS (HR 0.88 [95% CI: 0.63, 1.23], p-value 0.4570).</a:t>
            </a:r>
          </a:p>
          <a:p>
            <a:pPr marL="0" indent="0">
              <a:lnSpc>
                <a:spcPct val="100000"/>
              </a:lnSpc>
              <a:buNone/>
            </a:pPr>
            <a:r>
              <a:rPr lang="en-US" sz="1800" dirty="0">
                <a:latin typeface="Calibri" panose="020F0502020204030204" pitchFamily="34" charset="0"/>
                <a:ea typeface="Lato" panose="020F0502020204030203" pitchFamily="34" charset="0"/>
                <a:cs typeface="Calibri" panose="020F0502020204030204" pitchFamily="34" charset="0"/>
              </a:rPr>
              <a:t>The most common adverse reactions (≥20%) were rash, musculoskeletal pain, constipation, cough, </a:t>
            </a:r>
            <a:r>
              <a:rPr lang="en-US" sz="1800" dirty="0" err="1">
                <a:latin typeface="Calibri" panose="020F0502020204030204" pitchFamily="34" charset="0"/>
                <a:ea typeface="Lato" panose="020F0502020204030203" pitchFamily="34" charset="0"/>
                <a:cs typeface="Calibri" panose="020F0502020204030204" pitchFamily="34" charset="0"/>
              </a:rPr>
              <a:t>pruritis</a:t>
            </a:r>
            <a:r>
              <a:rPr lang="en-US" sz="1800" dirty="0">
                <a:latin typeface="Calibri" panose="020F0502020204030204" pitchFamily="34" charset="0"/>
                <a:ea typeface="Lato" panose="020F0502020204030203" pitchFamily="34" charset="0"/>
                <a:cs typeface="Calibri" panose="020F0502020204030204" pitchFamily="34" charset="0"/>
              </a:rPr>
              <a:t>, nausea, edema, pyrexia, and fatigue.</a:t>
            </a:r>
          </a:p>
          <a:p>
            <a:pPr marL="0" indent="0">
              <a:lnSpc>
                <a:spcPct val="100000"/>
              </a:lnSpc>
              <a:buNone/>
            </a:pPr>
            <a:endParaRPr lang="en-US" sz="3200" dirty="0">
              <a:latin typeface="Aptos" panose="020B0004020202020204"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1F76F06C-07B3-77CF-D9B3-7E6ED0AB14AA}"/>
              </a:ext>
            </a:extLst>
          </p:cNvPr>
          <p:cNvSpPr txBox="1"/>
          <p:nvPr/>
        </p:nvSpPr>
        <p:spPr>
          <a:xfrm>
            <a:off x="156625" y="6165304"/>
            <a:ext cx="1108008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https://</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www.fda.gov</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/drugs/resources-information-approved-drugs/fda-approves-ensartinib-alk-positive-locally-advanced-or-metastatic-non-small-cell-lung-cancer</a:t>
            </a:r>
          </a:p>
        </p:txBody>
      </p:sp>
      <p:sp>
        <p:nvSpPr>
          <p:cNvPr id="4" name="TextBox 3">
            <a:extLst>
              <a:ext uri="{FF2B5EF4-FFF2-40B4-BE49-F238E27FC236}">
                <a16:creationId xmlns:a16="http://schemas.microsoft.com/office/drawing/2014/main" id="{D0020679-458F-A525-386F-3334785B6E16}"/>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1976428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B423F-5B68-33D3-52FE-22A6E2359A0D}"/>
              </a:ext>
            </a:extLst>
          </p:cNvPr>
          <p:cNvSpPr>
            <a:spLocks noGrp="1"/>
          </p:cNvSpPr>
          <p:nvPr>
            <p:ph type="title"/>
          </p:nvPr>
        </p:nvSpPr>
        <p:spPr>
          <a:xfrm>
            <a:off x="595753" y="142101"/>
            <a:ext cx="10515600" cy="1325563"/>
          </a:xfrm>
        </p:spPr>
        <p:txBody>
          <a:bodyPr/>
          <a:lstStyle/>
          <a:p>
            <a:r>
              <a:rPr lang="en-US" sz="4400" dirty="0">
                <a:latin typeface="Calibri" panose="020F0502020204030204" pitchFamily="34" charset="0"/>
                <a:ea typeface="Lato" panose="020F0502020204030203" pitchFamily="34" charset="0"/>
                <a:cs typeface="Calibri" panose="020F0502020204030204" pitchFamily="34" charset="0"/>
              </a:rPr>
              <a:t>eXalt3 Study Design </a:t>
            </a:r>
            <a:endParaRPr lang="en-US" dirty="0"/>
          </a:p>
        </p:txBody>
      </p:sp>
      <p:pic>
        <p:nvPicPr>
          <p:cNvPr id="9" name="Content Placeholder 8" descr="A diagram of a patient's medication&#10;&#10;AI-generated content may be incorrect.">
            <a:extLst>
              <a:ext uri="{FF2B5EF4-FFF2-40B4-BE49-F238E27FC236}">
                <a16:creationId xmlns:a16="http://schemas.microsoft.com/office/drawing/2014/main" id="{EB08D203-09CA-78C4-DB9C-372221E0352A}"/>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80975" y="1556172"/>
            <a:ext cx="10860897" cy="4383553"/>
          </a:xfrm>
        </p:spPr>
      </p:pic>
      <p:sp>
        <p:nvSpPr>
          <p:cNvPr id="10" name="TextBox 9">
            <a:extLst>
              <a:ext uri="{FF2B5EF4-FFF2-40B4-BE49-F238E27FC236}">
                <a16:creationId xmlns:a16="http://schemas.microsoft.com/office/drawing/2014/main" id="{403407B8-181F-703D-E025-74B1A2B3DFB7}"/>
              </a:ext>
            </a:extLst>
          </p:cNvPr>
          <p:cNvSpPr txBox="1"/>
          <p:nvPr/>
        </p:nvSpPr>
        <p:spPr>
          <a:xfrm>
            <a:off x="10235537" y="6537480"/>
            <a:ext cx="175163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Horn L., WCLC 2020</a:t>
            </a:r>
          </a:p>
        </p:txBody>
      </p:sp>
      <p:sp>
        <p:nvSpPr>
          <p:cNvPr id="3" name="TextBox 2">
            <a:extLst>
              <a:ext uri="{FF2B5EF4-FFF2-40B4-BE49-F238E27FC236}">
                <a16:creationId xmlns:a16="http://schemas.microsoft.com/office/drawing/2014/main" id="{C0844915-0EFC-1AAB-9740-F165B5C1703E}"/>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3482820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302B28-3A42-FED9-E01C-82EB4E454772}"/>
              </a:ext>
            </a:extLst>
          </p:cNvPr>
          <p:cNvSpPr>
            <a:spLocks noGrp="1"/>
          </p:cNvSpPr>
          <p:nvPr>
            <p:ph type="title"/>
          </p:nvPr>
        </p:nvSpPr>
        <p:spPr/>
        <p:txBody>
          <a:bodyPr>
            <a:normAutofit/>
          </a:bodyPr>
          <a:lstStyle/>
          <a:p>
            <a:r>
              <a:rPr lang="en-US" sz="3600" b="1" dirty="0" err="1"/>
              <a:t>Ensartinib</a:t>
            </a:r>
            <a:r>
              <a:rPr lang="en-US" sz="3600" b="1" dirty="0"/>
              <a:t> in Metastatic ALK+ NSCLC:</a:t>
            </a:r>
            <a:br>
              <a:rPr lang="en-US" sz="3600" b="1" dirty="0"/>
            </a:br>
            <a:r>
              <a:rPr lang="en-US" sz="3600" b="1" dirty="0"/>
              <a:t>PFS Results, Phase </a:t>
            </a:r>
            <a:r>
              <a:rPr lang="en-US" sz="3600" b="1"/>
              <a:t>III eXalt3 </a:t>
            </a:r>
            <a:r>
              <a:rPr lang="en-US" sz="3600" b="1" dirty="0"/>
              <a:t>Trial</a:t>
            </a:r>
          </a:p>
        </p:txBody>
      </p:sp>
      <p:pic>
        <p:nvPicPr>
          <p:cNvPr id="8" name="Picture 7">
            <a:extLst>
              <a:ext uri="{FF2B5EF4-FFF2-40B4-BE49-F238E27FC236}">
                <a16:creationId xmlns:a16="http://schemas.microsoft.com/office/drawing/2014/main" id="{CA5BF471-711B-AF5E-97B8-A0355F773057}"/>
              </a:ext>
            </a:extLst>
          </p:cNvPr>
          <p:cNvPicPr>
            <a:picLocks noChangeAspect="1"/>
          </p:cNvPicPr>
          <p:nvPr/>
        </p:nvPicPr>
        <p:blipFill>
          <a:blip r:embed="rId2"/>
          <a:stretch>
            <a:fillRect/>
          </a:stretch>
        </p:blipFill>
        <p:spPr>
          <a:xfrm>
            <a:off x="3015534" y="1690688"/>
            <a:ext cx="6160931" cy="4717830"/>
          </a:xfrm>
          <a:prstGeom prst="rect">
            <a:avLst/>
          </a:prstGeom>
        </p:spPr>
      </p:pic>
      <p:sp>
        <p:nvSpPr>
          <p:cNvPr id="2" name="TextBox 1">
            <a:extLst>
              <a:ext uri="{FF2B5EF4-FFF2-40B4-BE49-F238E27FC236}">
                <a16:creationId xmlns:a16="http://schemas.microsoft.com/office/drawing/2014/main" id="{BA551D92-87D2-71FD-41AC-1DCDBD9AC5EF}"/>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3801888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1389A-3FA5-DA03-3C60-34C1FA20A3C3}"/>
              </a:ext>
            </a:extLst>
          </p:cNvPr>
          <p:cNvSpPr>
            <a:spLocks noGrp="1"/>
          </p:cNvSpPr>
          <p:nvPr>
            <p:ph type="title"/>
          </p:nvPr>
        </p:nvSpPr>
        <p:spPr>
          <a:xfrm>
            <a:off x="838200" y="88126"/>
            <a:ext cx="10515600" cy="1325563"/>
          </a:xfrm>
        </p:spPr>
        <p:txBody>
          <a:bodyPr>
            <a:normAutofit/>
          </a:bodyPr>
          <a:lstStyle/>
          <a:p>
            <a:r>
              <a:rPr lang="en-US" sz="3600" b="1" dirty="0"/>
              <a:t>Lorlatinib in Metastatic ALK+ NSCLC: </a:t>
            </a:r>
            <a:br>
              <a:rPr lang="en-US" sz="3600" b="1" dirty="0"/>
            </a:br>
            <a:r>
              <a:rPr lang="en-US" sz="3600" b="1" dirty="0"/>
              <a:t>Phase III CROWN Trial</a:t>
            </a:r>
          </a:p>
        </p:txBody>
      </p:sp>
      <p:pic>
        <p:nvPicPr>
          <p:cNvPr id="18" name="Picture 17" descr="A diagram of a patient's health&#10;&#10;AI-generated content may be incorrect.">
            <a:extLst>
              <a:ext uri="{FF2B5EF4-FFF2-40B4-BE49-F238E27FC236}">
                <a16:creationId xmlns:a16="http://schemas.microsoft.com/office/drawing/2014/main" id="{34429BCB-44B7-9602-5A72-E3BF7F99B35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510934"/>
            <a:ext cx="10687217" cy="4884695"/>
          </a:xfrm>
          <a:prstGeom prst="rect">
            <a:avLst/>
          </a:prstGeom>
        </p:spPr>
      </p:pic>
      <p:sp>
        <p:nvSpPr>
          <p:cNvPr id="19" name="TextBox 18">
            <a:extLst>
              <a:ext uri="{FF2B5EF4-FFF2-40B4-BE49-F238E27FC236}">
                <a16:creationId xmlns:a16="http://schemas.microsoft.com/office/drawing/2014/main" id="{EFE0EAE3-80C1-F763-D3BE-5C0B6BAC7A99}"/>
              </a:ext>
            </a:extLst>
          </p:cNvPr>
          <p:cNvSpPr txBox="1"/>
          <p:nvPr/>
        </p:nvSpPr>
        <p:spPr>
          <a:xfrm>
            <a:off x="7737279" y="6492875"/>
            <a:ext cx="425602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Lato" panose="020F0502020204030203" pitchFamily="34" charset="0"/>
                <a:cs typeface="Arial" panose="020B0604020202020204" pitchFamily="34" charset="0"/>
              </a:rPr>
              <a:t>Solomon B et al., ESMO 2020</a:t>
            </a:r>
          </a:p>
        </p:txBody>
      </p:sp>
      <p:sp>
        <p:nvSpPr>
          <p:cNvPr id="3" name="TextBox 2">
            <a:extLst>
              <a:ext uri="{FF2B5EF4-FFF2-40B4-BE49-F238E27FC236}">
                <a16:creationId xmlns:a16="http://schemas.microsoft.com/office/drawing/2014/main" id="{480DC7D1-B94D-C094-984C-017C1B324465}"/>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2073161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3278D-AB97-BA30-B270-4DDC72A6E2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0CF1E2-92D1-42F0-D5AA-BAE56D521FBC}"/>
              </a:ext>
            </a:extLst>
          </p:cNvPr>
          <p:cNvSpPr>
            <a:spLocks noGrp="1"/>
          </p:cNvSpPr>
          <p:nvPr>
            <p:ph type="title"/>
          </p:nvPr>
        </p:nvSpPr>
        <p:spPr>
          <a:xfrm>
            <a:off x="838200" y="0"/>
            <a:ext cx="10515600" cy="1325563"/>
          </a:xfrm>
        </p:spPr>
        <p:txBody>
          <a:bodyPr>
            <a:normAutofit/>
          </a:bodyPr>
          <a:lstStyle/>
          <a:p>
            <a:r>
              <a:rPr lang="en-US" sz="3600" b="1" dirty="0"/>
              <a:t>Lorlatinib in Metastatic ALK+ NSCLC: </a:t>
            </a:r>
            <a:br>
              <a:rPr lang="en-US" sz="3600" b="1" dirty="0"/>
            </a:br>
            <a:r>
              <a:rPr lang="en-US" sz="3600" b="1" dirty="0"/>
              <a:t>CROWN Trial 5-Year Outcomes Update</a:t>
            </a:r>
          </a:p>
        </p:txBody>
      </p:sp>
      <p:pic>
        <p:nvPicPr>
          <p:cNvPr id="4" name="Picture 3">
            <a:extLst>
              <a:ext uri="{FF2B5EF4-FFF2-40B4-BE49-F238E27FC236}">
                <a16:creationId xmlns:a16="http://schemas.microsoft.com/office/drawing/2014/main" id="{74D33759-188A-81A1-1A70-9987F09875C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759" t="2540" r="1871" b="18252"/>
          <a:stretch/>
        </p:blipFill>
        <p:spPr>
          <a:xfrm>
            <a:off x="60850" y="2577389"/>
            <a:ext cx="5915053" cy="3377362"/>
          </a:xfrm>
          <a:prstGeom prst="rect">
            <a:avLst/>
          </a:prstGeom>
        </p:spPr>
      </p:pic>
      <p:pic>
        <p:nvPicPr>
          <p:cNvPr id="5" name="Picture 4">
            <a:extLst>
              <a:ext uri="{FF2B5EF4-FFF2-40B4-BE49-F238E27FC236}">
                <a16:creationId xmlns:a16="http://schemas.microsoft.com/office/drawing/2014/main" id="{3D818F6F-227D-CD80-3F35-8CE9B8C4500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216098" y="2479829"/>
            <a:ext cx="5592168" cy="3881039"/>
          </a:xfrm>
          <a:prstGeom prst="rect">
            <a:avLst/>
          </a:prstGeom>
        </p:spPr>
      </p:pic>
      <p:sp>
        <p:nvSpPr>
          <p:cNvPr id="6" name="Rectangle 5">
            <a:extLst>
              <a:ext uri="{FF2B5EF4-FFF2-40B4-BE49-F238E27FC236}">
                <a16:creationId xmlns:a16="http://schemas.microsoft.com/office/drawing/2014/main" id="{6CAE44EB-39B3-1176-E570-B876654B9B72}"/>
              </a:ext>
            </a:extLst>
          </p:cNvPr>
          <p:cNvSpPr/>
          <p:nvPr/>
        </p:nvSpPr>
        <p:spPr>
          <a:xfrm>
            <a:off x="6216098" y="2479829"/>
            <a:ext cx="426435" cy="471055"/>
          </a:xfrm>
          <a:prstGeom prst="rect">
            <a:avLst/>
          </a:prstGeom>
          <a:solidFill>
            <a:schemeClr val="bg1"/>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3C8EBEFE-EA8B-6ED4-0681-EA22082F2C0C}"/>
              </a:ext>
            </a:extLst>
          </p:cNvPr>
          <p:cNvSpPr txBox="1"/>
          <p:nvPr/>
        </p:nvSpPr>
        <p:spPr>
          <a:xfrm>
            <a:off x="945612" y="1671289"/>
            <a:ext cx="41563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PFS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(investigator assessment)</a:t>
            </a:r>
          </a:p>
        </p:txBody>
      </p:sp>
      <p:sp>
        <p:nvSpPr>
          <p:cNvPr id="8" name="TextBox 7">
            <a:extLst>
              <a:ext uri="{FF2B5EF4-FFF2-40B4-BE49-F238E27FC236}">
                <a16:creationId xmlns:a16="http://schemas.microsoft.com/office/drawing/2014/main" id="{853D7024-2388-C932-469E-ACF893EFA287}"/>
              </a:ext>
            </a:extLst>
          </p:cNvPr>
          <p:cNvSpPr txBox="1"/>
          <p:nvPr/>
        </p:nvSpPr>
        <p:spPr>
          <a:xfrm>
            <a:off x="7185341" y="1671289"/>
            <a:ext cx="41563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Time to intracranial progression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(investigator assessment)</a:t>
            </a:r>
          </a:p>
        </p:txBody>
      </p:sp>
      <p:sp>
        <p:nvSpPr>
          <p:cNvPr id="9" name="TextBox 8">
            <a:extLst>
              <a:ext uri="{FF2B5EF4-FFF2-40B4-BE49-F238E27FC236}">
                <a16:creationId xmlns:a16="http://schemas.microsoft.com/office/drawing/2014/main" id="{E74BAF1E-F328-BB41-62F4-1AC3479A4654}"/>
              </a:ext>
            </a:extLst>
          </p:cNvPr>
          <p:cNvSpPr txBox="1"/>
          <p:nvPr/>
        </p:nvSpPr>
        <p:spPr>
          <a:xfrm>
            <a:off x="8150597" y="6528429"/>
            <a:ext cx="384048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Solomon B et al., J Clin Oncol 2024;42(29):3400-9</a:t>
            </a:r>
          </a:p>
        </p:txBody>
      </p:sp>
      <p:sp>
        <p:nvSpPr>
          <p:cNvPr id="3" name="TextBox 2">
            <a:extLst>
              <a:ext uri="{FF2B5EF4-FFF2-40B4-BE49-F238E27FC236}">
                <a16:creationId xmlns:a16="http://schemas.microsoft.com/office/drawing/2014/main" id="{A483B98E-1691-63C6-ECB5-AA95D076D751}"/>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3107157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1228C-C8C5-4A4B-F08D-FC921A0E19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49D49D-9A1E-BAF4-7FC9-7FA18056C5B8}"/>
              </a:ext>
            </a:extLst>
          </p:cNvPr>
          <p:cNvSpPr>
            <a:spLocks noGrp="1"/>
          </p:cNvSpPr>
          <p:nvPr>
            <p:ph type="title"/>
          </p:nvPr>
        </p:nvSpPr>
        <p:spPr>
          <a:xfrm>
            <a:off x="838200" y="0"/>
            <a:ext cx="10515600" cy="1325563"/>
          </a:xfrm>
        </p:spPr>
        <p:txBody>
          <a:bodyPr>
            <a:normAutofit/>
          </a:bodyPr>
          <a:lstStyle/>
          <a:p>
            <a:r>
              <a:rPr lang="en-US" sz="3600" b="1" dirty="0"/>
              <a:t>Lorlatinib in Metastatic ALK+ NSCLC: </a:t>
            </a:r>
            <a:br>
              <a:rPr lang="en-US" sz="3600" b="1" dirty="0"/>
            </a:br>
            <a:r>
              <a:rPr lang="en-US" sz="3600" b="1" dirty="0"/>
              <a:t>CROWN Trial 5-Year Outcomes Update</a:t>
            </a:r>
          </a:p>
        </p:txBody>
      </p:sp>
      <p:pic>
        <p:nvPicPr>
          <p:cNvPr id="4" name="Picture 3">
            <a:extLst>
              <a:ext uri="{FF2B5EF4-FFF2-40B4-BE49-F238E27FC236}">
                <a16:creationId xmlns:a16="http://schemas.microsoft.com/office/drawing/2014/main" id="{FD4E54BE-FFF4-8321-E398-57C2DB1E2C3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759" t="2540" r="1871" b="18252"/>
          <a:stretch/>
        </p:blipFill>
        <p:spPr>
          <a:xfrm>
            <a:off x="60850" y="2577389"/>
            <a:ext cx="5915053" cy="3377362"/>
          </a:xfrm>
          <a:prstGeom prst="rect">
            <a:avLst/>
          </a:prstGeom>
        </p:spPr>
      </p:pic>
      <p:pic>
        <p:nvPicPr>
          <p:cNvPr id="5" name="Picture 4">
            <a:extLst>
              <a:ext uri="{FF2B5EF4-FFF2-40B4-BE49-F238E27FC236}">
                <a16:creationId xmlns:a16="http://schemas.microsoft.com/office/drawing/2014/main" id="{528A3A72-786B-7155-5FD5-DCDD4CEF02A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216098" y="2479829"/>
            <a:ext cx="5592168" cy="3881039"/>
          </a:xfrm>
          <a:prstGeom prst="rect">
            <a:avLst/>
          </a:prstGeom>
        </p:spPr>
      </p:pic>
      <p:sp>
        <p:nvSpPr>
          <p:cNvPr id="6" name="Rectangle 5">
            <a:extLst>
              <a:ext uri="{FF2B5EF4-FFF2-40B4-BE49-F238E27FC236}">
                <a16:creationId xmlns:a16="http://schemas.microsoft.com/office/drawing/2014/main" id="{1BA0701F-C7F2-F071-6175-D59173DC8AD3}"/>
              </a:ext>
            </a:extLst>
          </p:cNvPr>
          <p:cNvSpPr/>
          <p:nvPr/>
        </p:nvSpPr>
        <p:spPr>
          <a:xfrm>
            <a:off x="6216098" y="2479829"/>
            <a:ext cx="426435" cy="471055"/>
          </a:xfrm>
          <a:prstGeom prst="rect">
            <a:avLst/>
          </a:prstGeom>
          <a:solidFill>
            <a:schemeClr val="bg1"/>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2DFA6816-33AC-C2CB-3763-CABDB6AA7040}"/>
              </a:ext>
            </a:extLst>
          </p:cNvPr>
          <p:cNvSpPr txBox="1"/>
          <p:nvPr/>
        </p:nvSpPr>
        <p:spPr>
          <a:xfrm>
            <a:off x="945612" y="1671289"/>
            <a:ext cx="41563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PFS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(investigator assessment)</a:t>
            </a:r>
          </a:p>
        </p:txBody>
      </p:sp>
      <p:sp>
        <p:nvSpPr>
          <p:cNvPr id="8" name="TextBox 7">
            <a:extLst>
              <a:ext uri="{FF2B5EF4-FFF2-40B4-BE49-F238E27FC236}">
                <a16:creationId xmlns:a16="http://schemas.microsoft.com/office/drawing/2014/main" id="{78A08A50-A110-F4A0-7592-A8315E48C6F5}"/>
              </a:ext>
            </a:extLst>
          </p:cNvPr>
          <p:cNvSpPr txBox="1"/>
          <p:nvPr/>
        </p:nvSpPr>
        <p:spPr>
          <a:xfrm>
            <a:off x="7185341" y="1671289"/>
            <a:ext cx="41563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Time to intracranial progression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(investigator assessment)</a:t>
            </a:r>
          </a:p>
        </p:txBody>
      </p:sp>
      <p:sp>
        <p:nvSpPr>
          <p:cNvPr id="9" name="TextBox 8">
            <a:extLst>
              <a:ext uri="{FF2B5EF4-FFF2-40B4-BE49-F238E27FC236}">
                <a16:creationId xmlns:a16="http://schemas.microsoft.com/office/drawing/2014/main" id="{88B008FA-6211-A825-D35B-A36FAAD36896}"/>
              </a:ext>
            </a:extLst>
          </p:cNvPr>
          <p:cNvSpPr txBox="1"/>
          <p:nvPr/>
        </p:nvSpPr>
        <p:spPr>
          <a:xfrm>
            <a:off x="8150597" y="6528429"/>
            <a:ext cx="384048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Solomon B et al., J Clin Oncol 2024;42(29):3400-9</a:t>
            </a:r>
          </a:p>
        </p:txBody>
      </p:sp>
      <p:sp>
        <p:nvSpPr>
          <p:cNvPr id="3" name="TextBox 2">
            <a:extLst>
              <a:ext uri="{FF2B5EF4-FFF2-40B4-BE49-F238E27FC236}">
                <a16:creationId xmlns:a16="http://schemas.microsoft.com/office/drawing/2014/main" id="{B0370DE1-CA1F-2F8B-6A29-2F241B068D60}"/>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pic>
        <p:nvPicPr>
          <p:cNvPr id="10" name="Picture 9">
            <a:extLst>
              <a:ext uri="{FF2B5EF4-FFF2-40B4-BE49-F238E27FC236}">
                <a16:creationId xmlns:a16="http://schemas.microsoft.com/office/drawing/2014/main" id="{093D5990-791C-294C-9E79-AB8558A7248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53133" y="3201135"/>
            <a:ext cx="4010390" cy="3032246"/>
          </a:xfrm>
          <a:prstGeom prst="rect">
            <a:avLst/>
          </a:prstGeom>
        </p:spPr>
      </p:pic>
    </p:spTree>
    <p:extLst>
      <p:ext uri="{BB962C8B-B14F-4D97-AF65-F5344CB8AC3E}">
        <p14:creationId xmlns:p14="http://schemas.microsoft.com/office/powerpoint/2010/main" val="2213816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7" y="1416053"/>
            <a:ext cx="10224274" cy="4677243"/>
          </a:xfrm>
        </p:spPr>
        <p:txBody>
          <a:bodyPr/>
          <a:lstStyle/>
          <a:p>
            <a:pPr marL="98425" indent="0">
              <a:buNone/>
            </a:pPr>
            <a:r>
              <a:rPr lang="en-US" sz="2500" b="0" dirty="0"/>
              <a:t>This activity is supported by educational grants from AstraZeneca Pharmaceuticals LP, Daiichi Sankyo Inc, and </a:t>
            </a:r>
            <a:r>
              <a:rPr lang="en-US" sz="2500" b="0" dirty="0" err="1"/>
              <a:t>Nuvalent</a:t>
            </a:r>
            <a:r>
              <a:rPr lang="en-US" sz="2500" b="0" dirty="0"/>
              <a:t>.</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2E21C-8753-9B45-9370-AE3C7B5A05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DF62F0-62B0-7164-C359-C39420F8017A}"/>
              </a:ext>
            </a:extLst>
          </p:cNvPr>
          <p:cNvSpPr>
            <a:spLocks noGrp="1"/>
          </p:cNvSpPr>
          <p:nvPr>
            <p:ph type="title"/>
          </p:nvPr>
        </p:nvSpPr>
        <p:spPr/>
        <p:txBody>
          <a:bodyPr>
            <a:normAutofit/>
          </a:bodyPr>
          <a:lstStyle/>
          <a:p>
            <a:r>
              <a:rPr lang="en-US" sz="3600" b="1" dirty="0"/>
              <a:t>Lorlatinib in Metastatic ALK+ NSCLC: </a:t>
            </a:r>
            <a:br>
              <a:rPr lang="en-US" sz="3600" b="1" dirty="0"/>
            </a:br>
            <a:r>
              <a:rPr lang="en-US" sz="3600" b="1" dirty="0"/>
              <a:t>CROWN Trial 5-Year Safety Update</a:t>
            </a:r>
          </a:p>
        </p:txBody>
      </p:sp>
      <p:sp>
        <p:nvSpPr>
          <p:cNvPr id="3" name="Content Placeholder 7">
            <a:extLst>
              <a:ext uri="{FF2B5EF4-FFF2-40B4-BE49-F238E27FC236}">
                <a16:creationId xmlns:a16="http://schemas.microsoft.com/office/drawing/2014/main" id="{26BA048D-118D-45A9-4FDD-7AE684EFCBDA}"/>
              </a:ext>
            </a:extLst>
          </p:cNvPr>
          <p:cNvSpPr>
            <a:spLocks noGrp="1"/>
          </p:cNvSpPr>
          <p:nvPr>
            <p:ph idx="1"/>
          </p:nvPr>
        </p:nvSpPr>
        <p:spPr>
          <a:xfrm>
            <a:off x="838200" y="1794867"/>
            <a:ext cx="10515600" cy="4398115"/>
          </a:xfrm>
        </p:spPr>
        <p:txBody>
          <a:bodyPr>
            <a:normAutofit/>
          </a:bodyPr>
          <a:lstStyle/>
          <a:p>
            <a:r>
              <a:rPr lang="en-US" dirty="0"/>
              <a:t>With long exposure to lorlatinib, </a:t>
            </a:r>
            <a:r>
              <a:rPr lang="en-US" b="1" dirty="0"/>
              <a:t>no new safety signals </a:t>
            </a:r>
            <a:r>
              <a:rPr lang="en-US" dirty="0"/>
              <a:t>emerged, and treatment discontinuation remained low after 5 years of follow-up </a:t>
            </a:r>
          </a:p>
          <a:p>
            <a:r>
              <a:rPr lang="en-US" dirty="0"/>
              <a:t>With lorlatinib</a:t>
            </a:r>
            <a:r>
              <a:rPr lang="en-US" b="1" dirty="0"/>
              <a:t>, all-cause AEs led to permanent discontinuation in 11% of patients; in 5%, these AEs were treatment related</a:t>
            </a:r>
            <a:r>
              <a:rPr lang="en-US" b="1" baseline="30000" dirty="0"/>
              <a:t>1</a:t>
            </a:r>
          </a:p>
          <a:p>
            <a:pPr lvl="1">
              <a:buFont typeface="Calibri" panose="020F0502020204030204" pitchFamily="34" charset="0"/>
              <a:buChar char="–"/>
            </a:pPr>
            <a:r>
              <a:rPr lang="en-US" dirty="0"/>
              <a:t>In patients who did not discontinue, AEs were efficiently managed with active measures including dose modifications</a:t>
            </a:r>
          </a:p>
          <a:p>
            <a:r>
              <a:rPr lang="en-US" dirty="0"/>
              <a:t>Dose reduction (in the first 16 weeks) did not affect efficacy of lorlatinib</a:t>
            </a:r>
            <a:r>
              <a:rPr lang="en-US" baseline="30000" dirty="0"/>
              <a:t>1</a:t>
            </a:r>
          </a:p>
        </p:txBody>
      </p:sp>
      <p:sp>
        <p:nvSpPr>
          <p:cNvPr id="4" name="Footer Placeholder 12">
            <a:extLst>
              <a:ext uri="{FF2B5EF4-FFF2-40B4-BE49-F238E27FC236}">
                <a16:creationId xmlns:a16="http://schemas.microsoft.com/office/drawing/2014/main" id="{6C006C90-AFB7-D6DE-17D9-7CEB241D18F8}"/>
              </a:ext>
            </a:extLst>
          </p:cNvPr>
          <p:cNvSpPr>
            <a:spLocks noGrp="1"/>
          </p:cNvSpPr>
          <p:nvPr>
            <p:ph type="ftr" sz="quarter" idx="11"/>
          </p:nvPr>
        </p:nvSpPr>
        <p:spPr>
          <a:xfrm>
            <a:off x="1018309" y="6023705"/>
            <a:ext cx="10515600" cy="3385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rPr>
              <a:t>AE, adverse event</a:t>
            </a:r>
            <a:r>
              <a:rPr kumimoji="0" lang="en-US" sz="105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a:t>
            </a:r>
            <a:br>
              <a:rPr kumimoji="0" lang="en-US" sz="105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b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rPr>
              <a:t>1. Solomon BJ, et al. </a:t>
            </a:r>
            <a:r>
              <a:rPr kumimoji="0" lang="en-US" sz="1050" b="0" i="1" u="none" strike="noStrike" kern="1200" cap="none" spc="0" normalizeH="0" baseline="0" noProof="0" dirty="0">
                <a:ln>
                  <a:noFill/>
                </a:ln>
                <a:solidFill>
                  <a:prstClr val="black"/>
                </a:solidFill>
                <a:effectLst/>
                <a:uLnTx/>
                <a:uFillTx/>
                <a:latin typeface="Aptos" panose="02110004020202020204"/>
                <a:ea typeface="+mn-ea"/>
                <a:cs typeface="+mn-cs"/>
              </a:rPr>
              <a:t>J Clin Oncol</a:t>
            </a: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rPr>
              <a:t>. 2024 May 31:JCO2400581. </a:t>
            </a:r>
            <a:endParaRPr kumimoji="0" lang="en-US" sz="18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1A44EBEB-B8A2-DB6C-D5F8-017132D73CB8}"/>
              </a:ext>
            </a:extLst>
          </p:cNvPr>
          <p:cNvSpPr txBox="1"/>
          <p:nvPr/>
        </p:nvSpPr>
        <p:spPr>
          <a:xfrm>
            <a:off x="7124737" y="6297161"/>
            <a:ext cx="4898136"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Solomon B et al., J Clin Oncol 2024;42(29):3400-9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Bauer T et al., WCLC 2024</a:t>
            </a:r>
          </a:p>
        </p:txBody>
      </p:sp>
      <p:sp>
        <p:nvSpPr>
          <p:cNvPr id="6" name="TextBox 5">
            <a:extLst>
              <a:ext uri="{FF2B5EF4-FFF2-40B4-BE49-F238E27FC236}">
                <a16:creationId xmlns:a16="http://schemas.microsoft.com/office/drawing/2014/main" id="{80ABE5FD-808E-15EF-B170-3785315BA151}"/>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1143832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8218C-4C8E-6467-7C68-1F36A97488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A253A2-2BC5-D6C2-6A57-797370409947}"/>
              </a:ext>
            </a:extLst>
          </p:cNvPr>
          <p:cNvSpPr>
            <a:spLocks noGrp="1"/>
          </p:cNvSpPr>
          <p:nvPr>
            <p:ph type="title"/>
          </p:nvPr>
        </p:nvSpPr>
        <p:spPr>
          <a:xfrm>
            <a:off x="838200" y="88126"/>
            <a:ext cx="10515600" cy="1325563"/>
          </a:xfrm>
        </p:spPr>
        <p:txBody>
          <a:bodyPr>
            <a:normAutofit/>
          </a:bodyPr>
          <a:lstStyle/>
          <a:p>
            <a:r>
              <a:rPr lang="en-US" sz="3600" b="1" dirty="0"/>
              <a:t>Lorlatinib in Metastatic ALK+ NSCLC: </a:t>
            </a:r>
            <a:br>
              <a:rPr lang="en-US" sz="3600" b="1" dirty="0"/>
            </a:br>
            <a:r>
              <a:rPr lang="en-US" sz="3600" b="1" dirty="0"/>
              <a:t>CROWN Trial 5-Year Safety Update, AE Kinetics</a:t>
            </a:r>
          </a:p>
        </p:txBody>
      </p:sp>
      <p:pic>
        <p:nvPicPr>
          <p:cNvPr id="9" name="Picture 8" descr="A screen shot of a graph&#10;&#10;AI-generated content may be incorrect.">
            <a:extLst>
              <a:ext uri="{FF2B5EF4-FFF2-40B4-BE49-F238E27FC236}">
                <a16:creationId xmlns:a16="http://schemas.microsoft.com/office/drawing/2014/main" id="{B5BB770F-5768-2490-840C-16DADDE487E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15585" y="1549978"/>
            <a:ext cx="9160830" cy="4806608"/>
          </a:xfrm>
          <a:prstGeom prst="rect">
            <a:avLst/>
          </a:prstGeom>
        </p:spPr>
      </p:pic>
      <p:sp>
        <p:nvSpPr>
          <p:cNvPr id="11" name="TextBox 10">
            <a:extLst>
              <a:ext uri="{FF2B5EF4-FFF2-40B4-BE49-F238E27FC236}">
                <a16:creationId xmlns:a16="http://schemas.microsoft.com/office/drawing/2014/main" id="{4E73336A-B067-51CC-65B0-DD57991ECBA9}"/>
              </a:ext>
            </a:extLst>
          </p:cNvPr>
          <p:cNvSpPr txBox="1"/>
          <p:nvPr/>
        </p:nvSpPr>
        <p:spPr>
          <a:xfrm>
            <a:off x="8804111" y="6492875"/>
            <a:ext cx="325221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Bauer T et al., WCLC 2024</a:t>
            </a:r>
          </a:p>
        </p:txBody>
      </p:sp>
      <p:sp>
        <p:nvSpPr>
          <p:cNvPr id="3" name="TextBox 2">
            <a:extLst>
              <a:ext uri="{FF2B5EF4-FFF2-40B4-BE49-F238E27FC236}">
                <a16:creationId xmlns:a16="http://schemas.microsoft.com/office/drawing/2014/main" id="{213D00CA-A4F3-77B8-3305-F8FA945C6734}"/>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207930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9E7E2-8211-825D-5546-BEF87E550D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1B2045-5D03-093B-EB7D-BB1606E88E1E}"/>
              </a:ext>
            </a:extLst>
          </p:cNvPr>
          <p:cNvSpPr>
            <a:spLocks noGrp="1"/>
          </p:cNvSpPr>
          <p:nvPr>
            <p:ph type="title"/>
          </p:nvPr>
        </p:nvSpPr>
        <p:spPr>
          <a:xfrm>
            <a:off x="737839" y="55586"/>
            <a:ext cx="10515600" cy="1325563"/>
          </a:xfrm>
        </p:spPr>
        <p:txBody>
          <a:bodyPr>
            <a:normAutofit/>
          </a:bodyPr>
          <a:lstStyle/>
          <a:p>
            <a:r>
              <a:rPr lang="en-US" sz="3600" b="1" dirty="0"/>
              <a:t>Lorlatinib in Metastatic ALK+ NSCLC: </a:t>
            </a:r>
            <a:br>
              <a:rPr lang="en-US" sz="3600" b="1" dirty="0"/>
            </a:br>
            <a:r>
              <a:rPr lang="en-US" sz="3600" b="1" dirty="0"/>
              <a:t>CROWN Trial 5-Year Safety Update, AE Management</a:t>
            </a:r>
          </a:p>
        </p:txBody>
      </p:sp>
      <p:pic>
        <p:nvPicPr>
          <p:cNvPr id="32" name="Picture 31" descr="A blue pie chart with numbers and a black background&#10;&#10;AI-generated content may be incorrect.">
            <a:extLst>
              <a:ext uri="{FF2B5EF4-FFF2-40B4-BE49-F238E27FC236}">
                <a16:creationId xmlns:a16="http://schemas.microsoft.com/office/drawing/2014/main" id="{12DE231B-E954-1831-27D0-7586ECDF7DD1}"/>
              </a:ext>
            </a:extLst>
          </p:cNvPr>
          <p:cNvPicPr>
            <a:picLocks noChangeAspect="1"/>
          </p:cNvPicPr>
          <p:nvPr/>
        </p:nvPicPr>
        <p:blipFill>
          <a:blip r:embed="rId2"/>
          <a:stretch>
            <a:fillRect/>
          </a:stretch>
        </p:blipFill>
        <p:spPr>
          <a:xfrm>
            <a:off x="0" y="2028264"/>
            <a:ext cx="4114800" cy="4152900"/>
          </a:xfrm>
          <a:prstGeom prst="rect">
            <a:avLst/>
          </a:prstGeom>
        </p:spPr>
      </p:pic>
      <p:pic>
        <p:nvPicPr>
          <p:cNvPr id="34" name="Picture 33" descr="A pie chart with numbers and symbols&#10;&#10;AI-generated content may be incorrect.">
            <a:extLst>
              <a:ext uri="{FF2B5EF4-FFF2-40B4-BE49-F238E27FC236}">
                <a16:creationId xmlns:a16="http://schemas.microsoft.com/office/drawing/2014/main" id="{879D1F9E-ABBE-1B9F-3681-19B7D8A550F1}"/>
              </a:ext>
            </a:extLst>
          </p:cNvPr>
          <p:cNvPicPr>
            <a:picLocks noChangeAspect="1"/>
          </p:cNvPicPr>
          <p:nvPr/>
        </p:nvPicPr>
        <p:blipFill>
          <a:blip r:embed="rId3"/>
          <a:stretch>
            <a:fillRect/>
          </a:stretch>
        </p:blipFill>
        <p:spPr>
          <a:xfrm>
            <a:off x="3643738" y="2028264"/>
            <a:ext cx="4305300" cy="4279900"/>
          </a:xfrm>
          <a:prstGeom prst="rect">
            <a:avLst/>
          </a:prstGeom>
        </p:spPr>
      </p:pic>
      <p:pic>
        <p:nvPicPr>
          <p:cNvPr id="36" name="Picture 35" descr="A blue circle with a number of percentages&#10;&#10;AI-generated content may be incorrect.">
            <a:extLst>
              <a:ext uri="{FF2B5EF4-FFF2-40B4-BE49-F238E27FC236}">
                <a16:creationId xmlns:a16="http://schemas.microsoft.com/office/drawing/2014/main" id="{3AD0E842-E1A3-C423-D4A7-6590109E9C18}"/>
              </a:ext>
            </a:extLst>
          </p:cNvPr>
          <p:cNvPicPr>
            <a:picLocks noChangeAspect="1"/>
          </p:cNvPicPr>
          <p:nvPr/>
        </p:nvPicPr>
        <p:blipFill>
          <a:blip r:embed="rId4"/>
          <a:stretch>
            <a:fillRect/>
          </a:stretch>
        </p:blipFill>
        <p:spPr>
          <a:xfrm>
            <a:off x="7031762" y="2028264"/>
            <a:ext cx="4737100" cy="3530600"/>
          </a:xfrm>
          <a:prstGeom prst="rect">
            <a:avLst/>
          </a:prstGeom>
        </p:spPr>
      </p:pic>
      <p:sp>
        <p:nvSpPr>
          <p:cNvPr id="37" name="TextBox 36">
            <a:extLst>
              <a:ext uri="{FF2B5EF4-FFF2-40B4-BE49-F238E27FC236}">
                <a16:creationId xmlns:a16="http://schemas.microsoft.com/office/drawing/2014/main" id="{B8521CC1-8A87-6F96-31D8-6CBEB1F11752}"/>
              </a:ext>
            </a:extLst>
          </p:cNvPr>
          <p:cNvSpPr txBox="1"/>
          <p:nvPr/>
        </p:nvSpPr>
        <p:spPr>
          <a:xfrm>
            <a:off x="0" y="1565860"/>
            <a:ext cx="41148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Hyperlipidemia</a:t>
            </a:r>
          </a:p>
        </p:txBody>
      </p:sp>
      <p:sp>
        <p:nvSpPr>
          <p:cNvPr id="38" name="TextBox 37">
            <a:extLst>
              <a:ext uri="{FF2B5EF4-FFF2-40B4-BE49-F238E27FC236}">
                <a16:creationId xmlns:a16="http://schemas.microsoft.com/office/drawing/2014/main" id="{DE9184F6-BB6B-6242-7E6B-599B420DA916}"/>
              </a:ext>
            </a:extLst>
          </p:cNvPr>
          <p:cNvSpPr txBox="1"/>
          <p:nvPr/>
        </p:nvSpPr>
        <p:spPr>
          <a:xfrm>
            <a:off x="3636813" y="1565860"/>
            <a:ext cx="41148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CNS Adverse Events</a:t>
            </a:r>
          </a:p>
        </p:txBody>
      </p:sp>
      <p:sp>
        <p:nvSpPr>
          <p:cNvPr id="39" name="TextBox 38">
            <a:extLst>
              <a:ext uri="{FF2B5EF4-FFF2-40B4-BE49-F238E27FC236}">
                <a16:creationId xmlns:a16="http://schemas.microsoft.com/office/drawing/2014/main" id="{FE09E856-093F-045D-CCC8-E02B19AC4DCA}"/>
              </a:ext>
            </a:extLst>
          </p:cNvPr>
          <p:cNvSpPr txBox="1"/>
          <p:nvPr/>
        </p:nvSpPr>
        <p:spPr>
          <a:xfrm>
            <a:off x="7031762" y="1565860"/>
            <a:ext cx="41148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Weight gain</a:t>
            </a:r>
          </a:p>
        </p:txBody>
      </p:sp>
      <p:sp>
        <p:nvSpPr>
          <p:cNvPr id="40" name="TextBox 39">
            <a:extLst>
              <a:ext uri="{FF2B5EF4-FFF2-40B4-BE49-F238E27FC236}">
                <a16:creationId xmlns:a16="http://schemas.microsoft.com/office/drawing/2014/main" id="{F3BBC6E8-15FA-8087-E1C6-B1E90AA00F63}"/>
              </a:ext>
            </a:extLst>
          </p:cNvPr>
          <p:cNvSpPr txBox="1"/>
          <p:nvPr/>
        </p:nvSpPr>
        <p:spPr>
          <a:xfrm>
            <a:off x="8742347" y="6492875"/>
            <a:ext cx="325221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Bauer T et al., WCLC 2024</a:t>
            </a:r>
          </a:p>
        </p:txBody>
      </p:sp>
      <p:sp>
        <p:nvSpPr>
          <p:cNvPr id="3" name="TextBox 2">
            <a:extLst>
              <a:ext uri="{FF2B5EF4-FFF2-40B4-BE49-F238E27FC236}">
                <a16:creationId xmlns:a16="http://schemas.microsoft.com/office/drawing/2014/main" id="{EA3F4209-BE3B-FD35-EE5F-39C5E1FA9641}"/>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2790929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C81E5-9C86-2662-EDB0-9661A45D9AA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BB2AB06-801F-72AF-922B-0DC6194429E7}"/>
              </a:ext>
            </a:extLst>
          </p:cNvPr>
          <p:cNvSpPr txBox="1"/>
          <p:nvPr/>
        </p:nvSpPr>
        <p:spPr>
          <a:xfrm>
            <a:off x="191344" y="6502513"/>
            <a:ext cx="352013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Drilon A et al. ESMO 2024</a:t>
            </a:r>
            <a:r>
              <a:rPr kumimoji="0" lang="en-US" sz="1500" b="0" i="1" u="none" strike="noStrike" kern="1200" cap="none" spc="0" normalizeH="0" baseline="0" noProof="0" dirty="0">
                <a:ln>
                  <a:noFill/>
                </a:ln>
                <a:solidFill>
                  <a:srgbClr val="000000"/>
                </a:solidFill>
                <a:effectLst/>
                <a:uLnTx/>
                <a:uFillTx/>
                <a:latin typeface="Calibri"/>
                <a:ea typeface="MS PGothic" charset="0"/>
              </a:rPr>
              <a:t>;</a:t>
            </a:r>
            <a:r>
              <a:rPr kumimoji="0" lang="en-US" sz="1500" b="0" i="0" u="none" strike="noStrike" kern="1200" cap="none" spc="0" normalizeH="0" baseline="0" noProof="0" dirty="0">
                <a:ln>
                  <a:noFill/>
                </a:ln>
                <a:solidFill>
                  <a:srgbClr val="000000"/>
                </a:solidFill>
                <a:effectLst/>
                <a:uLnTx/>
                <a:uFillTx/>
                <a:latin typeface="Calibri"/>
                <a:ea typeface="MS PGothic" charset="0"/>
              </a:rPr>
              <a:t>Abstract 1253O</a:t>
            </a:r>
            <a:r>
              <a:rPr kumimoji="0" lang="en-US" sz="1500" b="0" i="1" u="none" strike="noStrike" kern="1200" cap="none" spc="0" normalizeH="0" baseline="0" noProof="0" dirty="0">
                <a:ln>
                  <a:noFill/>
                </a:ln>
                <a:solidFill>
                  <a:srgbClr val="000000"/>
                </a:solidFill>
                <a:effectLst/>
                <a:uLnTx/>
                <a:uFillTx/>
                <a:latin typeface="Calibri"/>
                <a:ea typeface="MS PGothic" charset="0"/>
              </a:rPr>
              <a:t>.</a:t>
            </a:r>
            <a:r>
              <a:rPr kumimoji="0" lang="en-US" sz="1500" b="0" i="0" u="none" strike="noStrike" kern="1200" cap="none" spc="0" normalizeH="0" baseline="0" noProof="0" dirty="0">
                <a:ln>
                  <a:noFill/>
                </a:ln>
                <a:solidFill>
                  <a:srgbClr val="000000"/>
                </a:solidFill>
                <a:effectLst/>
                <a:uLnTx/>
                <a:uFillTx/>
                <a:latin typeface="Calibri"/>
                <a:ea typeface="MS PGothic" charset="0"/>
              </a:rPr>
              <a:t> </a:t>
            </a:r>
          </a:p>
        </p:txBody>
      </p:sp>
      <p:pic>
        <p:nvPicPr>
          <p:cNvPr id="3" name="Picture 2" descr="A screenshot of a computer screen&#10;&#10;AI-generated content may be incorrect.">
            <a:extLst>
              <a:ext uri="{FF2B5EF4-FFF2-40B4-BE49-F238E27FC236}">
                <a16:creationId xmlns:a16="http://schemas.microsoft.com/office/drawing/2014/main" id="{F6F4AEA2-4281-EC46-4FE7-CA1A3A5BD48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839416" y="209600"/>
            <a:ext cx="10297144" cy="5832010"/>
          </a:xfrm>
          <a:prstGeom prst="rect">
            <a:avLst/>
          </a:prstGeom>
        </p:spPr>
      </p:pic>
    </p:spTree>
    <p:custDataLst>
      <p:tags r:id="rId1"/>
    </p:custDataLst>
    <p:extLst>
      <p:ext uri="{BB962C8B-B14F-4D97-AF65-F5344CB8AC3E}">
        <p14:creationId xmlns:p14="http://schemas.microsoft.com/office/powerpoint/2010/main" val="16801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81DAB-3EDE-8A53-5D7D-4DF42AC061C1}"/>
              </a:ext>
            </a:extLst>
          </p:cNvPr>
          <p:cNvSpPr>
            <a:spLocks noGrp="1"/>
          </p:cNvSpPr>
          <p:nvPr>
            <p:ph type="title"/>
          </p:nvPr>
        </p:nvSpPr>
        <p:spPr>
          <a:xfrm>
            <a:off x="838200" y="119799"/>
            <a:ext cx="10515600" cy="1325563"/>
          </a:xfrm>
        </p:spPr>
        <p:txBody>
          <a:bodyPr>
            <a:noAutofit/>
          </a:bodyPr>
          <a:lstStyle/>
          <a:p>
            <a:r>
              <a:rPr lang="en-US" sz="3600" b="1" dirty="0"/>
              <a:t>NVL-655 (Neladalkib) in Metastatic ALK+ NSCLC:</a:t>
            </a:r>
            <a:br>
              <a:rPr lang="en-US" sz="3600" b="1" dirty="0"/>
            </a:br>
            <a:r>
              <a:rPr lang="en-US" sz="3600" b="1" dirty="0"/>
              <a:t>Phase I/II ALKOVE-1 Trial</a:t>
            </a:r>
          </a:p>
        </p:txBody>
      </p:sp>
      <p:pic>
        <p:nvPicPr>
          <p:cNvPr id="5" name="Picture 4" descr="A screenshot of a computer&#10;&#10;AI-generated content may be incorrect.">
            <a:extLst>
              <a:ext uri="{FF2B5EF4-FFF2-40B4-BE49-F238E27FC236}">
                <a16:creationId xmlns:a16="http://schemas.microsoft.com/office/drawing/2014/main" id="{1B6EE6B2-13B9-EA82-146B-5349BABAB15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15194" y="1445362"/>
            <a:ext cx="11443449" cy="4832738"/>
          </a:xfrm>
          <a:prstGeom prst="rect">
            <a:avLst/>
          </a:prstGeom>
        </p:spPr>
      </p:pic>
      <p:sp>
        <p:nvSpPr>
          <p:cNvPr id="7" name="TextBox 6">
            <a:extLst>
              <a:ext uri="{FF2B5EF4-FFF2-40B4-BE49-F238E27FC236}">
                <a16:creationId xmlns:a16="http://schemas.microsoft.com/office/drawing/2014/main" id="{DD2088FE-C4EE-997C-C80E-DEE4E4F1B6D3}"/>
              </a:ext>
            </a:extLst>
          </p:cNvPr>
          <p:cNvSpPr txBox="1"/>
          <p:nvPr/>
        </p:nvSpPr>
        <p:spPr>
          <a:xfrm>
            <a:off x="5859595" y="6461202"/>
            <a:ext cx="609904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Drilon A et al., ESMO 2024</a:t>
            </a:r>
          </a:p>
        </p:txBody>
      </p:sp>
      <p:sp>
        <p:nvSpPr>
          <p:cNvPr id="3" name="TextBox 2">
            <a:extLst>
              <a:ext uri="{FF2B5EF4-FFF2-40B4-BE49-F238E27FC236}">
                <a16:creationId xmlns:a16="http://schemas.microsoft.com/office/drawing/2014/main" id="{CC375169-CB69-FE60-CF93-21035848ACAA}"/>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3050723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BBA0E-6D89-C5E3-4ED7-5507A95C84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DB531A-6B09-4868-7B1C-F5B64ED1206F}"/>
              </a:ext>
            </a:extLst>
          </p:cNvPr>
          <p:cNvSpPr>
            <a:spLocks noGrp="1"/>
          </p:cNvSpPr>
          <p:nvPr>
            <p:ph type="title"/>
          </p:nvPr>
        </p:nvSpPr>
        <p:spPr/>
        <p:txBody>
          <a:bodyPr>
            <a:noAutofit/>
          </a:bodyPr>
          <a:lstStyle/>
          <a:p>
            <a:r>
              <a:rPr lang="en-US" sz="3600" b="1" dirty="0"/>
              <a:t>NVL-655 (Neladalkib) in Metastatic ALK+ NSCLC:</a:t>
            </a:r>
            <a:br>
              <a:rPr lang="en-US" sz="3600" b="1" dirty="0"/>
            </a:br>
            <a:r>
              <a:rPr lang="en-US" sz="3600" b="1" dirty="0"/>
              <a:t>Phase I/II ALKOVE-1 Trial</a:t>
            </a:r>
          </a:p>
        </p:txBody>
      </p:sp>
      <p:pic>
        <p:nvPicPr>
          <p:cNvPr id="4" name="Picture 3" descr="A screenshot of a medical report&#10;&#10;AI-generated content may be incorrect.">
            <a:extLst>
              <a:ext uri="{FF2B5EF4-FFF2-40B4-BE49-F238E27FC236}">
                <a16:creationId xmlns:a16="http://schemas.microsoft.com/office/drawing/2014/main" id="{BDFF50FB-7E05-9F59-349D-F4F372EDABE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94805" y="1591830"/>
            <a:ext cx="11202389" cy="4901045"/>
          </a:xfrm>
          <a:prstGeom prst="rect">
            <a:avLst/>
          </a:prstGeom>
        </p:spPr>
      </p:pic>
      <p:sp>
        <p:nvSpPr>
          <p:cNvPr id="6" name="TextBox 5">
            <a:extLst>
              <a:ext uri="{FF2B5EF4-FFF2-40B4-BE49-F238E27FC236}">
                <a16:creationId xmlns:a16="http://schemas.microsoft.com/office/drawing/2014/main" id="{A09E74A4-76E8-C8F2-8F75-B897A06B96DF}"/>
              </a:ext>
            </a:extLst>
          </p:cNvPr>
          <p:cNvSpPr txBox="1"/>
          <p:nvPr/>
        </p:nvSpPr>
        <p:spPr>
          <a:xfrm>
            <a:off x="5743112" y="6489273"/>
            <a:ext cx="609904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Drilon A et al., ESMO 2024</a:t>
            </a:r>
          </a:p>
        </p:txBody>
      </p:sp>
      <p:sp>
        <p:nvSpPr>
          <p:cNvPr id="3" name="TextBox 2">
            <a:extLst>
              <a:ext uri="{FF2B5EF4-FFF2-40B4-BE49-F238E27FC236}">
                <a16:creationId xmlns:a16="http://schemas.microsoft.com/office/drawing/2014/main" id="{8CE9A59A-00EE-B091-F88E-596AE23CA512}"/>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2983904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99C12-D669-D09C-1CA9-244C006C24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C63FCC-C0EC-9095-C4DE-95D233D60CE9}"/>
              </a:ext>
            </a:extLst>
          </p:cNvPr>
          <p:cNvSpPr>
            <a:spLocks noGrp="1"/>
          </p:cNvSpPr>
          <p:nvPr>
            <p:ph type="title"/>
          </p:nvPr>
        </p:nvSpPr>
        <p:spPr>
          <a:xfrm>
            <a:off x="609600" y="97562"/>
            <a:ext cx="10972800" cy="1143000"/>
          </a:xfrm>
        </p:spPr>
        <p:txBody>
          <a:bodyPr>
            <a:noAutofit/>
          </a:bodyPr>
          <a:lstStyle/>
          <a:p>
            <a:r>
              <a:rPr lang="en-US" sz="3733" b="1" dirty="0">
                <a:latin typeface="Aptos" panose="020B0004020202020204" pitchFamily="34" charset="0"/>
                <a:ea typeface="Lato" panose="020F0502020204030203" pitchFamily="34" charset="0"/>
                <a:cs typeface="Lato" panose="020F0502020204030203" pitchFamily="34" charset="0"/>
              </a:rPr>
              <a:t>Treatment of Metastatic ALK+ NSCLC: </a:t>
            </a:r>
            <a:r>
              <a:rPr lang="en-US" sz="3733" b="1" i="1" dirty="0">
                <a:latin typeface="Aptos" panose="020B0004020202020204" pitchFamily="34" charset="0"/>
                <a:ea typeface="Lato" panose="020F0502020204030203" pitchFamily="34" charset="0"/>
                <a:cs typeface="Lato" panose="020F0502020204030203" pitchFamily="34" charset="0"/>
              </a:rPr>
              <a:t>My Take</a:t>
            </a:r>
            <a:endParaRPr lang="en-US" sz="3733" b="1" i="1" dirty="0">
              <a:latin typeface="Aptos" panose="020B0004020202020204" pitchFamily="34" charset="0"/>
            </a:endParaRPr>
          </a:p>
        </p:txBody>
      </p:sp>
      <p:sp>
        <p:nvSpPr>
          <p:cNvPr id="3" name="Content Placeholder 2">
            <a:extLst>
              <a:ext uri="{FF2B5EF4-FFF2-40B4-BE49-F238E27FC236}">
                <a16:creationId xmlns:a16="http://schemas.microsoft.com/office/drawing/2014/main" id="{85116771-23CB-54C7-A286-91CD58563482}"/>
              </a:ext>
            </a:extLst>
          </p:cNvPr>
          <p:cNvSpPr>
            <a:spLocks noGrp="1"/>
          </p:cNvSpPr>
          <p:nvPr>
            <p:ph idx="1"/>
          </p:nvPr>
        </p:nvSpPr>
        <p:spPr>
          <a:xfrm>
            <a:off x="609600" y="1326995"/>
            <a:ext cx="10972800" cy="5327193"/>
          </a:xfrm>
        </p:spPr>
        <p:txBody>
          <a:bodyPr>
            <a:normAutofit fontScale="92500" lnSpcReduction="20000"/>
          </a:bodyPr>
          <a:lstStyle/>
          <a:p>
            <a:pPr>
              <a:lnSpc>
                <a:spcPct val="110000"/>
              </a:lnSpc>
            </a:pPr>
            <a:r>
              <a:rPr lang="en-US" dirty="0">
                <a:latin typeface="Aptos" panose="020B0004020202020204" pitchFamily="34" charset="0"/>
                <a:ea typeface="Lato" panose="020F0502020204030203" pitchFamily="34" charset="0"/>
                <a:cs typeface="Lato" panose="020F0502020204030203" pitchFamily="34" charset="0"/>
              </a:rPr>
              <a:t>Multiple 2</a:t>
            </a:r>
            <a:r>
              <a:rPr lang="en-US" baseline="30000" dirty="0">
                <a:latin typeface="Aptos" panose="020B0004020202020204" pitchFamily="34" charset="0"/>
                <a:ea typeface="Lato" panose="020F0502020204030203" pitchFamily="34" charset="0"/>
                <a:cs typeface="Lato" panose="020F0502020204030203" pitchFamily="34" charset="0"/>
              </a:rPr>
              <a:t>nd</a:t>
            </a:r>
            <a:r>
              <a:rPr lang="en-US" dirty="0">
                <a:latin typeface="Aptos" panose="020B0004020202020204" pitchFamily="34" charset="0"/>
                <a:ea typeface="Lato" panose="020F0502020204030203" pitchFamily="34" charset="0"/>
                <a:cs typeface="Lato" panose="020F0502020204030203" pitchFamily="34" charset="0"/>
              </a:rPr>
              <a:t>-/3</a:t>
            </a:r>
            <a:r>
              <a:rPr lang="en-US" baseline="30000" dirty="0">
                <a:latin typeface="Aptos" panose="020B0004020202020204" pitchFamily="34" charset="0"/>
                <a:ea typeface="Lato" panose="020F0502020204030203" pitchFamily="34" charset="0"/>
                <a:cs typeface="Lato" panose="020F0502020204030203" pitchFamily="34" charset="0"/>
              </a:rPr>
              <a:t>rd</a:t>
            </a:r>
            <a:r>
              <a:rPr lang="en-US" dirty="0">
                <a:latin typeface="Aptos" panose="020B0004020202020204" pitchFamily="34" charset="0"/>
                <a:ea typeface="Lato" panose="020F0502020204030203" pitchFamily="34" charset="0"/>
                <a:cs typeface="Lato" panose="020F0502020204030203" pitchFamily="34" charset="0"/>
              </a:rPr>
              <a:t>-generation ALK TKIs are FDA-approved (and listed as NCCN category 1) as initial therapy for metastatic ALK+ NSCLC</a:t>
            </a:r>
          </a:p>
          <a:p>
            <a:pPr>
              <a:lnSpc>
                <a:spcPct val="110000"/>
              </a:lnSpc>
            </a:pPr>
            <a:r>
              <a:rPr lang="en-US" dirty="0">
                <a:latin typeface="Aptos" panose="020B0004020202020204" pitchFamily="34" charset="0"/>
                <a:ea typeface="Lato" panose="020F0502020204030203" pitchFamily="34" charset="0"/>
                <a:cs typeface="Lato" panose="020F0502020204030203" pitchFamily="34" charset="0"/>
              </a:rPr>
              <a:t>The 5-year analyses of CROWN affirm lorlatinib as SOC first-line treatment for metastatic ALK+ NSCLC, with the longest PFS and time to intracranial progression reported to date amongst ALK inhibitors</a:t>
            </a:r>
          </a:p>
          <a:p>
            <a:pPr>
              <a:lnSpc>
                <a:spcPct val="110000"/>
              </a:lnSpc>
            </a:pPr>
            <a:r>
              <a:rPr lang="en-US" dirty="0">
                <a:latin typeface="Aptos" panose="020B0004020202020204" pitchFamily="34" charset="0"/>
                <a:ea typeface="Lato" panose="020F0502020204030203" pitchFamily="34" charset="0"/>
                <a:cs typeface="Lato" panose="020F0502020204030203" pitchFamily="34" charset="0"/>
              </a:rPr>
              <a:t>4</a:t>
            </a:r>
            <a:r>
              <a:rPr lang="en-US" baseline="30000" dirty="0">
                <a:latin typeface="Aptos" panose="020B0004020202020204" pitchFamily="34" charset="0"/>
                <a:ea typeface="Lato" panose="020F0502020204030203" pitchFamily="34" charset="0"/>
                <a:cs typeface="Lato" panose="020F0502020204030203" pitchFamily="34" charset="0"/>
              </a:rPr>
              <a:t>th</a:t>
            </a:r>
            <a:r>
              <a:rPr lang="en-US" dirty="0">
                <a:latin typeface="Aptos" panose="020B0004020202020204" pitchFamily="34" charset="0"/>
                <a:ea typeface="Lato" panose="020F0502020204030203" pitchFamily="34" charset="0"/>
                <a:cs typeface="Lato" panose="020F0502020204030203" pitchFamily="34" charset="0"/>
              </a:rPr>
              <a:t>-generation ALK TKI NVL-655 is demonstrating encouraging activity and tolerability in a heavily pre-treated patient population </a:t>
            </a:r>
          </a:p>
          <a:p>
            <a:pPr>
              <a:lnSpc>
                <a:spcPct val="110000"/>
              </a:lnSpc>
            </a:pPr>
            <a:r>
              <a:rPr lang="en-US" b="1" i="1" dirty="0">
                <a:latin typeface="Aptos" panose="020B0004020202020204" pitchFamily="34" charset="0"/>
                <a:ea typeface="Lato" panose="020F0502020204030203" pitchFamily="34" charset="0"/>
                <a:cs typeface="Lato" panose="020F0502020204030203" pitchFamily="34" charset="0"/>
              </a:rPr>
              <a:t>Remaining questions:</a:t>
            </a:r>
          </a:p>
          <a:p>
            <a:pPr lvl="1">
              <a:lnSpc>
                <a:spcPct val="110000"/>
              </a:lnSpc>
            </a:pPr>
            <a:r>
              <a:rPr lang="en-US" sz="2800" dirty="0">
                <a:latin typeface="Aptos" panose="020B0004020202020204" pitchFamily="34" charset="0"/>
                <a:ea typeface="Lato" panose="020F0502020204030203" pitchFamily="34" charset="0"/>
                <a:cs typeface="Lato" panose="020F0502020204030203" pitchFamily="34" charset="0"/>
              </a:rPr>
              <a:t>How will the prolonged PFS outcomes impact OS outcomes on ALK TKIs in patients? </a:t>
            </a:r>
          </a:p>
          <a:p>
            <a:pPr lvl="1">
              <a:lnSpc>
                <a:spcPct val="110000"/>
              </a:lnSpc>
            </a:pPr>
            <a:r>
              <a:rPr lang="en-US" sz="2800" dirty="0">
                <a:latin typeface="Aptos" panose="020B0004020202020204" pitchFamily="34" charset="0"/>
                <a:ea typeface="Lato" panose="020F0502020204030203" pitchFamily="34" charset="0"/>
                <a:cs typeface="Lato" panose="020F0502020204030203" pitchFamily="34" charset="0"/>
              </a:rPr>
              <a:t>What is the landscape of mechanisms of resistance to first-line lorlatinib therapy and how does this shape subsequent treatments post-lorlatinib? </a:t>
            </a:r>
          </a:p>
          <a:p>
            <a:pPr lvl="1">
              <a:lnSpc>
                <a:spcPct val="110000"/>
              </a:lnSpc>
            </a:pPr>
            <a:endParaRPr lang="en-US" sz="2800" dirty="0">
              <a:latin typeface="Aptos" panose="020B0004020202020204"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1FF2B757-1BE3-9D9D-A74C-EAE4DA9E38BF}"/>
              </a:ext>
            </a:extLst>
          </p:cNvPr>
          <p:cNvSpPr txBox="1"/>
          <p:nvPr/>
        </p:nvSpPr>
        <p:spPr>
          <a:xfrm>
            <a:off x="9048328" y="64849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43576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172B2-6E40-54E9-EF26-9FE16F1AF403}"/>
              </a:ext>
            </a:extLst>
          </p:cNvPr>
          <p:cNvSpPr>
            <a:spLocks noGrp="1"/>
          </p:cNvSpPr>
          <p:nvPr>
            <p:ph type="title"/>
          </p:nvPr>
        </p:nvSpPr>
        <p:spPr>
          <a:xfrm>
            <a:off x="761080" y="365125"/>
            <a:ext cx="10685443" cy="1325563"/>
          </a:xfrm>
        </p:spPr>
        <p:txBody>
          <a:bodyPr>
            <a:normAutofit/>
          </a:bodyPr>
          <a:lstStyle/>
          <a:p>
            <a:r>
              <a:rPr lang="en-US" sz="3600" b="1" dirty="0"/>
              <a:t>Bringing ALK-Targeted Therapy to Early-Stage Disease: Phase III ALINA Trial of Alectinib</a:t>
            </a:r>
          </a:p>
        </p:txBody>
      </p:sp>
      <p:grpSp>
        <p:nvGrpSpPr>
          <p:cNvPr id="3" name="Group 2">
            <a:extLst>
              <a:ext uri="{FF2B5EF4-FFF2-40B4-BE49-F238E27FC236}">
                <a16:creationId xmlns:a16="http://schemas.microsoft.com/office/drawing/2014/main" id="{950C9322-A1CC-264A-4B47-023D353A12AE}"/>
              </a:ext>
            </a:extLst>
          </p:cNvPr>
          <p:cNvGrpSpPr/>
          <p:nvPr/>
        </p:nvGrpSpPr>
        <p:grpSpPr>
          <a:xfrm>
            <a:off x="975995" y="1851103"/>
            <a:ext cx="10233913" cy="4243473"/>
            <a:chOff x="1800842" y="2022190"/>
            <a:chExt cx="8875396" cy="3555403"/>
          </a:xfrm>
        </p:grpSpPr>
        <p:sp>
          <p:nvSpPr>
            <p:cNvPr id="4" name="Rectangle 3">
              <a:extLst>
                <a:ext uri="{FF2B5EF4-FFF2-40B4-BE49-F238E27FC236}">
                  <a16:creationId xmlns:a16="http://schemas.microsoft.com/office/drawing/2014/main" id="{F564B3C2-878D-0D78-90A4-5602E6512401}"/>
                </a:ext>
              </a:extLst>
            </p:cNvPr>
            <p:cNvSpPr/>
            <p:nvPr/>
          </p:nvSpPr>
          <p:spPr>
            <a:xfrm>
              <a:off x="1800842" y="4615568"/>
              <a:ext cx="6101716" cy="962025"/>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5" name="Google Shape;270;p7">
              <a:extLst>
                <a:ext uri="{FF2B5EF4-FFF2-40B4-BE49-F238E27FC236}">
                  <a16:creationId xmlns:a16="http://schemas.microsoft.com/office/drawing/2014/main" id="{FAEE259F-CB3C-04A9-BD3E-C1839C5B8B74}"/>
                </a:ext>
              </a:extLst>
            </p:cNvPr>
            <p:cNvCxnSpPr>
              <a:cxnSpLocks/>
              <a:endCxn id="12" idx="2"/>
            </p:cNvCxnSpPr>
            <p:nvPr/>
          </p:nvCxnSpPr>
          <p:spPr>
            <a:xfrm>
              <a:off x="4328778" y="3165013"/>
              <a:ext cx="534618" cy="0"/>
            </a:xfrm>
            <a:prstGeom prst="straightConnector1">
              <a:avLst/>
            </a:prstGeom>
            <a:noFill/>
            <a:ln w="12700" cap="flat" cmpd="sng">
              <a:solidFill>
                <a:schemeClr val="tx1"/>
              </a:solidFill>
              <a:prstDash val="solid"/>
              <a:round/>
              <a:headEnd type="none" w="sm" len="sm"/>
              <a:tailEnd type="triangle" w="med" len="sm"/>
            </a:ln>
          </p:spPr>
        </p:cxnSp>
        <p:sp>
          <p:nvSpPr>
            <p:cNvPr id="6" name="Google Shape;2032;p133">
              <a:extLst>
                <a:ext uri="{FF2B5EF4-FFF2-40B4-BE49-F238E27FC236}">
                  <a16:creationId xmlns:a16="http://schemas.microsoft.com/office/drawing/2014/main" id="{8786CBA4-2749-A8E8-6ACC-59D1329DBB24}"/>
                </a:ext>
              </a:extLst>
            </p:cNvPr>
            <p:cNvSpPr txBox="1"/>
            <p:nvPr/>
          </p:nvSpPr>
          <p:spPr>
            <a:xfrm>
              <a:off x="2017727" y="4719928"/>
              <a:ext cx="3106797" cy="80007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5000"/>
                </a:lnSpc>
                <a:spcBef>
                  <a:spcPts val="0"/>
                </a:spcBef>
                <a:spcAft>
                  <a:spcPts val="0"/>
                </a:spcAft>
                <a:buClr>
                  <a:srgbClr val="313B45"/>
                </a:buClr>
                <a:buSzPts val="800"/>
                <a:buFont typeface="Noto Sans Symbols"/>
                <a:buNone/>
                <a:tabLst/>
                <a:defRPr/>
              </a:pPr>
              <a:r>
                <a:rPr kumimoji="0" lang="en-GB" sz="1200" b="1" i="0" u="none" strike="noStrike" kern="1200" cap="none" spc="0" normalizeH="0" baseline="0" noProof="0" dirty="0">
                  <a:ln>
                    <a:noFill/>
                  </a:ln>
                  <a:solidFill>
                    <a:prstClr val="black"/>
                  </a:solidFill>
                  <a:effectLst/>
                  <a:uLnTx/>
                  <a:uFillTx/>
                  <a:latin typeface="Aptos Display" panose="02110004020202020204"/>
                  <a:ea typeface="Roche Sans"/>
                  <a:cs typeface="Roche Sans"/>
                  <a:sym typeface="Roche Sans"/>
                </a:rPr>
                <a:t>Primary endpoint</a:t>
              </a:r>
            </a:p>
            <a:p>
              <a:pPr marL="158750" marR="0" lvl="1" indent="-171450" algn="l" defTabSz="914400" rtl="0" eaLnBrk="1" fontAlgn="auto" latinLnBrk="0" hangingPunct="1">
                <a:lnSpc>
                  <a:spcPct val="95000"/>
                </a:lnSpc>
                <a:spcBef>
                  <a:spcPts val="200"/>
                </a:spcBef>
                <a:spcAft>
                  <a:spcPts val="0"/>
                </a:spcAft>
                <a:buClr>
                  <a:srgbClr val="026C72"/>
                </a:buClr>
                <a:buSzPts val="1200"/>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ptos Display" panose="02110004020202020204"/>
                  <a:ea typeface="Roche Sans"/>
                  <a:cs typeface="Roche Sans"/>
                  <a:sym typeface="Roche Sans"/>
                </a:rPr>
                <a:t>DFS per investigator,</a:t>
              </a:r>
              <a:r>
                <a:rPr kumimoji="0" lang="en-GB" sz="1200" b="0" i="0" u="none" strike="noStrike" kern="1200" cap="none" spc="0" normalizeH="0" baseline="30000" noProof="0" dirty="0">
                  <a:ln>
                    <a:noFill/>
                  </a:ln>
                  <a:solidFill>
                    <a:prstClr val="black"/>
                  </a:solidFill>
                  <a:effectLst/>
                  <a:uLnTx/>
                  <a:uFillTx/>
                  <a:latin typeface="Aptos Display" panose="02110004020202020204"/>
                  <a:ea typeface="Roche Sans"/>
                  <a:cs typeface="Roche Sans"/>
                  <a:sym typeface="Roche Sans"/>
                </a:rPr>
                <a:t>‡</a:t>
              </a:r>
              <a:r>
                <a:rPr kumimoji="0" lang="en-GB" sz="1200" b="0" i="0" u="none" strike="noStrike" kern="1200" cap="none" spc="0" normalizeH="0" baseline="0" noProof="0" dirty="0">
                  <a:ln>
                    <a:noFill/>
                  </a:ln>
                  <a:solidFill>
                    <a:prstClr val="black"/>
                  </a:solidFill>
                  <a:effectLst/>
                  <a:uLnTx/>
                  <a:uFillTx/>
                  <a:latin typeface="Aptos Display" panose="02110004020202020204"/>
                  <a:ea typeface="Roche Sans"/>
                  <a:cs typeface="Roche Sans"/>
                  <a:sym typeface="Roche Sans"/>
                </a:rPr>
                <a:t> tested hierarchically:</a:t>
              </a:r>
            </a:p>
            <a:p>
              <a:pPr marL="450850" marR="0" lvl="4" indent="-171450" algn="l" defTabSz="914400" rtl="0" eaLnBrk="1" fontAlgn="auto" latinLnBrk="0" hangingPunct="1">
                <a:lnSpc>
                  <a:spcPct val="95000"/>
                </a:lnSpc>
                <a:spcBef>
                  <a:spcPts val="200"/>
                </a:spcBef>
                <a:spcAft>
                  <a:spcPts val="0"/>
                </a:spcAft>
                <a:buClr>
                  <a:srgbClr val="026C72"/>
                </a:buClr>
                <a:buSzPts val="1200"/>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ptos Display" panose="02110004020202020204"/>
                  <a:ea typeface="Roche Sans"/>
                  <a:cs typeface="Roche Sans"/>
                  <a:sym typeface="Roche Sans"/>
                </a:rPr>
                <a:t>Stage II–IIIA → ITT (Stage IB–IIIA)</a:t>
              </a:r>
            </a:p>
          </p:txBody>
        </p:sp>
        <p:sp>
          <p:nvSpPr>
            <p:cNvPr id="7" name="Google Shape;267;p7">
              <a:extLst>
                <a:ext uri="{FF2B5EF4-FFF2-40B4-BE49-F238E27FC236}">
                  <a16:creationId xmlns:a16="http://schemas.microsoft.com/office/drawing/2014/main" id="{82BFB2BC-455F-8AC6-DD18-4F825C23C50C}"/>
                </a:ext>
              </a:extLst>
            </p:cNvPr>
            <p:cNvSpPr/>
            <p:nvPr/>
          </p:nvSpPr>
          <p:spPr>
            <a:xfrm>
              <a:off x="5872461" y="2171664"/>
              <a:ext cx="1461000" cy="684000"/>
            </a:xfrm>
            <a:prstGeom prst="rect">
              <a:avLst/>
            </a:prstGeom>
            <a:solidFill>
              <a:srgbClr val="0070C0"/>
            </a:solidFill>
            <a:ln w="9525" cap="flat" cmpd="sng">
              <a:no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08000" tIns="34275" rIns="108000" bIns="34275" anchor="ctr" anchorCtr="0">
              <a:noAutofit/>
            </a:bodyPr>
            <a:lstStyle/>
            <a:p>
              <a:pPr marL="0" marR="0" lvl="0" indent="0" algn="ctr" defTabSz="914400" rtl="0" eaLnBrk="1" fontAlgn="auto" latinLnBrk="0" hangingPunct="1">
                <a:lnSpc>
                  <a:spcPct val="95000"/>
                </a:lnSpc>
                <a:spcBef>
                  <a:spcPts val="0"/>
                </a:spcBef>
                <a:spcAft>
                  <a:spcPts val="0"/>
                </a:spcAft>
                <a:buClr>
                  <a:srgbClr val="000000"/>
                </a:buClr>
                <a:buSzPts val="1200"/>
                <a:buFont typeface="Arial"/>
                <a:buNone/>
                <a:tabLst/>
                <a:defRPr/>
              </a:pPr>
              <a:r>
                <a:rPr kumimoji="0" lang="en-US" sz="1200" b="1" i="0" u="none" strike="noStrike" kern="1200" cap="none" spc="0" normalizeH="0" baseline="0" noProof="0" dirty="0">
                  <a:ln>
                    <a:noFill/>
                  </a:ln>
                  <a:solidFill>
                    <a:prstClr val="white"/>
                  </a:solidFill>
                  <a:effectLst/>
                  <a:uLnTx/>
                  <a:uFillTx/>
                  <a:latin typeface="Arial"/>
                  <a:ea typeface="Arial"/>
                  <a:cs typeface="Arial"/>
                  <a:sym typeface="Arial"/>
                </a:rPr>
                <a:t>Alectinib</a:t>
              </a:r>
              <a:br>
                <a:rPr kumimoji="0" lang="en-US" sz="1200" b="1" i="0" u="none" strike="noStrike" kern="1200" cap="none" spc="0" normalizeH="0" baseline="0" noProof="0" dirty="0">
                  <a:ln>
                    <a:noFill/>
                  </a:ln>
                  <a:solidFill>
                    <a:prstClr val="white"/>
                  </a:solidFill>
                  <a:effectLst/>
                  <a:uLnTx/>
                  <a:uFillTx/>
                  <a:latin typeface="Arial"/>
                  <a:ea typeface="Arial"/>
                  <a:cs typeface="Arial"/>
                  <a:sym typeface="Arial"/>
                </a:rPr>
              </a:br>
              <a:r>
                <a:rPr kumimoji="0" lang="en-US" sz="1200" b="1" i="0" u="none" strike="noStrike" kern="1200" cap="none" spc="0" normalizeH="0" baseline="0" noProof="0" dirty="0">
                  <a:ln>
                    <a:noFill/>
                  </a:ln>
                  <a:solidFill>
                    <a:prstClr val="white"/>
                  </a:solidFill>
                  <a:effectLst/>
                  <a:uLnTx/>
                  <a:uFillTx/>
                  <a:latin typeface="Arial"/>
                  <a:ea typeface="Arial"/>
                  <a:cs typeface="Arial"/>
                  <a:sym typeface="Arial"/>
                </a:rPr>
                <a:t>600 mg BID</a:t>
              </a:r>
              <a:endParaRPr kumimoji="0" sz="1100" b="0" i="0" u="none" strike="noStrike" kern="1200" cap="none" spc="0" normalizeH="0" baseline="0" noProof="0" dirty="0">
                <a:ln>
                  <a:noFill/>
                </a:ln>
                <a:solidFill>
                  <a:prstClr val="white"/>
                </a:solidFill>
                <a:effectLst/>
                <a:uLnTx/>
                <a:uFillTx/>
                <a:latin typeface="Arial"/>
                <a:ea typeface="Arial"/>
                <a:cs typeface="Arial"/>
                <a:sym typeface="Arial"/>
              </a:endParaRPr>
            </a:p>
            <a:p>
              <a:pPr marL="0" marR="0" lvl="0" indent="0" algn="ctr" defTabSz="914400" rtl="0" eaLnBrk="1" fontAlgn="auto" latinLnBrk="0" hangingPunct="1">
                <a:lnSpc>
                  <a:spcPct val="95000"/>
                </a:lnSpc>
                <a:spcBef>
                  <a:spcPts val="300"/>
                </a:spcBef>
                <a:spcAft>
                  <a:spcPts val="0"/>
                </a:spcAft>
                <a:buClr>
                  <a:srgbClr val="000000"/>
                </a:buClr>
                <a:buSzPts val="1200"/>
                <a:buFont typeface="Arial"/>
                <a:buNone/>
                <a:tabLst/>
                <a:defRPr/>
              </a:pPr>
              <a:r>
                <a:rPr kumimoji="0" lang="en-US" sz="1200" b="0" i="0" u="none" strike="noStrike" kern="1200" cap="none" spc="0" normalizeH="0" baseline="0" noProof="0" dirty="0">
                  <a:ln>
                    <a:noFill/>
                  </a:ln>
                  <a:solidFill>
                    <a:prstClr val="white"/>
                  </a:solidFill>
                  <a:effectLst/>
                  <a:uLnTx/>
                  <a:uFillTx/>
                  <a:latin typeface="Arial"/>
                  <a:ea typeface="Arial"/>
                  <a:cs typeface="Arial"/>
                  <a:sym typeface="Arial"/>
                </a:rPr>
                <a:t>2 years</a:t>
              </a:r>
              <a:endParaRPr kumimoji="0" sz="1100" b="0" i="0" u="none" strike="noStrike" kern="1200" cap="none" spc="0" normalizeH="0" baseline="0" noProof="0" dirty="0">
                <a:ln>
                  <a:noFill/>
                </a:ln>
                <a:solidFill>
                  <a:prstClr val="white"/>
                </a:solidFill>
                <a:effectLst/>
                <a:uLnTx/>
                <a:uFillTx/>
                <a:latin typeface="Arial"/>
                <a:ea typeface="Arial"/>
                <a:cs typeface="Arial"/>
                <a:sym typeface="Arial"/>
              </a:endParaRPr>
            </a:p>
          </p:txBody>
        </p:sp>
        <p:cxnSp>
          <p:nvCxnSpPr>
            <p:cNvPr id="8" name="Google Shape;268;p7">
              <a:extLst>
                <a:ext uri="{FF2B5EF4-FFF2-40B4-BE49-F238E27FC236}">
                  <a16:creationId xmlns:a16="http://schemas.microsoft.com/office/drawing/2014/main" id="{D1A534CC-E4BE-9AA8-BC7A-3285FFA4DC80}"/>
                </a:ext>
              </a:extLst>
            </p:cNvPr>
            <p:cNvCxnSpPr>
              <a:stCxn id="12" idx="0"/>
              <a:endCxn id="7" idx="1"/>
            </p:cNvCxnSpPr>
            <p:nvPr/>
          </p:nvCxnSpPr>
          <p:spPr>
            <a:xfrm rot="5400000" flipH="1" flipV="1">
              <a:off x="5327929" y="2334582"/>
              <a:ext cx="365449" cy="723615"/>
            </a:xfrm>
            <a:prstGeom prst="bentConnector2">
              <a:avLst/>
            </a:prstGeom>
            <a:noFill/>
            <a:ln w="12700" cap="flat" cmpd="sng">
              <a:solidFill>
                <a:schemeClr val="tx1"/>
              </a:solidFill>
              <a:prstDash val="solid"/>
              <a:round/>
              <a:headEnd type="none" w="sm" len="sm"/>
              <a:tailEnd type="triangle" w="med" len="sm"/>
            </a:ln>
          </p:spPr>
        </p:cxnSp>
        <p:sp>
          <p:nvSpPr>
            <p:cNvPr id="9" name="Google Shape;272;p7">
              <a:extLst>
                <a:ext uri="{FF2B5EF4-FFF2-40B4-BE49-F238E27FC236}">
                  <a16:creationId xmlns:a16="http://schemas.microsoft.com/office/drawing/2014/main" id="{583C849C-A450-856C-2D9F-4DE13524AC31}"/>
                </a:ext>
              </a:extLst>
            </p:cNvPr>
            <p:cNvSpPr/>
            <p:nvPr/>
          </p:nvSpPr>
          <p:spPr>
            <a:xfrm>
              <a:off x="5872463" y="3394509"/>
              <a:ext cx="1461000" cy="684000"/>
            </a:xfrm>
            <a:prstGeom prst="rect">
              <a:avLst/>
            </a:prstGeom>
            <a:solidFill>
              <a:srgbClr val="AE2C2C"/>
            </a:solidFill>
            <a:ln w="9525" cap="flat" cmpd="sng">
              <a:no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08000" tIns="34275" rIns="108000" bIns="34275" anchor="ctr" anchorCtr="0">
              <a:noAutofit/>
            </a:bodyPr>
            <a:lstStyle/>
            <a:p>
              <a:pPr marL="0" marR="0" lvl="0" indent="0" algn="ctr" defTabSz="914400" rtl="0" eaLnBrk="1" fontAlgn="auto" latinLnBrk="0" hangingPunct="1">
                <a:lnSpc>
                  <a:spcPct val="95000"/>
                </a:lnSpc>
                <a:spcBef>
                  <a:spcPts val="0"/>
                </a:spcBef>
                <a:spcAft>
                  <a:spcPts val="0"/>
                </a:spcAft>
                <a:buClr>
                  <a:srgbClr val="000000"/>
                </a:buClr>
                <a:buSzPts val="1200"/>
                <a:buFont typeface="Arial"/>
                <a:buNone/>
                <a:tabLst/>
                <a:defRPr/>
              </a:pPr>
              <a:r>
                <a:rPr kumimoji="0" lang="en-US" sz="1200" b="1" i="0" u="none" strike="noStrike" kern="1200" cap="none" spc="0" normalizeH="0" baseline="0" noProof="0" dirty="0">
                  <a:ln>
                    <a:noFill/>
                  </a:ln>
                  <a:solidFill>
                    <a:prstClr val="white"/>
                  </a:solidFill>
                  <a:effectLst/>
                  <a:uLnTx/>
                  <a:uFillTx/>
                  <a:latin typeface="Arial"/>
                  <a:ea typeface="Arial"/>
                  <a:cs typeface="Arial"/>
                  <a:sym typeface="Arial"/>
                </a:rPr>
                <a:t>Platinum-based chemotherapy</a:t>
              </a:r>
              <a:r>
                <a:rPr kumimoji="0" lang="en-GB" sz="1200" b="1" i="0" u="none" strike="noStrike" kern="1200" cap="none" spc="0" normalizeH="0" baseline="30000" noProof="0" dirty="0">
                  <a:ln>
                    <a:noFill/>
                  </a:ln>
                  <a:solidFill>
                    <a:prstClr val="white"/>
                  </a:solidFill>
                  <a:effectLst/>
                  <a:uLnTx/>
                  <a:uFillTx/>
                  <a:latin typeface="Arial"/>
                  <a:ea typeface="Arial"/>
                  <a:cs typeface="Arial"/>
                  <a:sym typeface="Arial"/>
                </a:rPr>
                <a:t>†</a:t>
              </a:r>
            </a:p>
            <a:p>
              <a:pPr marL="0" marR="0" lvl="0" indent="0" algn="ctr" defTabSz="914400" rtl="0" eaLnBrk="1" fontAlgn="auto" latinLnBrk="0" hangingPunct="1">
                <a:lnSpc>
                  <a:spcPct val="95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dirty="0">
                  <a:ln>
                    <a:noFill/>
                  </a:ln>
                  <a:solidFill>
                    <a:prstClr val="white"/>
                  </a:solidFill>
                  <a:effectLst/>
                  <a:uLnTx/>
                  <a:uFillTx/>
                  <a:latin typeface="Arial"/>
                  <a:ea typeface="Arial"/>
                  <a:cs typeface="Arial"/>
                  <a:sym typeface="Arial"/>
                </a:rPr>
                <a:t>Q3W; 4 cycles</a:t>
              </a:r>
              <a:endParaRPr kumimoji="0" sz="11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0" name="Google Shape;271;p7">
              <a:extLst>
                <a:ext uri="{FF2B5EF4-FFF2-40B4-BE49-F238E27FC236}">
                  <a16:creationId xmlns:a16="http://schemas.microsoft.com/office/drawing/2014/main" id="{1CF64A43-F15B-F87F-9483-503C019612AC}"/>
                </a:ext>
              </a:extLst>
            </p:cNvPr>
            <p:cNvSpPr txBox="1"/>
            <p:nvPr/>
          </p:nvSpPr>
          <p:spPr>
            <a:xfrm>
              <a:off x="1809189" y="2022190"/>
              <a:ext cx="2642150" cy="2285582"/>
            </a:xfrm>
            <a:prstGeom prst="rect">
              <a:avLst/>
            </a:prstGeom>
            <a:solidFill>
              <a:schemeClr val="bg1"/>
            </a:solidFill>
            <a:ln w="9525" cap="flat" cmpd="sng">
              <a:solidFill>
                <a:srgbClr val="181D22"/>
              </a:solid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08000" tIns="34275" rIns="108000" bIns="34275" anchor="ctr" anchorCtr="0">
              <a:noAutofit/>
            </a:bodyPr>
            <a:lstStyle/>
            <a:p>
              <a:pPr marL="0" marR="0" lvl="0" indent="0" algn="ctr" defTabSz="914400" rtl="0" eaLnBrk="1" fontAlgn="auto" latinLnBrk="0" hangingPunct="1">
                <a:lnSpc>
                  <a:spcPct val="95000"/>
                </a:lnSpc>
                <a:spcBef>
                  <a:spcPts val="0"/>
                </a:spcBef>
                <a:spcAft>
                  <a:spcPts val="0"/>
                </a:spcAft>
                <a:buClr>
                  <a:srgbClr val="000000"/>
                </a:buClr>
                <a:buSzPts val="1200"/>
                <a:buFont typeface="Arial"/>
                <a:buNone/>
                <a:tabLst/>
                <a:defRPr/>
              </a:pPr>
              <a:r>
                <a:rPr kumimoji="0" lang="en-US" sz="1200" b="1" i="0" u="none" strike="noStrike" kern="1200" cap="none" spc="0" normalizeH="0" baseline="0" noProof="0" dirty="0">
                  <a:ln>
                    <a:noFill/>
                  </a:ln>
                  <a:solidFill>
                    <a:prstClr val="black"/>
                  </a:solidFill>
                  <a:effectLst/>
                  <a:uLnTx/>
                  <a:uFillTx/>
                  <a:latin typeface="Arial"/>
                  <a:ea typeface="Arial"/>
                  <a:cs typeface="Arial"/>
                  <a:sym typeface="Arial"/>
                </a:rPr>
                <a:t>Resected Stage IB (≥4cm)–IIIA </a:t>
              </a:r>
              <a:r>
                <a:rPr kumimoji="0" lang="en-US" sz="1200" b="1" i="1" u="none" strike="noStrike" kern="1200" cap="none" spc="0" normalizeH="0" baseline="0" noProof="0" dirty="0">
                  <a:ln>
                    <a:noFill/>
                  </a:ln>
                  <a:solidFill>
                    <a:prstClr val="black"/>
                  </a:solidFill>
                  <a:effectLst/>
                  <a:uLnTx/>
                  <a:uFillTx/>
                  <a:latin typeface="Arial"/>
                  <a:ea typeface="Arial"/>
                  <a:cs typeface="Arial"/>
                  <a:sym typeface="Arial"/>
                </a:rPr>
                <a:t>ALK</a:t>
              </a:r>
              <a:r>
                <a:rPr kumimoji="0" lang="en-US" sz="1200" b="1" i="0" u="none" strike="noStrike" kern="1200" cap="none" spc="0" normalizeH="0" baseline="0" noProof="0" dirty="0">
                  <a:ln>
                    <a:noFill/>
                  </a:ln>
                  <a:solidFill>
                    <a:prstClr val="black"/>
                  </a:solidFill>
                  <a:effectLst/>
                  <a:uLnTx/>
                  <a:uFillTx/>
                  <a:latin typeface="Arial"/>
                  <a:ea typeface="Arial"/>
                  <a:cs typeface="Arial"/>
                  <a:sym typeface="Arial"/>
                </a:rPr>
                <a:t>+ NSCLC </a:t>
              </a:r>
            </a:p>
            <a:p>
              <a:pPr marL="0" marR="0" lvl="0" indent="0" algn="ctr" defTabSz="914400" rtl="0" eaLnBrk="1" fontAlgn="auto" latinLnBrk="0" hangingPunct="1">
                <a:lnSpc>
                  <a:spcPct val="95000"/>
                </a:lnSpc>
                <a:spcBef>
                  <a:spcPts val="0"/>
                </a:spcBef>
                <a:spcAft>
                  <a:spcPts val="0"/>
                </a:spcAft>
                <a:buClr>
                  <a:srgbClr val="000000"/>
                </a:buClr>
                <a:buSzPts val="1200"/>
                <a:buFont typeface="Arial"/>
                <a:buNone/>
                <a:tabLst/>
                <a:defRPr/>
              </a:pPr>
              <a:r>
                <a:rPr kumimoji="0" lang="en-US" sz="1000" b="0" i="0" u="none" strike="noStrike" kern="1200" cap="none" spc="0" normalizeH="0" baseline="0" noProof="0" dirty="0">
                  <a:ln>
                    <a:noFill/>
                  </a:ln>
                  <a:solidFill>
                    <a:prstClr val="black"/>
                  </a:solidFill>
                  <a:effectLst/>
                  <a:uLnTx/>
                  <a:uFillTx/>
                  <a:latin typeface="Arial"/>
                  <a:ea typeface="Arial"/>
                  <a:cs typeface="Arial"/>
                  <a:sym typeface="Arial"/>
                </a:rPr>
                <a:t>per UICC/AJCC 7</a:t>
              </a:r>
              <a:r>
                <a:rPr kumimoji="0" lang="en-US" sz="1000" b="0" i="0" u="none" strike="noStrike" kern="1200" cap="none" spc="0" normalizeH="0" baseline="30000" noProof="0" dirty="0">
                  <a:ln>
                    <a:noFill/>
                  </a:ln>
                  <a:solidFill>
                    <a:prstClr val="black"/>
                  </a:solidFill>
                  <a:effectLst/>
                  <a:uLnTx/>
                  <a:uFillTx/>
                  <a:latin typeface="Arial"/>
                  <a:ea typeface="Arial"/>
                  <a:cs typeface="Arial"/>
                  <a:sym typeface="Arial"/>
                </a:rPr>
                <a:t>th</a:t>
              </a:r>
              <a:r>
                <a:rPr kumimoji="0" lang="en-US" sz="1000" b="0" i="0" u="none" strike="noStrike" kern="1200" cap="none" spc="0" normalizeH="0" baseline="0" noProof="0" dirty="0">
                  <a:ln>
                    <a:noFill/>
                  </a:ln>
                  <a:solidFill>
                    <a:prstClr val="black"/>
                  </a:solidFill>
                  <a:effectLst/>
                  <a:uLnTx/>
                  <a:uFillTx/>
                  <a:latin typeface="Arial"/>
                  <a:ea typeface="Arial"/>
                  <a:cs typeface="Arial"/>
                  <a:sym typeface="Arial"/>
                </a:rPr>
                <a:t> edition</a:t>
              </a:r>
              <a:endParaRPr kumimoji="0" sz="1000" b="0" i="0" u="none" strike="noStrike" kern="120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600"/>
                </a:spcBef>
                <a:spcAft>
                  <a:spcPts val="0"/>
                </a:spcAft>
                <a:buClr>
                  <a:srgbClr val="000000"/>
                </a:buClr>
                <a:buSzPts val="1000"/>
                <a:buFont typeface="Arial"/>
                <a:buNone/>
                <a:tabLst/>
                <a:defRPr/>
              </a:pPr>
              <a:r>
                <a:rPr kumimoji="0" lang="en-US" sz="1000" b="1" i="0" u="none" strike="noStrike" kern="1200" cap="none" spc="0" normalizeH="0" baseline="0" noProof="0" dirty="0">
                  <a:ln>
                    <a:noFill/>
                  </a:ln>
                  <a:solidFill>
                    <a:srgbClr val="0C0C0D"/>
                  </a:solidFill>
                  <a:effectLst/>
                  <a:uLnTx/>
                  <a:uFillTx/>
                  <a:latin typeface="Arial"/>
                  <a:ea typeface="Arial"/>
                  <a:cs typeface="Arial"/>
                  <a:sym typeface="Arial"/>
                </a:rPr>
                <a:t>Other key eligibility criteria: </a:t>
              </a:r>
              <a:endParaRPr kumimoji="0" sz="1000" b="0" i="0" u="none" strike="noStrike" kern="1200" cap="none" spc="0" normalizeH="0" baseline="0" noProof="0" dirty="0">
                <a:ln>
                  <a:noFill/>
                </a:ln>
                <a:solidFill>
                  <a:prstClr val="black"/>
                </a:solidFill>
                <a:effectLst/>
                <a:uLnTx/>
                <a:uFillTx/>
                <a:latin typeface="Arial"/>
                <a:ea typeface="Arial"/>
                <a:cs typeface="Arial"/>
                <a:sym typeface="Arial"/>
              </a:endParaRPr>
            </a:p>
            <a:p>
              <a:pPr marL="228600" marR="0" lvl="0" indent="-177800" algn="l" defTabSz="914400" rtl="0" eaLnBrk="1" fontAlgn="auto" latinLnBrk="0" hangingPunct="1">
                <a:lnSpc>
                  <a:spcPct val="95000"/>
                </a:lnSpc>
                <a:spcBef>
                  <a:spcPts val="0"/>
                </a:spcBef>
                <a:spcAft>
                  <a:spcPts val="0"/>
                </a:spcAft>
                <a:buClr>
                  <a:srgbClr val="026C72"/>
                </a:buClr>
                <a:buSzPct val="80000"/>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Arial"/>
                  <a:cs typeface="Arial"/>
                  <a:sym typeface="Arial"/>
                </a:rPr>
                <a:t>ECOG PS 0–1</a:t>
              </a:r>
              <a:endParaRPr kumimoji="0" sz="1000" b="0" i="0" u="none" strike="noStrike" kern="1200" cap="none" spc="0" normalizeH="0" baseline="0" noProof="0" dirty="0">
                <a:ln>
                  <a:noFill/>
                </a:ln>
                <a:solidFill>
                  <a:prstClr val="black"/>
                </a:solidFill>
                <a:effectLst/>
                <a:uLnTx/>
                <a:uFillTx/>
                <a:latin typeface="Arial"/>
                <a:ea typeface="Arial"/>
                <a:cs typeface="Arial"/>
                <a:sym typeface="Arial"/>
              </a:endParaRPr>
            </a:p>
            <a:p>
              <a:pPr marL="228600" marR="0" lvl="0" indent="-177800" algn="l" defTabSz="914400" rtl="0" eaLnBrk="1" fontAlgn="auto" latinLnBrk="0" hangingPunct="1">
                <a:lnSpc>
                  <a:spcPct val="115000"/>
                </a:lnSpc>
                <a:spcBef>
                  <a:spcPts val="0"/>
                </a:spcBef>
                <a:spcAft>
                  <a:spcPts val="0"/>
                </a:spcAft>
                <a:buClr>
                  <a:srgbClr val="026C72"/>
                </a:buClr>
                <a:buSzPct val="80000"/>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Arial"/>
                  <a:cs typeface="Arial"/>
                  <a:sym typeface="Arial"/>
                </a:rPr>
                <a:t>Eligible to receive platinum-based chemotherapy</a:t>
              </a:r>
              <a:endParaRPr kumimoji="0" sz="1000" b="0" i="0" u="none" strike="noStrike" kern="1200" cap="none" spc="0" normalizeH="0" baseline="0" noProof="0" dirty="0">
                <a:ln>
                  <a:noFill/>
                </a:ln>
                <a:solidFill>
                  <a:srgbClr val="000000"/>
                </a:solidFill>
                <a:effectLst/>
                <a:uLnTx/>
                <a:uFillTx/>
                <a:latin typeface="Arial"/>
                <a:ea typeface="Arial"/>
                <a:cs typeface="Arial"/>
                <a:sym typeface="Arial"/>
              </a:endParaRPr>
            </a:p>
            <a:p>
              <a:pPr marL="228600" marR="0" lvl="0" indent="-177800" algn="l" defTabSz="914400" rtl="0" eaLnBrk="1" fontAlgn="auto" latinLnBrk="0" hangingPunct="1">
                <a:lnSpc>
                  <a:spcPct val="115000"/>
                </a:lnSpc>
                <a:spcBef>
                  <a:spcPts val="0"/>
                </a:spcBef>
                <a:spcAft>
                  <a:spcPts val="0"/>
                </a:spcAft>
                <a:buClr>
                  <a:srgbClr val="026C72"/>
                </a:buClr>
                <a:buSzPct val="80000"/>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Arial"/>
                  <a:cs typeface="Arial"/>
                  <a:sym typeface="Arial"/>
                </a:rPr>
                <a:t>Adequate end-organ function</a:t>
              </a:r>
            </a:p>
            <a:p>
              <a:pPr marL="228600" marR="0" lvl="0" indent="-177800" algn="l" defTabSz="914400" rtl="0" eaLnBrk="1" fontAlgn="auto" latinLnBrk="0" hangingPunct="1">
                <a:lnSpc>
                  <a:spcPct val="115000"/>
                </a:lnSpc>
                <a:spcBef>
                  <a:spcPts val="0"/>
                </a:spcBef>
                <a:spcAft>
                  <a:spcPts val="0"/>
                </a:spcAft>
                <a:buClr>
                  <a:srgbClr val="026C72"/>
                </a:buClr>
                <a:buSzPct val="80000"/>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Arial"/>
                  <a:cs typeface="Arial"/>
                  <a:sym typeface="Arial"/>
                </a:rPr>
                <a:t>No prior systemic cancer therapy</a:t>
              </a:r>
              <a:endParaRPr kumimoji="0" sz="10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5000"/>
                </a:lnSpc>
                <a:spcBef>
                  <a:spcPts val="600"/>
                </a:spcBef>
                <a:spcAft>
                  <a:spcPts val="0"/>
                </a:spcAft>
                <a:buClr>
                  <a:srgbClr val="000000"/>
                </a:buClr>
                <a:buSzPts val="1000"/>
                <a:buFont typeface="Arial"/>
                <a:buNone/>
                <a:tabLst/>
                <a:defRPr/>
              </a:pPr>
              <a:r>
                <a:rPr kumimoji="0" lang="en-US" sz="1000" b="1" i="0" u="none" strike="noStrike" kern="1200" cap="none" spc="0" normalizeH="0" baseline="0" noProof="0" dirty="0">
                  <a:ln>
                    <a:noFill/>
                  </a:ln>
                  <a:solidFill>
                    <a:srgbClr val="0C0C0D"/>
                  </a:solidFill>
                  <a:effectLst/>
                  <a:uLnTx/>
                  <a:uFillTx/>
                  <a:latin typeface="Arial"/>
                  <a:ea typeface="Arial"/>
                  <a:cs typeface="Arial"/>
                  <a:sym typeface="Arial"/>
                </a:rPr>
                <a:t>Stratification factors:</a:t>
              </a:r>
              <a:endParaRPr kumimoji="0" sz="1000" b="1" i="0" u="none" strike="noStrike" kern="1200" cap="none" spc="0" normalizeH="0" baseline="0" noProof="0" dirty="0">
                <a:ln>
                  <a:noFill/>
                </a:ln>
                <a:solidFill>
                  <a:srgbClr val="0C0C0D"/>
                </a:solidFill>
                <a:effectLst/>
                <a:uLnTx/>
                <a:uFillTx/>
                <a:latin typeface="Arial"/>
                <a:ea typeface="Arial"/>
                <a:cs typeface="Arial"/>
                <a:sym typeface="Arial"/>
              </a:endParaRPr>
            </a:p>
            <a:p>
              <a:pPr marL="228600" marR="0" lvl="0" indent="-177800" algn="l" defTabSz="914400" rtl="0" eaLnBrk="1" fontAlgn="auto" latinLnBrk="0" hangingPunct="1">
                <a:lnSpc>
                  <a:spcPct val="95000"/>
                </a:lnSpc>
                <a:spcBef>
                  <a:spcPts val="200"/>
                </a:spcBef>
                <a:spcAft>
                  <a:spcPts val="0"/>
                </a:spcAft>
                <a:buClr>
                  <a:srgbClr val="026C72"/>
                </a:buClr>
                <a:buSzPct val="80000"/>
                <a:buFont typeface="Arial"/>
                <a:buChar char="●"/>
                <a:tabLst/>
                <a:defRPr/>
              </a:pPr>
              <a:r>
                <a:rPr kumimoji="0" lang="en-GB" sz="1000" b="0" i="0" u="none" strike="noStrike" kern="1200" cap="none" spc="0" normalizeH="0" baseline="0" noProof="0" dirty="0">
                  <a:ln>
                    <a:noFill/>
                  </a:ln>
                  <a:solidFill>
                    <a:srgbClr val="000000"/>
                  </a:solidFill>
                  <a:effectLst/>
                  <a:uLnTx/>
                  <a:uFillTx/>
                  <a:latin typeface="Arial"/>
                  <a:ea typeface="Arial"/>
                  <a:cs typeface="Arial"/>
                  <a:sym typeface="Arial"/>
                </a:rPr>
                <a:t>Stage: IB (≥ 4cm) vs II vs IIIA</a:t>
              </a:r>
            </a:p>
            <a:p>
              <a:pPr marL="228600" marR="0" lvl="0" indent="-177800" algn="l" defTabSz="914400" rtl="0" eaLnBrk="1" fontAlgn="auto" latinLnBrk="0" hangingPunct="1">
                <a:lnSpc>
                  <a:spcPct val="95000"/>
                </a:lnSpc>
                <a:spcBef>
                  <a:spcPts val="0"/>
                </a:spcBef>
                <a:spcAft>
                  <a:spcPts val="0"/>
                </a:spcAft>
                <a:buClr>
                  <a:srgbClr val="026C72"/>
                </a:buClr>
                <a:buSzPct val="80000"/>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Arial"/>
                  <a:cs typeface="Arial"/>
                  <a:sym typeface="Arial"/>
                </a:rPr>
                <a:t>Race: Asian vs non-Asian</a:t>
              </a:r>
              <a:endParaRPr kumimoji="0" sz="1000" b="1" i="0" u="sng" strike="noStrike" kern="1200" cap="none" spc="0" normalizeH="0" baseline="0" noProof="0" dirty="0">
                <a:ln>
                  <a:noFill/>
                </a:ln>
                <a:solidFill>
                  <a:srgbClr val="0C0C0D"/>
                </a:solidFill>
                <a:effectLst/>
                <a:uLnTx/>
                <a:uFillTx/>
                <a:latin typeface="Arial"/>
                <a:ea typeface="Arial"/>
                <a:cs typeface="Arial"/>
                <a:sym typeface="Arial"/>
              </a:endParaRPr>
            </a:p>
          </p:txBody>
        </p:sp>
        <p:cxnSp>
          <p:nvCxnSpPr>
            <p:cNvPr id="11" name="Google Shape;273;p7">
              <a:extLst>
                <a:ext uri="{FF2B5EF4-FFF2-40B4-BE49-F238E27FC236}">
                  <a16:creationId xmlns:a16="http://schemas.microsoft.com/office/drawing/2014/main" id="{CE687E1A-8977-05A7-AFA2-D57E88AE4C5B}"/>
                </a:ext>
              </a:extLst>
            </p:cNvPr>
            <p:cNvCxnSpPr>
              <a:cxnSpLocks/>
              <a:stCxn id="12" idx="4"/>
              <a:endCxn id="9" idx="1"/>
            </p:cNvCxnSpPr>
            <p:nvPr/>
          </p:nvCxnSpPr>
          <p:spPr>
            <a:xfrm rot="16200000" flipH="1">
              <a:off x="5367856" y="3231902"/>
              <a:ext cx="285596" cy="723617"/>
            </a:xfrm>
            <a:prstGeom prst="bentConnector2">
              <a:avLst/>
            </a:prstGeom>
            <a:noFill/>
            <a:ln w="12700" cap="flat" cmpd="sng">
              <a:solidFill>
                <a:schemeClr val="tx1"/>
              </a:solidFill>
              <a:prstDash val="solid"/>
              <a:round/>
              <a:headEnd type="none" w="sm" len="sm"/>
              <a:tailEnd type="triangle" w="med" len="sm"/>
            </a:ln>
          </p:spPr>
        </p:cxnSp>
        <p:sp>
          <p:nvSpPr>
            <p:cNvPr id="12" name="Google Shape;269;p7">
              <a:extLst>
                <a:ext uri="{FF2B5EF4-FFF2-40B4-BE49-F238E27FC236}">
                  <a16:creationId xmlns:a16="http://schemas.microsoft.com/office/drawing/2014/main" id="{DC9D5438-2901-7A81-2600-83F5E5CB321A}"/>
                </a:ext>
              </a:extLst>
            </p:cNvPr>
            <p:cNvSpPr/>
            <p:nvPr/>
          </p:nvSpPr>
          <p:spPr>
            <a:xfrm>
              <a:off x="4863396" y="2879113"/>
              <a:ext cx="570900" cy="571800"/>
            </a:xfrm>
            <a:prstGeom prst="ellipse">
              <a:avLst/>
            </a:prstGeom>
            <a:solidFill>
              <a:srgbClr val="CFE2F3"/>
            </a:solidFill>
            <a:ln>
              <a:noFill/>
            </a:ln>
          </p:spPr>
          <p:txBody>
            <a:bodyPr spcFirstLastPara="1" wrap="square" lIns="0" tIns="18000" rIns="0" bIns="0" anchor="ctr" anchorCtr="0">
              <a:noAutofit/>
            </a:bodyPr>
            <a:lstStyle/>
            <a:p>
              <a:pPr marL="0" marR="0" lvl="0" indent="0" algn="ctr" defTabSz="914400" rtl="0" eaLnBrk="1" fontAlgn="auto" latinLnBrk="0" hangingPunct="1">
                <a:lnSpc>
                  <a:spcPct val="70000"/>
                </a:lnSpc>
                <a:spcBef>
                  <a:spcPts val="0"/>
                </a:spcBef>
                <a:spcAft>
                  <a:spcPts val="0"/>
                </a:spcAft>
                <a:buClr>
                  <a:srgbClr val="000000"/>
                </a:buClr>
                <a:buSzPts val="2000"/>
                <a:buFont typeface="Arial"/>
                <a:buNone/>
                <a:tabLst/>
                <a:defRPr/>
              </a:pPr>
              <a:r>
                <a:rPr kumimoji="0" lang="en-US" sz="1800" b="1" i="0" u="none" strike="noStrike" kern="1200" cap="none" spc="0" normalizeH="0" baseline="0" noProof="0" dirty="0">
                  <a:ln>
                    <a:noFill/>
                  </a:ln>
                  <a:solidFill>
                    <a:srgbClr val="000000"/>
                  </a:solidFill>
                  <a:effectLst/>
                  <a:uLnTx/>
                  <a:uFillTx/>
                  <a:latin typeface="Aptos Display" panose="02110004020202020204"/>
                  <a:ea typeface="Calibri"/>
                  <a:cs typeface="Calibri"/>
                  <a:sym typeface="Calibri"/>
                </a:rPr>
                <a:t>R</a:t>
              </a:r>
              <a:br>
                <a:rPr kumimoji="0" lang="en-US" sz="1800" b="1" i="0" u="none" strike="noStrike" kern="1200" cap="none" spc="0" normalizeH="0" baseline="0" noProof="0" dirty="0">
                  <a:ln>
                    <a:noFill/>
                  </a:ln>
                  <a:solidFill>
                    <a:srgbClr val="000000"/>
                  </a:solidFill>
                  <a:effectLst/>
                  <a:uLnTx/>
                  <a:uFillTx/>
                  <a:latin typeface="Aptos Display" panose="02110004020202020204"/>
                  <a:ea typeface="Calibri"/>
                  <a:cs typeface="Calibri"/>
                  <a:sym typeface="Calibri"/>
                </a:rPr>
              </a:br>
              <a:r>
                <a:rPr kumimoji="0" lang="en-US" sz="1100" b="1" i="0" u="none" strike="noStrike" kern="1200" cap="none" spc="0" normalizeH="0" baseline="0" noProof="0" dirty="0">
                  <a:ln>
                    <a:noFill/>
                  </a:ln>
                  <a:solidFill>
                    <a:srgbClr val="000000"/>
                  </a:solidFill>
                  <a:effectLst/>
                  <a:uLnTx/>
                  <a:uFillTx/>
                  <a:latin typeface="Aptos Display" panose="02110004020202020204"/>
                  <a:ea typeface="Calibri"/>
                  <a:cs typeface="Calibri"/>
                  <a:sym typeface="Calibri"/>
                </a:rPr>
                <a:t>1:1</a:t>
              </a:r>
              <a:endParaRPr kumimoji="0" sz="1050" b="0" i="0" u="none" strike="noStrike" kern="1200" cap="none" spc="0" normalizeH="0" baseline="0" noProof="0" dirty="0">
                <a:ln>
                  <a:noFill/>
                </a:ln>
                <a:solidFill>
                  <a:srgbClr val="000000"/>
                </a:solidFill>
                <a:effectLst/>
                <a:uLnTx/>
                <a:uFillTx/>
                <a:latin typeface="Aptos Display" panose="02110004020202020204"/>
                <a:ea typeface="Arial"/>
                <a:cs typeface="Arial"/>
                <a:sym typeface="Arial"/>
              </a:endParaRPr>
            </a:p>
          </p:txBody>
        </p:sp>
        <p:sp>
          <p:nvSpPr>
            <p:cNvPr id="13" name="Google Shape;274;p7">
              <a:extLst>
                <a:ext uri="{FF2B5EF4-FFF2-40B4-BE49-F238E27FC236}">
                  <a16:creationId xmlns:a16="http://schemas.microsoft.com/office/drawing/2014/main" id="{0CE915B9-2DD7-9648-65DC-0489738C5C5D}"/>
                </a:ext>
              </a:extLst>
            </p:cNvPr>
            <p:cNvSpPr txBox="1"/>
            <p:nvPr/>
          </p:nvSpPr>
          <p:spPr>
            <a:xfrm>
              <a:off x="9097334" y="2171664"/>
              <a:ext cx="1095988" cy="1904901"/>
            </a:xfrm>
            <a:prstGeom prst="rect">
              <a:avLst/>
            </a:prstGeom>
            <a:noFill/>
            <a:ln w="9525" cap="flat" cmpd="sng">
              <a:solidFill>
                <a:srgbClr val="000000"/>
              </a:solid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36000" tIns="34275" rIns="36000" bIns="34275" anchor="ctr" anchorCtr="0">
              <a:noAutofit/>
            </a:bodyPr>
            <a:lstStyle/>
            <a:p>
              <a:pPr marL="0" marR="0" lvl="0" indent="0" algn="ctr" defTabSz="914400" rtl="0" eaLnBrk="1" fontAlgn="auto" latinLnBrk="0" hangingPunct="1">
                <a:lnSpc>
                  <a:spcPct val="95000"/>
                </a:lnSpc>
                <a:spcBef>
                  <a:spcPts val="0"/>
                </a:spcBef>
                <a:spcAft>
                  <a:spcPts val="0"/>
                </a:spcAft>
                <a:buClr>
                  <a:srgbClr val="000000"/>
                </a:buClr>
                <a:buSzPts val="1200"/>
                <a:buFont typeface="Arial"/>
                <a:buNone/>
                <a:tabLst/>
                <a:defRPr/>
              </a:pPr>
              <a:r>
                <a:rPr kumimoji="0" lang="en-US" sz="1100" b="1" i="0" u="none" strike="noStrike" kern="1200" cap="none" spc="0" normalizeH="0" baseline="0" noProof="0" dirty="0">
                  <a:ln>
                    <a:noFill/>
                  </a:ln>
                  <a:solidFill>
                    <a:srgbClr val="000000"/>
                  </a:solidFill>
                  <a:effectLst/>
                  <a:uLnTx/>
                  <a:uFillTx/>
                  <a:latin typeface="Arial"/>
                  <a:ea typeface="Arial"/>
                  <a:cs typeface="Arial"/>
                  <a:sym typeface="Arial"/>
                </a:rPr>
                <a:t>Further treatments at investigator’s choice and survival </a:t>
              </a:r>
              <a:br>
                <a:rPr kumimoji="0" lang="en-US" sz="1100" b="1" i="0" u="none" strike="noStrike" kern="1200" cap="none" spc="0" normalizeH="0" baseline="0" noProof="0" dirty="0">
                  <a:ln>
                    <a:noFill/>
                  </a:ln>
                  <a:solidFill>
                    <a:srgbClr val="000000"/>
                  </a:solidFill>
                  <a:effectLst/>
                  <a:uLnTx/>
                  <a:uFillTx/>
                  <a:latin typeface="Arial"/>
                  <a:ea typeface="Arial"/>
                  <a:cs typeface="Arial"/>
                  <a:sym typeface="Arial"/>
                </a:rPr>
              </a:br>
              <a:r>
                <a:rPr kumimoji="0" lang="en-US" sz="1100" b="1" i="0" u="none" strike="noStrike" kern="1200" cap="none" spc="0" normalizeH="0" baseline="0" noProof="0" dirty="0">
                  <a:ln>
                    <a:noFill/>
                  </a:ln>
                  <a:solidFill>
                    <a:srgbClr val="000000"/>
                  </a:solidFill>
                  <a:effectLst/>
                  <a:uLnTx/>
                  <a:uFillTx/>
                  <a:latin typeface="Arial"/>
                  <a:ea typeface="Arial"/>
                  <a:cs typeface="Arial"/>
                  <a:sym typeface="Arial"/>
                </a:rPr>
                <a:t>follow-up</a:t>
              </a:r>
              <a:endParaRPr kumimoji="0" sz="105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14" name="Google Shape;275;p7">
              <a:extLst>
                <a:ext uri="{FF2B5EF4-FFF2-40B4-BE49-F238E27FC236}">
                  <a16:creationId xmlns:a16="http://schemas.microsoft.com/office/drawing/2014/main" id="{426894E3-55A5-8E0E-E6C5-1F475C800B65}"/>
                </a:ext>
              </a:extLst>
            </p:cNvPr>
            <p:cNvCxnSpPr>
              <a:stCxn id="7" idx="3"/>
              <a:endCxn id="16" idx="1"/>
            </p:cNvCxnSpPr>
            <p:nvPr/>
          </p:nvCxnSpPr>
          <p:spPr>
            <a:xfrm>
              <a:off x="7333461" y="2513664"/>
              <a:ext cx="356153" cy="0"/>
            </a:xfrm>
            <a:prstGeom prst="straightConnector1">
              <a:avLst/>
            </a:prstGeom>
            <a:noFill/>
            <a:ln w="12700" cap="flat" cmpd="sng">
              <a:solidFill>
                <a:schemeClr val="tx1"/>
              </a:solidFill>
              <a:prstDash val="solid"/>
              <a:round/>
              <a:headEnd type="none" w="sm" len="sm"/>
              <a:tailEnd type="triangle" w="med" len="sm"/>
            </a:ln>
          </p:spPr>
        </p:cxnSp>
        <p:cxnSp>
          <p:nvCxnSpPr>
            <p:cNvPr id="15" name="Google Shape;277;p7">
              <a:extLst>
                <a:ext uri="{FF2B5EF4-FFF2-40B4-BE49-F238E27FC236}">
                  <a16:creationId xmlns:a16="http://schemas.microsoft.com/office/drawing/2014/main" id="{12D0AE65-4A00-FA3E-C49D-A9A618DB0EC8}"/>
                </a:ext>
              </a:extLst>
            </p:cNvPr>
            <p:cNvCxnSpPr>
              <a:stCxn id="9" idx="3"/>
              <a:endCxn id="17" idx="1"/>
            </p:cNvCxnSpPr>
            <p:nvPr/>
          </p:nvCxnSpPr>
          <p:spPr>
            <a:xfrm>
              <a:off x="7333463" y="3736509"/>
              <a:ext cx="356150" cy="0"/>
            </a:xfrm>
            <a:prstGeom prst="straightConnector1">
              <a:avLst/>
            </a:prstGeom>
            <a:noFill/>
            <a:ln w="12700" cap="flat" cmpd="sng">
              <a:solidFill>
                <a:schemeClr val="tx1"/>
              </a:solidFill>
              <a:prstDash val="solid"/>
              <a:round/>
              <a:headEnd type="none" w="sm" len="sm"/>
              <a:tailEnd type="triangle" w="med" len="sm"/>
            </a:ln>
          </p:spPr>
        </p:cxnSp>
        <p:sp>
          <p:nvSpPr>
            <p:cNvPr id="16" name="Google Shape;276;p7">
              <a:extLst>
                <a:ext uri="{FF2B5EF4-FFF2-40B4-BE49-F238E27FC236}">
                  <a16:creationId xmlns:a16="http://schemas.microsoft.com/office/drawing/2014/main" id="{A4E2F8FA-E6B6-001A-E712-34E3DEA0F337}"/>
                </a:ext>
              </a:extLst>
            </p:cNvPr>
            <p:cNvSpPr txBox="1"/>
            <p:nvPr/>
          </p:nvSpPr>
          <p:spPr>
            <a:xfrm>
              <a:off x="7689614" y="2171664"/>
              <a:ext cx="1038900" cy="684000"/>
            </a:xfrm>
            <a:prstGeom prst="rect">
              <a:avLst/>
            </a:prstGeom>
            <a:solidFill>
              <a:srgbClr val="0070C0"/>
            </a:solidFill>
            <a:ln w="9525" cap="flat" cmpd="sng">
              <a:no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08000" tIns="34275" rIns="108000" bIns="34275" anchor="ctr" anchorCtr="0">
              <a:noAutofit/>
            </a:bodyPr>
            <a:lstStyle/>
            <a:p>
              <a:pPr marL="0" marR="0" lvl="0" indent="0" algn="ctr" defTabSz="914400" rtl="0" eaLnBrk="1" fontAlgn="auto" latinLnBrk="0" hangingPunct="1">
                <a:lnSpc>
                  <a:spcPct val="95000"/>
                </a:lnSpc>
                <a:spcBef>
                  <a:spcPts val="0"/>
                </a:spcBef>
                <a:spcAft>
                  <a:spcPts val="0"/>
                </a:spcAft>
                <a:buClr>
                  <a:srgbClr val="000000"/>
                </a:buClr>
                <a:buSzPts val="1200"/>
                <a:buFont typeface="Arial"/>
                <a:buNone/>
                <a:tabLst/>
                <a:defRPr/>
              </a:pPr>
              <a:r>
                <a:rPr kumimoji="0" lang="en-US" sz="1100" b="1" i="0" u="none" strike="noStrike" kern="1200" cap="none" spc="0" normalizeH="0" baseline="0" noProof="0" dirty="0">
                  <a:ln>
                    <a:noFill/>
                  </a:ln>
                  <a:solidFill>
                    <a:prstClr val="white"/>
                  </a:solidFill>
                  <a:effectLst/>
                  <a:uLnTx/>
                  <a:uFillTx/>
                  <a:latin typeface="Arial"/>
                  <a:ea typeface="Arial"/>
                  <a:cs typeface="Arial"/>
                  <a:sym typeface="Arial"/>
                </a:rPr>
                <a:t>Recurrence</a:t>
              </a:r>
              <a:endParaRPr kumimoji="0" sz="11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7" name="Google Shape;278;p7">
              <a:extLst>
                <a:ext uri="{FF2B5EF4-FFF2-40B4-BE49-F238E27FC236}">
                  <a16:creationId xmlns:a16="http://schemas.microsoft.com/office/drawing/2014/main" id="{324723B0-63C4-22E9-30CA-13A6BEC3CB60}"/>
                </a:ext>
              </a:extLst>
            </p:cNvPr>
            <p:cNvSpPr txBox="1"/>
            <p:nvPr/>
          </p:nvSpPr>
          <p:spPr>
            <a:xfrm>
              <a:off x="7689613" y="3394509"/>
              <a:ext cx="1038900" cy="684000"/>
            </a:xfrm>
            <a:prstGeom prst="rect">
              <a:avLst/>
            </a:prstGeom>
            <a:solidFill>
              <a:srgbClr val="AE2C2C"/>
            </a:solidFill>
            <a:ln w="9525" cap="flat" cmpd="sng">
              <a:no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08000" tIns="34275" rIns="108000" bIns="34275" anchor="ctr" anchorCtr="0">
              <a:noAutofit/>
            </a:bodyPr>
            <a:lstStyle>
              <a:defPPr marR="0" lvl="0" algn="l" rtl="0">
                <a:lnSpc>
                  <a:spcPct val="100000"/>
                </a:lnSpc>
                <a:spcBef>
                  <a:spcPts val="0"/>
                </a:spcBef>
                <a:spcAft>
                  <a:spcPts val="0"/>
                </a:spcAft>
              </a:defPPr>
              <a:lvl1pPr marL="0" indent="0" algn="ctr">
                <a:lnSpc>
                  <a:spcPct val="95000"/>
                </a:lnSpc>
                <a:buSzPts val="1200"/>
                <a:buNone/>
                <a:defRPr sz="1200" b="1">
                  <a:solidFill>
                    <a:schemeClr val="bg1"/>
                  </a:solidFill>
                </a:defRPr>
              </a:lvl1pPr>
            </a:lstStyle>
            <a:p>
              <a:pPr marL="0" marR="0" lvl="0" indent="0" algn="ctr" defTabSz="914400" rtl="0" eaLnBrk="1" fontAlgn="auto" latinLnBrk="0" hangingPunct="1">
                <a:lnSpc>
                  <a:spcPct val="95000"/>
                </a:lnSpc>
                <a:spcBef>
                  <a:spcPts val="0"/>
                </a:spcBef>
                <a:spcAft>
                  <a:spcPts val="0"/>
                </a:spcAft>
                <a:buClrTx/>
                <a:buSzPts val="1200"/>
                <a:buFontTx/>
                <a:buNone/>
                <a:tabLst/>
                <a:defRPr/>
              </a:pPr>
              <a:r>
                <a:rPr kumimoji="0" lang="en-US" sz="1100" b="1" i="0" u="none" strike="noStrike" kern="1200" cap="none" spc="0" normalizeH="0" baseline="0" noProof="0" dirty="0">
                  <a:ln>
                    <a:noFill/>
                  </a:ln>
                  <a:solidFill>
                    <a:prstClr val="white"/>
                  </a:solidFill>
                  <a:effectLst/>
                  <a:uLnTx/>
                  <a:uFillTx/>
                  <a:latin typeface="Aptos" panose="02110004020202020204"/>
                  <a:ea typeface="+mn-ea"/>
                  <a:cs typeface="+mn-cs"/>
                </a:rPr>
                <a:t>Recurrence</a:t>
              </a:r>
              <a:endParaRPr kumimoji="0" sz="11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18" name="Google Shape;279;p7">
              <a:extLst>
                <a:ext uri="{FF2B5EF4-FFF2-40B4-BE49-F238E27FC236}">
                  <a16:creationId xmlns:a16="http://schemas.microsoft.com/office/drawing/2014/main" id="{BDA7322F-234E-BDAB-1666-AD4025E0D8A4}"/>
                </a:ext>
              </a:extLst>
            </p:cNvPr>
            <p:cNvCxnSpPr>
              <a:cxnSpLocks/>
              <a:stCxn id="16" idx="3"/>
            </p:cNvCxnSpPr>
            <p:nvPr/>
          </p:nvCxnSpPr>
          <p:spPr>
            <a:xfrm>
              <a:off x="8728514" y="2513664"/>
              <a:ext cx="370384" cy="0"/>
            </a:xfrm>
            <a:prstGeom prst="straightConnector1">
              <a:avLst/>
            </a:prstGeom>
            <a:noFill/>
            <a:ln w="12700" cap="flat" cmpd="sng">
              <a:solidFill>
                <a:schemeClr val="tx1"/>
              </a:solidFill>
              <a:prstDash val="solid"/>
              <a:round/>
              <a:headEnd type="none" w="sm" len="sm"/>
              <a:tailEnd type="triangle" w="med" len="sm"/>
            </a:ln>
          </p:spPr>
        </p:cxnSp>
        <p:cxnSp>
          <p:nvCxnSpPr>
            <p:cNvPr id="19" name="Google Shape;280;p7">
              <a:extLst>
                <a:ext uri="{FF2B5EF4-FFF2-40B4-BE49-F238E27FC236}">
                  <a16:creationId xmlns:a16="http://schemas.microsoft.com/office/drawing/2014/main" id="{FED03DD8-FC33-E928-AB7C-EAB0B9D15FC7}"/>
                </a:ext>
              </a:extLst>
            </p:cNvPr>
            <p:cNvCxnSpPr>
              <a:cxnSpLocks/>
              <a:stCxn id="17" idx="3"/>
            </p:cNvCxnSpPr>
            <p:nvPr/>
          </p:nvCxnSpPr>
          <p:spPr>
            <a:xfrm>
              <a:off x="8728513" y="3736509"/>
              <a:ext cx="370385" cy="0"/>
            </a:xfrm>
            <a:prstGeom prst="straightConnector1">
              <a:avLst/>
            </a:prstGeom>
            <a:noFill/>
            <a:ln w="12700" cap="flat" cmpd="sng">
              <a:solidFill>
                <a:schemeClr val="tx1"/>
              </a:solidFill>
              <a:prstDash val="solid"/>
              <a:round/>
              <a:headEnd type="none" w="sm" len="sm"/>
              <a:tailEnd type="triangle" w="med" len="sm"/>
            </a:ln>
          </p:spPr>
        </p:cxnSp>
        <p:sp>
          <p:nvSpPr>
            <p:cNvPr id="20" name="Google Shape;281;p7">
              <a:extLst>
                <a:ext uri="{FF2B5EF4-FFF2-40B4-BE49-F238E27FC236}">
                  <a16:creationId xmlns:a16="http://schemas.microsoft.com/office/drawing/2014/main" id="{1FAB8223-A134-F038-4384-1D0C24FF7132}"/>
                </a:ext>
              </a:extLst>
            </p:cNvPr>
            <p:cNvSpPr txBox="1"/>
            <p:nvPr/>
          </p:nvSpPr>
          <p:spPr>
            <a:xfrm>
              <a:off x="4501433" y="3744180"/>
              <a:ext cx="1305000" cy="360068"/>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95000"/>
                </a:lnSpc>
                <a:spcBef>
                  <a:spcPts val="0"/>
                </a:spcBef>
                <a:spcAft>
                  <a:spcPts val="0"/>
                </a:spcAft>
                <a:buClr>
                  <a:srgbClr val="000000"/>
                </a:buClr>
                <a:buSzPts val="1400"/>
                <a:buFont typeface="Arial"/>
                <a:buNone/>
                <a:tabLst/>
                <a:defRPr/>
              </a:pPr>
              <a:r>
                <a:rPr kumimoji="0" lang="en-US" sz="1200" b="1" i="0" u="none" strike="noStrike" kern="1200" cap="none" spc="0" normalizeH="0" baseline="0" noProof="0" dirty="0">
                  <a:ln>
                    <a:noFill/>
                  </a:ln>
                  <a:solidFill>
                    <a:prstClr val="black"/>
                  </a:solidFill>
                  <a:effectLst/>
                  <a:uLnTx/>
                  <a:uFillTx/>
                  <a:latin typeface="Arial"/>
                  <a:ea typeface="Arial"/>
                  <a:cs typeface="Arial"/>
                  <a:sym typeface="Arial"/>
                </a:rPr>
                <a:t>N=257</a:t>
              </a:r>
              <a:endParaRPr kumimoji="0" sz="1200"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1" name="Google Shape;2032;p133">
              <a:extLst>
                <a:ext uri="{FF2B5EF4-FFF2-40B4-BE49-F238E27FC236}">
                  <a16:creationId xmlns:a16="http://schemas.microsoft.com/office/drawing/2014/main" id="{60DB991E-E1AE-D616-3496-06F90613B7C1}"/>
                </a:ext>
              </a:extLst>
            </p:cNvPr>
            <p:cNvSpPr txBox="1"/>
            <p:nvPr/>
          </p:nvSpPr>
          <p:spPr>
            <a:xfrm>
              <a:off x="5585766" y="4719928"/>
              <a:ext cx="2306995" cy="837524"/>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5000"/>
                </a:lnSpc>
                <a:spcBef>
                  <a:spcPts val="0"/>
                </a:spcBef>
                <a:spcAft>
                  <a:spcPts val="0"/>
                </a:spcAft>
                <a:buClr>
                  <a:srgbClr val="313B45"/>
                </a:buClr>
                <a:buSzPts val="800"/>
                <a:buFont typeface="Noto Sans Symbols"/>
                <a:buNone/>
                <a:tabLst/>
                <a:defRPr/>
              </a:pPr>
              <a:r>
                <a:rPr kumimoji="0" lang="en-GB" sz="1200" b="1" i="0" u="none" strike="noStrike" kern="1200" cap="none" spc="0" normalizeH="0" baseline="0" noProof="0" dirty="0">
                  <a:ln>
                    <a:noFill/>
                  </a:ln>
                  <a:solidFill>
                    <a:prstClr val="black"/>
                  </a:solidFill>
                  <a:effectLst/>
                  <a:uLnTx/>
                  <a:uFillTx/>
                  <a:latin typeface="Aptos Display" panose="02110004020202020204"/>
                  <a:ea typeface="Roche Sans"/>
                  <a:cs typeface="Roche Sans"/>
                  <a:sym typeface="Roche Sans"/>
                </a:rPr>
                <a:t>Other endpoints</a:t>
              </a:r>
            </a:p>
            <a:p>
              <a:pPr marL="158750" marR="0" lvl="1" indent="-171450" algn="l" defTabSz="914400" rtl="0" eaLnBrk="1" fontAlgn="auto" latinLnBrk="0" hangingPunct="1">
                <a:lnSpc>
                  <a:spcPct val="95000"/>
                </a:lnSpc>
                <a:spcBef>
                  <a:spcPts val="200"/>
                </a:spcBef>
                <a:spcAft>
                  <a:spcPts val="0"/>
                </a:spcAft>
                <a:buClr>
                  <a:srgbClr val="026C72"/>
                </a:buClr>
                <a:buSzPts val="1200"/>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ptos Display" panose="02110004020202020204"/>
                  <a:ea typeface="Roche Sans"/>
                  <a:cs typeface="Roche Sans"/>
                  <a:sym typeface="Roche Sans"/>
                </a:rPr>
                <a:t>CNS disease-free survival</a:t>
              </a:r>
            </a:p>
            <a:p>
              <a:pPr marL="158750" marR="0" lvl="1" indent="-171450" algn="l" defTabSz="914400" rtl="0" eaLnBrk="1" fontAlgn="auto" latinLnBrk="0" hangingPunct="1">
                <a:lnSpc>
                  <a:spcPct val="95000"/>
                </a:lnSpc>
                <a:spcBef>
                  <a:spcPts val="200"/>
                </a:spcBef>
                <a:spcAft>
                  <a:spcPts val="0"/>
                </a:spcAft>
                <a:buClr>
                  <a:srgbClr val="026C72"/>
                </a:buClr>
                <a:buSzPts val="1200"/>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ptos Display" panose="02110004020202020204"/>
                  <a:ea typeface="Roche Sans"/>
                  <a:cs typeface="Roche Sans"/>
                  <a:sym typeface="Roche Sans"/>
                </a:rPr>
                <a:t>OS</a:t>
              </a:r>
            </a:p>
            <a:p>
              <a:pPr marL="158750" marR="0" lvl="1" indent="-171450" algn="l" defTabSz="914400" rtl="0" eaLnBrk="1" fontAlgn="auto" latinLnBrk="0" hangingPunct="1">
                <a:lnSpc>
                  <a:spcPct val="95000"/>
                </a:lnSpc>
                <a:spcBef>
                  <a:spcPts val="200"/>
                </a:spcBef>
                <a:spcAft>
                  <a:spcPts val="0"/>
                </a:spcAft>
                <a:buClr>
                  <a:srgbClr val="026C72"/>
                </a:buClr>
                <a:buSzPts val="1200"/>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ptos Display" panose="02110004020202020204"/>
                  <a:ea typeface="Roche Sans"/>
                  <a:cs typeface="Roche Sans"/>
                  <a:sym typeface="Roche Sans"/>
                </a:rPr>
                <a:t>Safety</a:t>
              </a:r>
            </a:p>
          </p:txBody>
        </p:sp>
        <p:sp>
          <p:nvSpPr>
            <p:cNvPr id="22" name="TextBox 21">
              <a:extLst>
                <a:ext uri="{FF2B5EF4-FFF2-40B4-BE49-F238E27FC236}">
                  <a16:creationId xmlns:a16="http://schemas.microsoft.com/office/drawing/2014/main" id="{849A26B0-7028-57EE-037B-ADB91ABC328C}"/>
                </a:ext>
              </a:extLst>
            </p:cNvPr>
            <p:cNvSpPr txBox="1"/>
            <p:nvPr/>
          </p:nvSpPr>
          <p:spPr>
            <a:xfrm>
              <a:off x="8049878" y="4709337"/>
              <a:ext cx="2626360" cy="6673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dirty="0">
                  <a:ln>
                    <a:noFill/>
                  </a:ln>
                  <a:solidFill>
                    <a:prstClr val="black">
                      <a:lumMod val="75000"/>
                      <a:lumOff val="25000"/>
                    </a:prstClr>
                  </a:solidFill>
                  <a:effectLst/>
                  <a:uLnTx/>
                  <a:uFillTx/>
                  <a:latin typeface="Aptos" panose="02110004020202020204"/>
                  <a:ea typeface="+mn-ea"/>
                  <a:cs typeface="+mn-cs"/>
                </a:rPr>
                <a:t>Disease assessments (including brain MRI)</a:t>
              </a:r>
              <a:r>
                <a:rPr kumimoji="0" lang="en-GB" sz="1050" b="0" i="1" u="none" strike="noStrike" kern="1200" cap="none" spc="0" normalizeH="0" baseline="30000" noProof="0" dirty="0">
                  <a:ln>
                    <a:noFill/>
                  </a:ln>
                  <a:solidFill>
                    <a:prstClr val="black">
                      <a:lumMod val="75000"/>
                      <a:lumOff val="25000"/>
                    </a:prstClr>
                  </a:solidFill>
                  <a:effectLst/>
                  <a:uLnTx/>
                  <a:uFillTx/>
                  <a:latin typeface="Aptos" panose="02110004020202020204"/>
                  <a:ea typeface="+mn-ea"/>
                  <a:cs typeface="+mn-cs"/>
                </a:rPr>
                <a:t>§  </a:t>
              </a:r>
              <a:r>
                <a:rPr kumimoji="0" lang="en-GB" sz="1050" b="0" i="1" u="none" strike="noStrike" kern="1200" cap="none" spc="0" normalizeH="0" baseline="0" noProof="0" dirty="0">
                  <a:ln>
                    <a:noFill/>
                  </a:ln>
                  <a:solidFill>
                    <a:prstClr val="black">
                      <a:lumMod val="75000"/>
                      <a:lumOff val="25000"/>
                    </a:prstClr>
                  </a:solidFill>
                  <a:effectLst/>
                  <a:uLnTx/>
                  <a:uFillTx/>
                  <a:latin typeface="Aptos" panose="02110004020202020204"/>
                  <a:ea typeface="+mn-ea"/>
                  <a:cs typeface="+mn-cs"/>
                </a:rPr>
                <a:t>were conducted: at baseline, every 12 weeks for year 1–2, every  24 weeks for year 3–5, then annually</a:t>
              </a:r>
            </a:p>
          </p:txBody>
        </p:sp>
      </p:grpSp>
      <p:sp>
        <p:nvSpPr>
          <p:cNvPr id="23" name="TextBox 22">
            <a:extLst>
              <a:ext uri="{FF2B5EF4-FFF2-40B4-BE49-F238E27FC236}">
                <a16:creationId xmlns:a16="http://schemas.microsoft.com/office/drawing/2014/main" id="{5F341F3A-E998-AB92-504A-C9A758F59387}"/>
              </a:ext>
            </a:extLst>
          </p:cNvPr>
          <p:cNvSpPr txBox="1"/>
          <p:nvPr/>
        </p:nvSpPr>
        <p:spPr>
          <a:xfrm>
            <a:off x="6092952" y="6448895"/>
            <a:ext cx="609904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Solomon B et al., ESMO 2024</a:t>
            </a:r>
          </a:p>
        </p:txBody>
      </p:sp>
      <p:sp>
        <p:nvSpPr>
          <p:cNvPr id="24" name="TextBox 23">
            <a:extLst>
              <a:ext uri="{FF2B5EF4-FFF2-40B4-BE49-F238E27FC236}">
                <a16:creationId xmlns:a16="http://schemas.microsoft.com/office/drawing/2014/main" id="{3B8CE773-66A7-2AA7-8864-145B6EEAAC32}"/>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1496574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DBA99-0D98-5F39-132D-C6DB1A4E49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92F3A2-9529-1111-F9A0-4B92264260C5}"/>
              </a:ext>
            </a:extLst>
          </p:cNvPr>
          <p:cNvSpPr>
            <a:spLocks noGrp="1"/>
          </p:cNvSpPr>
          <p:nvPr>
            <p:ph type="title"/>
          </p:nvPr>
        </p:nvSpPr>
        <p:spPr>
          <a:xfrm>
            <a:off x="838200" y="12107"/>
            <a:ext cx="10515600" cy="1325563"/>
          </a:xfrm>
        </p:spPr>
        <p:txBody>
          <a:bodyPr>
            <a:normAutofit/>
          </a:bodyPr>
          <a:lstStyle/>
          <a:p>
            <a:r>
              <a:rPr lang="en-US" sz="3600" b="1" dirty="0"/>
              <a:t>Bringing ALK TKI Alectinib to Early-Stage Disease: ALINA Trial DFS Results</a:t>
            </a:r>
          </a:p>
        </p:txBody>
      </p:sp>
      <p:pic>
        <p:nvPicPr>
          <p:cNvPr id="3" name="Picture 2">
            <a:extLst>
              <a:ext uri="{FF2B5EF4-FFF2-40B4-BE49-F238E27FC236}">
                <a16:creationId xmlns:a16="http://schemas.microsoft.com/office/drawing/2014/main" id="{B590D9D5-EDC9-CDFA-77DD-3F57647BA04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816946" y="1337670"/>
            <a:ext cx="6558107" cy="5447671"/>
          </a:xfrm>
          <a:prstGeom prst="rect">
            <a:avLst/>
          </a:prstGeom>
        </p:spPr>
      </p:pic>
      <p:sp>
        <p:nvSpPr>
          <p:cNvPr id="4" name="TextBox 3">
            <a:extLst>
              <a:ext uri="{FF2B5EF4-FFF2-40B4-BE49-F238E27FC236}">
                <a16:creationId xmlns:a16="http://schemas.microsoft.com/office/drawing/2014/main" id="{6DC9DF04-BBF6-68DD-9A3E-2CC3A97C1251}"/>
              </a:ext>
            </a:extLst>
          </p:cNvPr>
          <p:cNvSpPr txBox="1"/>
          <p:nvPr/>
        </p:nvSpPr>
        <p:spPr>
          <a:xfrm>
            <a:off x="9971421" y="6384228"/>
            <a:ext cx="2040301"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Wu YL et al., N Engl J Med 2024;390(14):1265-76</a:t>
            </a:r>
          </a:p>
        </p:txBody>
      </p:sp>
      <p:sp>
        <p:nvSpPr>
          <p:cNvPr id="5" name="TextBox 4">
            <a:extLst>
              <a:ext uri="{FF2B5EF4-FFF2-40B4-BE49-F238E27FC236}">
                <a16:creationId xmlns:a16="http://schemas.microsoft.com/office/drawing/2014/main" id="{900C84E8-67DD-1405-7300-ACA131C74E6F}"/>
              </a:ext>
            </a:extLst>
          </p:cNvPr>
          <p:cNvSpPr txBox="1"/>
          <p:nvPr/>
        </p:nvSpPr>
        <p:spPr>
          <a:xfrm>
            <a:off x="26003" y="6507339"/>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20071118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7E9EA-02CA-2C7F-6AAF-CBD85182D794}"/>
              </a:ext>
            </a:extLst>
          </p:cNvPr>
          <p:cNvSpPr>
            <a:spLocks noGrp="1"/>
          </p:cNvSpPr>
          <p:nvPr>
            <p:ph type="title"/>
          </p:nvPr>
        </p:nvSpPr>
        <p:spPr>
          <a:xfrm>
            <a:off x="838200" y="49771"/>
            <a:ext cx="10515600" cy="757093"/>
          </a:xfrm>
        </p:spPr>
        <p:txBody>
          <a:bodyPr>
            <a:normAutofit/>
          </a:bodyPr>
          <a:lstStyle/>
          <a:p>
            <a:r>
              <a:rPr lang="en-US" sz="3600" b="1" dirty="0"/>
              <a:t>Safety Data from ALINA</a:t>
            </a:r>
          </a:p>
        </p:txBody>
      </p:sp>
      <p:pic>
        <p:nvPicPr>
          <p:cNvPr id="4" name="Picture 3">
            <a:extLst>
              <a:ext uri="{FF2B5EF4-FFF2-40B4-BE49-F238E27FC236}">
                <a16:creationId xmlns:a16="http://schemas.microsoft.com/office/drawing/2014/main" id="{8D4A67E0-28CD-6DDE-6DA7-E669745BEEA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80470" y="806864"/>
            <a:ext cx="8998105" cy="4078278"/>
          </a:xfrm>
          <a:prstGeom prst="rect">
            <a:avLst/>
          </a:prstGeom>
        </p:spPr>
      </p:pic>
      <p:graphicFrame>
        <p:nvGraphicFramePr>
          <p:cNvPr id="5" name="Table 4">
            <a:extLst>
              <a:ext uri="{FF2B5EF4-FFF2-40B4-BE49-F238E27FC236}">
                <a16:creationId xmlns:a16="http://schemas.microsoft.com/office/drawing/2014/main" id="{E9CE917D-3384-D012-AFC8-EE6A1A8B2EA4}"/>
              </a:ext>
            </a:extLst>
          </p:cNvPr>
          <p:cNvGraphicFramePr>
            <a:graphicFrameLocks noGrp="1"/>
          </p:cNvGraphicFramePr>
          <p:nvPr/>
        </p:nvGraphicFramePr>
        <p:xfrm>
          <a:off x="924792" y="4816478"/>
          <a:ext cx="10342416" cy="1676400"/>
        </p:xfrm>
        <a:graphic>
          <a:graphicData uri="http://schemas.openxmlformats.org/drawingml/2006/table">
            <a:tbl>
              <a:tblPr firstRow="1" bandRow="1">
                <a:tableStyleId>{91EBBBCC-DAD2-459C-BE2E-F6DE35CF9A28}</a:tableStyleId>
              </a:tblPr>
              <a:tblGrid>
                <a:gridCol w="4315691">
                  <a:extLst>
                    <a:ext uri="{9D8B030D-6E8A-4147-A177-3AD203B41FA5}">
                      <a16:colId xmlns:a16="http://schemas.microsoft.com/office/drawing/2014/main" val="3647334601"/>
                    </a:ext>
                  </a:extLst>
                </a:gridCol>
                <a:gridCol w="3103418">
                  <a:extLst>
                    <a:ext uri="{9D8B030D-6E8A-4147-A177-3AD203B41FA5}">
                      <a16:colId xmlns:a16="http://schemas.microsoft.com/office/drawing/2014/main" val="2397627202"/>
                    </a:ext>
                  </a:extLst>
                </a:gridCol>
                <a:gridCol w="2923307">
                  <a:extLst>
                    <a:ext uri="{9D8B030D-6E8A-4147-A177-3AD203B41FA5}">
                      <a16:colId xmlns:a16="http://schemas.microsoft.com/office/drawing/2014/main" val="1939595701"/>
                    </a:ext>
                  </a:extLst>
                </a:gridCol>
              </a:tblGrid>
              <a:tr h="0">
                <a:tc>
                  <a:txBody>
                    <a:bodyPr/>
                    <a:lstStyle/>
                    <a:p>
                      <a:endParaRPr lang="en-US" sz="1600"/>
                    </a:p>
                  </a:txBody>
                  <a:tcPr/>
                </a:tc>
                <a:tc>
                  <a:txBody>
                    <a:bodyPr/>
                    <a:lstStyle/>
                    <a:p>
                      <a:pPr algn="ctr"/>
                      <a:r>
                        <a:rPr lang="en-US" sz="1600" dirty="0"/>
                        <a:t>Alectinib (n=128)</a:t>
                      </a:r>
                    </a:p>
                  </a:txBody>
                  <a:tcPr/>
                </a:tc>
                <a:tc>
                  <a:txBody>
                    <a:bodyPr/>
                    <a:lstStyle/>
                    <a:p>
                      <a:pPr algn="ctr"/>
                      <a:r>
                        <a:rPr lang="en-US" sz="1600" dirty="0"/>
                        <a:t>Chemotherapy (n=120)</a:t>
                      </a:r>
                    </a:p>
                  </a:txBody>
                  <a:tcPr/>
                </a:tc>
                <a:extLst>
                  <a:ext uri="{0D108BD9-81ED-4DB2-BD59-A6C34878D82A}">
                    <a16:rowId xmlns:a16="http://schemas.microsoft.com/office/drawing/2014/main" val="2175319892"/>
                  </a:ext>
                </a:extLst>
              </a:tr>
              <a:tr h="0">
                <a:tc>
                  <a:txBody>
                    <a:bodyPr/>
                    <a:lstStyle/>
                    <a:p>
                      <a:r>
                        <a:rPr lang="en-US" sz="1600" dirty="0"/>
                        <a:t>AEs leading to dose reduction, %</a:t>
                      </a:r>
                    </a:p>
                  </a:txBody>
                  <a:tcPr/>
                </a:tc>
                <a:tc>
                  <a:txBody>
                    <a:bodyPr/>
                    <a:lstStyle/>
                    <a:p>
                      <a:pPr algn="ctr"/>
                      <a:r>
                        <a:rPr lang="en-US" sz="1600" dirty="0"/>
                        <a:t>26</a:t>
                      </a:r>
                    </a:p>
                  </a:txBody>
                  <a:tcPr/>
                </a:tc>
                <a:tc>
                  <a:txBody>
                    <a:bodyPr/>
                    <a:lstStyle/>
                    <a:p>
                      <a:pPr algn="ctr"/>
                      <a:r>
                        <a:rPr lang="en-US" sz="1600" dirty="0"/>
                        <a:t>10</a:t>
                      </a:r>
                    </a:p>
                  </a:txBody>
                  <a:tcPr/>
                </a:tc>
                <a:extLst>
                  <a:ext uri="{0D108BD9-81ED-4DB2-BD59-A6C34878D82A}">
                    <a16:rowId xmlns:a16="http://schemas.microsoft.com/office/drawing/2014/main" val="633505277"/>
                  </a:ext>
                </a:extLst>
              </a:tr>
              <a:tr h="0">
                <a:tc>
                  <a:txBody>
                    <a:bodyPr/>
                    <a:lstStyle/>
                    <a:p>
                      <a:r>
                        <a:rPr lang="en-US" sz="1600" dirty="0"/>
                        <a:t>AEs leading to dose interruption, %</a:t>
                      </a:r>
                    </a:p>
                  </a:txBody>
                  <a:tcPr/>
                </a:tc>
                <a:tc>
                  <a:txBody>
                    <a:bodyPr/>
                    <a:lstStyle/>
                    <a:p>
                      <a:pPr algn="ctr"/>
                      <a:r>
                        <a:rPr lang="en-US" sz="1600" dirty="0"/>
                        <a:t>27</a:t>
                      </a:r>
                    </a:p>
                  </a:txBody>
                  <a:tcPr/>
                </a:tc>
                <a:tc>
                  <a:txBody>
                    <a:bodyPr/>
                    <a:lstStyle/>
                    <a:p>
                      <a:pPr algn="ctr"/>
                      <a:r>
                        <a:rPr lang="en-US" sz="1600" dirty="0"/>
                        <a:t>18</a:t>
                      </a:r>
                    </a:p>
                  </a:txBody>
                  <a:tcPr/>
                </a:tc>
                <a:extLst>
                  <a:ext uri="{0D108BD9-81ED-4DB2-BD59-A6C34878D82A}">
                    <a16:rowId xmlns:a16="http://schemas.microsoft.com/office/drawing/2014/main" val="475568201"/>
                  </a:ext>
                </a:extLst>
              </a:tr>
              <a:tr h="0">
                <a:tc>
                  <a:txBody>
                    <a:bodyPr/>
                    <a:lstStyle/>
                    <a:p>
                      <a:r>
                        <a:rPr lang="en-US" sz="1600" dirty="0"/>
                        <a:t>AEs leading to treatment withdrawal, %</a:t>
                      </a:r>
                    </a:p>
                  </a:txBody>
                  <a:tcPr/>
                </a:tc>
                <a:tc>
                  <a:txBody>
                    <a:bodyPr/>
                    <a:lstStyle/>
                    <a:p>
                      <a:pPr algn="ctr"/>
                      <a:r>
                        <a:rPr lang="en-US" sz="1600" dirty="0"/>
                        <a:t>5</a:t>
                      </a:r>
                    </a:p>
                  </a:txBody>
                  <a:tcPr/>
                </a:tc>
                <a:tc>
                  <a:txBody>
                    <a:bodyPr/>
                    <a:lstStyle/>
                    <a:p>
                      <a:pPr algn="ctr"/>
                      <a:r>
                        <a:rPr lang="en-US" sz="1600" dirty="0"/>
                        <a:t>13</a:t>
                      </a:r>
                    </a:p>
                  </a:txBody>
                  <a:tcPr/>
                </a:tc>
                <a:extLst>
                  <a:ext uri="{0D108BD9-81ED-4DB2-BD59-A6C34878D82A}">
                    <a16:rowId xmlns:a16="http://schemas.microsoft.com/office/drawing/2014/main" val="703799240"/>
                  </a:ext>
                </a:extLst>
              </a:tr>
              <a:tr h="0">
                <a:tc>
                  <a:txBody>
                    <a:bodyPr/>
                    <a:lstStyle/>
                    <a:p>
                      <a:r>
                        <a:rPr lang="en-US" sz="1600" dirty="0"/>
                        <a:t>Median dose intensity, % </a:t>
                      </a:r>
                    </a:p>
                  </a:txBody>
                  <a:tcPr/>
                </a:tc>
                <a:tc>
                  <a:txBody>
                    <a:bodyPr/>
                    <a:lstStyle/>
                    <a:p>
                      <a:pPr algn="ctr"/>
                      <a:r>
                        <a:rPr lang="en-US" sz="1600" dirty="0"/>
                        <a:t>99.4</a:t>
                      </a:r>
                    </a:p>
                  </a:txBody>
                  <a:tcPr/>
                </a:tc>
                <a:tc>
                  <a:txBody>
                    <a:bodyPr/>
                    <a:lstStyle/>
                    <a:p>
                      <a:pPr algn="ctr"/>
                      <a:r>
                        <a:rPr lang="en-US" sz="1600" dirty="0"/>
                        <a:t>100</a:t>
                      </a:r>
                    </a:p>
                  </a:txBody>
                  <a:tcPr/>
                </a:tc>
                <a:extLst>
                  <a:ext uri="{0D108BD9-81ED-4DB2-BD59-A6C34878D82A}">
                    <a16:rowId xmlns:a16="http://schemas.microsoft.com/office/drawing/2014/main" val="2094255672"/>
                  </a:ext>
                </a:extLst>
              </a:tr>
            </a:tbl>
          </a:graphicData>
        </a:graphic>
      </p:graphicFrame>
      <p:sp>
        <p:nvSpPr>
          <p:cNvPr id="3" name="TextBox 2">
            <a:extLst>
              <a:ext uri="{FF2B5EF4-FFF2-40B4-BE49-F238E27FC236}">
                <a16:creationId xmlns:a16="http://schemas.microsoft.com/office/drawing/2014/main" id="{36F99033-5EAD-46F6-F9BA-3387FD8923FB}"/>
              </a:ext>
            </a:extLst>
          </p:cNvPr>
          <p:cNvSpPr txBox="1"/>
          <p:nvPr/>
        </p:nvSpPr>
        <p:spPr>
          <a:xfrm>
            <a:off x="5879523" y="6586986"/>
            <a:ext cx="609904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Horinuchi</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H et al., WCLC 2024</a:t>
            </a:r>
          </a:p>
        </p:txBody>
      </p:sp>
      <p:sp>
        <p:nvSpPr>
          <p:cNvPr id="6" name="TextBox 5">
            <a:extLst>
              <a:ext uri="{FF2B5EF4-FFF2-40B4-BE49-F238E27FC236}">
                <a16:creationId xmlns:a16="http://schemas.microsoft.com/office/drawing/2014/main" id="{20B96ABC-A762-5A02-E8E8-4174B934F4FF}"/>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4037317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3583"/>
            <a:ext cx="10358967" cy="1143000"/>
          </a:xfrm>
        </p:spPr>
        <p:txBody>
          <a:bodyPr/>
          <a:lstStyle/>
          <a:p>
            <a:r>
              <a:rPr lang="en-US" sz="3200" dirty="0"/>
              <a:t>Dr Lin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763177" y="1333240"/>
          <a:ext cx="10657184" cy="4191520"/>
        </p:xfrm>
        <a:graphic>
          <a:graphicData uri="http://schemas.openxmlformats.org/drawingml/2006/table">
            <a:tbl>
              <a:tblPr firstRow="1" bandRow="1">
                <a:tableStyleId>{F2DE63D5-997A-4646-A377-4702673A728D}</a:tableStyleId>
              </a:tblPr>
              <a:tblGrid>
                <a:gridCol w="3024336">
                  <a:extLst>
                    <a:ext uri="{9D8B030D-6E8A-4147-A177-3AD203B41FA5}">
                      <a16:colId xmlns:a16="http://schemas.microsoft.com/office/drawing/2014/main" val="20000"/>
                    </a:ext>
                  </a:extLst>
                </a:gridCol>
                <a:gridCol w="7632848">
                  <a:extLst>
                    <a:ext uri="{9D8B030D-6E8A-4147-A177-3AD203B41FA5}">
                      <a16:colId xmlns:a16="http://schemas.microsoft.com/office/drawing/2014/main" val="3833924404"/>
                    </a:ext>
                  </a:extLst>
                </a:gridCol>
              </a:tblGrid>
              <a:tr h="65558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Bristol Myers Squibb, Genentech, a member of the Roche Group, </a:t>
                      </a:r>
                      <a:r>
                        <a:rPr lang="en-US" b="0" dirty="0" err="1">
                          <a:solidFill>
                            <a:schemeClr val="tx1"/>
                          </a:solidFill>
                        </a:rPr>
                        <a:t>Nuvalent</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65103">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err="1">
                          <a:solidFill>
                            <a:schemeClr val="tx1"/>
                          </a:solidFill>
                          <a:effectLst/>
                          <a:latin typeface="+mn-lt"/>
                          <a:ea typeface="+mn-ea"/>
                          <a:cs typeface="+mn-cs"/>
                        </a:rPr>
                        <a:t>AnHeart</a:t>
                      </a:r>
                      <a:r>
                        <a:rPr lang="en-US" sz="1800" b="0" kern="1200" dirty="0">
                          <a:solidFill>
                            <a:schemeClr val="tx1"/>
                          </a:solidFill>
                          <a:effectLst/>
                          <a:latin typeface="+mn-lt"/>
                          <a:ea typeface="+mn-ea"/>
                          <a:cs typeface="+mn-cs"/>
                        </a:rPr>
                        <a:t> Therapeutics, AstraZeneca Pharmaceuticals LP, Bayer HealthCare Pharmaceuticals, Blueprint Medicines, Bristol Myers Squibb, C4 Therapeutics, </a:t>
                      </a:r>
                      <a:r>
                        <a:rPr lang="en-US" sz="1800" b="0" kern="1200" dirty="0" err="1">
                          <a:solidFill>
                            <a:schemeClr val="tx1"/>
                          </a:solidFill>
                          <a:effectLst/>
                          <a:latin typeface="+mn-lt"/>
                          <a:ea typeface="+mn-ea"/>
                          <a:cs typeface="+mn-cs"/>
                        </a:rPr>
                        <a:t>CLaiM</a:t>
                      </a:r>
                      <a:r>
                        <a:rPr lang="en-US" sz="1800" b="0" kern="1200" dirty="0">
                          <a:solidFill>
                            <a:schemeClr val="tx1"/>
                          </a:solidFill>
                          <a:effectLst/>
                          <a:latin typeface="+mn-lt"/>
                          <a:ea typeface="+mn-ea"/>
                          <a:cs typeface="+mn-cs"/>
                        </a:rPr>
                        <a:t> Therapeutics, Daiichi Sankyo Inc, Elevation Oncology, Ellipses Pharma, Genentech, a member of the Roche Group, Gilead Sciences Inc, Janssen Biotech Inc, Lilly, Merus, Mirati Therapeutics Inc, Novartis, </a:t>
                      </a:r>
                      <a:r>
                        <a:rPr lang="en-US" sz="1800" b="0" kern="1200" dirty="0" err="1">
                          <a:solidFill>
                            <a:schemeClr val="tx1"/>
                          </a:solidFill>
                          <a:effectLst/>
                          <a:latin typeface="+mn-lt"/>
                          <a:ea typeface="+mn-ea"/>
                          <a:cs typeface="+mn-cs"/>
                        </a:rPr>
                        <a:t>Nuvalent</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Nuvation</a:t>
                      </a:r>
                      <a:r>
                        <a:rPr lang="en-US" sz="1800" b="0" kern="1200" dirty="0">
                          <a:solidFill>
                            <a:schemeClr val="tx1"/>
                          </a:solidFill>
                          <a:effectLst/>
                          <a:latin typeface="+mn-lt"/>
                          <a:ea typeface="+mn-ea"/>
                          <a:cs typeface="+mn-cs"/>
                        </a:rPr>
                        <a:t> Bio, Pfizer Inc, Regeneron Pharmaceuticals Inc, Roche Laboratories Inc, Takeda Pharmaceuticals USA Inc, Turning Point Therapeutics Inc, Yuhan USA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6313180"/>
                  </a:ext>
                </a:extLst>
              </a:tr>
              <a:tr h="65558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 (Received Institutional Research Funds)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Bayer HealthCare Pharmaceuticals, BioNTech SE, Elevation Oncology, </a:t>
                      </a:r>
                      <a:r>
                        <a:rPr lang="en-US" sz="1800" b="0" kern="1200" dirty="0" err="1">
                          <a:solidFill>
                            <a:schemeClr val="tx1"/>
                          </a:solidFill>
                          <a:effectLst/>
                          <a:latin typeface="+mn-lt"/>
                          <a:ea typeface="+mn-ea"/>
                          <a:cs typeface="+mn-cs"/>
                        </a:rPr>
                        <a:t>Hengrui</a:t>
                      </a:r>
                      <a:r>
                        <a:rPr lang="en-US" sz="1800" b="0" kern="1200" dirty="0">
                          <a:solidFill>
                            <a:schemeClr val="tx1"/>
                          </a:solidFill>
                          <a:effectLst/>
                          <a:latin typeface="+mn-lt"/>
                          <a:ea typeface="+mn-ea"/>
                          <a:cs typeface="+mn-cs"/>
                        </a:rPr>
                        <a:t> Therapeutics Inc, Linnaeus Therapeutics, Novartis, </a:t>
                      </a:r>
                      <a:r>
                        <a:rPr lang="en-US" sz="1800" b="0" kern="1200" dirty="0" err="1">
                          <a:solidFill>
                            <a:schemeClr val="tx1"/>
                          </a:solidFill>
                          <a:effectLst/>
                          <a:latin typeface="+mn-lt"/>
                          <a:ea typeface="+mn-ea"/>
                          <a:cs typeface="+mn-cs"/>
                        </a:rPr>
                        <a:t>Nuvalent</a:t>
                      </a:r>
                      <a:r>
                        <a:rPr lang="en-US" sz="1800" b="0" kern="1200" dirty="0">
                          <a:solidFill>
                            <a:schemeClr val="tx1"/>
                          </a:solidFill>
                          <a:effectLst/>
                          <a:latin typeface="+mn-lt"/>
                          <a:ea typeface="+mn-ea"/>
                          <a:cs typeface="+mn-cs"/>
                        </a:rPr>
                        <a:t>, Relay Therapeutics, Roche Laboratories Inc, Turning Point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138031"/>
                  </a:ext>
                </a:extLst>
              </a:tr>
              <a:tr h="65558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 Travel Support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Bristol Myers Squibb, Merus, Pfizer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9691287"/>
                  </a:ext>
                </a:extLst>
              </a:tr>
            </a:tbl>
          </a:graphicData>
        </a:graphic>
      </p:graphicFrame>
    </p:spTree>
    <p:custDataLst>
      <p:tags r:id="rId1"/>
    </p:custDataLst>
    <p:extLst>
      <p:ext uri="{BB962C8B-B14F-4D97-AF65-F5344CB8AC3E}">
        <p14:creationId xmlns:p14="http://schemas.microsoft.com/office/powerpoint/2010/main" val="1453071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AED85-DAE7-6201-7554-41C9B2FC62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C88A90-B4C8-AE22-99E6-1BE1DCBAD324}"/>
              </a:ext>
            </a:extLst>
          </p:cNvPr>
          <p:cNvSpPr>
            <a:spLocks noGrp="1"/>
          </p:cNvSpPr>
          <p:nvPr>
            <p:ph type="title"/>
          </p:nvPr>
        </p:nvSpPr>
        <p:spPr>
          <a:xfrm>
            <a:off x="838200" y="365126"/>
            <a:ext cx="10515600" cy="978766"/>
          </a:xfrm>
        </p:spPr>
        <p:txBody>
          <a:bodyPr>
            <a:normAutofit/>
          </a:bodyPr>
          <a:lstStyle/>
          <a:p>
            <a:r>
              <a:rPr lang="en-US" sz="3600" b="1" dirty="0"/>
              <a:t>Safety Data from ALINA</a:t>
            </a:r>
          </a:p>
        </p:txBody>
      </p:sp>
      <p:pic>
        <p:nvPicPr>
          <p:cNvPr id="3" name="Picture 2">
            <a:extLst>
              <a:ext uri="{FF2B5EF4-FFF2-40B4-BE49-F238E27FC236}">
                <a16:creationId xmlns:a16="http://schemas.microsoft.com/office/drawing/2014/main" id="{4A35EABF-5325-10D1-948B-789723DE626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688" r="1"/>
          <a:stretch/>
        </p:blipFill>
        <p:spPr>
          <a:xfrm>
            <a:off x="211873" y="1343892"/>
            <a:ext cx="11980127" cy="4978849"/>
          </a:xfrm>
          <a:prstGeom prst="rect">
            <a:avLst/>
          </a:prstGeom>
        </p:spPr>
      </p:pic>
      <p:sp>
        <p:nvSpPr>
          <p:cNvPr id="4" name="TextBox 3">
            <a:extLst>
              <a:ext uri="{FF2B5EF4-FFF2-40B4-BE49-F238E27FC236}">
                <a16:creationId xmlns:a16="http://schemas.microsoft.com/office/drawing/2014/main" id="{2BC62386-0DF2-C687-5907-88B080301DFF}"/>
              </a:ext>
            </a:extLst>
          </p:cNvPr>
          <p:cNvSpPr txBox="1"/>
          <p:nvPr/>
        </p:nvSpPr>
        <p:spPr>
          <a:xfrm>
            <a:off x="5746438" y="6492874"/>
            <a:ext cx="609904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Horinuchi</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H et al., WCLC 2024</a:t>
            </a:r>
          </a:p>
        </p:txBody>
      </p:sp>
      <p:sp>
        <p:nvSpPr>
          <p:cNvPr id="5" name="TextBox 4">
            <a:extLst>
              <a:ext uri="{FF2B5EF4-FFF2-40B4-BE49-F238E27FC236}">
                <a16:creationId xmlns:a16="http://schemas.microsoft.com/office/drawing/2014/main" id="{4524DEC8-A075-9EAD-991E-40E2DC273C94}"/>
              </a:ext>
            </a:extLst>
          </p:cNvPr>
          <p:cNvSpPr txBox="1"/>
          <p:nvPr/>
        </p:nvSpPr>
        <p:spPr>
          <a:xfrm>
            <a:off x="250902" y="4260944"/>
            <a:ext cx="418171" cy="184666"/>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Blood</a:t>
            </a:r>
          </a:p>
        </p:txBody>
      </p:sp>
      <p:sp>
        <p:nvSpPr>
          <p:cNvPr id="6" name="TextBox 5">
            <a:extLst>
              <a:ext uri="{FF2B5EF4-FFF2-40B4-BE49-F238E27FC236}">
                <a16:creationId xmlns:a16="http://schemas.microsoft.com/office/drawing/2014/main" id="{0B09C749-0736-19C6-8B08-E774BB97D38A}"/>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13103626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A5D49-0CC5-39D0-B0F5-05B1658F1C5F}"/>
              </a:ext>
            </a:extLst>
          </p:cNvPr>
          <p:cNvSpPr>
            <a:spLocks noGrp="1"/>
          </p:cNvSpPr>
          <p:nvPr>
            <p:ph type="title"/>
          </p:nvPr>
        </p:nvSpPr>
        <p:spPr>
          <a:xfrm>
            <a:off x="609600" y="346364"/>
            <a:ext cx="10972800" cy="1143000"/>
          </a:xfrm>
        </p:spPr>
        <p:txBody>
          <a:bodyPr>
            <a:noAutofit/>
          </a:bodyPr>
          <a:lstStyle/>
          <a:p>
            <a:r>
              <a:rPr lang="en-US" sz="3733" b="1" dirty="0">
                <a:latin typeface="Aptos" panose="020B0004020202020204" pitchFamily="34" charset="0"/>
                <a:ea typeface="Lato" panose="020F0502020204030203" pitchFamily="34" charset="0"/>
                <a:cs typeface="Lato" panose="020F0502020204030203" pitchFamily="34" charset="0"/>
              </a:rPr>
              <a:t>Adjuvant ALK TKI for Resected ALK+ NSCLC: </a:t>
            </a:r>
            <a:br>
              <a:rPr lang="en-US" sz="3733" b="1" dirty="0">
                <a:latin typeface="Aptos" panose="020B0004020202020204" pitchFamily="34" charset="0"/>
                <a:ea typeface="Lato" panose="020F0502020204030203" pitchFamily="34" charset="0"/>
                <a:cs typeface="Lato" panose="020F0502020204030203" pitchFamily="34" charset="0"/>
              </a:rPr>
            </a:br>
            <a:r>
              <a:rPr lang="en-US" sz="3733" b="1" i="1" dirty="0">
                <a:latin typeface="Aptos" panose="020B0004020202020204" pitchFamily="34" charset="0"/>
                <a:ea typeface="Lato" panose="020F0502020204030203" pitchFamily="34" charset="0"/>
                <a:cs typeface="Lato" panose="020F0502020204030203" pitchFamily="34" charset="0"/>
              </a:rPr>
              <a:t>My Take</a:t>
            </a:r>
            <a:endParaRPr lang="en-US" sz="3733" b="1" i="1" dirty="0">
              <a:latin typeface="Aptos" panose="020B0004020202020204" pitchFamily="34" charset="0"/>
            </a:endParaRPr>
          </a:p>
        </p:txBody>
      </p:sp>
      <p:sp>
        <p:nvSpPr>
          <p:cNvPr id="3" name="Content Placeholder 2">
            <a:extLst>
              <a:ext uri="{FF2B5EF4-FFF2-40B4-BE49-F238E27FC236}">
                <a16:creationId xmlns:a16="http://schemas.microsoft.com/office/drawing/2014/main" id="{204801F8-8B6E-98DF-9DA4-A95390852086}"/>
              </a:ext>
            </a:extLst>
          </p:cNvPr>
          <p:cNvSpPr>
            <a:spLocks noGrp="1"/>
          </p:cNvSpPr>
          <p:nvPr>
            <p:ph idx="1"/>
          </p:nvPr>
        </p:nvSpPr>
        <p:spPr>
          <a:xfrm>
            <a:off x="609600" y="1765609"/>
            <a:ext cx="10972800" cy="4378036"/>
          </a:xfrm>
        </p:spPr>
        <p:txBody>
          <a:bodyPr>
            <a:normAutofit fontScale="85000" lnSpcReduction="20000"/>
          </a:bodyPr>
          <a:lstStyle/>
          <a:p>
            <a:pPr>
              <a:lnSpc>
                <a:spcPct val="110000"/>
              </a:lnSpc>
            </a:pPr>
            <a:r>
              <a:rPr lang="en-US" sz="3200" dirty="0">
                <a:latin typeface="Aptos" panose="020B0004020202020204" pitchFamily="34" charset="0"/>
                <a:ea typeface="Lato" panose="020F0502020204030203" pitchFamily="34" charset="0"/>
                <a:cs typeface="Lato" panose="020F0502020204030203" pitchFamily="34" charset="0"/>
              </a:rPr>
              <a:t>Adjuvant alectinib is SOC for resected ALK+ NSCLC (FDA- and EMA-approved; NCCN category 1 recommendation)</a:t>
            </a:r>
          </a:p>
          <a:p>
            <a:pPr>
              <a:lnSpc>
                <a:spcPct val="110000"/>
              </a:lnSpc>
            </a:pPr>
            <a:r>
              <a:rPr lang="en-US" sz="3200" dirty="0">
                <a:latin typeface="Aptos" panose="020B0004020202020204" pitchFamily="34" charset="0"/>
                <a:ea typeface="Lato" panose="020F0502020204030203" pitchFamily="34" charset="0"/>
                <a:cs typeface="Lato" panose="020F0502020204030203" pitchFamily="34" charset="0"/>
              </a:rPr>
              <a:t>Biomarker testing is essential for all stages of NSCLC</a:t>
            </a:r>
          </a:p>
          <a:p>
            <a:pPr>
              <a:lnSpc>
                <a:spcPct val="110000"/>
              </a:lnSpc>
            </a:pPr>
            <a:r>
              <a:rPr lang="en-US" sz="3200" b="1" i="1" dirty="0">
                <a:latin typeface="Aptos" panose="020B0004020202020204" pitchFamily="34" charset="0"/>
                <a:ea typeface="Lato" panose="020F0502020204030203" pitchFamily="34" charset="0"/>
                <a:cs typeface="Lato" panose="020F0502020204030203" pitchFamily="34" charset="0"/>
              </a:rPr>
              <a:t>Remaining questions:</a:t>
            </a:r>
          </a:p>
          <a:p>
            <a:pPr lvl="1">
              <a:lnSpc>
                <a:spcPct val="110000"/>
              </a:lnSpc>
            </a:pPr>
            <a:r>
              <a:rPr lang="en-US" sz="3200" dirty="0">
                <a:latin typeface="Aptos" panose="020B0004020202020204" pitchFamily="34" charset="0"/>
                <a:ea typeface="Lato" panose="020F0502020204030203" pitchFamily="34" charset="0"/>
                <a:cs typeface="Lato" panose="020F0502020204030203" pitchFamily="34" charset="0"/>
              </a:rPr>
              <a:t>What is the optimal duration of adjuvant ALK TKI? </a:t>
            </a:r>
          </a:p>
          <a:p>
            <a:pPr lvl="1">
              <a:lnSpc>
                <a:spcPct val="110000"/>
              </a:lnSpc>
            </a:pPr>
            <a:r>
              <a:rPr lang="en-US" sz="3200" dirty="0">
                <a:latin typeface="Aptos" panose="020B0004020202020204" pitchFamily="34" charset="0"/>
                <a:ea typeface="Lato" panose="020F0502020204030203" pitchFamily="34" charset="0"/>
                <a:cs typeface="Lato" panose="020F0502020204030203" pitchFamily="34" charset="0"/>
              </a:rPr>
              <a:t>Who should receive adjuvant chemotherapy prior to (or with) an ALK TKI: all, a subset, or none? </a:t>
            </a:r>
          </a:p>
          <a:p>
            <a:pPr lvl="1">
              <a:lnSpc>
                <a:spcPct val="110000"/>
              </a:lnSpc>
            </a:pPr>
            <a:r>
              <a:rPr lang="en-US" sz="3200" dirty="0">
                <a:latin typeface="Aptos" panose="020B0004020202020204" pitchFamily="34" charset="0"/>
                <a:ea typeface="Lato" panose="020F0502020204030203" pitchFamily="34" charset="0"/>
                <a:cs typeface="Lato" panose="020F0502020204030203" pitchFamily="34" charset="0"/>
              </a:rPr>
              <a:t>Is there a role for ALK-targeted therapy in the neoadjuvant/perioperative setting or after concurrent chemoradiation?</a:t>
            </a:r>
          </a:p>
          <a:p>
            <a:pPr lvl="1">
              <a:lnSpc>
                <a:spcPct val="110000"/>
              </a:lnSpc>
            </a:pPr>
            <a:endParaRPr lang="en-US" sz="3200" dirty="0">
              <a:latin typeface="Aptos" panose="020B0004020202020204"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03992318-4DF2-4056-026D-4112868C14DD}"/>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6924116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200DE-9CA8-89BE-B561-55DBEF0DD2E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F04B60-8994-ACB2-218D-81DC15B572CB}"/>
              </a:ext>
            </a:extLst>
          </p:cNvPr>
          <p:cNvSpPr>
            <a:spLocks noGrp="1"/>
          </p:cNvSpPr>
          <p:nvPr>
            <p:ph idx="1"/>
          </p:nvPr>
        </p:nvSpPr>
        <p:spPr>
          <a:xfrm>
            <a:off x="912286" y="620689"/>
            <a:ext cx="10358967" cy="5400600"/>
          </a:xfrm>
        </p:spPr>
        <p:txBody>
          <a:bodyPr anchor="ctr"/>
          <a:lstStyle/>
          <a:p>
            <a:pPr marL="98425" indent="0" algn="ctr">
              <a:buNone/>
            </a:pPr>
            <a:r>
              <a:rPr lang="en-US" sz="4000" dirty="0"/>
              <a:t>What is the current role of </a:t>
            </a:r>
            <a:r>
              <a:rPr lang="en-US" sz="4000" dirty="0" err="1"/>
              <a:t>ensartinib</a:t>
            </a:r>
            <a:r>
              <a:rPr lang="en-US" sz="4000" dirty="0"/>
              <a:t>?</a:t>
            </a:r>
          </a:p>
        </p:txBody>
      </p:sp>
    </p:spTree>
    <p:extLst>
      <p:ext uri="{BB962C8B-B14F-4D97-AF65-F5344CB8AC3E}">
        <p14:creationId xmlns:p14="http://schemas.microsoft.com/office/powerpoint/2010/main" val="623148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200DE-9CA8-89BE-B561-55DBEF0DD2E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F04B60-8994-ACB2-218D-81DC15B572CB}"/>
              </a:ext>
            </a:extLst>
          </p:cNvPr>
          <p:cNvSpPr>
            <a:spLocks noGrp="1"/>
          </p:cNvSpPr>
          <p:nvPr>
            <p:ph idx="1"/>
          </p:nvPr>
        </p:nvSpPr>
        <p:spPr>
          <a:xfrm>
            <a:off x="912286" y="620689"/>
            <a:ext cx="10358967" cy="5400600"/>
          </a:xfrm>
        </p:spPr>
        <p:txBody>
          <a:bodyPr anchor="ctr"/>
          <a:lstStyle/>
          <a:p>
            <a:pPr marL="98425" indent="0" algn="ctr">
              <a:buNone/>
            </a:pPr>
            <a:r>
              <a:rPr lang="en-US" sz="4000" dirty="0"/>
              <a:t>Is </a:t>
            </a:r>
            <a:r>
              <a:rPr lang="en-US" sz="4000" dirty="0" err="1"/>
              <a:t>alectinib</a:t>
            </a:r>
            <a:r>
              <a:rPr lang="en-US" sz="4000" dirty="0"/>
              <a:t> still being used in</a:t>
            </a:r>
            <a:br>
              <a:rPr lang="en-US" sz="4000" dirty="0"/>
            </a:br>
            <a:r>
              <a:rPr lang="en-US" sz="4000" dirty="0"/>
              <a:t> first-line treatment, and in what </a:t>
            </a:r>
            <a:br>
              <a:rPr lang="en-US" sz="4000" dirty="0"/>
            </a:br>
            <a:r>
              <a:rPr lang="en-US" sz="4000" dirty="0"/>
              <a:t>situations is that reasonable?</a:t>
            </a:r>
          </a:p>
        </p:txBody>
      </p:sp>
    </p:spTree>
    <p:extLst>
      <p:ext uri="{BB962C8B-B14F-4D97-AF65-F5344CB8AC3E}">
        <p14:creationId xmlns:p14="http://schemas.microsoft.com/office/powerpoint/2010/main" val="795088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200DE-9CA8-89BE-B561-55DBEF0DD2E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F04B60-8994-ACB2-218D-81DC15B572CB}"/>
              </a:ext>
            </a:extLst>
          </p:cNvPr>
          <p:cNvSpPr>
            <a:spLocks noGrp="1"/>
          </p:cNvSpPr>
          <p:nvPr>
            <p:ph idx="1"/>
          </p:nvPr>
        </p:nvSpPr>
        <p:spPr>
          <a:xfrm>
            <a:off x="912286" y="620689"/>
            <a:ext cx="10358967" cy="5400600"/>
          </a:xfrm>
        </p:spPr>
        <p:txBody>
          <a:bodyPr anchor="ctr"/>
          <a:lstStyle/>
          <a:p>
            <a:pPr marL="98425" indent="0" algn="ctr">
              <a:buNone/>
            </a:pPr>
            <a:r>
              <a:rPr lang="en-US" sz="4000" dirty="0"/>
              <a:t>Which preexisting neurologic or psychiatric conditions should preclude the use of </a:t>
            </a:r>
            <a:br>
              <a:rPr lang="en-US" sz="4000" dirty="0"/>
            </a:br>
            <a:r>
              <a:rPr lang="en-US" sz="4000" dirty="0" err="1"/>
              <a:t>lorlatinib</a:t>
            </a:r>
            <a:r>
              <a:rPr lang="en-US" sz="4000" dirty="0"/>
              <a:t>? How do neurologic toxicities </a:t>
            </a:r>
            <a:br>
              <a:rPr lang="en-US" sz="4000" dirty="0"/>
            </a:br>
            <a:r>
              <a:rPr lang="en-US" sz="4000" dirty="0"/>
              <a:t>of </a:t>
            </a:r>
            <a:r>
              <a:rPr lang="en-US" sz="4000" dirty="0" err="1"/>
              <a:t>lorlatinib</a:t>
            </a:r>
            <a:r>
              <a:rPr lang="en-US" sz="4000" dirty="0"/>
              <a:t> present, and how can these </a:t>
            </a:r>
            <a:br>
              <a:rPr lang="en-US" sz="4000" dirty="0"/>
            </a:br>
            <a:r>
              <a:rPr lang="en-US" sz="4000" dirty="0"/>
              <a:t>be prevented or ameliorated?</a:t>
            </a:r>
          </a:p>
        </p:txBody>
      </p:sp>
    </p:spTree>
    <p:extLst>
      <p:ext uri="{BB962C8B-B14F-4D97-AF65-F5344CB8AC3E}">
        <p14:creationId xmlns:p14="http://schemas.microsoft.com/office/powerpoint/2010/main" val="1592809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200DE-9CA8-89BE-B561-55DBEF0DD2E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F04B60-8994-ACB2-218D-81DC15B572CB}"/>
              </a:ext>
            </a:extLst>
          </p:cNvPr>
          <p:cNvSpPr>
            <a:spLocks noGrp="1"/>
          </p:cNvSpPr>
          <p:nvPr>
            <p:ph idx="1"/>
          </p:nvPr>
        </p:nvSpPr>
        <p:spPr>
          <a:xfrm>
            <a:off x="912286" y="620689"/>
            <a:ext cx="10358967" cy="5400600"/>
          </a:xfrm>
        </p:spPr>
        <p:txBody>
          <a:bodyPr anchor="ctr"/>
          <a:lstStyle/>
          <a:p>
            <a:pPr marL="98425" indent="0" algn="ctr">
              <a:buNone/>
            </a:pPr>
            <a:r>
              <a:rPr lang="en-US" sz="4000" dirty="0"/>
              <a:t>Why do people gain weight on </a:t>
            </a:r>
            <a:r>
              <a:rPr lang="en-US" sz="4000" dirty="0" err="1"/>
              <a:t>lorlatinib</a:t>
            </a:r>
            <a:r>
              <a:rPr lang="en-US" sz="4000" dirty="0"/>
              <a:t>, </a:t>
            </a:r>
            <a:br>
              <a:rPr lang="en-US" sz="4000" dirty="0"/>
            </a:br>
            <a:r>
              <a:rPr lang="en-US" sz="4000" dirty="0"/>
              <a:t>and how can this be prevented and managed?</a:t>
            </a:r>
          </a:p>
        </p:txBody>
      </p:sp>
    </p:spTree>
    <p:extLst>
      <p:ext uri="{BB962C8B-B14F-4D97-AF65-F5344CB8AC3E}">
        <p14:creationId xmlns:p14="http://schemas.microsoft.com/office/powerpoint/2010/main" val="656443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B3F90-4282-F55A-42E3-0285A5498438}"/>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C8F0372-7E34-59D6-8AEC-8EBBF48BDF03}"/>
              </a:ext>
            </a:extLst>
          </p:cNvPr>
          <p:cNvSpPr>
            <a:spLocks noGrp="1"/>
          </p:cNvSpPr>
          <p:nvPr>
            <p:ph idx="1"/>
          </p:nvPr>
        </p:nvSpPr>
        <p:spPr>
          <a:xfrm>
            <a:off x="912286" y="620689"/>
            <a:ext cx="10358967" cy="5400600"/>
          </a:xfrm>
        </p:spPr>
        <p:txBody>
          <a:bodyPr anchor="ctr"/>
          <a:lstStyle/>
          <a:p>
            <a:pPr marL="98425" indent="0" algn="ctr">
              <a:buNone/>
            </a:pPr>
            <a:r>
              <a:rPr lang="en-US" sz="4000" dirty="0"/>
              <a:t>Regulatory and reimbursement issues aside, which systemic therapy would you most likely recommend for a patient with PD-L1-negative, ALK-positive metastatic NSCLC who experienced disease progression on first-line </a:t>
            </a:r>
            <a:r>
              <a:rPr lang="en-US" sz="4000" dirty="0" err="1"/>
              <a:t>lorlatinib</a:t>
            </a:r>
            <a:r>
              <a:rPr lang="en-US" sz="4000" dirty="0"/>
              <a:t>? </a:t>
            </a:r>
          </a:p>
        </p:txBody>
      </p:sp>
    </p:spTree>
    <p:extLst>
      <p:ext uri="{BB962C8B-B14F-4D97-AF65-F5344CB8AC3E}">
        <p14:creationId xmlns:p14="http://schemas.microsoft.com/office/powerpoint/2010/main" val="3584515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200DE-9CA8-89BE-B561-55DBEF0DD2E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F04B60-8994-ACB2-218D-81DC15B572CB}"/>
              </a:ext>
            </a:extLst>
          </p:cNvPr>
          <p:cNvSpPr>
            <a:spLocks noGrp="1"/>
          </p:cNvSpPr>
          <p:nvPr>
            <p:ph idx="1"/>
          </p:nvPr>
        </p:nvSpPr>
        <p:spPr>
          <a:xfrm>
            <a:off x="912286" y="620689"/>
            <a:ext cx="10358967" cy="5400600"/>
          </a:xfrm>
        </p:spPr>
        <p:txBody>
          <a:bodyPr anchor="ctr"/>
          <a:lstStyle/>
          <a:p>
            <a:pPr marL="98425" indent="0" algn="ctr">
              <a:buNone/>
            </a:pPr>
            <a:r>
              <a:rPr lang="en-US" sz="4000" dirty="0"/>
              <a:t>In the adjuvant setting, what stage disease </a:t>
            </a:r>
            <a:br>
              <a:rPr lang="en-US" sz="4000" dirty="0"/>
            </a:br>
            <a:r>
              <a:rPr lang="en-US" sz="4000" dirty="0"/>
              <a:t>will lead you to recommend adjuvant </a:t>
            </a:r>
            <a:r>
              <a:rPr lang="en-US" sz="4000" dirty="0" err="1"/>
              <a:t>alectinib</a:t>
            </a:r>
            <a:r>
              <a:rPr lang="en-US" sz="4000" dirty="0"/>
              <a:t>? What about chemotherapy?</a:t>
            </a:r>
          </a:p>
        </p:txBody>
      </p:sp>
    </p:spTree>
    <p:extLst>
      <p:ext uri="{BB962C8B-B14F-4D97-AF65-F5344CB8AC3E}">
        <p14:creationId xmlns:p14="http://schemas.microsoft.com/office/powerpoint/2010/main" val="1475661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200DE-9CA8-89BE-B561-55DBEF0DD2E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F04B60-8994-ACB2-218D-81DC15B572CB}"/>
              </a:ext>
            </a:extLst>
          </p:cNvPr>
          <p:cNvSpPr>
            <a:spLocks noGrp="1"/>
          </p:cNvSpPr>
          <p:nvPr>
            <p:ph idx="1"/>
          </p:nvPr>
        </p:nvSpPr>
        <p:spPr>
          <a:xfrm>
            <a:off x="912286" y="620689"/>
            <a:ext cx="10358967" cy="5400600"/>
          </a:xfrm>
        </p:spPr>
        <p:txBody>
          <a:bodyPr anchor="ctr"/>
          <a:lstStyle/>
          <a:p>
            <a:pPr marL="98425" indent="0" algn="ctr">
              <a:buNone/>
            </a:pPr>
            <a:r>
              <a:rPr lang="en-US" sz="4000" dirty="0"/>
              <a:t>What duration of adjuvant therapy is optimal? Where does dose reduction fit in?</a:t>
            </a:r>
          </a:p>
        </p:txBody>
      </p:sp>
    </p:spTree>
    <p:extLst>
      <p:ext uri="{BB962C8B-B14F-4D97-AF65-F5344CB8AC3E}">
        <p14:creationId xmlns:p14="http://schemas.microsoft.com/office/powerpoint/2010/main" val="4206669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200DE-9CA8-89BE-B561-55DBEF0DD2E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F04B60-8994-ACB2-218D-81DC15B572CB}"/>
              </a:ext>
            </a:extLst>
          </p:cNvPr>
          <p:cNvSpPr>
            <a:spLocks noGrp="1"/>
          </p:cNvSpPr>
          <p:nvPr>
            <p:ph idx="1"/>
          </p:nvPr>
        </p:nvSpPr>
        <p:spPr>
          <a:xfrm>
            <a:off x="912286" y="620689"/>
            <a:ext cx="10358967" cy="5400600"/>
          </a:xfrm>
        </p:spPr>
        <p:txBody>
          <a:bodyPr anchor="ctr"/>
          <a:lstStyle/>
          <a:p>
            <a:pPr marL="98425" indent="0" algn="ctr">
              <a:buNone/>
            </a:pPr>
            <a:r>
              <a:rPr lang="en-US" sz="4000" dirty="0"/>
              <a:t>For which of these alterations (other than </a:t>
            </a:r>
            <a:br>
              <a:rPr lang="en-US" sz="4000" dirty="0"/>
            </a:br>
            <a:r>
              <a:rPr lang="en-US" sz="4000" dirty="0"/>
              <a:t>ALK and EGFR) is targeted treatment a reasonable consideration for localized disease? For which alterations would you use targeted therapy in the adjuvant setting? </a:t>
            </a:r>
            <a:br>
              <a:rPr lang="en-US" sz="4000" dirty="0"/>
            </a:br>
            <a:r>
              <a:rPr lang="en-US" sz="4000" dirty="0"/>
              <a:t>What about </a:t>
            </a:r>
            <a:r>
              <a:rPr lang="en-US" sz="4000" dirty="0" err="1"/>
              <a:t>postchemoradiation</a:t>
            </a:r>
            <a:r>
              <a:rPr lang="en-US" sz="4000" dirty="0"/>
              <a:t> for unresectable locally advanced disease?</a:t>
            </a:r>
          </a:p>
        </p:txBody>
      </p:sp>
    </p:spTree>
    <p:extLst>
      <p:ext uri="{BB962C8B-B14F-4D97-AF65-F5344CB8AC3E}">
        <p14:creationId xmlns:p14="http://schemas.microsoft.com/office/powerpoint/2010/main" val="1628870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3583"/>
            <a:ext cx="10358967" cy="1143000"/>
          </a:xfrm>
        </p:spPr>
        <p:txBody>
          <a:bodyPr/>
          <a:lstStyle/>
          <a:p>
            <a:r>
              <a:rPr lang="en-US" sz="3200" dirty="0"/>
              <a:t>Dr Neal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7BDD4508-FB85-AE38-E8F6-548512379540}"/>
              </a:ext>
            </a:extLst>
          </p:cNvPr>
          <p:cNvGraphicFramePr>
            <a:graphicFrameLocks/>
          </p:cNvGraphicFramePr>
          <p:nvPr>
            <p:extLst>
              <p:ext uri="{D42A27DB-BD31-4B8C-83A1-F6EECF244321}">
                <p14:modId xmlns:p14="http://schemas.microsoft.com/office/powerpoint/2010/main" val="3851880154"/>
              </p:ext>
            </p:extLst>
          </p:nvPr>
        </p:nvGraphicFramePr>
        <p:xfrm>
          <a:off x="983432" y="1628800"/>
          <a:ext cx="10657184" cy="3780420"/>
        </p:xfrm>
        <a:graphic>
          <a:graphicData uri="http://schemas.openxmlformats.org/drawingml/2006/table">
            <a:tbl>
              <a:tblPr firstRow="1" bandRow="1">
                <a:tableStyleId>{F2DE63D5-997A-4646-A377-4702673A728D}</a:tableStyleId>
              </a:tblPr>
              <a:tblGrid>
                <a:gridCol w="3312368">
                  <a:extLst>
                    <a:ext uri="{9D8B030D-6E8A-4147-A177-3AD203B41FA5}">
                      <a16:colId xmlns:a16="http://schemas.microsoft.com/office/drawing/2014/main" val="20000"/>
                    </a:ext>
                  </a:extLst>
                </a:gridCol>
                <a:gridCol w="7344816">
                  <a:extLst>
                    <a:ext uri="{9D8B030D-6E8A-4147-A177-3AD203B41FA5}">
                      <a16:colId xmlns:a16="http://schemas.microsoft.com/office/drawing/2014/main" val="3833924404"/>
                    </a:ext>
                  </a:extLst>
                </a:gridCol>
              </a:tblGrid>
              <a:tr h="233260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 (Consulting or Advisory Roles)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 Amgen Inc, </a:t>
                      </a:r>
                      <a:r>
                        <a:rPr lang="en-US" b="0" dirty="0" err="1">
                          <a:solidFill>
                            <a:schemeClr val="tx1"/>
                          </a:solidFill>
                        </a:rPr>
                        <a:t>AnHeart</a:t>
                      </a:r>
                      <a:r>
                        <a:rPr lang="en-US" b="0" dirty="0">
                          <a:solidFill>
                            <a:schemeClr val="tx1"/>
                          </a:solidFill>
                        </a:rPr>
                        <a:t> Therapeutics, AstraZeneca Pharmaceuticals LP, Blueprint Medicines, Bristol Myers Squibb, D2G Oncology Inc, Daiichi Sankyo Inc, Exelixis Inc, Genentech, a member of the Roche Group, Gilead Sciences Inc, </a:t>
                      </a:r>
                      <a:r>
                        <a:rPr lang="en-US" b="0" dirty="0" err="1">
                          <a:solidFill>
                            <a:schemeClr val="tx1"/>
                          </a:solidFill>
                        </a:rPr>
                        <a:t>Iovance</a:t>
                      </a:r>
                      <a:r>
                        <a:rPr lang="en-US" b="0" dirty="0">
                          <a:solidFill>
                            <a:schemeClr val="tx1"/>
                          </a:solidFill>
                        </a:rPr>
                        <a:t> Biotherapeutics, Janssen Biotech Inc, Lilly, Mirati Therapeutics Inc, Natera Inc, Novartis, </a:t>
                      </a:r>
                      <a:r>
                        <a:rPr lang="en-US" b="0" dirty="0" err="1">
                          <a:solidFill>
                            <a:schemeClr val="tx1"/>
                          </a:solidFill>
                        </a:rPr>
                        <a:t>Novocure</a:t>
                      </a:r>
                      <a:r>
                        <a:rPr lang="en-US" b="0" dirty="0">
                          <a:solidFill>
                            <a:schemeClr val="tx1"/>
                          </a:solidFill>
                        </a:rPr>
                        <a:t> Inc, </a:t>
                      </a:r>
                      <a:r>
                        <a:rPr lang="en-US" b="0" dirty="0" err="1">
                          <a:solidFill>
                            <a:schemeClr val="tx1"/>
                          </a:solidFill>
                        </a:rPr>
                        <a:t>Nuvation</a:t>
                      </a:r>
                      <a:r>
                        <a:rPr lang="en-US" b="0" dirty="0">
                          <a:solidFill>
                            <a:schemeClr val="tx1"/>
                          </a:solidFill>
                        </a:rPr>
                        <a:t> Bio, Regeneron Pharmaceuticals Inc, Sanofi, Summit Therapeutics, Surface Oncology, Takeda Pharmaceuticals USA Inc, Turning Point Therapeutics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44782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err="1">
                          <a:solidFill>
                            <a:schemeClr val="tx1"/>
                          </a:solidFill>
                          <a:effectLst/>
                          <a:latin typeface="+mn-lt"/>
                          <a:ea typeface="+mn-ea"/>
                          <a:cs typeface="+mn-cs"/>
                        </a:rPr>
                        <a:t>Adaptimmune</a:t>
                      </a:r>
                      <a:r>
                        <a:rPr lang="en-US" sz="1800" b="0" kern="1200" dirty="0">
                          <a:solidFill>
                            <a:schemeClr val="tx1"/>
                          </a:solidFill>
                          <a:effectLst/>
                          <a:latin typeface="+mn-lt"/>
                          <a:ea typeface="+mn-ea"/>
                          <a:cs typeface="+mn-cs"/>
                        </a:rPr>
                        <a:t>, Boehringer Ingelheim Pharmaceuticals Inc, Exelixis Inc, Genentech, a member of the Roche Group, GSK, Janssen Biotech Inc, Merck, Nektar Therapeutics, Novartis, </a:t>
                      </a:r>
                      <a:r>
                        <a:rPr lang="en-US" sz="1800" b="0" kern="1200" dirty="0" err="1">
                          <a:solidFill>
                            <a:schemeClr val="tx1"/>
                          </a:solidFill>
                          <a:effectLst/>
                          <a:latin typeface="+mn-lt"/>
                          <a:ea typeface="+mn-ea"/>
                          <a:cs typeface="+mn-cs"/>
                        </a:rPr>
                        <a:t>Nuvalent</a:t>
                      </a:r>
                      <a:r>
                        <a:rPr lang="en-US" sz="1800" b="0" kern="1200" dirty="0">
                          <a:solidFill>
                            <a:schemeClr val="tx1"/>
                          </a:solidFill>
                          <a:effectLst/>
                          <a:latin typeface="+mn-lt"/>
                          <a:ea typeface="+mn-ea"/>
                          <a:cs typeface="+mn-cs"/>
                        </a:rPr>
                        <a:t>, Revolution Medicines,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7038675"/>
                  </a:ext>
                </a:extLst>
              </a:tr>
            </a:tbl>
          </a:graphicData>
        </a:graphic>
      </p:graphicFrame>
    </p:spTree>
    <p:custDataLst>
      <p:tags r:id="rId1"/>
    </p:custDataLst>
    <p:extLst>
      <p:ext uri="{BB962C8B-B14F-4D97-AF65-F5344CB8AC3E}">
        <p14:creationId xmlns:p14="http://schemas.microsoft.com/office/powerpoint/2010/main" val="2594097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200DE-9CA8-89BE-B561-55DBEF0DD2E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F04B60-8994-ACB2-218D-81DC15B572CB}"/>
              </a:ext>
            </a:extLst>
          </p:cNvPr>
          <p:cNvSpPr>
            <a:spLocks noGrp="1"/>
          </p:cNvSpPr>
          <p:nvPr>
            <p:ph idx="1"/>
          </p:nvPr>
        </p:nvSpPr>
        <p:spPr>
          <a:xfrm>
            <a:off x="912286" y="620689"/>
            <a:ext cx="10358967" cy="5400600"/>
          </a:xfrm>
        </p:spPr>
        <p:txBody>
          <a:bodyPr anchor="ctr"/>
          <a:lstStyle/>
          <a:p>
            <a:pPr marL="98425" indent="0" algn="ctr">
              <a:buNone/>
            </a:pPr>
            <a:r>
              <a:rPr lang="en-US" sz="4000" dirty="0"/>
              <a:t>For which of these alterations (other than </a:t>
            </a:r>
            <a:br>
              <a:rPr lang="en-US" sz="4000" dirty="0"/>
            </a:br>
            <a:r>
              <a:rPr lang="en-US" sz="4000" dirty="0"/>
              <a:t>ALK and EGFR) is targeted treatment without radiation therapy a reasonable consideration </a:t>
            </a:r>
            <a:br>
              <a:rPr lang="en-US" sz="4000" dirty="0"/>
            </a:br>
            <a:r>
              <a:rPr lang="en-US" sz="4000" dirty="0"/>
              <a:t>for a patient with untreated brain metastases?</a:t>
            </a:r>
          </a:p>
        </p:txBody>
      </p:sp>
    </p:spTree>
    <p:extLst>
      <p:ext uri="{BB962C8B-B14F-4D97-AF65-F5344CB8AC3E}">
        <p14:creationId xmlns:p14="http://schemas.microsoft.com/office/powerpoint/2010/main" val="657586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0D89D-ACFF-2AA6-348A-9E222CA40B9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7946FCC-7D86-FF61-7B98-D08CFAD362D3}"/>
              </a:ext>
            </a:extLst>
          </p:cNvPr>
          <p:cNvSpPr/>
          <p:nvPr/>
        </p:nvSpPr>
        <p:spPr bwMode="auto">
          <a:xfrm>
            <a:off x="371364" y="2204864"/>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C9F0821-E64C-710E-0120-BB2692633185}"/>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Targeted Therapies Beyond EGFR </a:t>
            </a:r>
            <a:br>
              <a:rPr lang="en-US" sz="2800" dirty="0"/>
            </a:br>
            <a:r>
              <a:rPr lang="en-US" sz="2800" dirty="0"/>
              <a:t>for Non-Small Cell Lung Cancer (NSCLC)</a:t>
            </a:r>
          </a:p>
        </p:txBody>
      </p:sp>
      <p:sp>
        <p:nvSpPr>
          <p:cNvPr id="3" name="Content Placeholder 2">
            <a:extLst>
              <a:ext uri="{FF2B5EF4-FFF2-40B4-BE49-F238E27FC236}">
                <a16:creationId xmlns:a16="http://schemas.microsoft.com/office/drawing/2014/main" id="{422BCB53-0C9B-6F28-3C90-728C0BA47BAA}"/>
              </a:ext>
            </a:extLst>
          </p:cNvPr>
          <p:cNvSpPr>
            <a:spLocks noGrp="1"/>
          </p:cNvSpPr>
          <p:nvPr>
            <p:ph idx="1"/>
          </p:nvPr>
        </p:nvSpPr>
        <p:spPr>
          <a:xfrm>
            <a:off x="911424" y="1340768"/>
            <a:ext cx="9774980" cy="2736304"/>
          </a:xfrm>
        </p:spPr>
        <p:txBody>
          <a:bodyPr/>
          <a:lstStyle/>
          <a:p>
            <a:pPr marL="98425" indent="0">
              <a:lnSpc>
                <a:spcPct val="100000"/>
              </a:lnSpc>
              <a:spcBef>
                <a:spcPts val="300"/>
              </a:spcBef>
              <a:spcAft>
                <a:spcPts val="600"/>
              </a:spcAft>
              <a:buNone/>
            </a:pPr>
            <a:r>
              <a:rPr lang="en-US" sz="2400" dirty="0">
                <a:solidFill>
                  <a:srgbClr val="0432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AGAs (Actionable Genomic Alterations)</a:t>
            </a:r>
          </a:p>
          <a:p>
            <a:pPr marL="98425" indent="0">
              <a:lnSpc>
                <a:spcPct val="100000"/>
              </a:lnSpc>
              <a:spcBef>
                <a:spcPts val="3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ALK</a:t>
            </a:r>
            <a:endParaRPr lang="en-US" sz="2400" b="1" dirty="0">
              <a:solidFill>
                <a:schemeClr val="tx1"/>
              </a:solidFill>
              <a:latin typeface="Calibri" panose="020F0502020204030204" pitchFamily="34" charset="0"/>
              <a:cs typeface="Calibri" panose="020F0502020204030204" pitchFamily="34" charset="0"/>
            </a:endParaRPr>
          </a:p>
          <a:p>
            <a:pPr marL="98425" indent="0">
              <a:lnSpc>
                <a:spcPct val="100000"/>
              </a:lnSpc>
              <a:spcBef>
                <a:spcPts val="300"/>
              </a:spcBef>
              <a:spcAft>
                <a:spcPts val="600"/>
              </a:spcAft>
              <a:buNone/>
            </a:pPr>
            <a:r>
              <a:rPr lang="en-US" sz="2400" dirty="0">
                <a:solidFill>
                  <a:schemeClr val="bg1"/>
                </a:solidFill>
              </a:rPr>
              <a:t>MODULE 2: </a:t>
            </a:r>
            <a:r>
              <a:rPr lang="en-US" sz="2400" b="1" kern="0" dirty="0">
                <a:solidFill>
                  <a:schemeClr val="bg1"/>
                </a:solidFill>
                <a:effectLst/>
                <a:latin typeface="+mn-lt"/>
                <a:ea typeface="Times New Roman" panose="02020603050405020304" pitchFamily="18" charset="0"/>
                <a:cs typeface="Times New Roman" panose="02020603050405020304" pitchFamily="18" charset="0"/>
              </a:rPr>
              <a:t>ROS1</a:t>
            </a:r>
          </a:p>
          <a:p>
            <a:pPr marL="98425" indent="0">
              <a:lnSpc>
                <a:spcPct val="100000"/>
              </a:lnSpc>
              <a:spcBef>
                <a:spcPts val="300"/>
              </a:spcBef>
              <a:spcAft>
                <a:spcPts val="600"/>
              </a:spcAft>
              <a:buNone/>
            </a:pPr>
            <a:r>
              <a:rPr lang="en-US" sz="2400" dirty="0">
                <a:solidFill>
                  <a:srgbClr val="3233FF"/>
                </a:solidFill>
              </a:rPr>
              <a:t>MODULE 3: </a:t>
            </a:r>
            <a:r>
              <a:rPr lang="en-US" sz="2400" dirty="0">
                <a:solidFill>
                  <a:srgbClr val="212121"/>
                </a:solidFill>
                <a:latin typeface="+mn-lt"/>
                <a:cs typeface="Times New Roman" panose="02020603050405020304" pitchFamily="18" charset="0"/>
              </a:rPr>
              <a:t>HER2</a:t>
            </a:r>
          </a:p>
          <a:p>
            <a:pPr marL="98425" indent="0">
              <a:lnSpc>
                <a:spcPct val="100000"/>
              </a:lnSpc>
              <a:spcBef>
                <a:spcPts val="300"/>
              </a:spcBef>
              <a:spcAft>
                <a:spcPts val="600"/>
              </a:spcAft>
              <a:buNone/>
            </a:pPr>
            <a:r>
              <a:rPr lang="en-US" sz="2400" dirty="0">
                <a:solidFill>
                  <a:srgbClr val="3233FF"/>
                </a:solidFill>
              </a:rPr>
              <a:t>MODULE 4: </a:t>
            </a:r>
            <a:r>
              <a:rPr lang="en-US" sz="2400" b="1" kern="0" dirty="0">
                <a:solidFill>
                  <a:srgbClr val="212121"/>
                </a:solidFill>
                <a:effectLst/>
                <a:latin typeface="+mn-lt"/>
                <a:ea typeface="Times New Roman" panose="02020603050405020304" pitchFamily="18" charset="0"/>
                <a:cs typeface="Times New Roman" panose="02020603050405020304" pitchFamily="18" charset="0"/>
              </a:rPr>
              <a:t>RET </a:t>
            </a:r>
          </a:p>
          <a:p>
            <a:pPr marL="98425" indent="0">
              <a:lnSpc>
                <a:spcPct val="100000"/>
              </a:lnSpc>
              <a:spcBef>
                <a:spcPts val="300"/>
              </a:spcBef>
              <a:spcAft>
                <a:spcPts val="600"/>
              </a:spcAft>
              <a:buNone/>
            </a:pPr>
            <a:r>
              <a:rPr lang="en-US" sz="2400" dirty="0">
                <a:solidFill>
                  <a:srgbClr val="3233FF"/>
                </a:solidFill>
              </a:rPr>
              <a:t>MODULE 5: </a:t>
            </a:r>
            <a:r>
              <a:rPr lang="en-US" sz="2400" dirty="0">
                <a:solidFill>
                  <a:srgbClr val="212121"/>
                </a:solidFill>
                <a:latin typeface="+mn-lt"/>
                <a:cs typeface="Times New Roman" panose="02020603050405020304" pitchFamily="18" charset="0"/>
              </a:rPr>
              <a:t>NTRK</a:t>
            </a:r>
            <a:endParaRPr lang="en-US" sz="2400" b="1" kern="0" dirty="0">
              <a:solidFill>
                <a:srgbClr val="212121"/>
              </a:solidFill>
              <a:effectLst/>
              <a:latin typeface="+mn-lt"/>
              <a:ea typeface="Times New Roman" panose="02020603050405020304" pitchFamily="18" charset="0"/>
              <a:cs typeface="Times New Roman" panose="02020603050405020304" pitchFamily="18" charset="0"/>
            </a:endParaRPr>
          </a:p>
          <a:p>
            <a:pPr marL="98425" indent="0">
              <a:lnSpc>
                <a:spcPct val="100000"/>
              </a:lnSpc>
              <a:spcBef>
                <a:spcPts val="300"/>
              </a:spcBef>
              <a:spcAft>
                <a:spcPts val="600"/>
              </a:spcAft>
              <a:buNone/>
            </a:pPr>
            <a:r>
              <a:rPr lang="en-US" sz="2400" dirty="0">
                <a:solidFill>
                  <a:srgbClr val="3233FF"/>
                </a:solidFill>
              </a:rPr>
              <a:t>MODULE 6: </a:t>
            </a:r>
            <a:r>
              <a:rPr lang="en-US" sz="2400" dirty="0">
                <a:solidFill>
                  <a:srgbClr val="212121"/>
                </a:solidFill>
                <a:latin typeface="+mn-lt"/>
                <a:cs typeface="Times New Roman" panose="02020603050405020304" pitchFamily="18" charset="0"/>
              </a:rPr>
              <a:t>MET</a:t>
            </a:r>
          </a:p>
          <a:p>
            <a:pPr marL="98425" indent="0">
              <a:lnSpc>
                <a:spcPct val="100000"/>
              </a:lnSpc>
              <a:spcBef>
                <a:spcPts val="300"/>
              </a:spcBef>
              <a:spcAft>
                <a:spcPts val="600"/>
              </a:spcAft>
              <a:buNone/>
            </a:pPr>
            <a:r>
              <a:rPr lang="en-US" sz="2400" dirty="0">
                <a:solidFill>
                  <a:srgbClr val="3233FF"/>
                </a:solidFill>
              </a:rPr>
              <a:t>MODULE 7: </a:t>
            </a:r>
            <a:r>
              <a:rPr lang="en-US" sz="2400" dirty="0">
                <a:solidFill>
                  <a:srgbClr val="212121"/>
                </a:solidFill>
                <a:latin typeface="+mn-lt"/>
                <a:cs typeface="Times New Roman" panose="02020603050405020304" pitchFamily="18" charset="0"/>
              </a:rPr>
              <a:t>BRAF</a:t>
            </a:r>
          </a:p>
          <a:p>
            <a:pPr marL="98425" indent="0">
              <a:lnSpc>
                <a:spcPct val="100000"/>
              </a:lnSpc>
              <a:spcBef>
                <a:spcPts val="300"/>
              </a:spcBef>
              <a:spcAft>
                <a:spcPts val="600"/>
              </a:spcAft>
              <a:buNone/>
            </a:pPr>
            <a:r>
              <a:rPr lang="en-US" sz="2400" dirty="0">
                <a:solidFill>
                  <a:srgbClr val="3233FF"/>
                </a:solidFill>
              </a:rPr>
              <a:t>MODULE 8:</a:t>
            </a:r>
            <a:r>
              <a:rPr lang="en-US" sz="2400" dirty="0">
                <a:solidFill>
                  <a:srgbClr val="212121"/>
                </a:solidFill>
                <a:latin typeface="+mn-lt"/>
                <a:cs typeface="Times New Roman" panose="02020603050405020304" pitchFamily="18" charset="0"/>
              </a:rPr>
              <a:t> KRAS G12C</a:t>
            </a:r>
          </a:p>
          <a:p>
            <a:pPr marL="98425" indent="0">
              <a:lnSpc>
                <a:spcPct val="100000"/>
              </a:lnSpc>
              <a:spcBef>
                <a:spcPts val="300"/>
              </a:spcBef>
              <a:spcAft>
                <a:spcPts val="600"/>
              </a:spcAft>
              <a:buNone/>
            </a:pPr>
            <a:r>
              <a:rPr lang="en-US" sz="2400" dirty="0">
                <a:solidFill>
                  <a:srgbClr val="3233FF"/>
                </a:solidFill>
              </a:rPr>
              <a:t>MODULE 9: </a:t>
            </a:r>
            <a:r>
              <a:rPr lang="en-US" sz="2400" dirty="0">
                <a:solidFill>
                  <a:srgbClr val="212121"/>
                </a:solidFill>
                <a:latin typeface="+mn-lt"/>
                <a:cs typeface="Times New Roman" panose="02020603050405020304" pitchFamily="18" charset="0"/>
              </a:rPr>
              <a:t>NRG1</a:t>
            </a:r>
          </a:p>
          <a:p>
            <a:pPr marL="98425" indent="0">
              <a:lnSpc>
                <a:spcPct val="100000"/>
              </a:lnSpc>
              <a:spcBef>
                <a:spcPts val="300"/>
              </a:spcBef>
              <a:spcAft>
                <a:spcPts val="600"/>
              </a:spcAft>
              <a:buNone/>
            </a:pPr>
            <a:r>
              <a:rPr lang="en-US" sz="2400" dirty="0">
                <a:solidFill>
                  <a:srgbClr val="3233FF"/>
                </a:solidFill>
              </a:rPr>
              <a:t>MODULE 10: </a:t>
            </a:r>
            <a:r>
              <a:rPr lang="en-US" sz="2400" dirty="0">
                <a:solidFill>
                  <a:srgbClr val="212121"/>
                </a:solidFill>
                <a:latin typeface="+mn-lt"/>
                <a:cs typeface="Times New Roman" panose="02020603050405020304" pitchFamily="18" charset="0"/>
              </a:rPr>
              <a:t>Novel Targeted Strategies</a:t>
            </a:r>
          </a:p>
        </p:txBody>
      </p:sp>
    </p:spTree>
    <p:extLst>
      <p:ext uri="{BB962C8B-B14F-4D97-AF65-F5344CB8AC3E}">
        <p14:creationId xmlns:p14="http://schemas.microsoft.com/office/powerpoint/2010/main" val="3564311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AE6AA-0A9A-2A05-B0D5-B53113CB4826}"/>
              </a:ext>
            </a:extLst>
          </p:cNvPr>
          <p:cNvSpPr>
            <a:spLocks noGrp="1"/>
          </p:cNvSpPr>
          <p:nvPr>
            <p:ph type="title"/>
          </p:nvPr>
        </p:nvSpPr>
        <p:spPr>
          <a:xfrm>
            <a:off x="659778" y="314151"/>
            <a:ext cx="10872444" cy="1103313"/>
          </a:xfrm>
        </p:spPr>
        <p:txBody>
          <a:bodyPr>
            <a:noAutofit/>
          </a:bodyPr>
          <a:lstStyle/>
          <a:p>
            <a:r>
              <a:rPr lang="en-US" sz="3600" b="1" dirty="0"/>
              <a:t>NCCN Recommendations For the Management of Metastatic ROS1+ NSCLC </a:t>
            </a:r>
          </a:p>
        </p:txBody>
      </p:sp>
      <p:sp>
        <p:nvSpPr>
          <p:cNvPr id="5" name="Text Box 15">
            <a:extLst>
              <a:ext uri="{FF2B5EF4-FFF2-40B4-BE49-F238E27FC236}">
                <a16:creationId xmlns:a16="http://schemas.microsoft.com/office/drawing/2014/main" id="{AFBC6F2F-218F-C7D4-CD9E-B6BF2310F09E}"/>
              </a:ext>
            </a:extLst>
          </p:cNvPr>
          <p:cNvSpPr txBox="1">
            <a:spLocks noChangeArrowheads="1"/>
          </p:cNvSpPr>
          <p:nvPr/>
        </p:nvSpPr>
        <p:spPr bwMode="auto">
          <a:xfrm>
            <a:off x="3533177" y="6405349"/>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NCCN Guidelines</a:t>
            </a:r>
            <a:r>
              <a:rPr kumimoji="0" lang="en-US" alt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NSCLC, version 3.2025. nccn.org.</a:t>
            </a:r>
            <a:endParaRPr kumimoji="0" lang="en-US" alt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endParaRPr>
          </a:p>
        </p:txBody>
      </p:sp>
      <p:sp>
        <p:nvSpPr>
          <p:cNvPr id="4" name="Content Placeholder 9">
            <a:extLst>
              <a:ext uri="{FF2B5EF4-FFF2-40B4-BE49-F238E27FC236}">
                <a16:creationId xmlns:a16="http://schemas.microsoft.com/office/drawing/2014/main" id="{880440F8-8753-6D52-9984-7963EB5C6BFC}"/>
              </a:ext>
            </a:extLst>
          </p:cNvPr>
          <p:cNvSpPr txBox="1">
            <a:spLocks/>
          </p:cNvSpPr>
          <p:nvPr/>
        </p:nvSpPr>
        <p:spPr bwMode="auto">
          <a:xfrm>
            <a:off x="7459858" y="2822718"/>
            <a:ext cx="3508917" cy="663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sz="1800" b="1" i="1"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ROS1</a:t>
            </a:r>
            <a:r>
              <a:rPr kumimoji="0" lang="en-US" sz="18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fusion identified during 1L systemic therapy</a:t>
            </a: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DD233B4-DCE5-780C-682A-F0BA4FB7BA2B}"/>
              </a:ext>
            </a:extLst>
          </p:cNvPr>
          <p:cNvSpPr/>
          <p:nvPr/>
        </p:nvSpPr>
        <p:spPr bwMode="auto">
          <a:xfrm>
            <a:off x="1399495" y="3671659"/>
            <a:ext cx="3273865" cy="2222500"/>
          </a:xfrm>
          <a:prstGeom prst="rect">
            <a:avLst/>
          </a:prstGeom>
          <a:solidFill>
            <a:schemeClr val="accent4"/>
          </a:solidFill>
          <a:ln w="0">
            <a:noFill/>
            <a:miter lim="800000"/>
            <a:headEnd/>
            <a:tailEnd/>
          </a:ln>
        </p:spPr>
        <p:txBody>
          <a:bodyPr rtlCol="0" anchor="t"/>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marL="0" marR="0" lvl="1" indent="0" algn="l" defTabSz="914400" rtl="0" eaLnBrk="0" fontAlgn="base" latinLnBrk="0" hangingPunct="0">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Preferred</a:t>
            </a:r>
          </a:p>
          <a:p>
            <a:pPr marL="285750" marR="0" lvl="1" indent="-285750" algn="l" defTabSz="914400" rtl="0" eaLnBrk="0" fontAlgn="base" latinLnBrk="0" hangingPunct="0">
              <a:lnSpc>
                <a:spcPct val="100000"/>
              </a:lnSpc>
              <a:spcBef>
                <a:spcPts val="0"/>
              </a:spcBef>
              <a:spcAft>
                <a:spcPct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Crizotinib</a:t>
            </a:r>
          </a:p>
          <a:p>
            <a:pPr marL="285750" marR="0" lvl="1" indent="-285750" algn="l" defTabSz="914400" rtl="0" eaLnBrk="0" fontAlgn="base" latinLnBrk="0" hangingPunct="0">
              <a:lnSpc>
                <a:spcPct val="100000"/>
              </a:lnSpc>
              <a:spcBef>
                <a:spcPts val="0"/>
              </a:spcBef>
              <a:spcAft>
                <a:spcPct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Entrectinib </a:t>
            </a:r>
          </a:p>
          <a:p>
            <a:pPr marL="285750" marR="0" lvl="1" indent="-285750" algn="l" defTabSz="914400" rtl="0" eaLnBrk="0" fontAlgn="base" latinLnBrk="0" hangingPunct="0">
              <a:lnSpc>
                <a:spcPct val="100000"/>
              </a:lnSpc>
              <a:spcBef>
                <a:spcPts val="0"/>
              </a:spcBef>
              <a:spcAft>
                <a:spcPct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Repotrectinib</a:t>
            </a:r>
          </a:p>
          <a:p>
            <a:pPr marL="285750" marR="0" lvl="1" indent="-285750" algn="l" defTabSz="914400" rtl="0" eaLnBrk="0" fontAlgn="base" latinLnBrk="0" hangingPunct="0">
              <a:lnSpc>
                <a:spcPct val="100000"/>
              </a:lnSpc>
              <a:spcBef>
                <a:spcPts val="0"/>
              </a:spcBef>
              <a:spcAft>
                <a:spcPct val="0"/>
              </a:spcAft>
              <a:buClrTx/>
              <a:buSzTx/>
              <a:buFont typeface="Wingdings" panose="05000000000000000000" pitchFamily="2" charset="2"/>
              <a:buChar char="§"/>
              <a:tabLst/>
              <a:defRPr/>
            </a:pP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1" indent="0" algn="l" defTabSz="914400" rtl="0" eaLnBrk="0" fontAlgn="base" latinLnBrk="0" hangingPunct="0">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Other recommended</a:t>
            </a:r>
          </a:p>
          <a:p>
            <a:pPr marL="285750" marR="0" lvl="1" indent="-285750" algn="l" defTabSz="914400" rtl="0" eaLnBrk="0" fontAlgn="base" latinLnBrk="0" hangingPunct="0">
              <a:lnSpc>
                <a:spcPct val="100000"/>
              </a:lnSpc>
              <a:spcBef>
                <a:spcPts val="0"/>
              </a:spcBef>
              <a:spcAft>
                <a:spcPct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Ceritinib</a:t>
            </a:r>
          </a:p>
        </p:txBody>
      </p:sp>
      <p:sp>
        <p:nvSpPr>
          <p:cNvPr id="8" name="Content Placeholder 9">
            <a:extLst>
              <a:ext uri="{FF2B5EF4-FFF2-40B4-BE49-F238E27FC236}">
                <a16:creationId xmlns:a16="http://schemas.microsoft.com/office/drawing/2014/main" id="{75307DBC-7C78-4458-BDE4-E00EE7600975}"/>
              </a:ext>
            </a:extLst>
          </p:cNvPr>
          <p:cNvSpPr txBox="1">
            <a:spLocks/>
          </p:cNvSpPr>
          <p:nvPr/>
        </p:nvSpPr>
        <p:spPr bwMode="auto">
          <a:xfrm>
            <a:off x="1399495" y="2822718"/>
            <a:ext cx="3273865" cy="574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sz="1800" b="1" i="1"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ROS1</a:t>
            </a:r>
            <a:r>
              <a:rPr kumimoji="0" lang="en-US" sz="18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fusion identified prior to 1L systemic therapy</a:t>
            </a: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0FF5B25F-46A8-82D4-8E8C-06778D68A619}"/>
              </a:ext>
            </a:extLst>
          </p:cNvPr>
          <p:cNvCxnSpPr>
            <a:cxnSpLocks/>
          </p:cNvCxnSpPr>
          <p:nvPr/>
        </p:nvCxnSpPr>
        <p:spPr bwMode="auto">
          <a:xfrm>
            <a:off x="9148121" y="3385722"/>
            <a:ext cx="0" cy="266292"/>
          </a:xfrm>
          <a:prstGeom prst="straightConnector1">
            <a:avLst/>
          </a:prstGeom>
          <a:noFill/>
          <a:ln w="28575" cap="flat" cmpd="sng" algn="ctr">
            <a:solidFill>
              <a:schemeClr val="bg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28CD0385-4990-45C4-0A6B-56839267106F}"/>
              </a:ext>
            </a:extLst>
          </p:cNvPr>
          <p:cNvCxnSpPr>
            <a:cxnSpLocks/>
          </p:cNvCxnSpPr>
          <p:nvPr/>
        </p:nvCxnSpPr>
        <p:spPr bwMode="auto">
          <a:xfrm>
            <a:off x="3018011" y="3383816"/>
            <a:ext cx="0" cy="271041"/>
          </a:xfrm>
          <a:prstGeom prst="straightConnector1">
            <a:avLst/>
          </a:prstGeom>
          <a:noFill/>
          <a:ln w="28575" cap="flat" cmpd="sng" algn="ctr">
            <a:solidFill>
              <a:schemeClr val="tx1"/>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81D224E6-B5CA-041B-8F8A-AC9BF2C4CBCB}"/>
              </a:ext>
            </a:extLst>
          </p:cNvPr>
          <p:cNvCxnSpPr>
            <a:cxnSpLocks/>
            <a:stCxn id="15" idx="1"/>
          </p:cNvCxnSpPr>
          <p:nvPr/>
        </p:nvCxnSpPr>
        <p:spPr bwMode="auto">
          <a:xfrm flipH="1">
            <a:off x="3044616" y="2212224"/>
            <a:ext cx="1628744" cy="724562"/>
          </a:xfrm>
          <a:prstGeom prst="straightConnector1">
            <a:avLst/>
          </a:prstGeom>
          <a:noFill/>
          <a:ln w="28575" cap="flat" cmpd="sng" algn="ctr">
            <a:solidFill>
              <a:schemeClr val="bg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2C0A9408-1F79-D81F-7C94-3E29391E92B4}"/>
              </a:ext>
            </a:extLst>
          </p:cNvPr>
          <p:cNvCxnSpPr>
            <a:cxnSpLocks/>
            <a:stCxn id="15" idx="3"/>
          </p:cNvCxnSpPr>
          <p:nvPr/>
        </p:nvCxnSpPr>
        <p:spPr bwMode="auto">
          <a:xfrm>
            <a:off x="7444270" y="2212224"/>
            <a:ext cx="1588771" cy="544324"/>
          </a:xfrm>
          <a:prstGeom prst="straightConnector1">
            <a:avLst/>
          </a:prstGeom>
          <a:noFill/>
          <a:ln w="28575" cap="flat" cmpd="sng" algn="ctr">
            <a:solidFill>
              <a:schemeClr val="bg1"/>
            </a:solidFill>
            <a:prstDash val="solid"/>
            <a:round/>
            <a:headEnd type="none" w="med" len="med"/>
            <a:tailEnd type="triangle"/>
          </a:ln>
          <a:effectLst/>
        </p:spPr>
      </p:cxnSp>
      <p:sp>
        <p:nvSpPr>
          <p:cNvPr id="15" name="Rectangle 14">
            <a:extLst>
              <a:ext uri="{FF2B5EF4-FFF2-40B4-BE49-F238E27FC236}">
                <a16:creationId xmlns:a16="http://schemas.microsoft.com/office/drawing/2014/main" id="{913137BF-6B7B-10A3-1435-B589A03284E6}"/>
              </a:ext>
            </a:extLst>
          </p:cNvPr>
          <p:cNvSpPr/>
          <p:nvPr/>
        </p:nvSpPr>
        <p:spPr bwMode="auto">
          <a:xfrm>
            <a:off x="4673360" y="1848136"/>
            <a:ext cx="2770910" cy="728175"/>
          </a:xfrm>
          <a:prstGeom prst="rect">
            <a:avLst/>
          </a:prstGeom>
          <a:solidFill>
            <a:schemeClr val="bg2"/>
          </a:solidFill>
          <a:ln>
            <a:noFill/>
            <a:headEnd/>
            <a:tailEnd/>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marL="0" marR="0" lvl="1" indent="0" algn="ctr" defTabSz="914400" rtl="0" eaLnBrk="0" fontAlgn="base" latinLnBrk="0" hangingPunct="0">
              <a:lnSpc>
                <a:spcPct val="100000"/>
              </a:lnSpc>
              <a:spcBef>
                <a:spcPts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ROS1</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Fusion Identified</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79BE64B6-3AF5-7245-99EE-892C26194254}"/>
              </a:ext>
            </a:extLst>
          </p:cNvPr>
          <p:cNvSpPr/>
          <p:nvPr/>
        </p:nvSpPr>
        <p:spPr bwMode="auto">
          <a:xfrm>
            <a:off x="7459859" y="4822795"/>
            <a:ext cx="3508907" cy="1151881"/>
          </a:xfrm>
          <a:prstGeom prst="rect">
            <a:avLst/>
          </a:prstGeom>
          <a:solidFill>
            <a:schemeClr val="accent4"/>
          </a:solidFill>
          <a:ln w="0">
            <a:noFill/>
            <a:miter lim="800000"/>
            <a:headEnd/>
            <a:tailEnd/>
          </a:ln>
        </p:spPr>
        <p:txBody>
          <a:bodyPr rtlCol="0" anchor="t"/>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marL="285750" marR="0" lvl="1" indent="-285750" algn="l" defTabSz="914400" rtl="0" eaLnBrk="0" fontAlgn="base" latinLnBrk="0" hangingPunct="0">
              <a:lnSpc>
                <a:spcPct val="100000"/>
              </a:lnSpc>
              <a:spcBef>
                <a:spcPts val="0"/>
              </a:spcBef>
              <a:spcAft>
                <a:spcPct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Crizotinib (preferred)</a:t>
            </a:r>
          </a:p>
          <a:p>
            <a:pPr marL="285750" marR="0" lvl="1" indent="-285750" algn="l" defTabSz="914400" rtl="0" eaLnBrk="0" fontAlgn="base" latinLnBrk="0" hangingPunct="0">
              <a:lnSpc>
                <a:spcPct val="100000"/>
              </a:lnSpc>
              <a:spcBef>
                <a:spcPts val="0"/>
              </a:spcBef>
              <a:spcAft>
                <a:spcPct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Entrectinib (preferred)</a:t>
            </a:r>
          </a:p>
          <a:p>
            <a:pPr marL="285750" marR="0" lvl="1" indent="-285750" algn="l" defTabSz="914400" rtl="0" eaLnBrk="0" fontAlgn="base" latinLnBrk="0" hangingPunct="0">
              <a:lnSpc>
                <a:spcPct val="100000"/>
              </a:lnSpc>
              <a:spcBef>
                <a:spcPts val="0"/>
              </a:spcBef>
              <a:spcAft>
                <a:spcPct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Repotrectinib (preferred)</a:t>
            </a:r>
          </a:p>
          <a:p>
            <a:pPr marL="285750" marR="0" lvl="1" indent="-285750" algn="l" defTabSz="914400" rtl="0" eaLnBrk="0" fontAlgn="base" latinLnBrk="0" hangingPunct="0">
              <a:lnSpc>
                <a:spcPct val="100000"/>
              </a:lnSpc>
              <a:spcBef>
                <a:spcPts val="0"/>
              </a:spcBef>
              <a:spcAft>
                <a:spcPct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Ceritinib</a:t>
            </a:r>
          </a:p>
        </p:txBody>
      </p:sp>
      <p:sp>
        <p:nvSpPr>
          <p:cNvPr id="20" name="Rectangle 19">
            <a:extLst>
              <a:ext uri="{FF2B5EF4-FFF2-40B4-BE49-F238E27FC236}">
                <a16:creationId xmlns:a16="http://schemas.microsoft.com/office/drawing/2014/main" id="{043B7A52-12BC-AC5B-79C2-7E6C7D986F15}"/>
              </a:ext>
            </a:extLst>
          </p:cNvPr>
          <p:cNvSpPr/>
          <p:nvPr/>
        </p:nvSpPr>
        <p:spPr bwMode="auto">
          <a:xfrm>
            <a:off x="7459859" y="3550876"/>
            <a:ext cx="3508916" cy="1274152"/>
          </a:xfrm>
          <a:prstGeom prst="rect">
            <a:avLst/>
          </a:prstGeom>
          <a:solidFill>
            <a:schemeClr val="bg2"/>
          </a:solidFill>
          <a:ln w="0">
            <a:noFill/>
            <a:miter lim="800000"/>
            <a:headEnd/>
            <a:tailEnd/>
          </a:ln>
        </p:spPr>
        <p:txBody>
          <a:bodyPr rtlCol="0" anchor="t"/>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marL="0" marR="0" lvl="1" indent="0" algn="l"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Complete planned systemic therapy (including maintenance therapy), or interrupt then→</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7" name="Straight Arrow Connector 6">
            <a:extLst>
              <a:ext uri="{FF2B5EF4-FFF2-40B4-BE49-F238E27FC236}">
                <a16:creationId xmlns:a16="http://schemas.microsoft.com/office/drawing/2014/main" id="{891A5EA0-BADA-0DF1-C50E-0ABA94FDD7BF}"/>
              </a:ext>
            </a:extLst>
          </p:cNvPr>
          <p:cNvCxnSpPr>
            <a:cxnSpLocks/>
            <a:endCxn id="8" idx="0"/>
          </p:cNvCxnSpPr>
          <p:nvPr/>
        </p:nvCxnSpPr>
        <p:spPr bwMode="auto">
          <a:xfrm flipH="1">
            <a:off x="3036428" y="2198211"/>
            <a:ext cx="1636932" cy="624507"/>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5E0451BD-F665-C637-272C-CEDA6C2BFAE9}"/>
              </a:ext>
            </a:extLst>
          </p:cNvPr>
          <p:cNvCxnSpPr>
            <a:cxnSpLocks/>
          </p:cNvCxnSpPr>
          <p:nvPr/>
        </p:nvCxnSpPr>
        <p:spPr bwMode="auto">
          <a:xfrm>
            <a:off x="7444270" y="2198211"/>
            <a:ext cx="1588771" cy="544324"/>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C8C59367-A7B4-F690-8F7F-20D25D4C606F}"/>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30311213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meline&#10;&#10;Description automatically generated">
            <a:extLst>
              <a:ext uri="{FF2B5EF4-FFF2-40B4-BE49-F238E27FC236}">
                <a16:creationId xmlns:a16="http://schemas.microsoft.com/office/drawing/2014/main" id="{15904EC9-5BB8-A286-6C73-4FF23FBAF27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523241" y="1716884"/>
            <a:ext cx="6668759" cy="2340224"/>
          </a:xfrm>
          <a:prstGeom prst="rect">
            <a:avLst/>
          </a:prstGeom>
        </p:spPr>
      </p:pic>
      <p:pic>
        <p:nvPicPr>
          <p:cNvPr id="3" name="Picture 2" descr="Chart, bar chart&#10;&#10;Description automatically generated">
            <a:extLst>
              <a:ext uri="{FF2B5EF4-FFF2-40B4-BE49-F238E27FC236}">
                <a16:creationId xmlns:a16="http://schemas.microsoft.com/office/drawing/2014/main" id="{B04DFF65-2502-6FA6-73F2-0F4AA3F0ABE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576913" y="1716883"/>
            <a:ext cx="3403600" cy="2116667"/>
          </a:xfrm>
          <a:prstGeom prst="rect">
            <a:avLst/>
          </a:prstGeom>
        </p:spPr>
      </p:pic>
      <p:sp>
        <p:nvSpPr>
          <p:cNvPr id="4" name="Title 1">
            <a:extLst>
              <a:ext uri="{FF2B5EF4-FFF2-40B4-BE49-F238E27FC236}">
                <a16:creationId xmlns:a16="http://schemas.microsoft.com/office/drawing/2014/main" id="{0E3227C3-5763-5BBD-0F4D-773A603B1CFE}"/>
              </a:ext>
            </a:extLst>
          </p:cNvPr>
          <p:cNvSpPr txBox="1">
            <a:spLocks/>
          </p:cNvSpPr>
          <p:nvPr/>
        </p:nvSpPr>
        <p:spPr>
          <a:xfrm>
            <a:off x="406400" y="380129"/>
            <a:ext cx="11379200" cy="873326"/>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panose="020B0004020202020204" pitchFamily="34" charset="0"/>
                <a:ea typeface="Lato" panose="020F0502020204030203" pitchFamily="34" charset="0"/>
                <a:cs typeface="Lato" panose="020F0502020204030203" pitchFamily="34" charset="0"/>
              </a:rPr>
              <a:t>First-Generation ROS1 TKIs Crizotinib and Entrectinib</a:t>
            </a:r>
          </a:p>
        </p:txBody>
      </p:sp>
      <p:sp>
        <p:nvSpPr>
          <p:cNvPr id="7" name="Rectangle 6">
            <a:extLst>
              <a:ext uri="{FF2B5EF4-FFF2-40B4-BE49-F238E27FC236}">
                <a16:creationId xmlns:a16="http://schemas.microsoft.com/office/drawing/2014/main" id="{DB7D5818-1AAB-F93E-9244-1B7261CF27C2}"/>
              </a:ext>
            </a:extLst>
          </p:cNvPr>
          <p:cNvSpPr/>
          <p:nvPr/>
        </p:nvSpPr>
        <p:spPr>
          <a:xfrm>
            <a:off x="5434739" y="3035351"/>
            <a:ext cx="371960" cy="3241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E0CBBAFC-8A8C-C5B5-39CE-3FD80D5A3561}"/>
              </a:ext>
            </a:extLst>
          </p:cNvPr>
          <p:cNvSpPr txBox="1"/>
          <p:nvPr/>
        </p:nvSpPr>
        <p:spPr>
          <a:xfrm>
            <a:off x="2237434" y="1052736"/>
            <a:ext cx="17417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0B0004020202020204" pitchFamily="34" charset="0"/>
                <a:ea typeface="Lato" panose="020F0502020204030203" pitchFamily="34" charset="0"/>
                <a:cs typeface="Lato" panose="020F0502020204030203" pitchFamily="34" charset="0"/>
              </a:rPr>
              <a:t>Crizotinib</a:t>
            </a:r>
            <a:r>
              <a:rPr kumimoji="0" lang="en-US" sz="2000" b="1" i="0" u="none" strike="noStrike" kern="1200" cap="none" spc="0" normalizeH="0" baseline="30000" noProof="0" dirty="0">
                <a:ln>
                  <a:noFill/>
                </a:ln>
                <a:solidFill>
                  <a:prstClr val="black"/>
                </a:solidFill>
                <a:effectLst/>
                <a:uLnTx/>
                <a:uFillTx/>
                <a:latin typeface="Aptos" panose="020B0004020202020204" pitchFamily="34" charset="0"/>
                <a:ea typeface="Lato" panose="020F0502020204030203" pitchFamily="34" charset="0"/>
                <a:cs typeface="Lato" panose="020F0502020204030203" pitchFamily="34" charset="0"/>
              </a:rPr>
              <a:t>1,2</a:t>
            </a:r>
          </a:p>
        </p:txBody>
      </p:sp>
      <p:sp>
        <p:nvSpPr>
          <p:cNvPr id="9" name="TextBox 8">
            <a:extLst>
              <a:ext uri="{FF2B5EF4-FFF2-40B4-BE49-F238E27FC236}">
                <a16:creationId xmlns:a16="http://schemas.microsoft.com/office/drawing/2014/main" id="{D6BE3F7D-D337-2A26-853D-A82E485543EE}"/>
              </a:ext>
            </a:extLst>
          </p:cNvPr>
          <p:cNvSpPr txBox="1"/>
          <p:nvPr/>
        </p:nvSpPr>
        <p:spPr>
          <a:xfrm>
            <a:off x="8212854" y="1052737"/>
            <a:ext cx="17417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0B0004020202020204" pitchFamily="34" charset="0"/>
                <a:ea typeface="Lato" panose="020F0502020204030203" pitchFamily="34" charset="0"/>
                <a:cs typeface="Lato" panose="020F0502020204030203" pitchFamily="34" charset="0"/>
              </a:rPr>
              <a:t>Entrectinib</a:t>
            </a:r>
            <a:r>
              <a:rPr kumimoji="0" lang="en-US" sz="2000" b="1" i="0" u="none" strike="noStrike" kern="1200" cap="none" spc="0" normalizeH="0" baseline="30000" noProof="0" dirty="0">
                <a:ln>
                  <a:noFill/>
                </a:ln>
                <a:solidFill>
                  <a:prstClr val="black"/>
                </a:solidFill>
                <a:effectLst/>
                <a:uLnTx/>
                <a:uFillTx/>
                <a:latin typeface="Aptos" panose="020B0004020202020204" pitchFamily="34" charset="0"/>
                <a:ea typeface="Lato" panose="020F0502020204030203" pitchFamily="34" charset="0"/>
                <a:cs typeface="Lato" panose="020F0502020204030203" pitchFamily="34" charset="0"/>
              </a:rPr>
              <a:t>3</a:t>
            </a:r>
          </a:p>
        </p:txBody>
      </p:sp>
      <p:sp>
        <p:nvSpPr>
          <p:cNvPr id="10" name="Rectangle 9">
            <a:extLst>
              <a:ext uri="{FF2B5EF4-FFF2-40B4-BE49-F238E27FC236}">
                <a16:creationId xmlns:a16="http://schemas.microsoft.com/office/drawing/2014/main" id="{CB0C73CA-461C-3EC0-6EEC-FF257DF1270A}"/>
              </a:ext>
            </a:extLst>
          </p:cNvPr>
          <p:cNvSpPr/>
          <p:nvPr/>
        </p:nvSpPr>
        <p:spPr>
          <a:xfrm>
            <a:off x="5434740" y="3509496"/>
            <a:ext cx="487089" cy="4517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ptos" panose="020B0004020202020204" pitchFamily="34" charset="0"/>
              <a:ea typeface="+mn-ea"/>
              <a:cs typeface="Arial" panose="020B0604020202020204" pitchFamily="34" charset="0"/>
            </a:endParaRPr>
          </a:p>
        </p:txBody>
      </p:sp>
      <p:graphicFrame>
        <p:nvGraphicFramePr>
          <p:cNvPr id="11" name="Table 21">
            <a:extLst>
              <a:ext uri="{FF2B5EF4-FFF2-40B4-BE49-F238E27FC236}">
                <a16:creationId xmlns:a16="http://schemas.microsoft.com/office/drawing/2014/main" id="{F7280967-2E0F-AFEB-D927-DBF37F2B0F00}"/>
              </a:ext>
            </a:extLst>
          </p:cNvPr>
          <p:cNvGraphicFramePr>
            <a:graphicFrameLocks noGrp="1"/>
          </p:cNvGraphicFramePr>
          <p:nvPr>
            <p:extLst>
              <p:ext uri="{D42A27DB-BD31-4B8C-83A1-F6EECF244321}">
                <p14:modId xmlns:p14="http://schemas.microsoft.com/office/powerpoint/2010/main" val="3186517497"/>
              </p:ext>
            </p:extLst>
          </p:nvPr>
        </p:nvGraphicFramePr>
        <p:xfrm>
          <a:off x="2297856" y="1490042"/>
          <a:ext cx="3044778" cy="1157817"/>
        </p:xfrm>
        <a:graphic>
          <a:graphicData uri="http://schemas.openxmlformats.org/drawingml/2006/table">
            <a:tbl>
              <a:tblPr firstRow="1" bandRow="1">
                <a:tableStyleId>{69CF1AB2-1976-4502-BF36-3FF5EA218861}</a:tableStyleId>
              </a:tblPr>
              <a:tblGrid>
                <a:gridCol w="890925">
                  <a:extLst>
                    <a:ext uri="{9D8B030D-6E8A-4147-A177-3AD203B41FA5}">
                      <a16:colId xmlns:a16="http://schemas.microsoft.com/office/drawing/2014/main" val="2864814749"/>
                    </a:ext>
                  </a:extLst>
                </a:gridCol>
                <a:gridCol w="2153853">
                  <a:extLst>
                    <a:ext uri="{9D8B030D-6E8A-4147-A177-3AD203B41FA5}">
                      <a16:colId xmlns:a16="http://schemas.microsoft.com/office/drawing/2014/main" val="1738341661"/>
                    </a:ext>
                  </a:extLst>
                </a:gridCol>
              </a:tblGrid>
              <a:tr h="385939">
                <a:tc>
                  <a:txBody>
                    <a:bodyPr/>
                    <a:lstStyle/>
                    <a:p>
                      <a:r>
                        <a:rPr lang="en-US" sz="1600" b="0" dirty="0"/>
                        <a:t>ORR</a:t>
                      </a:r>
                      <a:endParaRPr lang="en-US" sz="1600" b="0" dirty="0">
                        <a:latin typeface="Aptos" panose="020B0004020202020204" pitchFamily="34" charset="0"/>
                        <a:ea typeface="Lato" panose="020F0502020204030203" pitchFamily="34" charset="0"/>
                        <a:cs typeface="Lato" panose="020F0502020204030203" pitchFamily="34" charset="0"/>
                      </a:endParaRPr>
                    </a:p>
                  </a:txBody>
                  <a:tcPr marL="121920" marR="121920" marT="60960" marB="60960"/>
                </a:tc>
                <a:tc>
                  <a:txBody>
                    <a:bodyPr/>
                    <a:lstStyle/>
                    <a:p>
                      <a:r>
                        <a:rPr lang="en-US" sz="1600" b="0" dirty="0"/>
                        <a:t>72% (58-83)</a:t>
                      </a:r>
                      <a:endParaRPr lang="en-US" sz="1600" b="0" dirty="0">
                        <a:latin typeface="Aptos" panose="020B0004020202020204" pitchFamily="34" charset="0"/>
                        <a:ea typeface="Lato" panose="020F0502020204030203" pitchFamily="34" charset="0"/>
                        <a:cs typeface="Lato" panose="020F0502020204030203" pitchFamily="34" charset="0"/>
                      </a:endParaRPr>
                    </a:p>
                  </a:txBody>
                  <a:tcPr marL="121920" marR="121920" marT="60960" marB="60960"/>
                </a:tc>
                <a:extLst>
                  <a:ext uri="{0D108BD9-81ED-4DB2-BD59-A6C34878D82A}">
                    <a16:rowId xmlns:a16="http://schemas.microsoft.com/office/drawing/2014/main" val="551160274"/>
                  </a:ext>
                </a:extLst>
              </a:tr>
              <a:tr h="385939">
                <a:tc>
                  <a:txBody>
                    <a:bodyPr/>
                    <a:lstStyle/>
                    <a:p>
                      <a:r>
                        <a:rPr lang="en-US" sz="1600" dirty="0" err="1"/>
                        <a:t>mDOR</a:t>
                      </a:r>
                      <a:endParaRPr lang="en-US" sz="1600" dirty="0">
                        <a:latin typeface="Aptos" panose="020B0004020202020204" pitchFamily="34" charset="0"/>
                        <a:ea typeface="Lato" panose="020F0502020204030203" pitchFamily="34" charset="0"/>
                        <a:cs typeface="Lato" panose="020F0502020204030203" pitchFamily="34" charset="0"/>
                      </a:endParaRPr>
                    </a:p>
                  </a:txBody>
                  <a:tcPr marL="121920" marR="121920" marT="60960" marB="60960"/>
                </a:tc>
                <a:tc>
                  <a:txBody>
                    <a:bodyPr/>
                    <a:lstStyle/>
                    <a:p>
                      <a:r>
                        <a:rPr lang="en-US" sz="1600" dirty="0"/>
                        <a:t>24.7 mos (15.2-45.3)</a:t>
                      </a:r>
                      <a:endParaRPr lang="en-US" sz="1600" dirty="0">
                        <a:latin typeface="Aptos" panose="020B0004020202020204" pitchFamily="34" charset="0"/>
                        <a:ea typeface="Lato" panose="020F0502020204030203" pitchFamily="34" charset="0"/>
                        <a:cs typeface="Lato" panose="020F0502020204030203" pitchFamily="34" charset="0"/>
                      </a:endParaRPr>
                    </a:p>
                  </a:txBody>
                  <a:tcPr marL="121920" marR="121920" marT="60960" marB="60960"/>
                </a:tc>
                <a:extLst>
                  <a:ext uri="{0D108BD9-81ED-4DB2-BD59-A6C34878D82A}">
                    <a16:rowId xmlns:a16="http://schemas.microsoft.com/office/drawing/2014/main" val="3073322509"/>
                  </a:ext>
                </a:extLst>
              </a:tr>
              <a:tr h="385939">
                <a:tc>
                  <a:txBody>
                    <a:bodyPr/>
                    <a:lstStyle/>
                    <a:p>
                      <a:r>
                        <a:rPr lang="en-US" sz="1600" dirty="0"/>
                        <a:t>mPFS</a:t>
                      </a:r>
                      <a:endParaRPr lang="en-US" sz="1600" dirty="0">
                        <a:latin typeface="Aptos" panose="020B0004020202020204" pitchFamily="34" charset="0"/>
                        <a:ea typeface="Lato" panose="020F0502020204030203" pitchFamily="34" charset="0"/>
                        <a:cs typeface="Lato" panose="020F0502020204030203" pitchFamily="34" charset="0"/>
                      </a:endParaRPr>
                    </a:p>
                  </a:txBody>
                  <a:tcPr marL="121920" marR="121920" marT="60960" marB="60960"/>
                </a:tc>
                <a:tc>
                  <a:txBody>
                    <a:bodyPr/>
                    <a:lstStyle/>
                    <a:p>
                      <a:r>
                        <a:rPr lang="en-US" sz="1600" dirty="0"/>
                        <a:t>19.3 mos (15.2-39.1)</a:t>
                      </a:r>
                      <a:endParaRPr lang="en-US" sz="1600" dirty="0">
                        <a:latin typeface="Aptos" panose="020B0004020202020204" pitchFamily="34" charset="0"/>
                        <a:ea typeface="Lato" panose="020F0502020204030203" pitchFamily="34" charset="0"/>
                        <a:cs typeface="Lato" panose="020F0502020204030203" pitchFamily="34" charset="0"/>
                      </a:endParaRPr>
                    </a:p>
                  </a:txBody>
                  <a:tcPr marL="121920" marR="121920" marT="60960" marB="60960"/>
                </a:tc>
                <a:extLst>
                  <a:ext uri="{0D108BD9-81ED-4DB2-BD59-A6C34878D82A}">
                    <a16:rowId xmlns:a16="http://schemas.microsoft.com/office/drawing/2014/main" val="1275875329"/>
                  </a:ext>
                </a:extLst>
              </a:tr>
            </a:tbl>
          </a:graphicData>
        </a:graphic>
      </p:graphicFrame>
      <p:graphicFrame>
        <p:nvGraphicFramePr>
          <p:cNvPr id="12" name="Table 21">
            <a:extLst>
              <a:ext uri="{FF2B5EF4-FFF2-40B4-BE49-F238E27FC236}">
                <a16:creationId xmlns:a16="http://schemas.microsoft.com/office/drawing/2014/main" id="{F50C512A-C2BC-AB72-D07B-5DB1B6E639E4}"/>
              </a:ext>
            </a:extLst>
          </p:cNvPr>
          <p:cNvGraphicFramePr>
            <a:graphicFrameLocks noGrp="1"/>
          </p:cNvGraphicFramePr>
          <p:nvPr>
            <p:extLst>
              <p:ext uri="{D42A27DB-BD31-4B8C-83A1-F6EECF244321}">
                <p14:modId xmlns:p14="http://schemas.microsoft.com/office/powerpoint/2010/main" val="3342569478"/>
              </p:ext>
            </p:extLst>
          </p:nvPr>
        </p:nvGraphicFramePr>
        <p:xfrm>
          <a:off x="8212853" y="1490042"/>
          <a:ext cx="3044778" cy="1157817"/>
        </p:xfrm>
        <a:graphic>
          <a:graphicData uri="http://schemas.openxmlformats.org/drawingml/2006/table">
            <a:tbl>
              <a:tblPr firstRow="1" bandRow="1">
                <a:tableStyleId>{69CF1AB2-1976-4502-BF36-3FF5EA218861}</a:tableStyleId>
              </a:tblPr>
              <a:tblGrid>
                <a:gridCol w="890925">
                  <a:extLst>
                    <a:ext uri="{9D8B030D-6E8A-4147-A177-3AD203B41FA5}">
                      <a16:colId xmlns:a16="http://schemas.microsoft.com/office/drawing/2014/main" val="2864814749"/>
                    </a:ext>
                  </a:extLst>
                </a:gridCol>
                <a:gridCol w="2153853">
                  <a:extLst>
                    <a:ext uri="{9D8B030D-6E8A-4147-A177-3AD203B41FA5}">
                      <a16:colId xmlns:a16="http://schemas.microsoft.com/office/drawing/2014/main" val="1738341661"/>
                    </a:ext>
                  </a:extLst>
                </a:gridCol>
              </a:tblGrid>
              <a:tr h="385939">
                <a:tc>
                  <a:txBody>
                    <a:bodyPr/>
                    <a:lstStyle/>
                    <a:p>
                      <a:r>
                        <a:rPr lang="en-US" sz="1600" b="0" dirty="0"/>
                        <a:t>ORR</a:t>
                      </a:r>
                      <a:endParaRPr lang="en-US" sz="1600" b="0" dirty="0">
                        <a:latin typeface="Aptos" panose="020B0004020202020204" pitchFamily="34" charset="0"/>
                        <a:ea typeface="Lato" panose="020F0502020204030203" pitchFamily="34" charset="0"/>
                        <a:cs typeface="Lato" panose="020F0502020204030203" pitchFamily="34" charset="0"/>
                      </a:endParaRPr>
                    </a:p>
                  </a:txBody>
                  <a:tcPr marL="121920" marR="121920" marT="60960" marB="60960"/>
                </a:tc>
                <a:tc>
                  <a:txBody>
                    <a:bodyPr/>
                    <a:lstStyle/>
                    <a:p>
                      <a:r>
                        <a:rPr lang="en-US" sz="1600" b="0" dirty="0"/>
                        <a:t>68% (60-75)</a:t>
                      </a:r>
                      <a:endParaRPr lang="en-US" sz="1600" b="0" dirty="0">
                        <a:latin typeface="Aptos" panose="020B0004020202020204" pitchFamily="34" charset="0"/>
                        <a:ea typeface="Lato" panose="020F0502020204030203" pitchFamily="34" charset="0"/>
                        <a:cs typeface="Lato" panose="020F0502020204030203" pitchFamily="34" charset="0"/>
                      </a:endParaRPr>
                    </a:p>
                  </a:txBody>
                  <a:tcPr marL="121920" marR="121920" marT="60960" marB="60960"/>
                </a:tc>
                <a:extLst>
                  <a:ext uri="{0D108BD9-81ED-4DB2-BD59-A6C34878D82A}">
                    <a16:rowId xmlns:a16="http://schemas.microsoft.com/office/drawing/2014/main" val="551160274"/>
                  </a:ext>
                </a:extLst>
              </a:tr>
              <a:tr h="385939">
                <a:tc>
                  <a:txBody>
                    <a:bodyPr/>
                    <a:lstStyle/>
                    <a:p>
                      <a:r>
                        <a:rPr lang="en-US" sz="1600" dirty="0" err="1"/>
                        <a:t>mDOR</a:t>
                      </a:r>
                      <a:endParaRPr lang="en-US" sz="1600" dirty="0">
                        <a:latin typeface="Aptos" panose="020B0004020202020204" pitchFamily="34" charset="0"/>
                        <a:ea typeface="Lato" panose="020F0502020204030203" pitchFamily="34" charset="0"/>
                        <a:cs typeface="Lato" panose="020F0502020204030203" pitchFamily="34" charset="0"/>
                      </a:endParaRPr>
                    </a:p>
                  </a:txBody>
                  <a:tcPr marL="121920" marR="121920" marT="60960" marB="60960"/>
                </a:tc>
                <a:tc>
                  <a:txBody>
                    <a:bodyPr/>
                    <a:lstStyle/>
                    <a:p>
                      <a:r>
                        <a:rPr lang="en-US" sz="1600" dirty="0"/>
                        <a:t>20.5 mos (14.8-34.8)</a:t>
                      </a:r>
                      <a:endParaRPr lang="en-US" sz="1600" dirty="0">
                        <a:latin typeface="Aptos" panose="020B0004020202020204" pitchFamily="34" charset="0"/>
                        <a:ea typeface="Lato" panose="020F0502020204030203" pitchFamily="34" charset="0"/>
                        <a:cs typeface="Lato" panose="020F0502020204030203" pitchFamily="34" charset="0"/>
                      </a:endParaRPr>
                    </a:p>
                  </a:txBody>
                  <a:tcPr marL="121920" marR="121920" marT="60960" marB="60960"/>
                </a:tc>
                <a:extLst>
                  <a:ext uri="{0D108BD9-81ED-4DB2-BD59-A6C34878D82A}">
                    <a16:rowId xmlns:a16="http://schemas.microsoft.com/office/drawing/2014/main" val="3073322509"/>
                  </a:ext>
                </a:extLst>
              </a:tr>
              <a:tr h="385939">
                <a:tc>
                  <a:txBody>
                    <a:bodyPr/>
                    <a:lstStyle/>
                    <a:p>
                      <a:r>
                        <a:rPr lang="en-US" sz="1600" dirty="0"/>
                        <a:t>mPFS</a:t>
                      </a:r>
                      <a:endParaRPr lang="en-US" sz="1600" dirty="0">
                        <a:latin typeface="Aptos" panose="020B0004020202020204" pitchFamily="34" charset="0"/>
                        <a:ea typeface="Lato" panose="020F0502020204030203" pitchFamily="34" charset="0"/>
                        <a:cs typeface="Lato" panose="020F0502020204030203" pitchFamily="34" charset="0"/>
                      </a:endParaRPr>
                    </a:p>
                  </a:txBody>
                  <a:tcPr marL="121920" marR="121920" marT="60960" marB="60960"/>
                </a:tc>
                <a:tc>
                  <a:txBody>
                    <a:bodyPr/>
                    <a:lstStyle/>
                    <a:p>
                      <a:r>
                        <a:rPr lang="en-US" sz="1600" dirty="0"/>
                        <a:t>15.7 mos (12.0-21.1)</a:t>
                      </a:r>
                      <a:endParaRPr lang="en-US" sz="1600" dirty="0">
                        <a:latin typeface="Aptos" panose="020B0004020202020204" pitchFamily="34" charset="0"/>
                        <a:ea typeface="Lato" panose="020F0502020204030203" pitchFamily="34" charset="0"/>
                        <a:cs typeface="Lato" panose="020F0502020204030203" pitchFamily="34" charset="0"/>
                      </a:endParaRPr>
                    </a:p>
                  </a:txBody>
                  <a:tcPr marL="121920" marR="121920" marT="60960" marB="60960"/>
                </a:tc>
                <a:extLst>
                  <a:ext uri="{0D108BD9-81ED-4DB2-BD59-A6C34878D82A}">
                    <a16:rowId xmlns:a16="http://schemas.microsoft.com/office/drawing/2014/main" val="1275875329"/>
                  </a:ext>
                </a:extLst>
              </a:tr>
            </a:tbl>
          </a:graphicData>
        </a:graphic>
      </p:graphicFrame>
      <p:pic>
        <p:nvPicPr>
          <p:cNvPr id="13" name="Picture 12" descr="Chart, histogram&#10;&#10;Description automatically generated">
            <a:extLst>
              <a:ext uri="{FF2B5EF4-FFF2-40B4-BE49-F238E27FC236}">
                <a16:creationId xmlns:a16="http://schemas.microsoft.com/office/drawing/2014/main" id="{FD33AD1F-F060-AF5E-E688-39650B308517}"/>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1308139" y="3833550"/>
            <a:ext cx="3403599" cy="2387599"/>
          </a:xfrm>
          <a:prstGeom prst="rect">
            <a:avLst/>
          </a:prstGeom>
        </p:spPr>
      </p:pic>
      <p:pic>
        <p:nvPicPr>
          <p:cNvPr id="14" name="Picture 13" descr="Chart, line chart&#10;&#10;Description automatically generated">
            <a:extLst>
              <a:ext uri="{FF2B5EF4-FFF2-40B4-BE49-F238E27FC236}">
                <a16:creationId xmlns:a16="http://schemas.microsoft.com/office/drawing/2014/main" id="{E55F19A6-2583-7293-82B9-A306678AAE8B}"/>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7200172" y="4188827"/>
            <a:ext cx="4104993" cy="1950720"/>
          </a:xfrm>
          <a:prstGeom prst="rect">
            <a:avLst/>
          </a:prstGeom>
        </p:spPr>
      </p:pic>
      <p:pic>
        <p:nvPicPr>
          <p:cNvPr id="15" name="Picture 14" descr="Text&#10;&#10;Description automatically generated">
            <a:extLst>
              <a:ext uri="{FF2B5EF4-FFF2-40B4-BE49-F238E27FC236}">
                <a16:creationId xmlns:a16="http://schemas.microsoft.com/office/drawing/2014/main" id="{9FBAC332-7520-88F8-264E-AC6509C28BB9}"/>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Lst>
          </a:blip>
          <a:stretch>
            <a:fillRect/>
          </a:stretch>
        </p:blipFill>
        <p:spPr>
          <a:xfrm>
            <a:off x="273047" y="3108857"/>
            <a:ext cx="1303867" cy="626533"/>
          </a:xfrm>
          <a:prstGeom prst="rect">
            <a:avLst/>
          </a:prstGeom>
        </p:spPr>
      </p:pic>
      <p:sp>
        <p:nvSpPr>
          <p:cNvPr id="16" name="TextBox 15">
            <a:extLst>
              <a:ext uri="{FF2B5EF4-FFF2-40B4-BE49-F238E27FC236}">
                <a16:creationId xmlns:a16="http://schemas.microsoft.com/office/drawing/2014/main" id="{9A43DC3E-1868-6459-02E4-E7E8D27A606B}"/>
              </a:ext>
            </a:extLst>
          </p:cNvPr>
          <p:cNvSpPr txBox="1"/>
          <p:nvPr/>
        </p:nvSpPr>
        <p:spPr>
          <a:xfrm>
            <a:off x="660517" y="6289574"/>
            <a:ext cx="1130054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Lato" panose="020F0502020204030203" pitchFamily="34" charset="0"/>
                <a:cs typeface="Lato" panose="020F0502020204030203" pitchFamily="34" charset="0"/>
              </a:rPr>
              <a:t>1. Shaw AT et al. </a:t>
            </a:r>
            <a:r>
              <a:rPr kumimoji="0" lang="en-US" sz="1200" b="0" i="1" u="none" strike="noStrike" kern="1200" cap="none" spc="0" normalizeH="0" baseline="0" noProof="0" dirty="0">
                <a:ln>
                  <a:noFill/>
                </a:ln>
                <a:solidFill>
                  <a:prstClr val="black"/>
                </a:solidFill>
                <a:effectLst/>
                <a:uLnTx/>
                <a:uFillTx/>
                <a:latin typeface="Aptos" panose="020B0004020202020204" pitchFamily="34" charset="0"/>
                <a:ea typeface="Lato" panose="020F0502020204030203" pitchFamily="34" charset="0"/>
                <a:cs typeface="Lato" panose="020F0502020204030203" pitchFamily="34" charset="0"/>
              </a:rPr>
              <a:t>N Engl J Med</a:t>
            </a: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Lato" panose="020F0502020204030203" pitchFamily="34" charset="0"/>
                <a:cs typeface="Lato" panose="020F0502020204030203" pitchFamily="34" charset="0"/>
              </a:rPr>
              <a:t>. 2014;371(21):1963-1971. 2. Shaw AT et al. </a:t>
            </a:r>
            <a:r>
              <a:rPr kumimoji="0" lang="en-US" sz="1200" b="0" i="1" u="none" strike="noStrike" kern="1200" cap="none" spc="0" normalizeH="0" baseline="0" noProof="0" dirty="0">
                <a:ln>
                  <a:noFill/>
                </a:ln>
                <a:solidFill>
                  <a:prstClr val="black"/>
                </a:solidFill>
                <a:effectLst/>
                <a:uLnTx/>
                <a:uFillTx/>
                <a:latin typeface="Aptos" panose="020B0004020202020204" pitchFamily="34" charset="0"/>
                <a:ea typeface="Lato" panose="020F0502020204030203" pitchFamily="34" charset="0"/>
                <a:cs typeface="Lato" panose="020F0502020204030203" pitchFamily="34" charset="0"/>
              </a:rPr>
              <a:t>Ann Oncol</a:t>
            </a: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Lato" panose="020F0502020204030203" pitchFamily="34" charset="0"/>
                <a:cs typeface="Lato" panose="020F0502020204030203" pitchFamily="34" charset="0"/>
              </a:rPr>
              <a:t>. 2019;30(7):1121-1126. 3. Drilon A et al. </a:t>
            </a:r>
            <a:r>
              <a:rPr kumimoji="0" lang="en-US" sz="1200" b="0" i="1" u="none" strike="noStrike" kern="1200" cap="none" spc="0" normalizeH="0" baseline="0" noProof="0" dirty="0">
                <a:ln>
                  <a:noFill/>
                </a:ln>
                <a:solidFill>
                  <a:prstClr val="black"/>
                </a:solidFill>
                <a:effectLst/>
                <a:uLnTx/>
                <a:uFillTx/>
                <a:latin typeface="Aptos" panose="020B0004020202020204" pitchFamily="34" charset="0"/>
                <a:ea typeface="Lato" panose="020F0502020204030203" pitchFamily="34" charset="0"/>
                <a:cs typeface="Lato" panose="020F0502020204030203" pitchFamily="34" charset="0"/>
              </a:rPr>
              <a:t>JTO Clin Res Rep</a:t>
            </a: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Lato" panose="020F0502020204030203" pitchFamily="34" charset="0"/>
                <a:cs typeface="Lato" panose="020F0502020204030203" pitchFamily="34" charset="0"/>
              </a:rPr>
              <a:t>. 2022;3(6):100332 </a:t>
            </a:r>
          </a:p>
        </p:txBody>
      </p:sp>
      <p:sp>
        <p:nvSpPr>
          <p:cNvPr id="5" name="TextBox 4">
            <a:extLst>
              <a:ext uri="{FF2B5EF4-FFF2-40B4-BE49-F238E27FC236}">
                <a16:creationId xmlns:a16="http://schemas.microsoft.com/office/drawing/2014/main" id="{0106CE62-4966-E9D9-226D-302E4C83E180}"/>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29017812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60AE70C-482C-1B49-3668-4DEE9EC8DD0E}"/>
              </a:ext>
            </a:extLst>
          </p:cNvPr>
          <p:cNvSpPr>
            <a:spLocks noGrp="1"/>
          </p:cNvSpPr>
          <p:nvPr>
            <p:ph type="title"/>
          </p:nvPr>
        </p:nvSpPr>
        <p:spPr>
          <a:xfrm>
            <a:off x="349826" y="59974"/>
            <a:ext cx="5932248" cy="2319472"/>
          </a:xfrm>
        </p:spPr>
        <p:txBody>
          <a:bodyPr vert="horz" lIns="91440" tIns="45720" rIns="91440" bIns="45720" rtlCol="0" anchor="ctr">
            <a:normAutofit/>
          </a:bodyPr>
          <a:lstStyle/>
          <a:p>
            <a:r>
              <a:rPr lang="en-US" sz="3600" b="1" kern="1200" dirty="0">
                <a:solidFill>
                  <a:schemeClr val="tx1"/>
                </a:solidFill>
                <a:latin typeface="+mj-lt"/>
                <a:ea typeface="+mj-ea"/>
                <a:cs typeface="+mj-cs"/>
              </a:rPr>
              <a:t>Repotrectinib in Metastatic ROS1+ NSCLC:</a:t>
            </a:r>
            <a:br>
              <a:rPr lang="en-US" sz="3600" b="1" kern="1200" dirty="0">
                <a:solidFill>
                  <a:schemeClr val="tx1"/>
                </a:solidFill>
                <a:latin typeface="+mj-lt"/>
                <a:ea typeface="+mj-ea"/>
                <a:cs typeface="+mj-cs"/>
              </a:rPr>
            </a:br>
            <a:r>
              <a:rPr lang="en-US" sz="3600" b="1" kern="1200" dirty="0">
                <a:solidFill>
                  <a:schemeClr val="tx1"/>
                </a:solidFill>
                <a:latin typeface="+mj-lt"/>
                <a:ea typeface="+mj-ea"/>
                <a:cs typeface="+mj-cs"/>
              </a:rPr>
              <a:t>Phase I/II TRIDENT-1 </a:t>
            </a:r>
            <a:r>
              <a:rPr lang="en-US" sz="3600" b="1" dirty="0"/>
              <a:t>Update</a:t>
            </a:r>
            <a:br>
              <a:rPr lang="en-US" sz="3600" b="1" dirty="0"/>
            </a:br>
            <a:r>
              <a:rPr lang="en-US" sz="2800" b="1" i="1" dirty="0"/>
              <a:t>(median follow-up 33.9 </a:t>
            </a:r>
            <a:r>
              <a:rPr lang="en-US" sz="2800" b="1" i="1" dirty="0" err="1"/>
              <a:t>mo</a:t>
            </a:r>
            <a:r>
              <a:rPr lang="en-US" sz="2800" b="1" i="1" dirty="0"/>
              <a:t>)</a:t>
            </a:r>
            <a:endParaRPr lang="en-US" sz="3600" b="1" i="1" kern="1200" dirty="0">
              <a:solidFill>
                <a:schemeClr val="tx1"/>
              </a:solidFill>
              <a:latin typeface="+mj-lt"/>
              <a:ea typeface="+mj-ea"/>
              <a:cs typeface="+mj-cs"/>
            </a:endParaRPr>
          </a:p>
        </p:txBody>
      </p:sp>
      <p:pic>
        <p:nvPicPr>
          <p:cNvPr id="6" name="Picture 5" descr="A graph of a number of patients&#10;&#10;AI-generated content may be incorrect.">
            <a:extLst>
              <a:ext uri="{FF2B5EF4-FFF2-40B4-BE49-F238E27FC236}">
                <a16:creationId xmlns:a16="http://schemas.microsoft.com/office/drawing/2014/main" id="{957B96D9-CC84-5EF5-6303-5EAA29DE956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351068" y="784905"/>
            <a:ext cx="5394126" cy="2643121"/>
          </a:xfrm>
          <a:prstGeom prst="rect">
            <a:avLst/>
          </a:prstGeom>
        </p:spPr>
      </p:pic>
      <p:pic>
        <p:nvPicPr>
          <p:cNvPr id="8" name="Picture 7" descr="A graph of a number of people&#10;&#10;AI-generated content may be incorrect.">
            <a:extLst>
              <a:ext uri="{FF2B5EF4-FFF2-40B4-BE49-F238E27FC236}">
                <a16:creationId xmlns:a16="http://schemas.microsoft.com/office/drawing/2014/main" id="{425ACB19-E1FC-A586-5B92-7472D20F664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351068" y="3813554"/>
            <a:ext cx="5394126" cy="2602664"/>
          </a:xfrm>
          <a:prstGeom prst="rect">
            <a:avLst/>
          </a:prstGeom>
        </p:spPr>
      </p:pic>
      <p:pic>
        <p:nvPicPr>
          <p:cNvPr id="5" name="Picture 4" descr="A graph of cancer&#10;&#10;AI-generated content may be incorrect.">
            <a:extLst>
              <a:ext uri="{FF2B5EF4-FFF2-40B4-BE49-F238E27FC236}">
                <a16:creationId xmlns:a16="http://schemas.microsoft.com/office/drawing/2014/main" id="{AC796AEB-3783-A355-A96F-B442AD2FA55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224928" y="2747670"/>
            <a:ext cx="5616006" cy="2414881"/>
          </a:xfrm>
          <a:prstGeom prst="rect">
            <a:avLst/>
          </a:prstGeom>
        </p:spPr>
      </p:pic>
      <p:sp>
        <p:nvSpPr>
          <p:cNvPr id="9" name="TextBox 8">
            <a:extLst>
              <a:ext uri="{FF2B5EF4-FFF2-40B4-BE49-F238E27FC236}">
                <a16:creationId xmlns:a16="http://schemas.microsoft.com/office/drawing/2014/main" id="{10410682-F529-E485-C137-1B192099D073}"/>
              </a:ext>
            </a:extLst>
          </p:cNvPr>
          <p:cNvSpPr txBox="1"/>
          <p:nvPr/>
        </p:nvSpPr>
        <p:spPr>
          <a:xfrm>
            <a:off x="9365879" y="1199258"/>
            <a:ext cx="260119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Median: 35.7 </a:t>
            </a:r>
            <a:r>
              <a:rPr kumimoji="0" lang="en-US" sz="1600" b="1" i="0" u="none" strike="noStrike" kern="1200" cap="none" spc="0" normalizeH="0" baseline="0" noProof="0" dirty="0" err="1">
                <a:ln>
                  <a:noFill/>
                </a:ln>
                <a:solidFill>
                  <a:prstClr val="black"/>
                </a:solidFill>
                <a:effectLst/>
                <a:uLnTx/>
                <a:uFillTx/>
                <a:latin typeface="Aptos" panose="02110004020202020204"/>
                <a:ea typeface="+mn-ea"/>
                <a:cs typeface="+mn-cs"/>
              </a:rPr>
              <a:t>mo</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 (24.6-NE)</a:t>
            </a:r>
          </a:p>
        </p:txBody>
      </p:sp>
      <p:sp>
        <p:nvSpPr>
          <p:cNvPr id="10" name="TextBox 9">
            <a:extLst>
              <a:ext uri="{FF2B5EF4-FFF2-40B4-BE49-F238E27FC236}">
                <a16:creationId xmlns:a16="http://schemas.microsoft.com/office/drawing/2014/main" id="{A3235570-5D54-C7F3-535E-255361ABB9FE}"/>
              </a:ext>
            </a:extLst>
          </p:cNvPr>
          <p:cNvSpPr txBox="1"/>
          <p:nvPr/>
        </p:nvSpPr>
        <p:spPr>
          <a:xfrm>
            <a:off x="9365879" y="4227343"/>
            <a:ext cx="260119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Median: 34.1 </a:t>
            </a:r>
            <a:r>
              <a:rPr kumimoji="0" lang="en-US" sz="1600" b="1" i="0" u="none" strike="noStrike" kern="1200" cap="none" spc="0" normalizeH="0" baseline="0" noProof="0" dirty="0" err="1">
                <a:ln>
                  <a:noFill/>
                </a:ln>
                <a:solidFill>
                  <a:prstClr val="black"/>
                </a:solidFill>
                <a:effectLst/>
                <a:uLnTx/>
                <a:uFillTx/>
                <a:latin typeface="Aptos" panose="02110004020202020204"/>
                <a:ea typeface="+mn-ea"/>
                <a:cs typeface="+mn-cs"/>
              </a:rPr>
              <a:t>mo</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 (27.4-NE)</a:t>
            </a:r>
          </a:p>
        </p:txBody>
      </p:sp>
      <p:sp>
        <p:nvSpPr>
          <p:cNvPr id="11" name="TextBox 10">
            <a:extLst>
              <a:ext uri="{FF2B5EF4-FFF2-40B4-BE49-F238E27FC236}">
                <a16:creationId xmlns:a16="http://schemas.microsoft.com/office/drawing/2014/main" id="{805194FE-63E7-49DF-172D-860EF6688852}"/>
              </a:ext>
            </a:extLst>
          </p:cNvPr>
          <p:cNvSpPr txBox="1"/>
          <p:nvPr/>
        </p:nvSpPr>
        <p:spPr>
          <a:xfrm>
            <a:off x="1188659" y="2601322"/>
            <a:ext cx="4114800"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Change in tumor burden per BICR</a:t>
            </a:r>
          </a:p>
        </p:txBody>
      </p:sp>
      <p:sp>
        <p:nvSpPr>
          <p:cNvPr id="12" name="TextBox 11">
            <a:extLst>
              <a:ext uri="{FF2B5EF4-FFF2-40B4-BE49-F238E27FC236}">
                <a16:creationId xmlns:a16="http://schemas.microsoft.com/office/drawing/2014/main" id="{119074C2-C01A-823D-5920-8B7D733F6F69}"/>
              </a:ext>
            </a:extLst>
          </p:cNvPr>
          <p:cNvSpPr txBox="1"/>
          <p:nvPr/>
        </p:nvSpPr>
        <p:spPr>
          <a:xfrm>
            <a:off x="7090169" y="585131"/>
            <a:ext cx="4114800"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PFS</a:t>
            </a:r>
          </a:p>
        </p:txBody>
      </p:sp>
      <p:sp>
        <p:nvSpPr>
          <p:cNvPr id="14" name="TextBox 13">
            <a:extLst>
              <a:ext uri="{FF2B5EF4-FFF2-40B4-BE49-F238E27FC236}">
                <a16:creationId xmlns:a16="http://schemas.microsoft.com/office/drawing/2014/main" id="{96CDCA88-8D44-4167-7E12-EA5EFA71C04A}"/>
              </a:ext>
            </a:extLst>
          </p:cNvPr>
          <p:cNvSpPr txBox="1"/>
          <p:nvPr/>
        </p:nvSpPr>
        <p:spPr>
          <a:xfrm>
            <a:off x="7090169" y="3613499"/>
            <a:ext cx="4114800"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DOR</a:t>
            </a:r>
          </a:p>
        </p:txBody>
      </p:sp>
      <p:sp>
        <p:nvSpPr>
          <p:cNvPr id="15" name="TextBox 14">
            <a:extLst>
              <a:ext uri="{FF2B5EF4-FFF2-40B4-BE49-F238E27FC236}">
                <a16:creationId xmlns:a16="http://schemas.microsoft.com/office/drawing/2014/main" id="{40F3BAD5-02F2-101F-861D-E3E01B317FF7}"/>
              </a:ext>
            </a:extLst>
          </p:cNvPr>
          <p:cNvSpPr txBox="1"/>
          <p:nvPr/>
        </p:nvSpPr>
        <p:spPr>
          <a:xfrm>
            <a:off x="349826" y="5114886"/>
            <a:ext cx="5779363"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CNS Efficacy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IC-ORR 89%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(95% CI, 52-100) (n=9)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For n=53 without baseline brain metastases, 91% alive and free of IC progression at 12 months; 86% alive and free of IC progression at 24 months</a:t>
            </a:r>
          </a:p>
        </p:txBody>
      </p:sp>
      <p:sp>
        <p:nvSpPr>
          <p:cNvPr id="16" name="TextBox 15">
            <a:extLst>
              <a:ext uri="{FF2B5EF4-FFF2-40B4-BE49-F238E27FC236}">
                <a16:creationId xmlns:a16="http://schemas.microsoft.com/office/drawing/2014/main" id="{201A9330-0209-3E69-9281-D160C5DF7A9B}"/>
              </a:ext>
            </a:extLst>
          </p:cNvPr>
          <p:cNvSpPr txBox="1"/>
          <p:nvPr/>
        </p:nvSpPr>
        <p:spPr>
          <a:xfrm>
            <a:off x="7027579" y="6515416"/>
            <a:ext cx="481459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Drilon A et al., ASCO 2024</a:t>
            </a:r>
          </a:p>
        </p:txBody>
      </p:sp>
      <p:sp>
        <p:nvSpPr>
          <p:cNvPr id="3" name="TextBox 2">
            <a:extLst>
              <a:ext uri="{FF2B5EF4-FFF2-40B4-BE49-F238E27FC236}">
                <a16:creationId xmlns:a16="http://schemas.microsoft.com/office/drawing/2014/main" id="{7596C4D2-2E03-AEEC-B22E-B4B4A989805A}"/>
              </a:ext>
            </a:extLst>
          </p:cNvPr>
          <p:cNvSpPr txBox="1"/>
          <p:nvPr/>
        </p:nvSpPr>
        <p:spPr>
          <a:xfrm>
            <a:off x="5519936" y="6515416"/>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33296816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C18D9-021A-116F-ABAB-8C4B4A8522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A9DBAC-B2D4-E805-A5C5-0AD8F4C34E8B}"/>
              </a:ext>
            </a:extLst>
          </p:cNvPr>
          <p:cNvSpPr>
            <a:spLocks noGrp="1"/>
          </p:cNvSpPr>
          <p:nvPr>
            <p:ph type="title"/>
          </p:nvPr>
        </p:nvSpPr>
        <p:spPr>
          <a:xfrm>
            <a:off x="524333" y="70836"/>
            <a:ext cx="10875817" cy="1584031"/>
          </a:xfrm>
        </p:spPr>
        <p:txBody>
          <a:bodyPr vert="horz" lIns="91440" tIns="45720" rIns="91440" bIns="45720" rtlCol="0" anchor="ctr">
            <a:normAutofit/>
          </a:bodyPr>
          <a:lstStyle/>
          <a:p>
            <a:r>
              <a:rPr lang="en-US" sz="3600" b="1" kern="1200" dirty="0">
                <a:solidFill>
                  <a:schemeClr val="tx1"/>
                </a:solidFill>
                <a:latin typeface="+mj-lt"/>
                <a:ea typeface="+mj-ea"/>
                <a:cs typeface="+mj-cs"/>
              </a:rPr>
              <a:t>Treatment Patterns After First-Line Repotrectinib in</a:t>
            </a:r>
            <a:r>
              <a:rPr lang="en-US" sz="3600" b="1" dirty="0"/>
              <a:t> TRIDENT-1</a:t>
            </a:r>
            <a:endParaRPr lang="en-US" sz="3600" b="1" i="1" kern="1200" dirty="0">
              <a:solidFill>
                <a:schemeClr val="tx1"/>
              </a:solidFill>
              <a:latin typeface="+mj-lt"/>
              <a:ea typeface="+mj-ea"/>
              <a:cs typeface="+mj-cs"/>
            </a:endParaRPr>
          </a:p>
        </p:txBody>
      </p:sp>
      <p:pic>
        <p:nvPicPr>
          <p:cNvPr id="3" name="Picture 2">
            <a:extLst>
              <a:ext uri="{FF2B5EF4-FFF2-40B4-BE49-F238E27FC236}">
                <a16:creationId xmlns:a16="http://schemas.microsoft.com/office/drawing/2014/main" id="{0EDEF640-7C27-B9DB-20F9-6ABBDE20614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24333" y="1543626"/>
            <a:ext cx="5057689" cy="5236972"/>
          </a:xfrm>
          <a:prstGeom prst="rect">
            <a:avLst/>
          </a:prstGeom>
        </p:spPr>
      </p:pic>
      <p:pic>
        <p:nvPicPr>
          <p:cNvPr id="4" name="Picture 3">
            <a:extLst>
              <a:ext uri="{FF2B5EF4-FFF2-40B4-BE49-F238E27FC236}">
                <a16:creationId xmlns:a16="http://schemas.microsoft.com/office/drawing/2014/main" id="{E7724650-472C-26EC-3DC2-9EDC1770EE4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706713" y="2529609"/>
            <a:ext cx="5996186" cy="2323522"/>
          </a:xfrm>
          <a:prstGeom prst="rect">
            <a:avLst/>
          </a:prstGeom>
        </p:spPr>
      </p:pic>
      <p:sp>
        <p:nvSpPr>
          <p:cNvPr id="7" name="TextBox 6">
            <a:extLst>
              <a:ext uri="{FF2B5EF4-FFF2-40B4-BE49-F238E27FC236}">
                <a16:creationId xmlns:a16="http://schemas.microsoft.com/office/drawing/2014/main" id="{DBE80525-EF18-37DA-8EEE-C692D9908880}"/>
              </a:ext>
            </a:extLst>
          </p:cNvPr>
          <p:cNvSpPr txBox="1"/>
          <p:nvPr/>
        </p:nvSpPr>
        <p:spPr>
          <a:xfrm>
            <a:off x="5706714" y="1799932"/>
            <a:ext cx="59518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Of 42 patients who discontinued repotrectinib for any reason, 24 received a subsequent therapy</a:t>
            </a:r>
          </a:p>
        </p:txBody>
      </p:sp>
      <p:sp>
        <p:nvSpPr>
          <p:cNvPr id="15" name="TextBox 14">
            <a:extLst>
              <a:ext uri="{FF2B5EF4-FFF2-40B4-BE49-F238E27FC236}">
                <a16:creationId xmlns:a16="http://schemas.microsoft.com/office/drawing/2014/main" id="{E4057B92-2F3F-21BA-49CF-D57E7BA635E2}"/>
              </a:ext>
            </a:extLst>
          </p:cNvPr>
          <p:cNvSpPr txBox="1"/>
          <p:nvPr/>
        </p:nvSpPr>
        <p:spPr>
          <a:xfrm>
            <a:off x="6844005" y="6503599"/>
            <a:ext cx="481459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Drilon A et al., ASCO 2024</a:t>
            </a:r>
          </a:p>
        </p:txBody>
      </p:sp>
      <p:sp>
        <p:nvSpPr>
          <p:cNvPr id="5" name="TextBox 4">
            <a:extLst>
              <a:ext uri="{FF2B5EF4-FFF2-40B4-BE49-F238E27FC236}">
                <a16:creationId xmlns:a16="http://schemas.microsoft.com/office/drawing/2014/main" id="{15FFBDEC-D202-19E3-5487-1A7BD79FD85E}"/>
              </a:ext>
            </a:extLst>
          </p:cNvPr>
          <p:cNvSpPr txBox="1"/>
          <p:nvPr/>
        </p:nvSpPr>
        <p:spPr>
          <a:xfrm>
            <a:off x="6578464" y="6503599"/>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26872950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5FA80-D36A-69B6-42E0-54D5B3D10B25}"/>
              </a:ext>
            </a:extLst>
          </p:cNvPr>
          <p:cNvSpPr>
            <a:spLocks noGrp="1"/>
          </p:cNvSpPr>
          <p:nvPr>
            <p:ph type="title"/>
          </p:nvPr>
        </p:nvSpPr>
        <p:spPr>
          <a:xfrm>
            <a:off x="838200" y="117282"/>
            <a:ext cx="10515600" cy="1325563"/>
          </a:xfrm>
        </p:spPr>
        <p:txBody>
          <a:bodyPr>
            <a:normAutofit/>
          </a:bodyPr>
          <a:lstStyle/>
          <a:p>
            <a:r>
              <a:rPr lang="en-US" sz="3600" b="1" dirty="0"/>
              <a:t>Zidesamtinib (NVL-520) in ROS1+ NSCLC:</a:t>
            </a:r>
            <a:br>
              <a:rPr lang="en-US" sz="3600" b="1" dirty="0"/>
            </a:br>
            <a:r>
              <a:rPr lang="en-US" sz="3600" b="1" dirty="0"/>
              <a:t>Phase I/II ARROS-1 Trial, Preliminary Efficacy</a:t>
            </a:r>
          </a:p>
        </p:txBody>
      </p:sp>
      <p:pic>
        <p:nvPicPr>
          <p:cNvPr id="5" name="Picture 4" descr="A screenshot of a computer screen&#10;&#10;AI-generated content may be incorrect.">
            <a:extLst>
              <a:ext uri="{FF2B5EF4-FFF2-40B4-BE49-F238E27FC236}">
                <a16:creationId xmlns:a16="http://schemas.microsoft.com/office/drawing/2014/main" id="{D6FCE870-50E1-903D-D4F2-88912A58D27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4797" y="1442845"/>
            <a:ext cx="11882405" cy="5005725"/>
          </a:xfrm>
          <a:prstGeom prst="rect">
            <a:avLst/>
          </a:prstGeom>
        </p:spPr>
      </p:pic>
      <p:sp>
        <p:nvSpPr>
          <p:cNvPr id="6" name="TextBox 5">
            <a:extLst>
              <a:ext uri="{FF2B5EF4-FFF2-40B4-BE49-F238E27FC236}">
                <a16:creationId xmlns:a16="http://schemas.microsoft.com/office/drawing/2014/main" id="{BF256709-1C7A-BF1D-267B-344AF57EEAD3}"/>
              </a:ext>
            </a:extLst>
          </p:cNvPr>
          <p:cNvSpPr txBox="1"/>
          <p:nvPr/>
        </p:nvSpPr>
        <p:spPr>
          <a:xfrm>
            <a:off x="5254752" y="6448570"/>
            <a:ext cx="609904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Besse B et al., ESMO 2024</a:t>
            </a:r>
          </a:p>
        </p:txBody>
      </p:sp>
      <p:sp>
        <p:nvSpPr>
          <p:cNvPr id="3" name="TextBox 2">
            <a:extLst>
              <a:ext uri="{FF2B5EF4-FFF2-40B4-BE49-F238E27FC236}">
                <a16:creationId xmlns:a16="http://schemas.microsoft.com/office/drawing/2014/main" id="{CC331D2D-2E93-3FE6-889E-D7D7960CB7AD}"/>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3944012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0C086-A39E-CEE3-7453-6E42551394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384D9F-FD61-B352-3754-738AA0E4F91F}"/>
              </a:ext>
            </a:extLst>
          </p:cNvPr>
          <p:cNvSpPr>
            <a:spLocks noGrp="1"/>
          </p:cNvSpPr>
          <p:nvPr>
            <p:ph type="title"/>
          </p:nvPr>
        </p:nvSpPr>
        <p:spPr>
          <a:xfrm>
            <a:off x="838200" y="88126"/>
            <a:ext cx="10515600" cy="1325563"/>
          </a:xfrm>
        </p:spPr>
        <p:txBody>
          <a:bodyPr>
            <a:normAutofit/>
          </a:bodyPr>
          <a:lstStyle/>
          <a:p>
            <a:r>
              <a:rPr lang="en-US" sz="3600" b="1" dirty="0"/>
              <a:t>Zidesamtinib (NVL-520) in ROS1+ NSCLC:</a:t>
            </a:r>
            <a:br>
              <a:rPr lang="en-US" sz="3600" b="1" dirty="0"/>
            </a:br>
            <a:r>
              <a:rPr lang="en-US" sz="3600" b="1" dirty="0"/>
              <a:t>Phase I/II ARROS-1 Trial, Safety Profile</a:t>
            </a:r>
          </a:p>
        </p:txBody>
      </p:sp>
      <p:pic>
        <p:nvPicPr>
          <p:cNvPr id="4" name="Picture 3" descr="A screenshot of a medical information&#10;&#10;AI-generated content may be incorrect.">
            <a:extLst>
              <a:ext uri="{FF2B5EF4-FFF2-40B4-BE49-F238E27FC236}">
                <a16:creationId xmlns:a16="http://schemas.microsoft.com/office/drawing/2014/main" id="{482A1DA2-C8D2-8EB9-0ADB-DDE1673D3D0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82686" y="1493006"/>
            <a:ext cx="11226628" cy="4920552"/>
          </a:xfrm>
          <a:prstGeom prst="rect">
            <a:avLst/>
          </a:prstGeom>
        </p:spPr>
      </p:pic>
      <p:sp>
        <p:nvSpPr>
          <p:cNvPr id="6" name="TextBox 5">
            <a:extLst>
              <a:ext uri="{FF2B5EF4-FFF2-40B4-BE49-F238E27FC236}">
                <a16:creationId xmlns:a16="http://schemas.microsoft.com/office/drawing/2014/main" id="{6E0BA9D8-503D-265F-CC98-0C0FE5366C5B}"/>
              </a:ext>
            </a:extLst>
          </p:cNvPr>
          <p:cNvSpPr txBox="1"/>
          <p:nvPr/>
        </p:nvSpPr>
        <p:spPr>
          <a:xfrm>
            <a:off x="5830278" y="6492875"/>
            <a:ext cx="6099048"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Besse B et al., ESMO 2024</a:t>
            </a:r>
          </a:p>
        </p:txBody>
      </p:sp>
      <p:sp>
        <p:nvSpPr>
          <p:cNvPr id="3" name="TextBox 2">
            <a:extLst>
              <a:ext uri="{FF2B5EF4-FFF2-40B4-BE49-F238E27FC236}">
                <a16:creationId xmlns:a16="http://schemas.microsoft.com/office/drawing/2014/main" id="{79A3552F-0641-3369-FFDE-72BF60FA896D}"/>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325205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48A8E-44A4-E0D6-D0D6-B4A4737E272C}"/>
              </a:ext>
            </a:extLst>
          </p:cNvPr>
          <p:cNvSpPr>
            <a:spLocks noGrp="1"/>
          </p:cNvSpPr>
          <p:nvPr>
            <p:ph type="title"/>
          </p:nvPr>
        </p:nvSpPr>
        <p:spPr/>
        <p:txBody>
          <a:bodyPr>
            <a:normAutofit/>
          </a:bodyPr>
          <a:lstStyle/>
          <a:p>
            <a:r>
              <a:rPr lang="en-US" sz="3600" b="1" dirty="0"/>
              <a:t>Taletrectinib in Metastatic ROS1+ NSCLC:</a:t>
            </a:r>
            <a:br>
              <a:rPr lang="en-US" sz="3600" b="1" dirty="0"/>
            </a:br>
            <a:r>
              <a:rPr lang="en-US" sz="3600" b="1" dirty="0"/>
              <a:t>Global Phase II TRUST-II Trial </a:t>
            </a:r>
          </a:p>
        </p:txBody>
      </p:sp>
      <p:pic>
        <p:nvPicPr>
          <p:cNvPr id="4" name="Picture 3">
            <a:extLst>
              <a:ext uri="{FF2B5EF4-FFF2-40B4-BE49-F238E27FC236}">
                <a16:creationId xmlns:a16="http://schemas.microsoft.com/office/drawing/2014/main" id="{28B49B3C-F463-C457-ABF2-D8A22701DD7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4160" y="2205758"/>
            <a:ext cx="5869931" cy="3943023"/>
          </a:xfrm>
          <a:prstGeom prst="rect">
            <a:avLst/>
          </a:prstGeom>
        </p:spPr>
      </p:pic>
      <p:pic>
        <p:nvPicPr>
          <p:cNvPr id="5" name="Picture 4">
            <a:extLst>
              <a:ext uri="{FF2B5EF4-FFF2-40B4-BE49-F238E27FC236}">
                <a16:creationId xmlns:a16="http://schemas.microsoft.com/office/drawing/2014/main" id="{E381D3DB-09F9-5864-6E24-F2D0EBAF429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244943" y="2205759"/>
            <a:ext cx="5727196" cy="3871656"/>
          </a:xfrm>
          <a:prstGeom prst="rect">
            <a:avLst/>
          </a:prstGeom>
        </p:spPr>
      </p:pic>
      <p:sp>
        <p:nvSpPr>
          <p:cNvPr id="6" name="TextBox 5">
            <a:extLst>
              <a:ext uri="{FF2B5EF4-FFF2-40B4-BE49-F238E27FC236}">
                <a16:creationId xmlns:a16="http://schemas.microsoft.com/office/drawing/2014/main" id="{44B18B80-203C-71B7-2546-E47E4EDAD0A4}"/>
              </a:ext>
            </a:extLst>
          </p:cNvPr>
          <p:cNvSpPr txBox="1"/>
          <p:nvPr/>
        </p:nvSpPr>
        <p:spPr>
          <a:xfrm>
            <a:off x="1161726" y="1805649"/>
            <a:ext cx="4114800"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TKI-Naive</a:t>
            </a:r>
          </a:p>
        </p:txBody>
      </p:sp>
      <p:sp>
        <p:nvSpPr>
          <p:cNvPr id="7" name="TextBox 6">
            <a:extLst>
              <a:ext uri="{FF2B5EF4-FFF2-40B4-BE49-F238E27FC236}">
                <a16:creationId xmlns:a16="http://schemas.microsoft.com/office/drawing/2014/main" id="{95A0B10E-2C36-3422-5CA0-132483AB23D0}"/>
              </a:ext>
            </a:extLst>
          </p:cNvPr>
          <p:cNvSpPr txBox="1"/>
          <p:nvPr/>
        </p:nvSpPr>
        <p:spPr>
          <a:xfrm>
            <a:off x="7239000" y="1805649"/>
            <a:ext cx="4114800"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TKI-Pretreated</a:t>
            </a:r>
          </a:p>
        </p:txBody>
      </p:sp>
      <p:sp>
        <p:nvSpPr>
          <p:cNvPr id="9" name="TextBox 8">
            <a:extLst>
              <a:ext uri="{FF2B5EF4-FFF2-40B4-BE49-F238E27FC236}">
                <a16:creationId xmlns:a16="http://schemas.microsoft.com/office/drawing/2014/main" id="{D54FD6AE-ACFB-169F-55F1-BDCCADA5609D}"/>
              </a:ext>
            </a:extLst>
          </p:cNvPr>
          <p:cNvSpPr txBox="1"/>
          <p:nvPr/>
        </p:nvSpPr>
        <p:spPr>
          <a:xfrm>
            <a:off x="6864078" y="6472640"/>
            <a:ext cx="481459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Liu G et al., WCLC 2024</a:t>
            </a:r>
          </a:p>
        </p:txBody>
      </p:sp>
      <p:sp>
        <p:nvSpPr>
          <p:cNvPr id="3" name="TextBox 2">
            <a:extLst>
              <a:ext uri="{FF2B5EF4-FFF2-40B4-BE49-F238E27FC236}">
                <a16:creationId xmlns:a16="http://schemas.microsoft.com/office/drawing/2014/main" id="{20EB553E-9470-B38D-19BC-B135C2465DE4}"/>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33530376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1C084-18B5-BB23-F981-C2F8681489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25E0A5-E058-5BCC-F81D-3C64AADD9A1C}"/>
              </a:ext>
            </a:extLst>
          </p:cNvPr>
          <p:cNvSpPr>
            <a:spLocks noGrp="1"/>
          </p:cNvSpPr>
          <p:nvPr>
            <p:ph type="title"/>
          </p:nvPr>
        </p:nvSpPr>
        <p:spPr>
          <a:xfrm>
            <a:off x="570571" y="172507"/>
            <a:ext cx="10515600" cy="1325563"/>
          </a:xfrm>
        </p:spPr>
        <p:txBody>
          <a:bodyPr>
            <a:normAutofit/>
          </a:bodyPr>
          <a:lstStyle/>
          <a:p>
            <a:r>
              <a:rPr lang="en-US" sz="3600" b="1" dirty="0"/>
              <a:t>Taletrectinib in Metastatic ROS1+ NSCLC:</a:t>
            </a:r>
            <a:br>
              <a:rPr lang="en-US" sz="3600" b="1" dirty="0"/>
            </a:br>
            <a:r>
              <a:rPr lang="en-US" sz="3600" b="1" dirty="0"/>
              <a:t>Safety Data from TRUST-II</a:t>
            </a:r>
          </a:p>
        </p:txBody>
      </p:sp>
      <p:pic>
        <p:nvPicPr>
          <p:cNvPr id="3" name="Picture 2">
            <a:extLst>
              <a:ext uri="{FF2B5EF4-FFF2-40B4-BE49-F238E27FC236}">
                <a16:creationId xmlns:a16="http://schemas.microsoft.com/office/drawing/2014/main" id="{7527D719-FF30-ADAA-BC85-E2FFE8062A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5522" y="1989282"/>
            <a:ext cx="11780955" cy="4259118"/>
          </a:xfrm>
          <a:prstGeom prst="rect">
            <a:avLst/>
          </a:prstGeom>
        </p:spPr>
      </p:pic>
      <p:sp>
        <p:nvSpPr>
          <p:cNvPr id="8" name="TextBox 7">
            <a:extLst>
              <a:ext uri="{FF2B5EF4-FFF2-40B4-BE49-F238E27FC236}">
                <a16:creationId xmlns:a16="http://schemas.microsoft.com/office/drawing/2014/main" id="{EE4F9902-33A4-917A-BA47-C0CB0E8AB8A1}"/>
              </a:ext>
            </a:extLst>
          </p:cNvPr>
          <p:cNvSpPr txBox="1"/>
          <p:nvPr/>
        </p:nvSpPr>
        <p:spPr>
          <a:xfrm>
            <a:off x="1108362" y="1789227"/>
            <a:ext cx="48075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TEAEs in ≥15% of Patients (N=159)</a:t>
            </a:r>
          </a:p>
        </p:txBody>
      </p:sp>
      <p:sp>
        <p:nvSpPr>
          <p:cNvPr id="9" name="TextBox 8">
            <a:extLst>
              <a:ext uri="{FF2B5EF4-FFF2-40B4-BE49-F238E27FC236}">
                <a16:creationId xmlns:a16="http://schemas.microsoft.com/office/drawing/2014/main" id="{7207E000-0945-2F84-8429-1ADB3B873FC4}"/>
              </a:ext>
            </a:extLst>
          </p:cNvPr>
          <p:cNvSpPr txBox="1"/>
          <p:nvPr/>
        </p:nvSpPr>
        <p:spPr>
          <a:xfrm>
            <a:off x="6882739" y="6408494"/>
            <a:ext cx="481459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Liu G et al., WCLC 2024</a:t>
            </a:r>
          </a:p>
        </p:txBody>
      </p:sp>
      <p:sp>
        <p:nvSpPr>
          <p:cNvPr id="4" name="TextBox 3">
            <a:extLst>
              <a:ext uri="{FF2B5EF4-FFF2-40B4-BE49-F238E27FC236}">
                <a16:creationId xmlns:a16="http://schemas.microsoft.com/office/drawing/2014/main" id="{5771C1D9-0063-0551-6A6A-A0AC3D42485D}"/>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740111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703512" y="2060848"/>
            <a:ext cx="9072146" cy="2444995"/>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E3B5F-83ED-D672-3259-FE82DA27E7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2BD58E-1CE1-1CEF-F2E0-A7453B9FFB7A}"/>
              </a:ext>
            </a:extLst>
          </p:cNvPr>
          <p:cNvSpPr>
            <a:spLocks noGrp="1"/>
          </p:cNvSpPr>
          <p:nvPr>
            <p:ph type="title"/>
          </p:nvPr>
        </p:nvSpPr>
        <p:spPr>
          <a:xfrm>
            <a:off x="609600" y="122263"/>
            <a:ext cx="10972800" cy="1143000"/>
          </a:xfrm>
        </p:spPr>
        <p:txBody>
          <a:bodyPr>
            <a:noAutofit/>
          </a:bodyPr>
          <a:lstStyle/>
          <a:p>
            <a:r>
              <a:rPr lang="en-US" sz="3733" b="1" dirty="0">
                <a:latin typeface="Aptos" panose="020B0004020202020204" pitchFamily="34" charset="0"/>
                <a:ea typeface="Lato" panose="020F0502020204030203" pitchFamily="34" charset="0"/>
                <a:cs typeface="Lato" panose="020F0502020204030203" pitchFamily="34" charset="0"/>
              </a:rPr>
              <a:t>Treatment of Metastatic ROS1+ NSCLC: </a:t>
            </a:r>
            <a:r>
              <a:rPr lang="en-US" sz="3733" b="1" i="1" dirty="0">
                <a:latin typeface="Aptos" panose="020B0004020202020204" pitchFamily="34" charset="0"/>
                <a:ea typeface="Lato" panose="020F0502020204030203" pitchFamily="34" charset="0"/>
                <a:cs typeface="Lato" panose="020F0502020204030203" pitchFamily="34" charset="0"/>
              </a:rPr>
              <a:t>My Take</a:t>
            </a:r>
            <a:endParaRPr lang="en-US" sz="3733" b="1" i="1" dirty="0">
              <a:latin typeface="Aptos" panose="020B0004020202020204" pitchFamily="34" charset="0"/>
            </a:endParaRPr>
          </a:p>
        </p:txBody>
      </p:sp>
      <p:sp>
        <p:nvSpPr>
          <p:cNvPr id="3" name="Content Placeholder 2">
            <a:extLst>
              <a:ext uri="{FF2B5EF4-FFF2-40B4-BE49-F238E27FC236}">
                <a16:creationId xmlns:a16="http://schemas.microsoft.com/office/drawing/2014/main" id="{6FEF3A94-9B0D-B378-CF15-C6C546B0D4DF}"/>
              </a:ext>
            </a:extLst>
          </p:cNvPr>
          <p:cNvSpPr>
            <a:spLocks noGrp="1"/>
          </p:cNvSpPr>
          <p:nvPr>
            <p:ph idx="1"/>
          </p:nvPr>
        </p:nvSpPr>
        <p:spPr>
          <a:xfrm>
            <a:off x="6248400" y="1417181"/>
            <a:ext cx="5638799" cy="4812479"/>
          </a:xfrm>
        </p:spPr>
        <p:txBody>
          <a:bodyPr>
            <a:normAutofit fontScale="92500"/>
          </a:bodyPr>
          <a:lstStyle/>
          <a:p>
            <a:pPr>
              <a:lnSpc>
                <a:spcPct val="100000"/>
              </a:lnSpc>
            </a:pPr>
            <a:r>
              <a:rPr lang="en-US" dirty="0">
                <a:latin typeface="Aptos" panose="020B0004020202020204" pitchFamily="34" charset="0"/>
                <a:ea typeface="Lato" panose="020F0502020204030203" pitchFamily="34" charset="0"/>
                <a:cs typeface="Lato" panose="020F0502020204030203" pitchFamily="34" charset="0"/>
              </a:rPr>
              <a:t>Currently, repotrectinib is the only FDA-approved </a:t>
            </a:r>
            <a:r>
              <a:rPr lang="en-US" b="1" dirty="0">
                <a:latin typeface="Aptos" panose="020B0004020202020204" pitchFamily="34" charset="0"/>
                <a:ea typeface="Lato" panose="020F0502020204030203" pitchFamily="34" charset="0"/>
                <a:cs typeface="Lato" panose="020F0502020204030203" pitchFamily="34" charset="0"/>
              </a:rPr>
              <a:t>next-generation</a:t>
            </a:r>
            <a:r>
              <a:rPr lang="en-US" dirty="0">
                <a:latin typeface="Aptos" panose="020B0004020202020204" pitchFamily="34" charset="0"/>
                <a:ea typeface="Lato" panose="020F0502020204030203" pitchFamily="34" charset="0"/>
                <a:cs typeface="Lato" panose="020F0502020204030203" pitchFamily="34" charset="0"/>
              </a:rPr>
              <a:t> ROS1 TKI for ROS1+ NSCLC</a:t>
            </a:r>
          </a:p>
          <a:p>
            <a:pPr>
              <a:lnSpc>
                <a:spcPct val="100000"/>
              </a:lnSpc>
            </a:pPr>
            <a:r>
              <a:rPr lang="en-US" dirty="0">
                <a:latin typeface="Aptos" panose="020B0004020202020204" pitchFamily="34" charset="0"/>
                <a:ea typeface="Lato" panose="020F0502020204030203" pitchFamily="34" charset="0"/>
                <a:cs typeface="Lato" panose="020F0502020204030203" pitchFamily="34" charset="0"/>
              </a:rPr>
              <a:t>The landscape of first- and later-line ROS1 TKIs continues to actively evolve with next-generation agents</a:t>
            </a:r>
          </a:p>
          <a:p>
            <a:pPr>
              <a:lnSpc>
                <a:spcPct val="100000"/>
              </a:lnSpc>
            </a:pPr>
            <a:r>
              <a:rPr lang="en-US" dirty="0">
                <a:latin typeface="Aptos" panose="020B0004020202020204" pitchFamily="34" charset="0"/>
                <a:ea typeface="Lato" panose="020F0502020204030203" pitchFamily="34" charset="0"/>
                <a:cs typeface="Lato" panose="020F0502020204030203" pitchFamily="34" charset="0"/>
              </a:rPr>
              <a:t>Considerations in </a:t>
            </a:r>
            <a:r>
              <a:rPr lang="en-US" b="1" dirty="0">
                <a:latin typeface="Aptos" panose="020B0004020202020204" pitchFamily="34" charset="0"/>
                <a:ea typeface="Lato" panose="020F0502020204030203" pitchFamily="34" charset="0"/>
                <a:cs typeface="Lato" panose="020F0502020204030203" pitchFamily="34" charset="0"/>
              </a:rPr>
              <a:t>selecting the first-line agent</a:t>
            </a:r>
            <a:r>
              <a:rPr lang="en-US" dirty="0">
                <a:latin typeface="Aptos" panose="020B0004020202020204" pitchFamily="34" charset="0"/>
                <a:ea typeface="Lato" panose="020F0502020204030203" pitchFamily="34" charset="0"/>
                <a:cs typeface="Lato" panose="020F0502020204030203" pitchFamily="34" charset="0"/>
              </a:rPr>
              <a:t> include systemic and CNS efficacy, tolerability (such as TRK inhibition-mediated side effects), and access to therapy</a:t>
            </a:r>
          </a:p>
        </p:txBody>
      </p:sp>
      <p:sp>
        <p:nvSpPr>
          <p:cNvPr id="4" name="AutoShape 2">
            <a:extLst>
              <a:ext uri="{FF2B5EF4-FFF2-40B4-BE49-F238E27FC236}">
                <a16:creationId xmlns:a16="http://schemas.microsoft.com/office/drawing/2014/main" id="{CF33B826-99C8-F4BA-945A-976D8CAE125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Main graphic">
            <a:extLst>
              <a:ext uri="{FF2B5EF4-FFF2-40B4-BE49-F238E27FC236}">
                <a16:creationId xmlns:a16="http://schemas.microsoft.com/office/drawing/2014/main" id="{5BEC7EDD-917D-6A90-BA3B-7A8745867D74}"/>
              </a:ext>
            </a:extLst>
          </p:cNvPr>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1" r="1102" b="2970"/>
          <a:stretch/>
        </p:blipFill>
        <p:spPr>
          <a:xfrm>
            <a:off x="282780" y="1265263"/>
            <a:ext cx="5955829" cy="4711791"/>
          </a:xfrm>
          <a:prstGeom prst="rect">
            <a:avLst/>
          </a:prstGeom>
          <a:ln>
            <a:noFill/>
          </a:ln>
        </p:spPr>
      </p:pic>
      <p:sp>
        <p:nvSpPr>
          <p:cNvPr id="7" name="TextBox 6">
            <a:extLst>
              <a:ext uri="{FF2B5EF4-FFF2-40B4-BE49-F238E27FC236}">
                <a16:creationId xmlns:a16="http://schemas.microsoft.com/office/drawing/2014/main" id="{BEBC7DB5-F1F5-BB1D-4BFB-55F216E734C7}"/>
              </a:ext>
            </a:extLst>
          </p:cNvPr>
          <p:cNvSpPr txBox="1"/>
          <p:nvPr/>
        </p:nvSpPr>
        <p:spPr>
          <a:xfrm>
            <a:off x="745822" y="6461074"/>
            <a:ext cx="609904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Waliany S et al., J Clin Oncol 2024;42(22):2622-7</a:t>
            </a:r>
          </a:p>
        </p:txBody>
      </p:sp>
      <p:sp>
        <p:nvSpPr>
          <p:cNvPr id="5" name="TextBox 4">
            <a:extLst>
              <a:ext uri="{FF2B5EF4-FFF2-40B4-BE49-F238E27FC236}">
                <a16:creationId xmlns:a16="http://schemas.microsoft.com/office/drawing/2014/main" id="{6BE90BEC-1290-6874-3AD2-5542902F7DA5}"/>
              </a:ext>
            </a:extLst>
          </p:cNvPr>
          <p:cNvSpPr txBox="1"/>
          <p:nvPr/>
        </p:nvSpPr>
        <p:spPr>
          <a:xfrm>
            <a:off x="9067799" y="6480866"/>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7990597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200DE-9CA8-89BE-B561-55DBEF0DD2E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F04B60-8994-ACB2-218D-81DC15B572CB}"/>
              </a:ext>
            </a:extLst>
          </p:cNvPr>
          <p:cNvSpPr>
            <a:spLocks noGrp="1"/>
          </p:cNvSpPr>
          <p:nvPr>
            <p:ph idx="1"/>
          </p:nvPr>
        </p:nvSpPr>
        <p:spPr>
          <a:xfrm>
            <a:off x="912286" y="620689"/>
            <a:ext cx="10358967" cy="5400600"/>
          </a:xfrm>
        </p:spPr>
        <p:txBody>
          <a:bodyPr anchor="ctr"/>
          <a:lstStyle/>
          <a:p>
            <a:pPr marL="98425" indent="0" algn="ctr">
              <a:buNone/>
            </a:pPr>
            <a:r>
              <a:rPr lang="en-US" sz="4000" dirty="0"/>
              <a:t>How do you select first-line therapy </a:t>
            </a:r>
            <a:br>
              <a:rPr lang="en-US" sz="4000" dirty="0"/>
            </a:br>
            <a:r>
              <a:rPr lang="en-US" sz="4000" dirty="0"/>
              <a:t>currently, and how do you indirectly </a:t>
            </a:r>
            <a:br>
              <a:rPr lang="en-US" sz="4000" dirty="0"/>
            </a:br>
            <a:r>
              <a:rPr lang="en-US" sz="4000" dirty="0"/>
              <a:t>compare approved agents?</a:t>
            </a:r>
          </a:p>
        </p:txBody>
      </p:sp>
    </p:spTree>
    <p:extLst>
      <p:ext uri="{BB962C8B-B14F-4D97-AF65-F5344CB8AC3E}">
        <p14:creationId xmlns:p14="http://schemas.microsoft.com/office/powerpoint/2010/main" val="2182647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200DE-9CA8-89BE-B561-55DBEF0DD2E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F04B60-8994-ACB2-218D-81DC15B572CB}"/>
              </a:ext>
            </a:extLst>
          </p:cNvPr>
          <p:cNvSpPr>
            <a:spLocks noGrp="1"/>
          </p:cNvSpPr>
          <p:nvPr>
            <p:ph idx="1"/>
          </p:nvPr>
        </p:nvSpPr>
        <p:spPr>
          <a:xfrm>
            <a:off x="912286" y="620689"/>
            <a:ext cx="10358967" cy="5400600"/>
          </a:xfrm>
        </p:spPr>
        <p:txBody>
          <a:bodyPr anchor="ctr"/>
          <a:lstStyle/>
          <a:p>
            <a:pPr marL="98425" indent="0" algn="ctr">
              <a:buNone/>
            </a:pPr>
            <a:r>
              <a:rPr lang="en-US" sz="4000" dirty="0"/>
              <a:t>How do </a:t>
            </a:r>
            <a:r>
              <a:rPr lang="en-US" sz="4000" dirty="0" err="1"/>
              <a:t>zidesamtinib</a:t>
            </a:r>
            <a:r>
              <a:rPr lang="en-US" sz="4000" dirty="0"/>
              <a:t> and </a:t>
            </a:r>
            <a:r>
              <a:rPr lang="en-US" sz="4000" dirty="0" err="1"/>
              <a:t>taletrectinib</a:t>
            </a:r>
            <a:r>
              <a:rPr lang="en-US" sz="4000" dirty="0"/>
              <a:t> </a:t>
            </a:r>
            <a:br>
              <a:rPr lang="en-US" sz="4000" dirty="0"/>
            </a:br>
            <a:r>
              <a:rPr lang="en-US" sz="4000" dirty="0"/>
              <a:t>compare to available agents?</a:t>
            </a:r>
          </a:p>
        </p:txBody>
      </p:sp>
    </p:spTree>
    <p:extLst>
      <p:ext uri="{BB962C8B-B14F-4D97-AF65-F5344CB8AC3E}">
        <p14:creationId xmlns:p14="http://schemas.microsoft.com/office/powerpoint/2010/main" val="145636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E1B2C-ADEA-A383-9BDC-96D2EEBFCDB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3C82881-79CC-FA35-0AA7-93108634CE29}"/>
              </a:ext>
            </a:extLst>
          </p:cNvPr>
          <p:cNvSpPr>
            <a:spLocks noGrp="1"/>
          </p:cNvSpPr>
          <p:nvPr>
            <p:ph idx="1"/>
          </p:nvPr>
        </p:nvSpPr>
        <p:spPr>
          <a:xfrm>
            <a:off x="912286" y="620689"/>
            <a:ext cx="10358967" cy="5400600"/>
          </a:xfrm>
        </p:spPr>
        <p:txBody>
          <a:bodyPr anchor="ctr"/>
          <a:lstStyle/>
          <a:p>
            <a:pPr marL="98425" indent="0" algn="ctr">
              <a:buNone/>
            </a:pPr>
            <a:r>
              <a:rPr lang="en-US" sz="4000" dirty="0"/>
              <a:t>Regulatory and reimbursement issues aside, which systemic therapy would you most </a:t>
            </a:r>
            <a:br>
              <a:rPr lang="en-US" sz="4000" dirty="0"/>
            </a:br>
            <a:r>
              <a:rPr lang="en-US" sz="4000" dirty="0"/>
              <a:t>likely recommend for a patient with </a:t>
            </a:r>
            <a:br>
              <a:rPr lang="en-US" sz="4000" dirty="0"/>
            </a:br>
            <a:r>
              <a:rPr lang="en-US" sz="4000" dirty="0"/>
              <a:t>ROS1-positive metastatic NSCLC who </a:t>
            </a:r>
            <a:br>
              <a:rPr lang="en-US" sz="4000" dirty="0"/>
            </a:br>
            <a:r>
              <a:rPr lang="en-US" sz="4000" dirty="0"/>
              <a:t>progressed on first-line </a:t>
            </a:r>
            <a:r>
              <a:rPr lang="en-US" sz="4000" dirty="0" err="1"/>
              <a:t>repotrectinib</a:t>
            </a:r>
            <a:r>
              <a:rPr lang="en-US" sz="4000" dirty="0"/>
              <a:t>? </a:t>
            </a:r>
          </a:p>
        </p:txBody>
      </p:sp>
    </p:spTree>
    <p:extLst>
      <p:ext uri="{BB962C8B-B14F-4D97-AF65-F5344CB8AC3E}">
        <p14:creationId xmlns:p14="http://schemas.microsoft.com/office/powerpoint/2010/main" val="606199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15F40-4D63-B420-EC47-A726F046735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E307819-5963-64A8-C04C-5117DA005E40}"/>
              </a:ext>
            </a:extLst>
          </p:cNvPr>
          <p:cNvSpPr/>
          <p:nvPr/>
        </p:nvSpPr>
        <p:spPr bwMode="auto">
          <a:xfrm>
            <a:off x="371364" y="2737797"/>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526EBB7-394F-F55B-FEA7-57D32FD6A2BA}"/>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Targeted Therapies Beyond EGFR </a:t>
            </a:r>
            <a:br>
              <a:rPr lang="en-US" sz="2800" dirty="0"/>
            </a:br>
            <a:r>
              <a:rPr lang="en-US" sz="2800" dirty="0"/>
              <a:t>for Non-Small Cell Lung Cancer (NSCLC)</a:t>
            </a:r>
          </a:p>
        </p:txBody>
      </p:sp>
      <p:sp>
        <p:nvSpPr>
          <p:cNvPr id="3" name="Content Placeholder 2">
            <a:extLst>
              <a:ext uri="{FF2B5EF4-FFF2-40B4-BE49-F238E27FC236}">
                <a16:creationId xmlns:a16="http://schemas.microsoft.com/office/drawing/2014/main" id="{2F938ECD-9BFC-2A93-E399-7A7AC9238ACB}"/>
              </a:ext>
            </a:extLst>
          </p:cNvPr>
          <p:cNvSpPr>
            <a:spLocks noGrp="1"/>
          </p:cNvSpPr>
          <p:nvPr>
            <p:ph idx="1"/>
          </p:nvPr>
        </p:nvSpPr>
        <p:spPr>
          <a:xfrm>
            <a:off x="911424" y="1340768"/>
            <a:ext cx="9774980" cy="2736304"/>
          </a:xfrm>
        </p:spPr>
        <p:txBody>
          <a:bodyPr/>
          <a:lstStyle/>
          <a:p>
            <a:pPr marL="98425" indent="0">
              <a:lnSpc>
                <a:spcPct val="100000"/>
              </a:lnSpc>
              <a:spcBef>
                <a:spcPts val="300"/>
              </a:spcBef>
              <a:spcAft>
                <a:spcPts val="600"/>
              </a:spcAft>
              <a:buNone/>
            </a:pPr>
            <a:r>
              <a:rPr lang="en-US" sz="2400" dirty="0">
                <a:solidFill>
                  <a:srgbClr val="0432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AGAs (Actionable Genomic Alterations)</a:t>
            </a:r>
          </a:p>
          <a:p>
            <a:pPr marL="98425" indent="0">
              <a:lnSpc>
                <a:spcPct val="100000"/>
              </a:lnSpc>
              <a:spcBef>
                <a:spcPts val="3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ALK</a:t>
            </a:r>
            <a:endParaRPr lang="en-US" sz="2400" b="1" dirty="0">
              <a:solidFill>
                <a:schemeClr val="tx1"/>
              </a:solidFill>
              <a:latin typeface="Calibri" panose="020F0502020204030204" pitchFamily="34" charset="0"/>
              <a:cs typeface="Calibri" panose="020F0502020204030204" pitchFamily="34" charset="0"/>
            </a:endParaRPr>
          </a:p>
          <a:p>
            <a:pPr marL="98425" indent="0">
              <a:lnSpc>
                <a:spcPct val="100000"/>
              </a:lnSpc>
              <a:spcBef>
                <a:spcPts val="300"/>
              </a:spcBef>
              <a:spcAft>
                <a:spcPts val="600"/>
              </a:spcAft>
              <a:buNone/>
            </a:pPr>
            <a:r>
              <a:rPr lang="en-US" sz="2400" dirty="0">
                <a:solidFill>
                  <a:srgbClr val="0432FF"/>
                </a:solidFill>
              </a:rPr>
              <a:t>MODULE 2: </a:t>
            </a:r>
            <a:r>
              <a:rPr lang="en-US" sz="2400" b="1" kern="0" dirty="0">
                <a:solidFill>
                  <a:schemeClr val="tx1"/>
                </a:solidFill>
                <a:effectLst/>
                <a:latin typeface="+mn-lt"/>
                <a:ea typeface="Times New Roman" panose="02020603050405020304" pitchFamily="18" charset="0"/>
                <a:cs typeface="Times New Roman" panose="02020603050405020304" pitchFamily="18" charset="0"/>
              </a:rPr>
              <a:t>ROS1</a:t>
            </a:r>
          </a:p>
          <a:p>
            <a:pPr marL="98425" indent="0">
              <a:lnSpc>
                <a:spcPct val="100000"/>
              </a:lnSpc>
              <a:spcBef>
                <a:spcPts val="300"/>
              </a:spcBef>
              <a:spcAft>
                <a:spcPts val="600"/>
              </a:spcAft>
              <a:buNone/>
            </a:pPr>
            <a:r>
              <a:rPr lang="en-US" sz="2400" dirty="0">
                <a:solidFill>
                  <a:schemeClr val="bg1"/>
                </a:solidFill>
              </a:rPr>
              <a:t>MODULE 3: </a:t>
            </a:r>
            <a:r>
              <a:rPr lang="en-US" sz="2400" dirty="0">
                <a:solidFill>
                  <a:schemeClr val="bg1"/>
                </a:solidFill>
                <a:latin typeface="+mn-lt"/>
                <a:cs typeface="Times New Roman" panose="02020603050405020304" pitchFamily="18" charset="0"/>
              </a:rPr>
              <a:t>HER2</a:t>
            </a:r>
          </a:p>
          <a:p>
            <a:pPr marL="98425" indent="0">
              <a:lnSpc>
                <a:spcPct val="100000"/>
              </a:lnSpc>
              <a:spcBef>
                <a:spcPts val="300"/>
              </a:spcBef>
              <a:spcAft>
                <a:spcPts val="600"/>
              </a:spcAft>
              <a:buNone/>
            </a:pPr>
            <a:r>
              <a:rPr lang="en-US" sz="2400" dirty="0">
                <a:solidFill>
                  <a:srgbClr val="3233FF"/>
                </a:solidFill>
              </a:rPr>
              <a:t>MODULE 4: </a:t>
            </a:r>
            <a:r>
              <a:rPr lang="en-US" sz="2400" b="1" kern="0" dirty="0">
                <a:solidFill>
                  <a:srgbClr val="212121"/>
                </a:solidFill>
                <a:effectLst/>
                <a:latin typeface="+mn-lt"/>
                <a:ea typeface="Times New Roman" panose="02020603050405020304" pitchFamily="18" charset="0"/>
                <a:cs typeface="Times New Roman" panose="02020603050405020304" pitchFamily="18" charset="0"/>
              </a:rPr>
              <a:t>RET </a:t>
            </a:r>
          </a:p>
          <a:p>
            <a:pPr marL="98425" indent="0">
              <a:lnSpc>
                <a:spcPct val="100000"/>
              </a:lnSpc>
              <a:spcBef>
                <a:spcPts val="300"/>
              </a:spcBef>
              <a:spcAft>
                <a:spcPts val="600"/>
              </a:spcAft>
              <a:buNone/>
            </a:pPr>
            <a:r>
              <a:rPr lang="en-US" sz="2400" dirty="0">
                <a:solidFill>
                  <a:srgbClr val="3233FF"/>
                </a:solidFill>
              </a:rPr>
              <a:t>MODULE 5: </a:t>
            </a:r>
            <a:r>
              <a:rPr lang="en-US" sz="2400" dirty="0">
                <a:solidFill>
                  <a:srgbClr val="212121"/>
                </a:solidFill>
                <a:latin typeface="+mn-lt"/>
                <a:cs typeface="Times New Roman" panose="02020603050405020304" pitchFamily="18" charset="0"/>
              </a:rPr>
              <a:t>NTRK</a:t>
            </a:r>
            <a:endParaRPr lang="en-US" sz="2400" b="1" kern="0" dirty="0">
              <a:solidFill>
                <a:srgbClr val="212121"/>
              </a:solidFill>
              <a:effectLst/>
              <a:latin typeface="+mn-lt"/>
              <a:ea typeface="Times New Roman" panose="02020603050405020304" pitchFamily="18" charset="0"/>
              <a:cs typeface="Times New Roman" panose="02020603050405020304" pitchFamily="18" charset="0"/>
            </a:endParaRPr>
          </a:p>
          <a:p>
            <a:pPr marL="98425" indent="0">
              <a:lnSpc>
                <a:spcPct val="100000"/>
              </a:lnSpc>
              <a:spcBef>
                <a:spcPts val="300"/>
              </a:spcBef>
              <a:spcAft>
                <a:spcPts val="600"/>
              </a:spcAft>
              <a:buNone/>
            </a:pPr>
            <a:r>
              <a:rPr lang="en-US" sz="2400" dirty="0">
                <a:solidFill>
                  <a:srgbClr val="3233FF"/>
                </a:solidFill>
              </a:rPr>
              <a:t>MODULE 6: </a:t>
            </a:r>
            <a:r>
              <a:rPr lang="en-US" sz="2400" dirty="0">
                <a:solidFill>
                  <a:srgbClr val="212121"/>
                </a:solidFill>
                <a:latin typeface="+mn-lt"/>
                <a:cs typeface="Times New Roman" panose="02020603050405020304" pitchFamily="18" charset="0"/>
              </a:rPr>
              <a:t>MET</a:t>
            </a:r>
          </a:p>
          <a:p>
            <a:pPr marL="98425" indent="0">
              <a:lnSpc>
                <a:spcPct val="100000"/>
              </a:lnSpc>
              <a:spcBef>
                <a:spcPts val="300"/>
              </a:spcBef>
              <a:spcAft>
                <a:spcPts val="600"/>
              </a:spcAft>
              <a:buNone/>
            </a:pPr>
            <a:r>
              <a:rPr lang="en-US" sz="2400" dirty="0">
                <a:solidFill>
                  <a:srgbClr val="3233FF"/>
                </a:solidFill>
              </a:rPr>
              <a:t>MODULE 7: </a:t>
            </a:r>
            <a:r>
              <a:rPr lang="en-US" sz="2400" dirty="0">
                <a:solidFill>
                  <a:srgbClr val="212121"/>
                </a:solidFill>
                <a:latin typeface="+mn-lt"/>
                <a:cs typeface="Times New Roman" panose="02020603050405020304" pitchFamily="18" charset="0"/>
              </a:rPr>
              <a:t>BRAF</a:t>
            </a:r>
          </a:p>
          <a:p>
            <a:pPr marL="98425" indent="0">
              <a:lnSpc>
                <a:spcPct val="100000"/>
              </a:lnSpc>
              <a:spcBef>
                <a:spcPts val="300"/>
              </a:spcBef>
              <a:spcAft>
                <a:spcPts val="600"/>
              </a:spcAft>
              <a:buNone/>
            </a:pPr>
            <a:r>
              <a:rPr lang="en-US" sz="2400" dirty="0">
                <a:solidFill>
                  <a:srgbClr val="3233FF"/>
                </a:solidFill>
              </a:rPr>
              <a:t>MODULE 8:</a:t>
            </a:r>
            <a:r>
              <a:rPr lang="en-US" sz="2400" dirty="0">
                <a:solidFill>
                  <a:srgbClr val="212121"/>
                </a:solidFill>
                <a:latin typeface="+mn-lt"/>
                <a:cs typeface="Times New Roman" panose="02020603050405020304" pitchFamily="18" charset="0"/>
              </a:rPr>
              <a:t> KRAS G12C</a:t>
            </a:r>
          </a:p>
          <a:p>
            <a:pPr marL="98425" indent="0">
              <a:lnSpc>
                <a:spcPct val="100000"/>
              </a:lnSpc>
              <a:spcBef>
                <a:spcPts val="300"/>
              </a:spcBef>
              <a:spcAft>
                <a:spcPts val="600"/>
              </a:spcAft>
              <a:buNone/>
            </a:pPr>
            <a:r>
              <a:rPr lang="en-US" sz="2400" dirty="0">
                <a:solidFill>
                  <a:srgbClr val="3233FF"/>
                </a:solidFill>
              </a:rPr>
              <a:t>MODULE 9: </a:t>
            </a:r>
            <a:r>
              <a:rPr lang="en-US" sz="2400" dirty="0">
                <a:solidFill>
                  <a:srgbClr val="212121"/>
                </a:solidFill>
                <a:latin typeface="+mn-lt"/>
                <a:cs typeface="Times New Roman" panose="02020603050405020304" pitchFamily="18" charset="0"/>
              </a:rPr>
              <a:t>NRG1</a:t>
            </a:r>
          </a:p>
          <a:p>
            <a:pPr marL="98425" indent="0">
              <a:lnSpc>
                <a:spcPct val="100000"/>
              </a:lnSpc>
              <a:spcBef>
                <a:spcPts val="300"/>
              </a:spcBef>
              <a:spcAft>
                <a:spcPts val="600"/>
              </a:spcAft>
              <a:buNone/>
            </a:pPr>
            <a:r>
              <a:rPr lang="en-US" sz="2400" dirty="0">
                <a:solidFill>
                  <a:srgbClr val="3233FF"/>
                </a:solidFill>
              </a:rPr>
              <a:t>MODULE 10: </a:t>
            </a:r>
            <a:r>
              <a:rPr lang="en-US" sz="2400" dirty="0">
                <a:solidFill>
                  <a:srgbClr val="212121"/>
                </a:solidFill>
                <a:latin typeface="+mn-lt"/>
                <a:cs typeface="Times New Roman" panose="02020603050405020304" pitchFamily="18" charset="0"/>
              </a:rPr>
              <a:t>Novel Targeted Strategies</a:t>
            </a:r>
          </a:p>
        </p:txBody>
      </p:sp>
    </p:spTree>
    <p:extLst>
      <p:ext uri="{BB962C8B-B14F-4D97-AF65-F5344CB8AC3E}">
        <p14:creationId xmlns:p14="http://schemas.microsoft.com/office/powerpoint/2010/main" val="61203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724C0-6676-1FCC-9365-E1EF6EE04B5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50809A1-15F8-2A91-1CCB-2B8BB98BC021}"/>
              </a:ext>
            </a:extLst>
          </p:cNvPr>
          <p:cNvSpPr>
            <a:spLocks noGrp="1"/>
          </p:cNvSpPr>
          <p:nvPr>
            <p:ph type="title"/>
          </p:nvPr>
        </p:nvSpPr>
        <p:spPr>
          <a:xfrm>
            <a:off x="0" y="196602"/>
            <a:ext cx="12192000" cy="1020762"/>
          </a:xfrm>
        </p:spPr>
        <p:txBody>
          <a:bodyPr>
            <a:normAutofit/>
          </a:bodyPr>
          <a:lstStyle/>
          <a:p>
            <a:r>
              <a:rPr lang="en-US" sz="3600" dirty="0"/>
              <a:t>ERBB2 (HER2) mutations in NSCLC</a:t>
            </a:r>
          </a:p>
        </p:txBody>
      </p:sp>
      <p:pic>
        <p:nvPicPr>
          <p:cNvPr id="5" name="Picture 4">
            <a:extLst>
              <a:ext uri="{FF2B5EF4-FFF2-40B4-BE49-F238E27FC236}">
                <a16:creationId xmlns:a16="http://schemas.microsoft.com/office/drawing/2014/main" id="{FE34CCB1-A742-3965-8DE3-DFF12B3AFC2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37500"/>
          <a:stretch/>
        </p:blipFill>
        <p:spPr>
          <a:xfrm>
            <a:off x="481070" y="1371600"/>
            <a:ext cx="11128077" cy="4267200"/>
          </a:xfrm>
          <a:prstGeom prst="rect">
            <a:avLst/>
          </a:prstGeom>
        </p:spPr>
      </p:pic>
      <p:sp>
        <p:nvSpPr>
          <p:cNvPr id="6" name="TextBox 5">
            <a:extLst>
              <a:ext uri="{FF2B5EF4-FFF2-40B4-BE49-F238E27FC236}">
                <a16:creationId xmlns:a16="http://schemas.microsoft.com/office/drawing/2014/main" id="{3B0A73E7-A66B-1109-209A-A562479A6DD2}"/>
              </a:ext>
            </a:extLst>
          </p:cNvPr>
          <p:cNvSpPr txBox="1"/>
          <p:nvPr/>
        </p:nvSpPr>
        <p:spPr>
          <a:xfrm>
            <a:off x="8077200" y="6422432"/>
            <a:ext cx="37497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222222"/>
                </a:solidFill>
                <a:effectLst/>
                <a:uLnTx/>
                <a:uFillTx/>
                <a:latin typeface="Arial" panose="020B0604020202020204" pitchFamily="34" charset="0"/>
                <a:ea typeface="MS PGothic" charset="0"/>
                <a:cs typeface="+mn-cs"/>
              </a:rPr>
              <a:t>Robichaux</a:t>
            </a: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S PGothic" charset="0"/>
                <a:cs typeface="+mn-cs"/>
              </a:rPr>
              <a:t>, et al. </a:t>
            </a:r>
            <a:r>
              <a:rPr kumimoji="0" lang="en-US" sz="1800" b="0" i="1" u="none" strike="noStrike" kern="1200" cap="none" spc="0" normalizeH="0" baseline="0" noProof="0" dirty="0">
                <a:ln>
                  <a:noFill/>
                </a:ln>
                <a:solidFill>
                  <a:srgbClr val="222222"/>
                </a:solidFill>
                <a:effectLst/>
                <a:uLnTx/>
                <a:uFillTx/>
                <a:latin typeface="Arial" panose="020B0604020202020204" pitchFamily="34" charset="0"/>
                <a:ea typeface="MS PGothic" charset="0"/>
                <a:cs typeface="+mn-cs"/>
              </a:rPr>
              <a:t>Cancer Cell </a:t>
            </a: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S PGothic" charset="0"/>
                <a:cs typeface="+mn-cs"/>
              </a:rPr>
              <a:t>2019</a:t>
            </a: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endParaRPr>
          </a:p>
        </p:txBody>
      </p:sp>
      <p:sp>
        <p:nvSpPr>
          <p:cNvPr id="2" name="Rectangle 1">
            <a:extLst>
              <a:ext uri="{FF2B5EF4-FFF2-40B4-BE49-F238E27FC236}">
                <a16:creationId xmlns:a16="http://schemas.microsoft.com/office/drawing/2014/main" id="{D6590629-05CA-454E-314E-7F6ABA2CD48C}"/>
              </a:ext>
            </a:extLst>
          </p:cNvPr>
          <p:cNvSpPr/>
          <p:nvPr/>
        </p:nvSpPr>
        <p:spPr>
          <a:xfrm>
            <a:off x="304800" y="2514600"/>
            <a:ext cx="533400"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7C3D8FF8-A33E-0032-5F35-253599725A3D}"/>
              </a:ext>
            </a:extLst>
          </p:cNvPr>
          <p:cNvSpPr txBox="1"/>
          <p:nvPr/>
        </p:nvSpPr>
        <p:spPr>
          <a:xfrm>
            <a:off x="308919" y="6512011"/>
            <a:ext cx="2996141"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Joel W Neal, MD, PhD</a:t>
            </a:r>
          </a:p>
        </p:txBody>
      </p:sp>
    </p:spTree>
    <p:extLst>
      <p:ext uri="{BB962C8B-B14F-4D97-AF65-F5344CB8AC3E}">
        <p14:creationId xmlns:p14="http://schemas.microsoft.com/office/powerpoint/2010/main" val="5451917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B57AC-1EBA-97ED-D766-C2237440073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657C5E5-8051-5D50-86F6-4AE7B2069C68}"/>
              </a:ext>
            </a:extLst>
          </p:cNvPr>
          <p:cNvSpPr txBox="1"/>
          <p:nvPr/>
        </p:nvSpPr>
        <p:spPr>
          <a:xfrm>
            <a:off x="9753600" y="6398696"/>
            <a:ext cx="2095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S PGothic" charset="0"/>
                <a:cs typeface="+mn-cs"/>
              </a:rPr>
              <a:t>Janne ASCO 2024</a:t>
            </a: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endParaRPr>
          </a:p>
        </p:txBody>
      </p:sp>
      <p:sp>
        <p:nvSpPr>
          <p:cNvPr id="3" name="Title 2">
            <a:extLst>
              <a:ext uri="{FF2B5EF4-FFF2-40B4-BE49-F238E27FC236}">
                <a16:creationId xmlns:a16="http://schemas.microsoft.com/office/drawing/2014/main" id="{3434DD71-5F0B-8CC1-1A17-EEF7E8B28EAF}"/>
              </a:ext>
            </a:extLst>
          </p:cNvPr>
          <p:cNvSpPr>
            <a:spLocks noGrp="1"/>
          </p:cNvSpPr>
          <p:nvPr>
            <p:ph type="title"/>
          </p:nvPr>
        </p:nvSpPr>
        <p:spPr/>
        <p:txBody>
          <a:bodyPr/>
          <a:lstStyle/>
          <a:p>
            <a:r>
              <a:rPr lang="en-US" dirty="0"/>
              <a:t>T-</a:t>
            </a:r>
            <a:r>
              <a:rPr lang="en-US" dirty="0" err="1"/>
              <a:t>DXd</a:t>
            </a:r>
            <a:r>
              <a:rPr lang="en-US" dirty="0"/>
              <a:t> for HER2-mutant (DESTINY-Lung02)</a:t>
            </a:r>
          </a:p>
        </p:txBody>
      </p:sp>
      <p:pic>
        <p:nvPicPr>
          <p:cNvPr id="8" name="Picture 7">
            <a:extLst>
              <a:ext uri="{FF2B5EF4-FFF2-40B4-BE49-F238E27FC236}">
                <a16:creationId xmlns:a16="http://schemas.microsoft.com/office/drawing/2014/main" id="{35E7DE10-F66E-9AF1-8E83-71A7A29FBD6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r="31142"/>
          <a:stretch/>
        </p:blipFill>
        <p:spPr>
          <a:xfrm>
            <a:off x="76200" y="1524000"/>
            <a:ext cx="4657369" cy="3503407"/>
          </a:xfrm>
          <a:prstGeom prst="rect">
            <a:avLst/>
          </a:prstGeom>
        </p:spPr>
      </p:pic>
      <p:pic>
        <p:nvPicPr>
          <p:cNvPr id="10" name="Picture 9">
            <a:extLst>
              <a:ext uri="{FF2B5EF4-FFF2-40B4-BE49-F238E27FC236}">
                <a16:creationId xmlns:a16="http://schemas.microsoft.com/office/drawing/2014/main" id="{8A26228D-FCAE-DA8F-F395-13AA1A2D9C4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885969" y="1524000"/>
            <a:ext cx="7125694" cy="3620005"/>
          </a:xfrm>
          <a:prstGeom prst="rect">
            <a:avLst/>
          </a:prstGeom>
        </p:spPr>
      </p:pic>
      <p:sp>
        <p:nvSpPr>
          <p:cNvPr id="2" name="TextBox 1">
            <a:extLst>
              <a:ext uri="{FF2B5EF4-FFF2-40B4-BE49-F238E27FC236}">
                <a16:creationId xmlns:a16="http://schemas.microsoft.com/office/drawing/2014/main" id="{55F3899D-5A71-C33E-032D-53C2EBF670C1}"/>
              </a:ext>
            </a:extLst>
          </p:cNvPr>
          <p:cNvSpPr txBox="1"/>
          <p:nvPr/>
        </p:nvSpPr>
        <p:spPr>
          <a:xfrm>
            <a:off x="308919" y="6512011"/>
            <a:ext cx="2996141"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Joel W Neal, MD, PhD</a:t>
            </a:r>
          </a:p>
        </p:txBody>
      </p:sp>
    </p:spTree>
    <p:extLst>
      <p:ext uri="{BB962C8B-B14F-4D97-AF65-F5344CB8AC3E}">
        <p14:creationId xmlns:p14="http://schemas.microsoft.com/office/powerpoint/2010/main" val="111440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B8383-F44F-9E5B-B6D1-5EA7641B79C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953C3EA-3914-E634-3A4C-5A0BDDA110C0}"/>
              </a:ext>
            </a:extLst>
          </p:cNvPr>
          <p:cNvSpPr>
            <a:spLocks noGrp="1"/>
          </p:cNvSpPr>
          <p:nvPr>
            <p:ph type="title"/>
          </p:nvPr>
        </p:nvSpPr>
        <p:spPr>
          <a:xfrm>
            <a:off x="609600" y="133491"/>
            <a:ext cx="10972800" cy="838200"/>
          </a:xfrm>
        </p:spPr>
        <p:txBody>
          <a:bodyPr>
            <a:normAutofit/>
          </a:bodyPr>
          <a:lstStyle/>
          <a:p>
            <a:r>
              <a:rPr lang="en-US" sz="3600" dirty="0"/>
              <a:t>HER2 immunohistochemistry in LUAD</a:t>
            </a:r>
          </a:p>
        </p:txBody>
      </p:sp>
      <p:sp>
        <p:nvSpPr>
          <p:cNvPr id="6" name="TextBox 5">
            <a:extLst>
              <a:ext uri="{FF2B5EF4-FFF2-40B4-BE49-F238E27FC236}">
                <a16:creationId xmlns:a16="http://schemas.microsoft.com/office/drawing/2014/main" id="{AEB8DF04-1AF5-8B58-79B5-D684A9CAAFD3}"/>
              </a:ext>
            </a:extLst>
          </p:cNvPr>
          <p:cNvSpPr txBox="1"/>
          <p:nvPr/>
        </p:nvSpPr>
        <p:spPr>
          <a:xfrm>
            <a:off x="8153400" y="6442630"/>
            <a:ext cx="39036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rPr>
              <a:t>Tan et al, JCO Precision Oncol 2022</a:t>
            </a:r>
          </a:p>
        </p:txBody>
      </p:sp>
      <p:graphicFrame>
        <p:nvGraphicFramePr>
          <p:cNvPr id="2" name="Table 1">
            <a:extLst>
              <a:ext uri="{FF2B5EF4-FFF2-40B4-BE49-F238E27FC236}">
                <a16:creationId xmlns:a16="http://schemas.microsoft.com/office/drawing/2014/main" id="{5BE2D94D-20AA-2598-8240-EF32A893EACD}"/>
              </a:ext>
            </a:extLst>
          </p:cNvPr>
          <p:cNvGraphicFramePr>
            <a:graphicFrameLocks noGrp="1"/>
          </p:cNvGraphicFramePr>
          <p:nvPr/>
        </p:nvGraphicFramePr>
        <p:xfrm>
          <a:off x="923104" y="1127020"/>
          <a:ext cx="10067487" cy="2508750"/>
        </p:xfrm>
        <a:graphic>
          <a:graphicData uri="http://schemas.openxmlformats.org/drawingml/2006/table">
            <a:tbl>
              <a:tblPr firstRow="1" bandRow="1">
                <a:tableStyleId>{5C22544A-7EE6-4342-B048-85BDC9FD1C3A}</a:tableStyleId>
              </a:tblPr>
              <a:tblGrid>
                <a:gridCol w="4165145">
                  <a:extLst>
                    <a:ext uri="{9D8B030D-6E8A-4147-A177-3AD203B41FA5}">
                      <a16:colId xmlns:a16="http://schemas.microsoft.com/office/drawing/2014/main" val="2475748159"/>
                    </a:ext>
                  </a:extLst>
                </a:gridCol>
                <a:gridCol w="919469">
                  <a:extLst>
                    <a:ext uri="{9D8B030D-6E8A-4147-A177-3AD203B41FA5}">
                      <a16:colId xmlns:a16="http://schemas.microsoft.com/office/drawing/2014/main" val="2398889719"/>
                    </a:ext>
                  </a:extLst>
                </a:gridCol>
                <a:gridCol w="919469">
                  <a:extLst>
                    <a:ext uri="{9D8B030D-6E8A-4147-A177-3AD203B41FA5}">
                      <a16:colId xmlns:a16="http://schemas.microsoft.com/office/drawing/2014/main" val="3169023550"/>
                    </a:ext>
                  </a:extLst>
                </a:gridCol>
                <a:gridCol w="919469">
                  <a:extLst>
                    <a:ext uri="{9D8B030D-6E8A-4147-A177-3AD203B41FA5}">
                      <a16:colId xmlns:a16="http://schemas.microsoft.com/office/drawing/2014/main" val="3475199436"/>
                    </a:ext>
                  </a:extLst>
                </a:gridCol>
                <a:gridCol w="919469">
                  <a:extLst>
                    <a:ext uri="{9D8B030D-6E8A-4147-A177-3AD203B41FA5}">
                      <a16:colId xmlns:a16="http://schemas.microsoft.com/office/drawing/2014/main" val="1478980520"/>
                    </a:ext>
                  </a:extLst>
                </a:gridCol>
                <a:gridCol w="919469">
                  <a:extLst>
                    <a:ext uri="{9D8B030D-6E8A-4147-A177-3AD203B41FA5}">
                      <a16:colId xmlns:a16="http://schemas.microsoft.com/office/drawing/2014/main" val="114903513"/>
                    </a:ext>
                  </a:extLst>
                </a:gridCol>
                <a:gridCol w="1304997">
                  <a:extLst>
                    <a:ext uri="{9D8B030D-6E8A-4147-A177-3AD203B41FA5}">
                      <a16:colId xmlns:a16="http://schemas.microsoft.com/office/drawing/2014/main" val="3640969714"/>
                    </a:ext>
                  </a:extLst>
                </a:gridCol>
              </a:tblGrid>
              <a:tr h="373734">
                <a:tc>
                  <a:txBody>
                    <a:bodyPr/>
                    <a:lstStyle/>
                    <a:p>
                      <a:r>
                        <a:rPr lang="en-US" dirty="0"/>
                        <a:t>Ref</a:t>
                      </a:r>
                    </a:p>
                  </a:txBody>
                  <a:tcPr/>
                </a:tc>
                <a:tc>
                  <a:txBody>
                    <a:bodyPr/>
                    <a:lstStyle/>
                    <a:p>
                      <a:r>
                        <a:rPr lang="en-US" dirty="0"/>
                        <a:t>N</a:t>
                      </a:r>
                    </a:p>
                  </a:txBody>
                  <a:tcPr/>
                </a:tc>
                <a:tc>
                  <a:txBody>
                    <a:bodyPr/>
                    <a:lstStyle/>
                    <a:p>
                      <a:r>
                        <a:rPr lang="en-US" b="1" dirty="0"/>
                        <a:t>0</a:t>
                      </a:r>
                    </a:p>
                  </a:txBody>
                  <a:tcPr/>
                </a:tc>
                <a:tc>
                  <a:txBody>
                    <a:bodyPr/>
                    <a:lstStyle/>
                    <a:p>
                      <a:r>
                        <a:rPr lang="en-US" b="1" dirty="0"/>
                        <a:t>1+</a:t>
                      </a:r>
                    </a:p>
                  </a:txBody>
                  <a:tcPr/>
                </a:tc>
                <a:tc>
                  <a:txBody>
                    <a:bodyPr/>
                    <a:lstStyle/>
                    <a:p>
                      <a:r>
                        <a:rPr lang="en-US" dirty="0"/>
                        <a:t>2+</a:t>
                      </a:r>
                    </a:p>
                  </a:txBody>
                  <a:tcPr/>
                </a:tc>
                <a:tc>
                  <a:txBody>
                    <a:bodyPr/>
                    <a:lstStyle/>
                    <a:p>
                      <a:r>
                        <a:rPr lang="en-US" dirty="0"/>
                        <a:t>3+</a:t>
                      </a:r>
                    </a:p>
                  </a:txBody>
                  <a:tcPr>
                    <a:solidFill>
                      <a:schemeClr val="accent6"/>
                    </a:solidFill>
                  </a:tcPr>
                </a:tc>
                <a:tc>
                  <a:txBody>
                    <a:bodyPr/>
                    <a:lstStyle/>
                    <a:p>
                      <a:r>
                        <a:rPr lang="en-US" dirty="0"/>
                        <a:t>(2+ or 3+)</a:t>
                      </a:r>
                    </a:p>
                  </a:txBody>
                  <a:tcPr>
                    <a:solidFill>
                      <a:schemeClr val="accent6">
                        <a:lumMod val="60000"/>
                        <a:lumOff val="40000"/>
                      </a:schemeClr>
                    </a:solidFill>
                  </a:tcPr>
                </a:tc>
                <a:extLst>
                  <a:ext uri="{0D108BD9-81ED-4DB2-BD59-A6C34878D82A}">
                    <a16:rowId xmlns:a16="http://schemas.microsoft.com/office/drawing/2014/main" val="730632607"/>
                  </a:ext>
                </a:extLst>
              </a:tr>
              <a:tr h="3737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Hirsch et al, BJC 2002</a:t>
                      </a:r>
                    </a:p>
                  </a:txBody>
                  <a:tcPr/>
                </a:tc>
                <a:tc>
                  <a:txBody>
                    <a:bodyPr/>
                    <a:lstStyle/>
                    <a:p>
                      <a:r>
                        <a:rPr lang="en-US" dirty="0"/>
                        <a:t>125</a:t>
                      </a:r>
                    </a:p>
                  </a:txBody>
                  <a:tcPr/>
                </a:tc>
                <a:tc>
                  <a:txBody>
                    <a:bodyPr/>
                    <a:lstStyle/>
                    <a:p>
                      <a:r>
                        <a:rPr lang="en-US" dirty="0"/>
                        <a:t>62%</a:t>
                      </a:r>
                    </a:p>
                  </a:txBody>
                  <a:tcPr/>
                </a:tc>
                <a:tc>
                  <a:txBody>
                    <a:bodyPr/>
                    <a:lstStyle/>
                    <a:p>
                      <a:r>
                        <a:rPr lang="en-US" b="0" dirty="0"/>
                        <a:t>8%</a:t>
                      </a:r>
                    </a:p>
                  </a:txBody>
                  <a:tcPr/>
                </a:tc>
                <a:tc>
                  <a:txBody>
                    <a:bodyPr/>
                    <a:lstStyle/>
                    <a:p>
                      <a:r>
                        <a:rPr lang="en-US" dirty="0"/>
                        <a:t>23%</a:t>
                      </a:r>
                    </a:p>
                  </a:txBody>
                  <a:tcPr/>
                </a:tc>
                <a:tc>
                  <a:txBody>
                    <a:bodyPr/>
                    <a:lstStyle/>
                    <a:p>
                      <a:r>
                        <a:rPr lang="en-US" dirty="0"/>
                        <a:t>7%</a:t>
                      </a:r>
                    </a:p>
                  </a:txBody>
                  <a:tcPr>
                    <a:solidFill>
                      <a:schemeClr val="accent6">
                        <a:lumMod val="40000"/>
                        <a:lumOff val="60000"/>
                      </a:schemeClr>
                    </a:solidFill>
                  </a:tcPr>
                </a:tc>
                <a:tc>
                  <a:txBody>
                    <a:bodyPr/>
                    <a:lstStyle/>
                    <a:p>
                      <a:r>
                        <a:rPr lang="en-US" dirty="0"/>
                        <a:t>30%</a:t>
                      </a:r>
                    </a:p>
                  </a:txBody>
                  <a:tcPr>
                    <a:solidFill>
                      <a:schemeClr val="accent6">
                        <a:lumMod val="20000"/>
                        <a:lumOff val="80000"/>
                      </a:schemeClr>
                    </a:solidFill>
                  </a:tcPr>
                </a:tc>
                <a:extLst>
                  <a:ext uri="{0D108BD9-81ED-4DB2-BD59-A6C34878D82A}">
                    <a16:rowId xmlns:a16="http://schemas.microsoft.com/office/drawing/2014/main" val="2041483513"/>
                  </a:ext>
                </a:extLst>
              </a:tr>
              <a:tr h="373734">
                <a:tc>
                  <a:txBody>
                    <a:bodyPr/>
                    <a:lstStyle/>
                    <a:p>
                      <a:r>
                        <a:rPr lang="en-US" dirty="0"/>
                        <a:t>Yoshizawa et al, Lung Cancer 2014</a:t>
                      </a:r>
                    </a:p>
                  </a:txBody>
                  <a:tcPr/>
                </a:tc>
                <a:tc>
                  <a:txBody>
                    <a:bodyPr/>
                    <a:lstStyle/>
                    <a:p>
                      <a:r>
                        <a:rPr lang="en-US" dirty="0"/>
                        <a:t>243</a:t>
                      </a:r>
                    </a:p>
                  </a:txBody>
                  <a:tcPr/>
                </a:tc>
                <a:tc>
                  <a:txBody>
                    <a:bodyPr/>
                    <a:lstStyle/>
                    <a:p>
                      <a:r>
                        <a:rPr lang="en-US" dirty="0"/>
                        <a:t>42%</a:t>
                      </a:r>
                    </a:p>
                  </a:txBody>
                  <a:tcPr/>
                </a:tc>
                <a:tc>
                  <a:txBody>
                    <a:bodyPr/>
                    <a:lstStyle/>
                    <a:p>
                      <a:r>
                        <a:rPr lang="en-US" b="0" dirty="0"/>
                        <a:t>42%</a:t>
                      </a:r>
                    </a:p>
                  </a:txBody>
                  <a:tcPr/>
                </a:tc>
                <a:tc>
                  <a:txBody>
                    <a:bodyPr/>
                    <a:lstStyle/>
                    <a:p>
                      <a:r>
                        <a:rPr lang="en-US" dirty="0"/>
                        <a:t>13%</a:t>
                      </a:r>
                    </a:p>
                  </a:txBody>
                  <a:tcPr/>
                </a:tc>
                <a:tc>
                  <a:txBody>
                    <a:bodyPr/>
                    <a:lstStyle/>
                    <a:p>
                      <a:r>
                        <a:rPr lang="en-US" dirty="0"/>
                        <a:t>3%</a:t>
                      </a:r>
                    </a:p>
                  </a:txBody>
                  <a:tcPr>
                    <a:solidFill>
                      <a:schemeClr val="accent6">
                        <a:lumMod val="40000"/>
                        <a:lumOff val="60000"/>
                      </a:schemeClr>
                    </a:solidFill>
                  </a:tcPr>
                </a:tc>
                <a:tc>
                  <a:txBody>
                    <a:bodyPr/>
                    <a:lstStyle/>
                    <a:p>
                      <a:r>
                        <a:rPr lang="en-US" dirty="0"/>
                        <a:t>16%</a:t>
                      </a:r>
                    </a:p>
                  </a:txBody>
                  <a:tcPr>
                    <a:solidFill>
                      <a:schemeClr val="accent6">
                        <a:lumMod val="20000"/>
                        <a:lumOff val="80000"/>
                      </a:schemeClr>
                    </a:solidFill>
                  </a:tcPr>
                </a:tc>
                <a:extLst>
                  <a:ext uri="{0D108BD9-81ED-4DB2-BD59-A6C34878D82A}">
                    <a16:rowId xmlns:a16="http://schemas.microsoft.com/office/drawing/2014/main" val="246165140"/>
                  </a:ext>
                </a:extLst>
              </a:tr>
              <a:tr h="373734">
                <a:tc>
                  <a:txBody>
                    <a:bodyPr/>
                    <a:lstStyle/>
                    <a:p>
                      <a:r>
                        <a:rPr lang="fr-FR" dirty="0"/>
                        <a:t>Reis et al Lung Cancer 2015    *(stage 3/4)</a:t>
                      </a:r>
                      <a:endParaRPr lang="en-US" i="1" dirty="0"/>
                    </a:p>
                  </a:txBody>
                  <a:tcPr/>
                </a:tc>
                <a:tc>
                  <a:txBody>
                    <a:bodyPr/>
                    <a:lstStyle/>
                    <a:p>
                      <a:r>
                        <a:rPr lang="en-US" dirty="0"/>
                        <a:t>176</a:t>
                      </a:r>
                    </a:p>
                  </a:txBody>
                  <a:tcPr/>
                </a:tc>
                <a:tc>
                  <a:txBody>
                    <a:bodyPr/>
                    <a:lstStyle/>
                    <a:p>
                      <a:r>
                        <a:rPr lang="en-US" dirty="0"/>
                        <a:t>42%</a:t>
                      </a:r>
                    </a:p>
                  </a:txBody>
                  <a:tcPr/>
                </a:tc>
                <a:tc>
                  <a:txBody>
                    <a:bodyPr/>
                    <a:lstStyle/>
                    <a:p>
                      <a:r>
                        <a:rPr lang="en-US" b="0" dirty="0"/>
                        <a:t>28%</a:t>
                      </a:r>
                    </a:p>
                  </a:txBody>
                  <a:tcPr/>
                </a:tc>
                <a:tc>
                  <a:txBody>
                    <a:bodyPr/>
                    <a:lstStyle/>
                    <a:p>
                      <a:r>
                        <a:rPr lang="en-US" dirty="0"/>
                        <a:t>23%</a:t>
                      </a:r>
                    </a:p>
                  </a:txBody>
                  <a:tcPr/>
                </a:tc>
                <a:tc>
                  <a:txBody>
                    <a:bodyPr/>
                    <a:lstStyle/>
                    <a:p>
                      <a:r>
                        <a:rPr lang="en-US" dirty="0"/>
                        <a:t>7%</a:t>
                      </a:r>
                    </a:p>
                  </a:txBody>
                  <a:tcPr>
                    <a:solidFill>
                      <a:schemeClr val="accent6">
                        <a:lumMod val="40000"/>
                        <a:lumOff val="60000"/>
                      </a:schemeClr>
                    </a:solidFill>
                  </a:tcPr>
                </a:tc>
                <a:tc>
                  <a:txBody>
                    <a:bodyPr/>
                    <a:lstStyle/>
                    <a:p>
                      <a:r>
                        <a:rPr lang="en-US" dirty="0"/>
                        <a:t>30%</a:t>
                      </a:r>
                    </a:p>
                  </a:txBody>
                  <a:tcPr>
                    <a:solidFill>
                      <a:schemeClr val="accent6">
                        <a:lumMod val="20000"/>
                        <a:lumOff val="80000"/>
                      </a:schemeClr>
                    </a:solidFill>
                  </a:tcPr>
                </a:tc>
                <a:extLst>
                  <a:ext uri="{0D108BD9-81ED-4DB2-BD59-A6C34878D82A}">
                    <a16:rowId xmlns:a16="http://schemas.microsoft.com/office/drawing/2014/main" val="235779873"/>
                  </a:ext>
                </a:extLst>
              </a:tr>
              <a:tr h="373734">
                <a:tc>
                  <a:txBody>
                    <a:bodyPr/>
                    <a:lstStyle/>
                    <a:p>
                      <a:r>
                        <a:rPr lang="en-US" dirty="0"/>
                        <a:t>Kim et al </a:t>
                      </a:r>
                      <a:r>
                        <a:rPr lang="en-US" dirty="0" err="1"/>
                        <a:t>PLoS</a:t>
                      </a:r>
                      <a:r>
                        <a:rPr lang="en-US" dirty="0"/>
                        <a:t> One 2017 (0-3+)</a:t>
                      </a:r>
                    </a:p>
                  </a:txBody>
                  <a:tcPr/>
                </a:tc>
                <a:tc>
                  <a:txBody>
                    <a:bodyPr/>
                    <a:lstStyle/>
                    <a:p>
                      <a:r>
                        <a:rPr lang="en-US" dirty="0"/>
                        <a:t>321</a:t>
                      </a:r>
                    </a:p>
                  </a:txBody>
                  <a:tcPr/>
                </a:tc>
                <a:tc>
                  <a:txBody>
                    <a:bodyPr/>
                    <a:lstStyle/>
                    <a:p>
                      <a:r>
                        <a:rPr lang="en-US" dirty="0"/>
                        <a:t>77%</a:t>
                      </a:r>
                    </a:p>
                  </a:txBody>
                  <a:tcPr/>
                </a:tc>
                <a:tc>
                  <a:txBody>
                    <a:bodyPr/>
                    <a:lstStyle/>
                    <a:p>
                      <a:r>
                        <a:rPr lang="en-US" b="0" dirty="0"/>
                        <a:t>31%</a:t>
                      </a:r>
                    </a:p>
                  </a:txBody>
                  <a:tcPr/>
                </a:tc>
                <a:tc>
                  <a:txBody>
                    <a:bodyPr/>
                    <a:lstStyle/>
                    <a:p>
                      <a:r>
                        <a:rPr lang="en-US" dirty="0"/>
                        <a:t>7%</a:t>
                      </a:r>
                    </a:p>
                  </a:txBody>
                  <a:tcPr/>
                </a:tc>
                <a:tc>
                  <a:txBody>
                    <a:bodyPr/>
                    <a:lstStyle/>
                    <a:p>
                      <a:r>
                        <a:rPr lang="en-US" dirty="0"/>
                        <a:t>1%</a:t>
                      </a:r>
                    </a:p>
                  </a:txBody>
                  <a:tcPr>
                    <a:solidFill>
                      <a:schemeClr val="accent6">
                        <a:lumMod val="40000"/>
                        <a:lumOff val="60000"/>
                      </a:schemeClr>
                    </a:solidFill>
                  </a:tcPr>
                </a:tc>
                <a:tc>
                  <a:txBody>
                    <a:bodyPr/>
                    <a:lstStyle/>
                    <a:p>
                      <a:r>
                        <a:rPr lang="en-US" dirty="0"/>
                        <a:t>8%</a:t>
                      </a:r>
                    </a:p>
                  </a:txBody>
                  <a:tcPr>
                    <a:solidFill>
                      <a:schemeClr val="accent6">
                        <a:lumMod val="20000"/>
                        <a:lumOff val="80000"/>
                      </a:schemeClr>
                    </a:solidFill>
                  </a:tcPr>
                </a:tc>
                <a:extLst>
                  <a:ext uri="{0D108BD9-81ED-4DB2-BD59-A6C34878D82A}">
                    <a16:rowId xmlns:a16="http://schemas.microsoft.com/office/drawing/2014/main" val="617532390"/>
                  </a:ext>
                </a:extLst>
              </a:tr>
              <a:tr h="3737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Kim et al </a:t>
                      </a:r>
                      <a:r>
                        <a:rPr lang="en-US" dirty="0" err="1"/>
                        <a:t>PLoS</a:t>
                      </a:r>
                      <a:r>
                        <a:rPr lang="en-US" dirty="0"/>
                        <a:t> One 2017 (H-Score)</a:t>
                      </a:r>
                    </a:p>
                  </a:txBody>
                  <a:tcPr/>
                </a:tc>
                <a:tc>
                  <a:txBody>
                    <a:bodyPr/>
                    <a:lstStyle/>
                    <a:p>
                      <a:r>
                        <a:rPr lang="en-US" dirty="0"/>
                        <a:t>321</a:t>
                      </a:r>
                    </a:p>
                  </a:txBody>
                  <a:tcPr/>
                </a:tc>
                <a:tc>
                  <a:txBody>
                    <a:bodyPr/>
                    <a:lstStyle/>
                    <a:p>
                      <a:r>
                        <a:rPr lang="en-US" dirty="0"/>
                        <a:t>60%</a:t>
                      </a:r>
                    </a:p>
                  </a:txBody>
                  <a:tcPr/>
                </a:tc>
                <a:tc>
                  <a:txBody>
                    <a:bodyPr/>
                    <a:lstStyle/>
                    <a:p>
                      <a:r>
                        <a:rPr lang="en-US" b="0" dirty="0"/>
                        <a:t>15%</a:t>
                      </a:r>
                    </a:p>
                  </a:txBody>
                  <a:tcPr/>
                </a:tc>
                <a:tc>
                  <a:txBody>
                    <a:bodyPr/>
                    <a:lstStyle/>
                    <a:p>
                      <a:r>
                        <a:rPr lang="en-US" dirty="0"/>
                        <a:t>8%</a:t>
                      </a:r>
                    </a:p>
                  </a:txBody>
                  <a:tcPr/>
                </a:tc>
                <a:tc>
                  <a:txBody>
                    <a:bodyPr/>
                    <a:lstStyle/>
                    <a:p>
                      <a:r>
                        <a:rPr lang="en-US" dirty="0"/>
                        <a:t>2%</a:t>
                      </a:r>
                    </a:p>
                  </a:txBody>
                  <a:tcPr>
                    <a:solidFill>
                      <a:schemeClr val="accent6">
                        <a:lumMod val="40000"/>
                        <a:lumOff val="60000"/>
                      </a:schemeClr>
                    </a:solidFill>
                  </a:tcPr>
                </a:tc>
                <a:tc>
                  <a:txBody>
                    <a:bodyPr/>
                    <a:lstStyle/>
                    <a:p>
                      <a:r>
                        <a:rPr lang="en-US" dirty="0"/>
                        <a:t>10%</a:t>
                      </a:r>
                    </a:p>
                  </a:txBody>
                  <a:tcPr>
                    <a:solidFill>
                      <a:schemeClr val="accent6">
                        <a:lumMod val="20000"/>
                        <a:lumOff val="80000"/>
                      </a:schemeClr>
                    </a:solidFill>
                  </a:tcPr>
                </a:tc>
                <a:extLst>
                  <a:ext uri="{0D108BD9-81ED-4DB2-BD59-A6C34878D82A}">
                    <a16:rowId xmlns:a16="http://schemas.microsoft.com/office/drawing/2014/main" val="624541265"/>
                  </a:ext>
                </a:extLst>
              </a:tr>
            </a:tbl>
          </a:graphicData>
        </a:graphic>
      </p:graphicFrame>
      <p:pic>
        <p:nvPicPr>
          <p:cNvPr id="3" name="Picture 2">
            <a:extLst>
              <a:ext uri="{FF2B5EF4-FFF2-40B4-BE49-F238E27FC236}">
                <a16:creationId xmlns:a16="http://schemas.microsoft.com/office/drawing/2014/main" id="{5638AA0F-0ABC-606F-7D70-E417D0D4A1D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08889" y="3778551"/>
            <a:ext cx="8895916" cy="2242402"/>
          </a:xfrm>
          <a:prstGeom prst="rect">
            <a:avLst/>
          </a:prstGeom>
          <a:ln>
            <a:solidFill>
              <a:schemeClr val="tx1"/>
            </a:solidFill>
          </a:ln>
        </p:spPr>
      </p:pic>
      <p:sp>
        <p:nvSpPr>
          <p:cNvPr id="5" name="TextBox 4">
            <a:extLst>
              <a:ext uri="{FF2B5EF4-FFF2-40B4-BE49-F238E27FC236}">
                <a16:creationId xmlns:a16="http://schemas.microsoft.com/office/drawing/2014/main" id="{C8A65ED9-8636-43BF-A261-535D1D8FF3AE}"/>
              </a:ext>
            </a:extLst>
          </p:cNvPr>
          <p:cNvSpPr txBox="1"/>
          <p:nvPr/>
        </p:nvSpPr>
        <p:spPr>
          <a:xfrm>
            <a:off x="308919" y="6512011"/>
            <a:ext cx="2996141"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Joel W Neal, MD, PhD</a:t>
            </a:r>
          </a:p>
        </p:txBody>
      </p:sp>
    </p:spTree>
    <p:extLst>
      <p:ext uri="{BB962C8B-B14F-4D97-AF65-F5344CB8AC3E}">
        <p14:creationId xmlns:p14="http://schemas.microsoft.com/office/powerpoint/2010/main" val="31957510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DD16F-9ECD-65CE-C983-9D79F89E63F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5195F83-5DE3-11CA-3032-D681B4588ED0}"/>
              </a:ext>
            </a:extLst>
          </p:cNvPr>
          <p:cNvSpPr txBox="1"/>
          <p:nvPr/>
        </p:nvSpPr>
        <p:spPr>
          <a:xfrm>
            <a:off x="9479516" y="6398696"/>
            <a:ext cx="26468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S PGothic" charset="0"/>
                <a:cs typeface="+mn-cs"/>
              </a:rPr>
              <a:t>Smit Lancet Oncol 2024</a:t>
            </a: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endParaRPr>
          </a:p>
        </p:txBody>
      </p:sp>
      <p:sp>
        <p:nvSpPr>
          <p:cNvPr id="3" name="Title 2">
            <a:extLst>
              <a:ext uri="{FF2B5EF4-FFF2-40B4-BE49-F238E27FC236}">
                <a16:creationId xmlns:a16="http://schemas.microsoft.com/office/drawing/2014/main" id="{85DD7DC1-133F-005C-2EBA-71C1296E653B}"/>
              </a:ext>
            </a:extLst>
          </p:cNvPr>
          <p:cNvSpPr>
            <a:spLocks noGrp="1"/>
          </p:cNvSpPr>
          <p:nvPr>
            <p:ph type="title"/>
          </p:nvPr>
        </p:nvSpPr>
        <p:spPr/>
        <p:txBody>
          <a:bodyPr/>
          <a:lstStyle/>
          <a:p>
            <a:r>
              <a:rPr lang="en-US" dirty="0"/>
              <a:t>T-</a:t>
            </a:r>
            <a:r>
              <a:rPr lang="en-US" dirty="0" err="1"/>
              <a:t>DXd</a:t>
            </a:r>
            <a:r>
              <a:rPr lang="en-US" dirty="0"/>
              <a:t> for HER2-IHC+ (DESTINY-Lung01)</a:t>
            </a:r>
          </a:p>
        </p:txBody>
      </p:sp>
      <p:pic>
        <p:nvPicPr>
          <p:cNvPr id="4" name="Picture 3">
            <a:extLst>
              <a:ext uri="{FF2B5EF4-FFF2-40B4-BE49-F238E27FC236}">
                <a16:creationId xmlns:a16="http://schemas.microsoft.com/office/drawing/2014/main" id="{FD13D3CE-191D-3B0E-FD98-785F676F28D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9497" y="1905000"/>
            <a:ext cx="6752303" cy="2819400"/>
          </a:xfrm>
          <a:prstGeom prst="rect">
            <a:avLst/>
          </a:prstGeom>
        </p:spPr>
      </p:pic>
      <p:pic>
        <p:nvPicPr>
          <p:cNvPr id="7" name="Picture 6">
            <a:extLst>
              <a:ext uri="{FF2B5EF4-FFF2-40B4-BE49-F238E27FC236}">
                <a16:creationId xmlns:a16="http://schemas.microsoft.com/office/drawing/2014/main" id="{D6829D7D-9431-5892-9034-6DC6B49CB999}"/>
              </a:ext>
            </a:extLst>
          </p:cNvPr>
          <p:cNvPicPr>
            <a:picLocks noChangeAspect="1"/>
          </p:cNvPicPr>
          <p:nvPr/>
        </p:nvPicPr>
        <p:blipFill>
          <a:blip r:embed="rId4"/>
          <a:stretch>
            <a:fillRect/>
          </a:stretch>
        </p:blipFill>
        <p:spPr>
          <a:xfrm>
            <a:off x="6759677" y="2514600"/>
            <a:ext cx="533474" cy="219106"/>
          </a:xfrm>
          <a:prstGeom prst="rect">
            <a:avLst/>
          </a:prstGeom>
        </p:spPr>
      </p:pic>
      <p:pic>
        <p:nvPicPr>
          <p:cNvPr id="11" name="Picture 10">
            <a:extLst>
              <a:ext uri="{FF2B5EF4-FFF2-40B4-BE49-F238E27FC236}">
                <a16:creationId xmlns:a16="http://schemas.microsoft.com/office/drawing/2014/main" id="{340D682E-B9F8-8036-CC65-72F9F0251AC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7467600" y="2078933"/>
            <a:ext cx="4267200" cy="654773"/>
          </a:xfrm>
          <a:prstGeom prst="rect">
            <a:avLst/>
          </a:prstGeom>
        </p:spPr>
      </p:pic>
      <p:pic>
        <p:nvPicPr>
          <p:cNvPr id="13" name="Picture 12">
            <a:extLst>
              <a:ext uri="{FF2B5EF4-FFF2-40B4-BE49-F238E27FC236}">
                <a16:creationId xmlns:a16="http://schemas.microsoft.com/office/drawing/2014/main" id="{D3C59B6A-5019-1914-E8DA-6DA8256C35B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7070938" y="2895600"/>
            <a:ext cx="4817156" cy="2370548"/>
          </a:xfrm>
          <a:prstGeom prst="rect">
            <a:avLst/>
          </a:prstGeom>
        </p:spPr>
      </p:pic>
      <p:sp>
        <p:nvSpPr>
          <p:cNvPr id="2" name="TextBox 1">
            <a:extLst>
              <a:ext uri="{FF2B5EF4-FFF2-40B4-BE49-F238E27FC236}">
                <a16:creationId xmlns:a16="http://schemas.microsoft.com/office/drawing/2014/main" id="{3B07A8E8-329F-0A77-716B-FDA033111CD4}"/>
              </a:ext>
            </a:extLst>
          </p:cNvPr>
          <p:cNvSpPr txBox="1"/>
          <p:nvPr/>
        </p:nvSpPr>
        <p:spPr>
          <a:xfrm>
            <a:off x="308919" y="6512011"/>
            <a:ext cx="2996141"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Joel W Neal, MD, PhD</a:t>
            </a:r>
          </a:p>
        </p:txBody>
      </p:sp>
    </p:spTree>
    <p:extLst>
      <p:ext uri="{BB962C8B-B14F-4D97-AF65-F5344CB8AC3E}">
        <p14:creationId xmlns:p14="http://schemas.microsoft.com/office/powerpoint/2010/main" val="24447612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79F83-28DC-0CC5-7951-A9C8B14DBCF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76D361C-4BF5-7CC9-20F7-41AD386E1048}"/>
              </a:ext>
            </a:extLst>
          </p:cNvPr>
          <p:cNvSpPr txBox="1"/>
          <p:nvPr/>
        </p:nvSpPr>
        <p:spPr>
          <a:xfrm>
            <a:off x="9448800" y="6472944"/>
            <a:ext cx="26468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S PGothic" charset="0"/>
                <a:cs typeface="+mn-cs"/>
              </a:rPr>
              <a:t>Smit Lancet Oncol 2024</a:t>
            </a: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endParaRPr>
          </a:p>
        </p:txBody>
      </p:sp>
      <p:sp>
        <p:nvSpPr>
          <p:cNvPr id="3" name="Title 2">
            <a:extLst>
              <a:ext uri="{FF2B5EF4-FFF2-40B4-BE49-F238E27FC236}">
                <a16:creationId xmlns:a16="http://schemas.microsoft.com/office/drawing/2014/main" id="{166972F2-E913-0DB9-46C0-A8EF6599C666}"/>
              </a:ext>
            </a:extLst>
          </p:cNvPr>
          <p:cNvSpPr>
            <a:spLocks noGrp="1"/>
          </p:cNvSpPr>
          <p:nvPr>
            <p:ph type="title"/>
          </p:nvPr>
        </p:nvSpPr>
        <p:spPr>
          <a:xfrm>
            <a:off x="609600" y="98631"/>
            <a:ext cx="10972800" cy="1143000"/>
          </a:xfrm>
        </p:spPr>
        <p:txBody>
          <a:bodyPr>
            <a:normAutofit/>
          </a:bodyPr>
          <a:lstStyle/>
          <a:p>
            <a:r>
              <a:rPr lang="en-US" dirty="0"/>
              <a:t>T-</a:t>
            </a:r>
            <a:r>
              <a:rPr lang="en-US" dirty="0" err="1"/>
              <a:t>DXd</a:t>
            </a:r>
            <a:r>
              <a:rPr lang="en-US" dirty="0"/>
              <a:t> for HER2-IHC+ (DESTINY-Lung01)</a:t>
            </a:r>
          </a:p>
        </p:txBody>
      </p:sp>
      <p:pic>
        <p:nvPicPr>
          <p:cNvPr id="5" name="Picture 4">
            <a:extLst>
              <a:ext uri="{FF2B5EF4-FFF2-40B4-BE49-F238E27FC236}">
                <a16:creationId xmlns:a16="http://schemas.microsoft.com/office/drawing/2014/main" id="{FFFFA5A0-CB77-A60B-FA00-21F1B4223A9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81000" y="1219200"/>
            <a:ext cx="5372850" cy="2495898"/>
          </a:xfrm>
          <a:prstGeom prst="rect">
            <a:avLst/>
          </a:prstGeom>
        </p:spPr>
      </p:pic>
      <p:pic>
        <p:nvPicPr>
          <p:cNvPr id="9" name="Picture 8">
            <a:extLst>
              <a:ext uri="{FF2B5EF4-FFF2-40B4-BE49-F238E27FC236}">
                <a16:creationId xmlns:a16="http://schemas.microsoft.com/office/drawing/2014/main" id="{D799DD1C-7A99-C2CB-8125-DD5E1127B31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959498" y="1370814"/>
            <a:ext cx="5753903" cy="2391109"/>
          </a:xfrm>
          <a:prstGeom prst="rect">
            <a:avLst/>
          </a:prstGeom>
        </p:spPr>
      </p:pic>
      <p:pic>
        <p:nvPicPr>
          <p:cNvPr id="12" name="Picture 11">
            <a:extLst>
              <a:ext uri="{FF2B5EF4-FFF2-40B4-BE49-F238E27FC236}">
                <a16:creationId xmlns:a16="http://schemas.microsoft.com/office/drawing/2014/main" id="{F21B4BD6-7070-A745-6751-ADAF865B75C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9557632" y="1484671"/>
            <a:ext cx="2429214" cy="476316"/>
          </a:xfrm>
          <a:prstGeom prst="rect">
            <a:avLst/>
          </a:prstGeom>
        </p:spPr>
      </p:pic>
      <p:pic>
        <p:nvPicPr>
          <p:cNvPr id="15" name="Picture 14">
            <a:extLst>
              <a:ext uri="{FF2B5EF4-FFF2-40B4-BE49-F238E27FC236}">
                <a16:creationId xmlns:a16="http://schemas.microsoft.com/office/drawing/2014/main" id="{F5AFB3B7-A276-9CA8-D63C-57A0F5428D8C}"/>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3352800" y="1722829"/>
            <a:ext cx="2029108" cy="619211"/>
          </a:xfrm>
          <a:prstGeom prst="rect">
            <a:avLst/>
          </a:prstGeom>
        </p:spPr>
      </p:pic>
      <p:grpSp>
        <p:nvGrpSpPr>
          <p:cNvPr id="2" name="Group 1">
            <a:extLst>
              <a:ext uri="{FF2B5EF4-FFF2-40B4-BE49-F238E27FC236}">
                <a16:creationId xmlns:a16="http://schemas.microsoft.com/office/drawing/2014/main" id="{11A07A6F-34B5-5814-FB82-1B38BCB5F0CF}"/>
              </a:ext>
            </a:extLst>
          </p:cNvPr>
          <p:cNvGrpSpPr/>
          <p:nvPr/>
        </p:nvGrpSpPr>
        <p:grpSpPr>
          <a:xfrm>
            <a:off x="3439618" y="4020289"/>
            <a:ext cx="4698193" cy="2664111"/>
            <a:chOff x="3601098" y="4069334"/>
            <a:chExt cx="4375234" cy="2480977"/>
          </a:xfrm>
        </p:grpSpPr>
        <p:pic>
          <p:nvPicPr>
            <p:cNvPr id="17" name="Picture 16">
              <a:extLst>
                <a:ext uri="{FF2B5EF4-FFF2-40B4-BE49-F238E27FC236}">
                  <a16:creationId xmlns:a16="http://schemas.microsoft.com/office/drawing/2014/main" id="{0F79AD6C-0C50-93DF-FC31-452FAC32C47E}"/>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3601098" y="4069334"/>
              <a:ext cx="4375234" cy="2252359"/>
            </a:xfrm>
            <a:prstGeom prst="rect">
              <a:avLst/>
            </a:prstGeom>
          </p:spPr>
        </p:pic>
        <p:pic>
          <p:nvPicPr>
            <p:cNvPr id="19" name="Picture 18">
              <a:extLst>
                <a:ext uri="{FF2B5EF4-FFF2-40B4-BE49-F238E27FC236}">
                  <a16:creationId xmlns:a16="http://schemas.microsoft.com/office/drawing/2014/main" id="{8F0A6774-2371-5784-77F7-2B210F0850DB}"/>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3601098" y="6279642"/>
              <a:ext cx="4375234" cy="270669"/>
            </a:xfrm>
            <a:prstGeom prst="rect">
              <a:avLst/>
            </a:prstGeom>
          </p:spPr>
        </p:pic>
      </p:grpSp>
      <p:sp>
        <p:nvSpPr>
          <p:cNvPr id="4" name="TextBox 3">
            <a:extLst>
              <a:ext uri="{FF2B5EF4-FFF2-40B4-BE49-F238E27FC236}">
                <a16:creationId xmlns:a16="http://schemas.microsoft.com/office/drawing/2014/main" id="{A520C82A-EE95-C053-48FD-3A19DE35525F}"/>
              </a:ext>
            </a:extLst>
          </p:cNvPr>
          <p:cNvSpPr txBox="1"/>
          <p:nvPr/>
        </p:nvSpPr>
        <p:spPr>
          <a:xfrm>
            <a:off x="308919" y="6512011"/>
            <a:ext cx="2996141"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Joel W Neal, MD, PhD</a:t>
            </a:r>
          </a:p>
        </p:txBody>
      </p:sp>
    </p:spTree>
    <p:extLst>
      <p:ext uri="{BB962C8B-B14F-4D97-AF65-F5344CB8AC3E}">
        <p14:creationId xmlns:p14="http://schemas.microsoft.com/office/powerpoint/2010/main" val="3770195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white card&#10;&#10;AI-generated content may be incorrect.">
            <a:extLst>
              <a:ext uri="{FF2B5EF4-FFF2-40B4-BE49-F238E27FC236}">
                <a16:creationId xmlns:a16="http://schemas.microsoft.com/office/drawing/2014/main" id="{F9F7287A-79AF-5903-A326-5A66732CCB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047" y="2708920"/>
            <a:ext cx="5879246" cy="3304744"/>
          </a:xfrm>
          <a:prstGeom prst="rect">
            <a:avLst/>
          </a:prstGeom>
          <a:effectLst>
            <a:outerShdw blurRad="50800" dist="38100" dir="2700000" algn="tl" rotWithShape="0">
              <a:prstClr val="black">
                <a:alpha val="40000"/>
              </a:prstClr>
            </a:outerShdw>
          </a:effectLst>
        </p:spPr>
      </p:pic>
      <p:pic>
        <p:nvPicPr>
          <p:cNvPr id="3" name="Picture 2" descr="A close-up of a card&#10;&#10;AI-generated content may be incorrect.">
            <a:extLst>
              <a:ext uri="{FF2B5EF4-FFF2-40B4-BE49-F238E27FC236}">
                <a16:creationId xmlns:a16="http://schemas.microsoft.com/office/drawing/2014/main" id="{7F1FE34A-C4F5-9362-23B1-3A2C1AEEA5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351" y="260648"/>
            <a:ext cx="5976663" cy="337286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866014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95D08-B1E8-5ECE-B920-DE776A0281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41BC89-F132-002F-50BE-2D2A3C80214D}"/>
              </a:ext>
            </a:extLst>
          </p:cNvPr>
          <p:cNvSpPr>
            <a:spLocks noGrp="1"/>
          </p:cNvSpPr>
          <p:nvPr>
            <p:ph type="title"/>
          </p:nvPr>
        </p:nvSpPr>
        <p:spPr/>
        <p:txBody>
          <a:bodyPr>
            <a:normAutofit fontScale="90000"/>
          </a:bodyPr>
          <a:lstStyle/>
          <a:p>
            <a:r>
              <a:rPr lang="en-US" dirty="0"/>
              <a:t>T-</a:t>
            </a:r>
            <a:r>
              <a:rPr lang="en-US" dirty="0" err="1"/>
              <a:t>DXd</a:t>
            </a:r>
            <a:r>
              <a:rPr lang="en-US" dirty="0"/>
              <a:t> for HER2 Overexpression (DESTINY-Lung03)</a:t>
            </a:r>
          </a:p>
        </p:txBody>
      </p:sp>
      <p:pic>
        <p:nvPicPr>
          <p:cNvPr id="4" name="Picture 3">
            <a:extLst>
              <a:ext uri="{FF2B5EF4-FFF2-40B4-BE49-F238E27FC236}">
                <a16:creationId xmlns:a16="http://schemas.microsoft.com/office/drawing/2014/main" id="{D640DDA0-9269-0B50-7698-4FE828A61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905000"/>
            <a:ext cx="7371712" cy="3505200"/>
          </a:xfrm>
          <a:prstGeom prst="rect">
            <a:avLst/>
          </a:prstGeom>
        </p:spPr>
      </p:pic>
      <p:pic>
        <p:nvPicPr>
          <p:cNvPr id="6" name="Picture 5" descr="A graph of a number of patients&#10;&#10;AI-generated content may be incorrect.">
            <a:extLst>
              <a:ext uri="{FF2B5EF4-FFF2-40B4-BE49-F238E27FC236}">
                <a16:creationId xmlns:a16="http://schemas.microsoft.com/office/drawing/2014/main" id="{98790D2E-36C7-0A31-B85F-3664D8F30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2209800"/>
            <a:ext cx="4619395" cy="4062487"/>
          </a:xfrm>
          <a:prstGeom prst="rect">
            <a:avLst/>
          </a:prstGeom>
        </p:spPr>
      </p:pic>
      <p:sp>
        <p:nvSpPr>
          <p:cNvPr id="7" name="TextBox 6">
            <a:extLst>
              <a:ext uri="{FF2B5EF4-FFF2-40B4-BE49-F238E27FC236}">
                <a16:creationId xmlns:a16="http://schemas.microsoft.com/office/drawing/2014/main" id="{EABC7E71-FE35-0A55-087D-2976F7F00DCE}"/>
              </a:ext>
            </a:extLst>
          </p:cNvPr>
          <p:cNvSpPr txBox="1"/>
          <p:nvPr/>
        </p:nvSpPr>
        <p:spPr>
          <a:xfrm>
            <a:off x="6096000" y="1600200"/>
            <a:ext cx="1524000" cy="6096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endParaRPr>
          </a:p>
        </p:txBody>
      </p:sp>
      <p:sp>
        <p:nvSpPr>
          <p:cNvPr id="5" name="TextBox 4">
            <a:extLst>
              <a:ext uri="{FF2B5EF4-FFF2-40B4-BE49-F238E27FC236}">
                <a16:creationId xmlns:a16="http://schemas.microsoft.com/office/drawing/2014/main" id="{B05B9420-8937-B5F5-A371-99505488543A}"/>
              </a:ext>
            </a:extLst>
          </p:cNvPr>
          <p:cNvSpPr txBox="1"/>
          <p:nvPr/>
        </p:nvSpPr>
        <p:spPr>
          <a:xfrm>
            <a:off x="9601200" y="6550223"/>
            <a:ext cx="23622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Times New Roman" panose="02020603050405020304" pitchFamily="18" charset="0"/>
              </a:rPr>
              <a:t>PLANCHARD WCLC 2024</a:t>
            </a:r>
            <a:endParaRPr kumimoji="0" lang="en-US" sz="1200" b="0" i="0" u="none" strike="noStrike" kern="1200" cap="none" spc="0" normalizeH="0" baseline="0" noProof="0" dirty="0">
              <a:ln>
                <a:noFill/>
              </a:ln>
              <a:solidFill>
                <a:prstClr val="black"/>
              </a:solidFill>
              <a:effectLst/>
              <a:uLnTx/>
              <a:uFillTx/>
              <a:latin typeface="Arial" panose="020B0604020202020204"/>
              <a:ea typeface="MS PGothic" charset="0"/>
              <a:cs typeface="+mn-cs"/>
            </a:endParaRPr>
          </a:p>
        </p:txBody>
      </p:sp>
      <p:sp>
        <p:nvSpPr>
          <p:cNvPr id="3" name="TextBox 2">
            <a:extLst>
              <a:ext uri="{FF2B5EF4-FFF2-40B4-BE49-F238E27FC236}">
                <a16:creationId xmlns:a16="http://schemas.microsoft.com/office/drawing/2014/main" id="{3422E6C8-5772-42A5-7B10-48FF2CFD26C5}"/>
              </a:ext>
            </a:extLst>
          </p:cNvPr>
          <p:cNvSpPr txBox="1"/>
          <p:nvPr/>
        </p:nvSpPr>
        <p:spPr>
          <a:xfrm>
            <a:off x="308919" y="6512011"/>
            <a:ext cx="2996141"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Joel W Neal, MD, PhD</a:t>
            </a:r>
          </a:p>
        </p:txBody>
      </p:sp>
    </p:spTree>
    <p:extLst>
      <p:ext uri="{BB962C8B-B14F-4D97-AF65-F5344CB8AC3E}">
        <p14:creationId xmlns:p14="http://schemas.microsoft.com/office/powerpoint/2010/main" val="22408965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3F574-FDA6-E9BA-3AF7-71DB94D7B38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FAD4E2A-73EC-3DA2-307A-905689316CA8}"/>
              </a:ext>
            </a:extLst>
          </p:cNvPr>
          <p:cNvSpPr txBox="1"/>
          <p:nvPr/>
        </p:nvSpPr>
        <p:spPr>
          <a:xfrm>
            <a:off x="7121317" y="6398696"/>
            <a:ext cx="5070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S PGothic" charset="0"/>
                <a:cs typeface="+mn-cs"/>
              </a:rPr>
              <a:t>Janne ASCO 2024 and Smit Lancet Oncol 2024</a:t>
            </a: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endParaRPr>
          </a:p>
        </p:txBody>
      </p:sp>
      <p:sp>
        <p:nvSpPr>
          <p:cNvPr id="3" name="Title 2">
            <a:extLst>
              <a:ext uri="{FF2B5EF4-FFF2-40B4-BE49-F238E27FC236}">
                <a16:creationId xmlns:a16="http://schemas.microsoft.com/office/drawing/2014/main" id="{C56F31C4-3A07-8939-2EFE-162EF939F5B5}"/>
              </a:ext>
            </a:extLst>
          </p:cNvPr>
          <p:cNvSpPr>
            <a:spLocks noGrp="1"/>
          </p:cNvSpPr>
          <p:nvPr>
            <p:ph type="title"/>
          </p:nvPr>
        </p:nvSpPr>
        <p:spPr>
          <a:xfrm>
            <a:off x="609600" y="64105"/>
            <a:ext cx="10972800" cy="1143000"/>
          </a:xfrm>
        </p:spPr>
        <p:txBody>
          <a:bodyPr/>
          <a:lstStyle/>
          <a:p>
            <a:r>
              <a:rPr lang="en-US" dirty="0"/>
              <a:t>Trastuzumab deruxtecan (T-</a:t>
            </a:r>
            <a:r>
              <a:rPr lang="en-US" dirty="0" err="1"/>
              <a:t>DXd</a:t>
            </a:r>
            <a:r>
              <a:rPr lang="en-US" dirty="0"/>
              <a:t>) - Safety</a:t>
            </a:r>
          </a:p>
        </p:txBody>
      </p:sp>
      <p:pic>
        <p:nvPicPr>
          <p:cNvPr id="4" name="Picture 3">
            <a:extLst>
              <a:ext uri="{FF2B5EF4-FFF2-40B4-BE49-F238E27FC236}">
                <a16:creationId xmlns:a16="http://schemas.microsoft.com/office/drawing/2014/main" id="{31210FA6-AEBC-87A7-0731-03B766C7BE5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667000" y="1496034"/>
            <a:ext cx="4610743" cy="3629532"/>
          </a:xfrm>
          <a:prstGeom prst="rect">
            <a:avLst/>
          </a:prstGeom>
        </p:spPr>
      </p:pic>
      <p:pic>
        <p:nvPicPr>
          <p:cNvPr id="7" name="Picture 6">
            <a:extLst>
              <a:ext uri="{FF2B5EF4-FFF2-40B4-BE49-F238E27FC236}">
                <a16:creationId xmlns:a16="http://schemas.microsoft.com/office/drawing/2014/main" id="{75559DB3-A010-F68B-CB5F-DB89D16C009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371709" y="1496034"/>
            <a:ext cx="4591691" cy="3677163"/>
          </a:xfrm>
          <a:prstGeom prst="rect">
            <a:avLst/>
          </a:prstGeom>
        </p:spPr>
      </p:pic>
      <p:pic>
        <p:nvPicPr>
          <p:cNvPr id="11" name="Picture 10">
            <a:extLst>
              <a:ext uri="{FF2B5EF4-FFF2-40B4-BE49-F238E27FC236}">
                <a16:creationId xmlns:a16="http://schemas.microsoft.com/office/drawing/2014/main" id="{285FDE5B-56C3-0E62-5153-57CDC2A71F0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rcRect r="44327"/>
          <a:stretch/>
        </p:blipFill>
        <p:spPr>
          <a:xfrm>
            <a:off x="228600" y="1328444"/>
            <a:ext cx="1495613" cy="4201111"/>
          </a:xfrm>
          <a:prstGeom prst="rect">
            <a:avLst/>
          </a:prstGeom>
        </p:spPr>
      </p:pic>
      <p:sp>
        <p:nvSpPr>
          <p:cNvPr id="13" name="TextBox 12">
            <a:extLst>
              <a:ext uri="{FF2B5EF4-FFF2-40B4-BE49-F238E27FC236}">
                <a16:creationId xmlns:a16="http://schemas.microsoft.com/office/drawing/2014/main" id="{644371C5-AA51-FCFA-0D40-57641D7A3F82}"/>
              </a:ext>
            </a:extLst>
          </p:cNvPr>
          <p:cNvSpPr txBox="1"/>
          <p:nvPr/>
        </p:nvSpPr>
        <p:spPr>
          <a:xfrm>
            <a:off x="1686113" y="1272170"/>
            <a:ext cx="8382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rPr>
              <a:t>~70%</a:t>
            </a:r>
          </a:p>
        </p:txBody>
      </p:sp>
      <p:sp>
        <p:nvSpPr>
          <p:cNvPr id="14" name="TextBox 13">
            <a:extLst>
              <a:ext uri="{FF2B5EF4-FFF2-40B4-BE49-F238E27FC236}">
                <a16:creationId xmlns:a16="http://schemas.microsoft.com/office/drawing/2014/main" id="{D766FDA6-EEB7-9E86-C936-BFA995134066}"/>
              </a:ext>
            </a:extLst>
          </p:cNvPr>
          <p:cNvSpPr txBox="1"/>
          <p:nvPr/>
        </p:nvSpPr>
        <p:spPr>
          <a:xfrm>
            <a:off x="1676281" y="5216497"/>
            <a:ext cx="8382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rPr>
              <a:t>~10%</a:t>
            </a:r>
          </a:p>
        </p:txBody>
      </p:sp>
      <p:cxnSp>
        <p:nvCxnSpPr>
          <p:cNvPr id="16" name="Straight Arrow Connector 15">
            <a:extLst>
              <a:ext uri="{FF2B5EF4-FFF2-40B4-BE49-F238E27FC236}">
                <a16:creationId xmlns:a16="http://schemas.microsoft.com/office/drawing/2014/main" id="{AA55B580-BE56-73C7-95D3-45AAC13FEF9A}"/>
              </a:ext>
            </a:extLst>
          </p:cNvPr>
          <p:cNvCxnSpPr>
            <a:cxnSpLocks/>
            <a:endCxn id="14" idx="0"/>
          </p:cNvCxnSpPr>
          <p:nvPr/>
        </p:nvCxnSpPr>
        <p:spPr>
          <a:xfrm>
            <a:off x="2095381" y="1641502"/>
            <a:ext cx="0" cy="35749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8FB50C5-A042-6BBF-AFD8-ADD496DEB5CE}"/>
              </a:ext>
            </a:extLst>
          </p:cNvPr>
          <p:cNvSpPr txBox="1"/>
          <p:nvPr/>
        </p:nvSpPr>
        <p:spPr>
          <a:xfrm>
            <a:off x="308919" y="6512011"/>
            <a:ext cx="2996141"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Joel W Neal, MD, PhD</a:t>
            </a:r>
          </a:p>
        </p:txBody>
      </p:sp>
    </p:spTree>
    <p:extLst>
      <p:ext uri="{BB962C8B-B14F-4D97-AF65-F5344CB8AC3E}">
        <p14:creationId xmlns:p14="http://schemas.microsoft.com/office/powerpoint/2010/main" val="33238497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60ACB-E9DC-DBAD-9680-95BC8018A88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D6F3D40-AC56-6BF5-C8E5-BD5D5F205EF0}"/>
              </a:ext>
            </a:extLst>
          </p:cNvPr>
          <p:cNvSpPr txBox="1"/>
          <p:nvPr/>
        </p:nvSpPr>
        <p:spPr>
          <a:xfrm>
            <a:off x="8991601" y="6398696"/>
            <a:ext cx="28956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S PGothic" charset="0"/>
                <a:cs typeface="+mn-cs"/>
              </a:rPr>
              <a:t>Heymach NEJM 2025</a:t>
            </a: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endParaRPr>
          </a:p>
        </p:txBody>
      </p:sp>
      <p:sp>
        <p:nvSpPr>
          <p:cNvPr id="3" name="Title 2">
            <a:extLst>
              <a:ext uri="{FF2B5EF4-FFF2-40B4-BE49-F238E27FC236}">
                <a16:creationId xmlns:a16="http://schemas.microsoft.com/office/drawing/2014/main" id="{221431E8-6891-54FC-C790-C44FD789058E}"/>
              </a:ext>
            </a:extLst>
          </p:cNvPr>
          <p:cNvSpPr>
            <a:spLocks noGrp="1"/>
          </p:cNvSpPr>
          <p:nvPr>
            <p:ph type="title"/>
          </p:nvPr>
        </p:nvSpPr>
        <p:spPr>
          <a:xfrm>
            <a:off x="609600" y="0"/>
            <a:ext cx="10972800" cy="1143000"/>
          </a:xfrm>
        </p:spPr>
        <p:txBody>
          <a:bodyPr>
            <a:normAutofit fontScale="90000"/>
          </a:bodyPr>
          <a:lstStyle/>
          <a:p>
            <a:r>
              <a:rPr lang="en-US" dirty="0" err="1"/>
              <a:t>Zongertinib</a:t>
            </a:r>
            <a:r>
              <a:rPr lang="en-US" dirty="0"/>
              <a:t> for HER2-mutant (</a:t>
            </a:r>
            <a:r>
              <a:rPr lang="en-US" dirty="0" err="1"/>
              <a:t>Beamion</a:t>
            </a:r>
            <a:r>
              <a:rPr lang="en-US" dirty="0"/>
              <a:t> LUNG-1)</a:t>
            </a:r>
            <a:endParaRPr lang="en-US" sz="2700" dirty="0"/>
          </a:p>
        </p:txBody>
      </p:sp>
      <p:pic>
        <p:nvPicPr>
          <p:cNvPr id="25" name="Picture 24">
            <a:extLst>
              <a:ext uri="{FF2B5EF4-FFF2-40B4-BE49-F238E27FC236}">
                <a16:creationId xmlns:a16="http://schemas.microsoft.com/office/drawing/2014/main" id="{7C9E105C-E12B-3931-CD92-FD01E8FA437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45026" y="1981200"/>
            <a:ext cx="4388170" cy="323611"/>
          </a:xfrm>
          <a:prstGeom prst="rect">
            <a:avLst/>
          </a:prstGeom>
        </p:spPr>
      </p:pic>
      <p:pic>
        <p:nvPicPr>
          <p:cNvPr id="27" name="Picture 26">
            <a:extLst>
              <a:ext uri="{FF2B5EF4-FFF2-40B4-BE49-F238E27FC236}">
                <a16:creationId xmlns:a16="http://schemas.microsoft.com/office/drawing/2014/main" id="{79E30393-4EDE-DC1D-BDC6-5B3ABCE06F6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54626" y="2468404"/>
            <a:ext cx="6630325" cy="628738"/>
          </a:xfrm>
          <a:prstGeom prst="rect">
            <a:avLst/>
          </a:prstGeom>
        </p:spPr>
      </p:pic>
      <p:pic>
        <p:nvPicPr>
          <p:cNvPr id="29" name="Picture 28">
            <a:extLst>
              <a:ext uri="{FF2B5EF4-FFF2-40B4-BE49-F238E27FC236}">
                <a16:creationId xmlns:a16="http://schemas.microsoft.com/office/drawing/2014/main" id="{7CACA74C-4C58-10AB-5DF8-B505F090F9F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7374" y="3784266"/>
            <a:ext cx="7680960" cy="252426"/>
          </a:xfrm>
          <a:prstGeom prst="rect">
            <a:avLst/>
          </a:prstGeom>
        </p:spPr>
      </p:pic>
      <p:pic>
        <p:nvPicPr>
          <p:cNvPr id="31" name="Picture 30">
            <a:extLst>
              <a:ext uri="{FF2B5EF4-FFF2-40B4-BE49-F238E27FC236}">
                <a16:creationId xmlns:a16="http://schemas.microsoft.com/office/drawing/2014/main" id="{FCB008FD-DBC3-ABB3-DC1F-C8A8A4D5D326}"/>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695641" y="4118106"/>
            <a:ext cx="5048955" cy="447737"/>
          </a:xfrm>
          <a:prstGeom prst="rect">
            <a:avLst/>
          </a:prstGeom>
        </p:spPr>
      </p:pic>
      <p:pic>
        <p:nvPicPr>
          <p:cNvPr id="33" name="Picture 32">
            <a:extLst>
              <a:ext uri="{FF2B5EF4-FFF2-40B4-BE49-F238E27FC236}">
                <a16:creationId xmlns:a16="http://schemas.microsoft.com/office/drawing/2014/main" id="{CA3591D2-BD29-C174-1585-575CA9825959}"/>
              </a:ext>
            </a:extLst>
          </p:cNvPr>
          <p:cNvPicPr>
            <a:picLocks noChangeAspect="1"/>
          </p:cNvPicPr>
          <p:nvPr/>
        </p:nvPicPr>
        <p:blipFill>
          <a:blip r:embed="rId10"/>
          <a:stretch>
            <a:fillRect/>
          </a:stretch>
        </p:blipFill>
        <p:spPr>
          <a:xfrm>
            <a:off x="145026" y="5188770"/>
            <a:ext cx="4875815" cy="252426"/>
          </a:xfrm>
          <a:prstGeom prst="rect">
            <a:avLst/>
          </a:prstGeom>
        </p:spPr>
      </p:pic>
      <p:pic>
        <p:nvPicPr>
          <p:cNvPr id="35" name="Picture 34">
            <a:extLst>
              <a:ext uri="{FF2B5EF4-FFF2-40B4-BE49-F238E27FC236}">
                <a16:creationId xmlns:a16="http://schemas.microsoft.com/office/drawing/2014/main" id="{E488A842-5516-8CFD-9397-3AB698A6F2AE}"/>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860331" y="5532158"/>
            <a:ext cx="4667901" cy="409632"/>
          </a:xfrm>
          <a:prstGeom prst="rect">
            <a:avLst/>
          </a:prstGeom>
        </p:spPr>
      </p:pic>
      <p:graphicFrame>
        <p:nvGraphicFramePr>
          <p:cNvPr id="36" name="Table 35">
            <a:extLst>
              <a:ext uri="{FF2B5EF4-FFF2-40B4-BE49-F238E27FC236}">
                <a16:creationId xmlns:a16="http://schemas.microsoft.com/office/drawing/2014/main" id="{ED3FE230-8A12-F70E-6D07-CAD21675C8DD}"/>
              </a:ext>
            </a:extLst>
          </p:cNvPr>
          <p:cNvGraphicFramePr>
            <a:graphicFrameLocks noGrp="1"/>
          </p:cNvGraphicFramePr>
          <p:nvPr/>
        </p:nvGraphicFramePr>
        <p:xfrm>
          <a:off x="7673586" y="2414648"/>
          <a:ext cx="4388170" cy="2241802"/>
        </p:xfrm>
        <a:graphic>
          <a:graphicData uri="http://schemas.openxmlformats.org/drawingml/2006/table">
            <a:tbl>
              <a:tblPr firstRow="1" bandRow="1">
                <a:tableStyleId>{5C22544A-7EE6-4342-B048-85BDC9FD1C3A}</a:tableStyleId>
              </a:tblPr>
              <a:tblGrid>
                <a:gridCol w="1013214">
                  <a:extLst>
                    <a:ext uri="{9D8B030D-6E8A-4147-A177-3AD203B41FA5}">
                      <a16:colId xmlns:a16="http://schemas.microsoft.com/office/drawing/2014/main" val="3356042388"/>
                    </a:ext>
                  </a:extLst>
                </a:gridCol>
                <a:gridCol w="742054">
                  <a:extLst>
                    <a:ext uri="{9D8B030D-6E8A-4147-A177-3AD203B41FA5}">
                      <a16:colId xmlns:a16="http://schemas.microsoft.com/office/drawing/2014/main" val="2588082199"/>
                    </a:ext>
                  </a:extLst>
                </a:gridCol>
                <a:gridCol w="877634">
                  <a:extLst>
                    <a:ext uri="{9D8B030D-6E8A-4147-A177-3AD203B41FA5}">
                      <a16:colId xmlns:a16="http://schemas.microsoft.com/office/drawing/2014/main" val="4223519282"/>
                    </a:ext>
                  </a:extLst>
                </a:gridCol>
                <a:gridCol w="877634">
                  <a:extLst>
                    <a:ext uri="{9D8B030D-6E8A-4147-A177-3AD203B41FA5}">
                      <a16:colId xmlns:a16="http://schemas.microsoft.com/office/drawing/2014/main" val="241596322"/>
                    </a:ext>
                  </a:extLst>
                </a:gridCol>
                <a:gridCol w="877634">
                  <a:extLst>
                    <a:ext uri="{9D8B030D-6E8A-4147-A177-3AD203B41FA5}">
                      <a16:colId xmlns:a16="http://schemas.microsoft.com/office/drawing/2014/main" val="2045426947"/>
                    </a:ext>
                  </a:extLst>
                </a:gridCol>
              </a:tblGrid>
              <a:tr h="656842">
                <a:tc>
                  <a:txBody>
                    <a:bodyPr/>
                    <a:lstStyle/>
                    <a:p>
                      <a:endParaRPr lang="en-US" sz="1600" dirty="0"/>
                    </a:p>
                  </a:txBody>
                  <a:tcPr anchor="ctr"/>
                </a:tc>
                <a:tc>
                  <a:txBody>
                    <a:bodyPr/>
                    <a:lstStyle/>
                    <a:p>
                      <a:pPr algn="ctr"/>
                      <a:r>
                        <a:rPr lang="en-US" sz="1600" dirty="0"/>
                        <a:t>RR (%)</a:t>
                      </a:r>
                    </a:p>
                  </a:txBody>
                  <a:tcPr anchor="ctr"/>
                </a:tc>
                <a:tc>
                  <a:txBody>
                    <a:bodyPr/>
                    <a:lstStyle/>
                    <a:p>
                      <a:pPr algn="ctr"/>
                      <a:r>
                        <a:rPr lang="en-US" sz="1600" dirty="0"/>
                        <a:t>DCR (%)</a:t>
                      </a:r>
                    </a:p>
                  </a:txBody>
                  <a:tcPr anchor="ctr"/>
                </a:tc>
                <a:tc>
                  <a:txBody>
                    <a:bodyPr/>
                    <a:lstStyle/>
                    <a:p>
                      <a:pPr algn="ctr"/>
                      <a:r>
                        <a:rPr lang="en-US" sz="1600" dirty="0"/>
                        <a:t>DOR (m)</a:t>
                      </a:r>
                    </a:p>
                  </a:txBody>
                  <a:tcPr anchor="ctr"/>
                </a:tc>
                <a:tc>
                  <a:txBody>
                    <a:bodyPr/>
                    <a:lstStyle/>
                    <a:p>
                      <a:pPr algn="ctr"/>
                      <a:r>
                        <a:rPr lang="en-US" sz="1600" dirty="0"/>
                        <a:t>PFS (m)</a:t>
                      </a:r>
                    </a:p>
                  </a:txBody>
                  <a:tcPr anchor="ctr"/>
                </a:tc>
                <a:extLst>
                  <a:ext uri="{0D108BD9-81ED-4DB2-BD59-A6C34878D82A}">
                    <a16:rowId xmlns:a16="http://schemas.microsoft.com/office/drawing/2014/main" val="2085317815"/>
                  </a:ext>
                </a:extLst>
              </a:tr>
              <a:tr h="533400">
                <a:tc>
                  <a:txBody>
                    <a:bodyPr/>
                    <a:lstStyle/>
                    <a:p>
                      <a:r>
                        <a:rPr lang="en-US" sz="1600" dirty="0"/>
                        <a:t>Cohort 1</a:t>
                      </a:r>
                    </a:p>
                  </a:txBody>
                  <a:tcPr anchor="ctr"/>
                </a:tc>
                <a:tc>
                  <a:txBody>
                    <a:bodyPr/>
                    <a:lstStyle/>
                    <a:p>
                      <a:pPr algn="ctr"/>
                      <a:r>
                        <a:rPr lang="en-US" sz="1600" dirty="0"/>
                        <a:t>71%</a:t>
                      </a:r>
                    </a:p>
                  </a:txBody>
                  <a:tcPr anchor="ctr"/>
                </a:tc>
                <a:tc>
                  <a:txBody>
                    <a:bodyPr/>
                    <a:lstStyle/>
                    <a:p>
                      <a:pPr algn="ctr"/>
                      <a:r>
                        <a:rPr lang="en-US" sz="1600" dirty="0"/>
                        <a:t>96%</a:t>
                      </a:r>
                    </a:p>
                  </a:txBody>
                  <a:tcPr anchor="ctr"/>
                </a:tc>
                <a:tc>
                  <a:txBody>
                    <a:bodyPr/>
                    <a:lstStyle/>
                    <a:p>
                      <a:pPr algn="ctr"/>
                      <a:r>
                        <a:rPr lang="en-US" sz="1600" dirty="0"/>
                        <a:t>14.1m</a:t>
                      </a:r>
                    </a:p>
                  </a:txBody>
                  <a:tcPr anchor="ctr"/>
                </a:tc>
                <a:tc>
                  <a:txBody>
                    <a:bodyPr/>
                    <a:lstStyle/>
                    <a:p>
                      <a:pPr algn="ctr"/>
                      <a:r>
                        <a:rPr lang="en-US" sz="1600" dirty="0"/>
                        <a:t>12.4m</a:t>
                      </a:r>
                    </a:p>
                  </a:txBody>
                  <a:tcPr anchor="ctr"/>
                </a:tc>
                <a:extLst>
                  <a:ext uri="{0D108BD9-81ED-4DB2-BD59-A6C34878D82A}">
                    <a16:rowId xmlns:a16="http://schemas.microsoft.com/office/drawing/2014/main" val="1406224545"/>
                  </a:ext>
                </a:extLst>
              </a:tr>
              <a:tr h="426720">
                <a:tc>
                  <a:txBody>
                    <a:bodyPr/>
                    <a:lstStyle/>
                    <a:p>
                      <a:r>
                        <a:rPr lang="en-US" sz="1600" dirty="0"/>
                        <a:t>Cohort 5</a:t>
                      </a:r>
                    </a:p>
                  </a:txBody>
                  <a:tcPr anchor="ctr"/>
                </a:tc>
                <a:tc>
                  <a:txBody>
                    <a:bodyPr/>
                    <a:lstStyle/>
                    <a:p>
                      <a:pPr algn="ctr"/>
                      <a:r>
                        <a:rPr lang="en-US" sz="1600" dirty="0"/>
                        <a:t>48%</a:t>
                      </a:r>
                    </a:p>
                  </a:txBody>
                  <a:tcPr anchor="ctr"/>
                </a:tc>
                <a:tc>
                  <a:txBody>
                    <a:bodyPr/>
                    <a:lstStyle/>
                    <a:p>
                      <a:pPr algn="ctr"/>
                      <a:r>
                        <a:rPr lang="en-US" sz="1600" dirty="0"/>
                        <a:t>97%</a:t>
                      </a:r>
                    </a:p>
                  </a:txBody>
                  <a:tcPr anchor="ctr"/>
                </a:tc>
                <a:tc>
                  <a:txBody>
                    <a:bodyPr/>
                    <a:lstStyle/>
                    <a:p>
                      <a:pPr algn="ctr"/>
                      <a:r>
                        <a:rPr lang="en-US" sz="1600" dirty="0"/>
                        <a:t>-</a:t>
                      </a:r>
                    </a:p>
                  </a:txBody>
                  <a:tcPr anchor="ctr"/>
                </a:tc>
                <a:tc>
                  <a:txBody>
                    <a:bodyPr/>
                    <a:lstStyle/>
                    <a:p>
                      <a:pPr algn="ctr"/>
                      <a:r>
                        <a:rPr lang="en-US" sz="1600" dirty="0"/>
                        <a:t>-</a:t>
                      </a:r>
                    </a:p>
                  </a:txBody>
                  <a:tcPr anchor="ctr"/>
                </a:tc>
                <a:extLst>
                  <a:ext uri="{0D108BD9-81ED-4DB2-BD59-A6C34878D82A}">
                    <a16:rowId xmlns:a16="http://schemas.microsoft.com/office/drawing/2014/main" val="1111030863"/>
                  </a:ext>
                </a:extLst>
              </a:tr>
              <a:tr h="624840">
                <a:tc>
                  <a:txBody>
                    <a:bodyPr/>
                    <a:lstStyle/>
                    <a:p>
                      <a:r>
                        <a:rPr lang="en-US" sz="1600" dirty="0"/>
                        <a:t>Cohort 3</a:t>
                      </a:r>
                    </a:p>
                  </a:txBody>
                  <a:tcPr anchor="ctr"/>
                </a:tc>
                <a:tc>
                  <a:txBody>
                    <a:bodyPr/>
                    <a:lstStyle/>
                    <a:p>
                      <a:pPr algn="ctr"/>
                      <a:r>
                        <a:rPr lang="en-US" sz="1600" dirty="0"/>
                        <a:t>30%</a:t>
                      </a:r>
                    </a:p>
                  </a:txBody>
                  <a:tcPr anchor="ctr"/>
                </a:tc>
                <a:tc>
                  <a:txBody>
                    <a:bodyPr/>
                    <a:lstStyle/>
                    <a:p>
                      <a:pPr algn="ctr"/>
                      <a:r>
                        <a:rPr lang="en-US" sz="1600" dirty="0"/>
                        <a:t>65%</a:t>
                      </a:r>
                    </a:p>
                  </a:txBody>
                  <a:tcPr anchor="ctr"/>
                </a:tc>
                <a:tc>
                  <a:txBody>
                    <a:bodyPr/>
                    <a:lstStyle/>
                    <a:p>
                      <a:pPr algn="ctr"/>
                      <a:r>
                        <a:rPr lang="en-US" sz="1600" dirty="0"/>
                        <a:t>-</a:t>
                      </a:r>
                    </a:p>
                  </a:txBody>
                  <a:tcPr anchor="ctr"/>
                </a:tc>
                <a:tc>
                  <a:txBody>
                    <a:bodyPr/>
                    <a:lstStyle/>
                    <a:p>
                      <a:pPr algn="ctr"/>
                      <a:r>
                        <a:rPr lang="en-US" sz="1600" dirty="0"/>
                        <a:t>-</a:t>
                      </a:r>
                    </a:p>
                  </a:txBody>
                  <a:tcPr anchor="ctr"/>
                </a:tc>
                <a:extLst>
                  <a:ext uri="{0D108BD9-81ED-4DB2-BD59-A6C34878D82A}">
                    <a16:rowId xmlns:a16="http://schemas.microsoft.com/office/drawing/2014/main" val="1723879533"/>
                  </a:ext>
                </a:extLst>
              </a:tr>
            </a:tbl>
          </a:graphicData>
        </a:graphic>
      </p:graphicFrame>
      <p:sp>
        <p:nvSpPr>
          <p:cNvPr id="2" name="TextBox 1">
            <a:extLst>
              <a:ext uri="{FF2B5EF4-FFF2-40B4-BE49-F238E27FC236}">
                <a16:creationId xmlns:a16="http://schemas.microsoft.com/office/drawing/2014/main" id="{D62610E3-CB57-BEC5-2CDE-195EB9026930}"/>
              </a:ext>
            </a:extLst>
          </p:cNvPr>
          <p:cNvSpPr txBox="1"/>
          <p:nvPr/>
        </p:nvSpPr>
        <p:spPr>
          <a:xfrm>
            <a:off x="308919" y="6512011"/>
            <a:ext cx="2996141"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Joel W Neal, MD, PhD</a:t>
            </a:r>
          </a:p>
        </p:txBody>
      </p:sp>
    </p:spTree>
    <p:extLst>
      <p:ext uri="{BB962C8B-B14F-4D97-AF65-F5344CB8AC3E}">
        <p14:creationId xmlns:p14="http://schemas.microsoft.com/office/powerpoint/2010/main" val="8344864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E5591-59FE-1CE5-1811-10C90176FA9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F010C4D-1BBA-5A50-9A29-11A76E433650}"/>
              </a:ext>
            </a:extLst>
          </p:cNvPr>
          <p:cNvSpPr>
            <a:spLocks noGrp="1"/>
          </p:cNvSpPr>
          <p:nvPr>
            <p:ph type="title"/>
          </p:nvPr>
        </p:nvSpPr>
        <p:spPr/>
        <p:txBody>
          <a:bodyPr>
            <a:normAutofit fontScale="90000"/>
          </a:bodyPr>
          <a:lstStyle/>
          <a:p>
            <a:r>
              <a:rPr lang="en-US" dirty="0"/>
              <a:t>BAY2927088 for HER2-mutant </a:t>
            </a:r>
            <a:br>
              <a:rPr lang="en-US" dirty="0"/>
            </a:br>
            <a:r>
              <a:rPr lang="en-US" dirty="0"/>
              <a:t>(SOHO-01Cohort D, HER2-mutant, TKI/ADC naïve)</a:t>
            </a:r>
            <a:br>
              <a:rPr lang="en-US" sz="2700" dirty="0"/>
            </a:br>
            <a:endParaRPr lang="en-US" sz="2700" dirty="0"/>
          </a:p>
        </p:txBody>
      </p:sp>
      <p:sp>
        <p:nvSpPr>
          <p:cNvPr id="2" name="TextBox 1">
            <a:extLst>
              <a:ext uri="{FF2B5EF4-FFF2-40B4-BE49-F238E27FC236}">
                <a16:creationId xmlns:a16="http://schemas.microsoft.com/office/drawing/2014/main" id="{BC390B1D-85A7-8F07-948F-B3E419872944}"/>
              </a:ext>
            </a:extLst>
          </p:cNvPr>
          <p:cNvSpPr txBox="1"/>
          <p:nvPr/>
        </p:nvSpPr>
        <p:spPr>
          <a:xfrm>
            <a:off x="8991601" y="6398696"/>
            <a:ext cx="29718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S PGothic" charset="0"/>
                <a:cs typeface="+mn-cs"/>
              </a:rPr>
              <a:t>Le WCLC 2024</a:t>
            </a: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endParaRPr>
          </a:p>
        </p:txBody>
      </p:sp>
      <p:pic>
        <p:nvPicPr>
          <p:cNvPr id="6" name="Picture 5">
            <a:extLst>
              <a:ext uri="{FF2B5EF4-FFF2-40B4-BE49-F238E27FC236}">
                <a16:creationId xmlns:a16="http://schemas.microsoft.com/office/drawing/2014/main" id="{23F0A971-99FA-8AAC-C926-0E3D6EFEFBA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525108" y="1524000"/>
            <a:ext cx="8463424" cy="2748181"/>
          </a:xfrm>
          <a:prstGeom prst="rect">
            <a:avLst/>
          </a:prstGeom>
        </p:spPr>
      </p:pic>
      <p:pic>
        <p:nvPicPr>
          <p:cNvPr id="11" name="Picture 10">
            <a:extLst>
              <a:ext uri="{FF2B5EF4-FFF2-40B4-BE49-F238E27FC236}">
                <a16:creationId xmlns:a16="http://schemas.microsoft.com/office/drawing/2014/main" id="{ED6939A1-3EED-A2D4-36B0-2CEE6A6BFBB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52400" y="1600200"/>
            <a:ext cx="3306119" cy="2438400"/>
          </a:xfrm>
          <a:prstGeom prst="rect">
            <a:avLst/>
          </a:prstGeom>
        </p:spPr>
      </p:pic>
      <p:pic>
        <p:nvPicPr>
          <p:cNvPr id="14" name="Picture 13">
            <a:extLst>
              <a:ext uri="{FF2B5EF4-FFF2-40B4-BE49-F238E27FC236}">
                <a16:creationId xmlns:a16="http://schemas.microsoft.com/office/drawing/2014/main" id="{31783E6F-6EE8-A2E0-6824-5E7877FDE59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192398" y="4471360"/>
            <a:ext cx="9807203" cy="1754306"/>
          </a:xfrm>
          <a:prstGeom prst="rect">
            <a:avLst/>
          </a:prstGeom>
        </p:spPr>
      </p:pic>
      <p:sp>
        <p:nvSpPr>
          <p:cNvPr id="4" name="TextBox 3">
            <a:extLst>
              <a:ext uri="{FF2B5EF4-FFF2-40B4-BE49-F238E27FC236}">
                <a16:creationId xmlns:a16="http://schemas.microsoft.com/office/drawing/2014/main" id="{D2652967-0750-84D2-C27F-A845F02360A3}"/>
              </a:ext>
            </a:extLst>
          </p:cNvPr>
          <p:cNvSpPr txBox="1"/>
          <p:nvPr/>
        </p:nvSpPr>
        <p:spPr>
          <a:xfrm>
            <a:off x="308919" y="6512011"/>
            <a:ext cx="2996141"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Joel W Neal, MD, PhD</a:t>
            </a:r>
          </a:p>
        </p:txBody>
      </p:sp>
    </p:spTree>
    <p:extLst>
      <p:ext uri="{BB962C8B-B14F-4D97-AF65-F5344CB8AC3E}">
        <p14:creationId xmlns:p14="http://schemas.microsoft.com/office/powerpoint/2010/main" val="4244389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FAF4F-3390-2EC1-105C-7561C1B788E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257C4E-EB9A-883E-7B8E-EE77FF1DC580}"/>
              </a:ext>
            </a:extLst>
          </p:cNvPr>
          <p:cNvSpPr>
            <a:spLocks noGrp="1"/>
          </p:cNvSpPr>
          <p:nvPr>
            <p:ph type="title"/>
          </p:nvPr>
        </p:nvSpPr>
        <p:spPr>
          <a:xfrm>
            <a:off x="609600" y="12673"/>
            <a:ext cx="10972800" cy="1143000"/>
          </a:xfrm>
        </p:spPr>
        <p:txBody>
          <a:bodyPr>
            <a:normAutofit/>
          </a:bodyPr>
          <a:lstStyle/>
          <a:p>
            <a:r>
              <a:rPr lang="en-US" dirty="0"/>
              <a:t>Safety and tolerability of new HER2-TKIs</a:t>
            </a:r>
            <a:endParaRPr lang="en-US" sz="2700" dirty="0"/>
          </a:p>
        </p:txBody>
      </p:sp>
      <p:sp>
        <p:nvSpPr>
          <p:cNvPr id="5" name="TextBox 4">
            <a:extLst>
              <a:ext uri="{FF2B5EF4-FFF2-40B4-BE49-F238E27FC236}">
                <a16:creationId xmlns:a16="http://schemas.microsoft.com/office/drawing/2014/main" id="{D0B1F1BE-E1BA-9693-6CF7-6C41084CC6A6}"/>
              </a:ext>
            </a:extLst>
          </p:cNvPr>
          <p:cNvSpPr txBox="1"/>
          <p:nvPr/>
        </p:nvSpPr>
        <p:spPr>
          <a:xfrm>
            <a:off x="4427238" y="2023598"/>
            <a:ext cx="117894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rPr>
              <a:t>~50%</a:t>
            </a:r>
          </a:p>
        </p:txBody>
      </p:sp>
      <p:sp>
        <p:nvSpPr>
          <p:cNvPr id="7" name="TextBox 6">
            <a:extLst>
              <a:ext uri="{FF2B5EF4-FFF2-40B4-BE49-F238E27FC236}">
                <a16:creationId xmlns:a16="http://schemas.microsoft.com/office/drawing/2014/main" id="{6B17294F-1CAF-51EC-53CC-4986CED5F6C7}"/>
              </a:ext>
            </a:extLst>
          </p:cNvPr>
          <p:cNvSpPr txBox="1"/>
          <p:nvPr/>
        </p:nvSpPr>
        <p:spPr>
          <a:xfrm>
            <a:off x="4435841" y="4636761"/>
            <a:ext cx="116173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rPr>
              <a:t>~10%</a:t>
            </a:r>
          </a:p>
        </p:txBody>
      </p:sp>
      <p:cxnSp>
        <p:nvCxnSpPr>
          <p:cNvPr id="8" name="Straight Arrow Connector 7">
            <a:extLst>
              <a:ext uri="{FF2B5EF4-FFF2-40B4-BE49-F238E27FC236}">
                <a16:creationId xmlns:a16="http://schemas.microsoft.com/office/drawing/2014/main" id="{427E7F22-FC1A-7B4E-2E62-250BF9715A93}"/>
              </a:ext>
            </a:extLst>
          </p:cNvPr>
          <p:cNvCxnSpPr>
            <a:cxnSpLocks/>
          </p:cNvCxnSpPr>
          <p:nvPr/>
        </p:nvCxnSpPr>
        <p:spPr>
          <a:xfrm>
            <a:off x="4792099" y="2392930"/>
            <a:ext cx="0" cy="21568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A120651-DA10-0055-C448-A9CB7FA8D554}"/>
              </a:ext>
            </a:extLst>
          </p:cNvPr>
          <p:cNvSpPr txBox="1"/>
          <p:nvPr/>
        </p:nvSpPr>
        <p:spPr>
          <a:xfrm>
            <a:off x="7239001" y="6398696"/>
            <a:ext cx="48768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S PGothic" charset="0"/>
                <a:cs typeface="+mn-cs"/>
              </a:rPr>
              <a:t>Heymach NEJM 2025 and Le WCLC 2024</a:t>
            </a: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endParaRPr>
          </a:p>
        </p:txBody>
      </p:sp>
      <p:pic>
        <p:nvPicPr>
          <p:cNvPr id="10" name="Picture 9">
            <a:extLst>
              <a:ext uri="{FF2B5EF4-FFF2-40B4-BE49-F238E27FC236}">
                <a16:creationId xmlns:a16="http://schemas.microsoft.com/office/drawing/2014/main" id="{710BDF8C-6E49-3A1F-F836-D723EAFA46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626947" y="1849237"/>
            <a:ext cx="2886478" cy="3115110"/>
          </a:xfrm>
          <a:prstGeom prst="rect">
            <a:avLst/>
          </a:prstGeom>
        </p:spPr>
      </p:pic>
      <p:pic>
        <p:nvPicPr>
          <p:cNvPr id="14" name="Picture 13">
            <a:extLst>
              <a:ext uri="{FF2B5EF4-FFF2-40B4-BE49-F238E27FC236}">
                <a16:creationId xmlns:a16="http://schemas.microsoft.com/office/drawing/2014/main" id="{AD3258E3-D93C-D8CE-B40B-170E58AA831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688769" y="1780440"/>
            <a:ext cx="3591426" cy="3258005"/>
          </a:xfrm>
          <a:prstGeom prst="rect">
            <a:avLst/>
          </a:prstGeom>
        </p:spPr>
      </p:pic>
      <p:sp>
        <p:nvSpPr>
          <p:cNvPr id="17" name="TextBox 16">
            <a:extLst>
              <a:ext uri="{FF2B5EF4-FFF2-40B4-BE49-F238E27FC236}">
                <a16:creationId xmlns:a16="http://schemas.microsoft.com/office/drawing/2014/main" id="{0A547DB5-966E-3CC8-D0FD-5A02620867AE}"/>
              </a:ext>
            </a:extLst>
          </p:cNvPr>
          <p:cNvSpPr txBox="1"/>
          <p:nvPr/>
        </p:nvSpPr>
        <p:spPr>
          <a:xfrm>
            <a:off x="2514600" y="1383334"/>
            <a:ext cx="133227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a:ea typeface="MS PGothic" charset="0"/>
                <a:cs typeface="+mn-cs"/>
              </a:rPr>
              <a:t>Zongertinib</a:t>
            </a: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endParaRPr>
          </a:p>
        </p:txBody>
      </p:sp>
      <p:sp>
        <p:nvSpPr>
          <p:cNvPr id="19" name="TextBox 18">
            <a:extLst>
              <a:ext uri="{FF2B5EF4-FFF2-40B4-BE49-F238E27FC236}">
                <a16:creationId xmlns:a16="http://schemas.microsoft.com/office/drawing/2014/main" id="{5FC81200-219C-ADE0-8144-A756BC6DF62D}"/>
              </a:ext>
            </a:extLst>
          </p:cNvPr>
          <p:cNvSpPr txBox="1"/>
          <p:nvPr/>
        </p:nvSpPr>
        <p:spPr>
          <a:xfrm>
            <a:off x="10286791" y="1780920"/>
            <a:ext cx="117894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rPr>
              <a:t>~90%</a:t>
            </a:r>
          </a:p>
        </p:txBody>
      </p:sp>
      <p:sp>
        <p:nvSpPr>
          <p:cNvPr id="20" name="TextBox 19">
            <a:extLst>
              <a:ext uri="{FF2B5EF4-FFF2-40B4-BE49-F238E27FC236}">
                <a16:creationId xmlns:a16="http://schemas.microsoft.com/office/drawing/2014/main" id="{C788F240-86D3-8ACD-5CA6-B31BAE66B80E}"/>
              </a:ext>
            </a:extLst>
          </p:cNvPr>
          <p:cNvSpPr txBox="1"/>
          <p:nvPr/>
        </p:nvSpPr>
        <p:spPr>
          <a:xfrm>
            <a:off x="10295394" y="4728037"/>
            <a:ext cx="116173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rPr>
              <a:t>~10%</a:t>
            </a:r>
          </a:p>
        </p:txBody>
      </p:sp>
      <p:cxnSp>
        <p:nvCxnSpPr>
          <p:cNvPr id="21" name="Straight Arrow Connector 20">
            <a:extLst>
              <a:ext uri="{FF2B5EF4-FFF2-40B4-BE49-F238E27FC236}">
                <a16:creationId xmlns:a16="http://schemas.microsoft.com/office/drawing/2014/main" id="{6897DE14-7375-B94E-308A-572D328C0F99}"/>
              </a:ext>
            </a:extLst>
          </p:cNvPr>
          <p:cNvCxnSpPr>
            <a:cxnSpLocks/>
          </p:cNvCxnSpPr>
          <p:nvPr/>
        </p:nvCxnSpPr>
        <p:spPr>
          <a:xfrm>
            <a:off x="10651652" y="2150252"/>
            <a:ext cx="0" cy="257778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00F33B4-C13D-4F90-B5B7-6205E670B1D3}"/>
              </a:ext>
            </a:extLst>
          </p:cNvPr>
          <p:cNvSpPr txBox="1"/>
          <p:nvPr/>
        </p:nvSpPr>
        <p:spPr>
          <a:xfrm>
            <a:off x="7768604" y="1151076"/>
            <a:ext cx="65482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rPr>
              <a:t>BAY2927088</a:t>
            </a:r>
          </a:p>
        </p:txBody>
      </p:sp>
      <p:sp>
        <p:nvSpPr>
          <p:cNvPr id="25" name="TextBox 24">
            <a:extLst>
              <a:ext uri="{FF2B5EF4-FFF2-40B4-BE49-F238E27FC236}">
                <a16:creationId xmlns:a16="http://schemas.microsoft.com/office/drawing/2014/main" id="{62695C27-8A04-C671-C1D3-52E6A471C659}"/>
              </a:ext>
            </a:extLst>
          </p:cNvPr>
          <p:cNvSpPr txBox="1"/>
          <p:nvPr/>
        </p:nvSpPr>
        <p:spPr>
          <a:xfrm>
            <a:off x="2276878" y="5223111"/>
            <a:ext cx="21336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rPr>
              <a:t>16% Grade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rPr>
              <a:t>7% dose reduction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rPr>
              <a:t>3% discontinuation</a:t>
            </a:r>
          </a:p>
        </p:txBody>
      </p:sp>
      <p:sp>
        <p:nvSpPr>
          <p:cNvPr id="26" name="TextBox 25">
            <a:extLst>
              <a:ext uri="{FF2B5EF4-FFF2-40B4-BE49-F238E27FC236}">
                <a16:creationId xmlns:a16="http://schemas.microsoft.com/office/drawing/2014/main" id="{D9A6C533-A8C7-E7C9-0E78-FAB87CCF36FB}"/>
              </a:ext>
            </a:extLst>
          </p:cNvPr>
          <p:cNvSpPr txBox="1"/>
          <p:nvPr/>
        </p:nvSpPr>
        <p:spPr>
          <a:xfrm>
            <a:off x="7639477" y="5248870"/>
            <a:ext cx="264071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rPr>
              <a:t>43% Grade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rPr>
              <a:t>32% dose reduction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S PGothic" charset="0"/>
                <a:cs typeface="+mn-cs"/>
              </a:rPr>
              <a:t>7% discontinuation</a:t>
            </a:r>
          </a:p>
        </p:txBody>
      </p:sp>
      <p:sp>
        <p:nvSpPr>
          <p:cNvPr id="4" name="TextBox 3">
            <a:extLst>
              <a:ext uri="{FF2B5EF4-FFF2-40B4-BE49-F238E27FC236}">
                <a16:creationId xmlns:a16="http://schemas.microsoft.com/office/drawing/2014/main" id="{8776E30D-D3E8-BDA7-BC05-A52C27E85986}"/>
              </a:ext>
            </a:extLst>
          </p:cNvPr>
          <p:cNvSpPr txBox="1"/>
          <p:nvPr/>
        </p:nvSpPr>
        <p:spPr>
          <a:xfrm>
            <a:off x="308919" y="6512011"/>
            <a:ext cx="2996141"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Joel W Neal, MD, PhD</a:t>
            </a:r>
          </a:p>
        </p:txBody>
      </p:sp>
    </p:spTree>
    <p:extLst>
      <p:ext uri="{BB962C8B-B14F-4D97-AF65-F5344CB8AC3E}">
        <p14:creationId xmlns:p14="http://schemas.microsoft.com/office/powerpoint/2010/main" val="31544077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8BCF7-DE3B-48B1-7C46-E2773F96E84B}"/>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DF42ED70-D63A-1B0A-0C86-320A86F53B26}"/>
              </a:ext>
            </a:extLst>
          </p:cNvPr>
          <p:cNvSpPr>
            <a:spLocks noGrp="1" noChangeArrowheads="1"/>
          </p:cNvSpPr>
          <p:nvPr>
            <p:ph type="title"/>
          </p:nvPr>
        </p:nvSpPr>
        <p:spPr>
          <a:xfrm>
            <a:off x="1884362" y="392661"/>
            <a:ext cx="8001000" cy="558800"/>
          </a:xfrm>
        </p:spPr>
        <p:txBody>
          <a:bodyPr>
            <a:normAutofit fontScale="90000"/>
          </a:bodyPr>
          <a:lstStyle/>
          <a:p>
            <a:r>
              <a:rPr lang="en-US" altLang="en-US" sz="4400" dirty="0">
                <a:solidFill>
                  <a:schemeClr val="tx2"/>
                </a:solidFill>
              </a:rPr>
              <a:t>ERBB2/HER2 Conclusions: </a:t>
            </a:r>
          </a:p>
        </p:txBody>
      </p:sp>
      <p:sp>
        <p:nvSpPr>
          <p:cNvPr id="53250" name="Rectangle 3">
            <a:extLst>
              <a:ext uri="{FF2B5EF4-FFF2-40B4-BE49-F238E27FC236}">
                <a16:creationId xmlns:a16="http://schemas.microsoft.com/office/drawing/2014/main" id="{0FFE0156-D56B-47F1-48FA-913AF3F1E05F}"/>
              </a:ext>
            </a:extLst>
          </p:cNvPr>
          <p:cNvSpPr>
            <a:spLocks noGrp="1" noChangeArrowheads="1"/>
          </p:cNvSpPr>
          <p:nvPr>
            <p:ph idx="1"/>
          </p:nvPr>
        </p:nvSpPr>
        <p:spPr>
          <a:xfrm>
            <a:off x="763586" y="1219200"/>
            <a:ext cx="11199814" cy="5486400"/>
          </a:xfrm>
        </p:spPr>
        <p:txBody>
          <a:bodyPr>
            <a:normAutofit/>
          </a:bodyPr>
          <a:lstStyle/>
          <a:p>
            <a:pPr marL="0" indent="0">
              <a:buNone/>
            </a:pPr>
            <a:r>
              <a:rPr lang="en-US" altLang="en-US" sz="3000" u="sng" dirty="0"/>
              <a:t>Clinical Implications:</a:t>
            </a:r>
          </a:p>
          <a:p>
            <a:r>
              <a:rPr lang="en-US" altLang="en-US" sz="3000" dirty="0"/>
              <a:t>The ADC T-</a:t>
            </a:r>
            <a:r>
              <a:rPr lang="en-US" altLang="en-US" sz="3000" dirty="0" err="1"/>
              <a:t>DXd</a:t>
            </a:r>
            <a:r>
              <a:rPr lang="en-US" altLang="en-US" sz="3000" dirty="0"/>
              <a:t> is FDA-approved for ERBB2/HER2 mutant NSCLC after prior therapy</a:t>
            </a:r>
          </a:p>
          <a:p>
            <a:r>
              <a:rPr lang="en-US" altLang="en-US" sz="3000" dirty="0"/>
              <a:t>T-</a:t>
            </a:r>
            <a:r>
              <a:rPr lang="en-US" altLang="en-US" sz="3000" dirty="0" err="1"/>
              <a:t>DXd</a:t>
            </a:r>
            <a:r>
              <a:rPr lang="en-US" altLang="en-US" sz="3000" dirty="0"/>
              <a:t> works pan-tumor for HER2 IHC 2+/3+ (even in EGFR mutant NSCLC)</a:t>
            </a:r>
          </a:p>
          <a:p>
            <a:r>
              <a:rPr lang="en-US" altLang="en-US" sz="3000" dirty="0"/>
              <a:t>The HER2-TKIs are emerging - </a:t>
            </a:r>
            <a:r>
              <a:rPr lang="en-US" altLang="en-US" sz="3000" dirty="0" err="1"/>
              <a:t>zongertinib</a:t>
            </a:r>
            <a:r>
              <a:rPr lang="en-US" altLang="en-US" sz="3000" dirty="0"/>
              <a:t> appears most effective and tolerable --- so far</a:t>
            </a:r>
          </a:p>
          <a:p>
            <a:pPr marL="0" indent="0">
              <a:buNone/>
            </a:pPr>
            <a:r>
              <a:rPr lang="en-US" altLang="en-US" sz="3000" u="sng" dirty="0"/>
              <a:t>Future Directions:</a:t>
            </a:r>
          </a:p>
          <a:p>
            <a:r>
              <a:rPr lang="en-US" altLang="en-US" sz="3000" dirty="0"/>
              <a:t>Many other emerging HER2 TKIs are in development as well as bispecific antibodies and ADCs</a:t>
            </a:r>
          </a:p>
        </p:txBody>
      </p:sp>
      <p:sp>
        <p:nvSpPr>
          <p:cNvPr id="2" name="TextBox 1">
            <a:extLst>
              <a:ext uri="{FF2B5EF4-FFF2-40B4-BE49-F238E27FC236}">
                <a16:creationId xmlns:a16="http://schemas.microsoft.com/office/drawing/2014/main" id="{DE86BA0B-06FD-F531-1B11-2E085DB2796A}"/>
              </a:ext>
            </a:extLst>
          </p:cNvPr>
          <p:cNvSpPr txBox="1"/>
          <p:nvPr/>
        </p:nvSpPr>
        <p:spPr>
          <a:xfrm>
            <a:off x="308919" y="6512011"/>
            <a:ext cx="2996141"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Joel W Neal, MD, PhD</a:t>
            </a:r>
          </a:p>
        </p:txBody>
      </p:sp>
    </p:spTree>
    <p:extLst>
      <p:ext uri="{BB962C8B-B14F-4D97-AF65-F5344CB8AC3E}">
        <p14:creationId xmlns:p14="http://schemas.microsoft.com/office/powerpoint/2010/main" val="20207523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148A2-2CCE-892D-B8C7-9A830911FB7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EE80215-C651-3411-D9E7-244354DD0434}"/>
              </a:ext>
            </a:extLst>
          </p:cNvPr>
          <p:cNvSpPr txBox="1"/>
          <p:nvPr/>
        </p:nvSpPr>
        <p:spPr>
          <a:xfrm>
            <a:off x="0" y="100184"/>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NVL-330: A Novel Selective HER2 Tyrosine Kinase Inhibitor (TKI)</a:t>
            </a:r>
          </a:p>
        </p:txBody>
      </p:sp>
      <p:sp>
        <p:nvSpPr>
          <p:cNvPr id="5" name="TextBox 4">
            <a:extLst>
              <a:ext uri="{FF2B5EF4-FFF2-40B4-BE49-F238E27FC236}">
                <a16:creationId xmlns:a16="http://schemas.microsoft.com/office/drawing/2014/main" id="{8011961D-2A28-5573-596F-FA7D9664E2D6}"/>
              </a:ext>
            </a:extLst>
          </p:cNvPr>
          <p:cNvSpPr txBox="1"/>
          <p:nvPr/>
        </p:nvSpPr>
        <p:spPr>
          <a:xfrm>
            <a:off x="119336" y="6419262"/>
            <a:ext cx="4245778"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Arial" charset="0"/>
                <a:cs typeface="Calibri" panose="020F0502020204030204" pitchFamily="34" charset="0"/>
              </a:rPr>
              <a:t>ü</a:t>
            </a:r>
            <a:r>
              <a:rPr kumimoji="0" lang="en-US" sz="1600" b="0" i="0" u="none" strike="noStrike" kern="1200" cap="none" spc="0" normalizeH="0" baseline="0" noProof="0" dirty="0" err="1">
                <a:ln>
                  <a:noFill/>
                </a:ln>
                <a:solidFill>
                  <a:srgbClr val="000000"/>
                </a:solidFill>
                <a:effectLst/>
                <a:uLnTx/>
                <a:uFillTx/>
                <a:latin typeface="Calibri"/>
                <a:ea typeface="MS PGothic" charset="0"/>
              </a:rPr>
              <a:t>tzinger</a:t>
            </a:r>
            <a:r>
              <a:rPr kumimoji="0" lang="en-US" sz="1600" b="0" i="0" u="none" strike="noStrike" kern="1200" cap="none" spc="0" normalizeH="0" baseline="0" noProof="0" dirty="0">
                <a:ln>
                  <a:noFill/>
                </a:ln>
                <a:solidFill>
                  <a:srgbClr val="000000"/>
                </a:solidFill>
                <a:effectLst/>
                <a:uLnTx/>
                <a:uFillTx/>
                <a:latin typeface="Calibri"/>
                <a:ea typeface="MS PGothic" charset="0"/>
              </a:rPr>
              <a:t> J et al. </a:t>
            </a:r>
            <a:r>
              <a:rPr kumimoji="0" lang="en-US" sz="1600" b="0" i="1" u="none" strike="noStrike" kern="1200" cap="none" spc="0" normalizeH="0" baseline="0" noProof="0" dirty="0">
                <a:ln>
                  <a:noFill/>
                </a:ln>
                <a:solidFill>
                  <a:srgbClr val="000000"/>
                </a:solidFill>
                <a:effectLst/>
                <a:uLnTx/>
                <a:uFillTx/>
                <a:latin typeface="Calibri"/>
                <a:ea typeface="MS PGothic" charset="0"/>
              </a:rPr>
              <a:t>Lung Cancer </a:t>
            </a:r>
            <a:r>
              <a:rPr kumimoji="0" lang="en-US" sz="1600" b="0" i="0" u="none" strike="noStrike" kern="1200" cap="none" spc="0" normalizeH="0" baseline="0" noProof="0" dirty="0">
                <a:ln>
                  <a:noFill/>
                </a:ln>
                <a:solidFill>
                  <a:srgbClr val="000000"/>
                </a:solidFill>
                <a:effectLst/>
                <a:uLnTx/>
                <a:uFillTx/>
                <a:latin typeface="Calibri"/>
                <a:ea typeface="MS PGothic" charset="0"/>
              </a:rPr>
              <a:t>2023;186:107385. </a:t>
            </a:r>
          </a:p>
        </p:txBody>
      </p:sp>
      <p:pic>
        <p:nvPicPr>
          <p:cNvPr id="10" name="Picture 9" descr="A diagram of a cell&#10;&#10;AI-generated content may be incorrect.">
            <a:extLst>
              <a:ext uri="{FF2B5EF4-FFF2-40B4-BE49-F238E27FC236}">
                <a16:creationId xmlns:a16="http://schemas.microsoft.com/office/drawing/2014/main" id="{77F280FF-BEA6-C727-A69B-837B6B919A3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005483" y="864888"/>
            <a:ext cx="10181034" cy="5128224"/>
          </a:xfrm>
          <a:prstGeom prst="rect">
            <a:avLst/>
          </a:prstGeom>
        </p:spPr>
      </p:pic>
    </p:spTree>
    <p:custDataLst>
      <p:tags r:id="rId1"/>
    </p:custDataLst>
    <p:extLst>
      <p:ext uri="{BB962C8B-B14F-4D97-AF65-F5344CB8AC3E}">
        <p14:creationId xmlns:p14="http://schemas.microsoft.com/office/powerpoint/2010/main" val="870738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3C9B0-B9A7-080C-E6CB-0E6A3402173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EEA0C67-E00D-00FB-C234-FF705D575100}"/>
              </a:ext>
            </a:extLst>
          </p:cNvPr>
          <p:cNvSpPr txBox="1"/>
          <p:nvPr/>
        </p:nvSpPr>
        <p:spPr>
          <a:xfrm>
            <a:off x="491716" y="1628800"/>
            <a:ext cx="11208568" cy="764704"/>
          </a:xfrm>
          <a:prstGeom prst="rect">
            <a:avLst/>
          </a:prstGeom>
          <a:noFill/>
        </p:spPr>
        <p:txBody>
          <a:bodyPr wrap="square" anchor="ctr">
            <a:no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NVL-330, a Selective HER2 Tyrosine Kinase Inhibitor, in Patients with Advanced or Metastatic HER2-Altered </a:t>
            </a:r>
            <a:b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b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Non-Small Cell Lung Cancer: The Phase 1 HEROEX-1 Study</a:t>
            </a:r>
          </a:p>
        </p:txBody>
      </p:sp>
      <p:sp>
        <p:nvSpPr>
          <p:cNvPr id="5" name="TextBox 4">
            <a:extLst>
              <a:ext uri="{FF2B5EF4-FFF2-40B4-BE49-F238E27FC236}">
                <a16:creationId xmlns:a16="http://schemas.microsoft.com/office/drawing/2014/main" id="{9B24AC18-E2C6-7A26-4E27-6305BC692522}"/>
              </a:ext>
            </a:extLst>
          </p:cNvPr>
          <p:cNvSpPr txBox="1"/>
          <p:nvPr/>
        </p:nvSpPr>
        <p:spPr>
          <a:xfrm>
            <a:off x="518446" y="3573016"/>
            <a:ext cx="4661982" cy="2246769"/>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rPr>
              <a:t>Le X et al.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rPr>
              <a:t>ASCO 2025;Abstract TPS8655.</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S PGothic" charset="0"/>
              </a:rPr>
              <a:t>May 31, 2025</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S PGothic" charset="0"/>
              </a:rPr>
              <a:t>Hall A | 1:30 PM – 4:30 PM CT</a:t>
            </a:r>
          </a:p>
        </p:txBody>
      </p:sp>
    </p:spTree>
    <p:custDataLst>
      <p:tags r:id="rId1"/>
    </p:custDataLst>
    <p:extLst>
      <p:ext uri="{BB962C8B-B14F-4D97-AF65-F5344CB8AC3E}">
        <p14:creationId xmlns:p14="http://schemas.microsoft.com/office/powerpoint/2010/main" val="426294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05DB0-8AAE-5F59-3532-F15DC4B74AD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C629F01-129C-9383-8B3A-AB35282955ED}"/>
              </a:ext>
            </a:extLst>
          </p:cNvPr>
          <p:cNvSpPr txBox="1"/>
          <p:nvPr/>
        </p:nvSpPr>
        <p:spPr>
          <a:xfrm>
            <a:off x="491716" y="266318"/>
            <a:ext cx="11208568" cy="764704"/>
          </a:xfrm>
          <a:prstGeom prst="rect">
            <a:avLst/>
          </a:prstGeom>
          <a:noFill/>
        </p:spPr>
        <p:txBody>
          <a:bodyPr wrap="square" anchor="ctr">
            <a:no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HEROEX-1: An Ongoing Phase I Study of NVL-330 for Patients with Advanced or Metastatic HER2-Altered NSCLC</a:t>
            </a:r>
          </a:p>
        </p:txBody>
      </p:sp>
      <p:sp>
        <p:nvSpPr>
          <p:cNvPr id="5" name="TextBox 4">
            <a:extLst>
              <a:ext uri="{FF2B5EF4-FFF2-40B4-BE49-F238E27FC236}">
                <a16:creationId xmlns:a16="http://schemas.microsoft.com/office/drawing/2014/main" id="{3A8BFB87-B016-BAEF-8A65-3CDD25AD50EB}"/>
              </a:ext>
            </a:extLst>
          </p:cNvPr>
          <p:cNvSpPr txBox="1"/>
          <p:nvPr/>
        </p:nvSpPr>
        <p:spPr>
          <a:xfrm>
            <a:off x="335360" y="6508783"/>
            <a:ext cx="678717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Le X et al. ASCO 2025;Abstract TPS8655; </a:t>
            </a:r>
            <a:r>
              <a:rPr kumimoji="0" lang="en-US" sz="1500" b="0" i="0" u="none" strike="noStrike" kern="1200" cap="none" spc="0" normalizeH="0" baseline="0" noProof="0" dirty="0" err="1">
                <a:ln>
                  <a:noFill/>
                </a:ln>
                <a:solidFill>
                  <a:srgbClr val="000000"/>
                </a:solidFill>
                <a:effectLst/>
                <a:uLnTx/>
                <a:uFillTx/>
                <a:latin typeface="Calibri"/>
                <a:ea typeface="MS PGothic" charset="0"/>
              </a:rPr>
              <a:t>www.clinicaltrials.gov</a:t>
            </a:r>
            <a:r>
              <a:rPr kumimoji="0" lang="en-US" sz="1500" b="0" i="0" u="none" strike="noStrike" kern="1200" cap="none" spc="0" normalizeH="0" baseline="0" noProof="0" dirty="0">
                <a:ln>
                  <a:noFill/>
                </a:ln>
                <a:solidFill>
                  <a:srgbClr val="000000"/>
                </a:solidFill>
                <a:effectLst/>
                <a:uLnTx/>
                <a:uFillTx/>
                <a:latin typeface="Calibri"/>
                <a:ea typeface="MS PGothic" charset="0"/>
              </a:rPr>
              <a:t>. Accessed May 2025.</a:t>
            </a:r>
          </a:p>
        </p:txBody>
      </p:sp>
      <p:sp>
        <p:nvSpPr>
          <p:cNvPr id="2" name="TextBox 1">
            <a:extLst>
              <a:ext uri="{FF2B5EF4-FFF2-40B4-BE49-F238E27FC236}">
                <a16:creationId xmlns:a16="http://schemas.microsoft.com/office/drawing/2014/main" id="{2D8C8210-4999-37BE-2F00-1426D7CA361D}"/>
              </a:ext>
            </a:extLst>
          </p:cNvPr>
          <p:cNvSpPr txBox="1"/>
          <p:nvPr/>
        </p:nvSpPr>
        <p:spPr>
          <a:xfrm>
            <a:off x="5232120" y="4244750"/>
            <a:ext cx="5976664" cy="646331"/>
          </a:xfrm>
          <a:prstGeom prst="rect">
            <a:avLst/>
          </a:prstGeom>
          <a:noFill/>
        </p:spPr>
        <p:txBody>
          <a:bodyPr wrap="square" rtlCol="0">
            <a:spAutoFit/>
          </a:bodyPr>
          <a:lstStyle/>
          <a:p>
            <a:pPr marL="0" marR="0" lvl="0" indent="0" algn="l" defTabSz="455613" rtl="0" eaLnBrk="1" fontAlgn="base" latinLnBrk="0" hangingPunct="1">
              <a:lnSpc>
                <a:spcPct val="100000"/>
              </a:lnSpc>
              <a:spcBef>
                <a:spcPts val="600"/>
              </a:spcBef>
              <a:spcAft>
                <a:spcPts val="6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outcome measures: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Recommended Phase II dose, maximum tolerated dose, treatment-emergent adverse events </a:t>
            </a:r>
          </a:p>
        </p:txBody>
      </p:sp>
      <p:graphicFrame>
        <p:nvGraphicFramePr>
          <p:cNvPr id="3" name="Group 31">
            <a:extLst>
              <a:ext uri="{FF2B5EF4-FFF2-40B4-BE49-F238E27FC236}">
                <a16:creationId xmlns:a16="http://schemas.microsoft.com/office/drawing/2014/main" id="{DB16DA9D-84DF-2F50-67C8-FF73CEB2C24F}"/>
              </a:ext>
            </a:extLst>
          </p:cNvPr>
          <p:cNvGraphicFramePr>
            <a:graphicFrameLocks noGrp="1"/>
          </p:cNvGraphicFramePr>
          <p:nvPr/>
        </p:nvGraphicFramePr>
        <p:xfrm>
          <a:off x="983216" y="2043416"/>
          <a:ext cx="3785738" cy="3552327"/>
        </p:xfrm>
        <a:graphic>
          <a:graphicData uri="http://schemas.openxmlformats.org/drawingml/2006/table">
            <a:tbl>
              <a:tblPr/>
              <a:tblGrid>
                <a:gridCol w="3785738">
                  <a:extLst>
                    <a:ext uri="{9D8B030D-6E8A-4147-A177-3AD203B41FA5}">
                      <a16:colId xmlns:a16="http://schemas.microsoft.com/office/drawing/2014/main" val="20000"/>
                    </a:ext>
                  </a:extLst>
                </a:gridCol>
              </a:tblGrid>
              <a:tr h="435711">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1800" b="1"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Eligibility </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2F5D"/>
                    </a:solidFill>
                  </a:tcPr>
                </a:tc>
                <a:extLst>
                  <a:ext uri="{0D108BD9-81ED-4DB2-BD59-A6C34878D82A}">
                    <a16:rowId xmlns:a16="http://schemas.microsoft.com/office/drawing/2014/main" val="10000"/>
                  </a:ext>
                </a:extLst>
              </a:tr>
              <a:tr h="2705845">
                <a:tc>
                  <a:txBody>
                    <a:bodyPr/>
                    <a:lstStyle/>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18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Histologically or cytologically confirmed locally advanced or metastatic NSCLC</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18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Phase 1a: Documented oncogenic HER2 mutation such as HER2 exon 20 insertion mutations or single nucleotide variants or HER2 amplification</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18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Phase 1b: Documented oncogenic HER2 mutation</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696"/>
                    </a:solidFill>
                  </a:tcPr>
                </a:tc>
                <a:extLst>
                  <a:ext uri="{0D108BD9-81ED-4DB2-BD59-A6C34878D82A}">
                    <a16:rowId xmlns:a16="http://schemas.microsoft.com/office/drawing/2014/main" val="10001"/>
                  </a:ext>
                </a:extLst>
              </a:tr>
            </a:tbl>
          </a:graphicData>
        </a:graphic>
      </p:graphicFrame>
      <p:cxnSp>
        <p:nvCxnSpPr>
          <p:cNvPr id="7" name="Straight Arrow Connector 6">
            <a:extLst>
              <a:ext uri="{FF2B5EF4-FFF2-40B4-BE49-F238E27FC236}">
                <a16:creationId xmlns:a16="http://schemas.microsoft.com/office/drawing/2014/main" id="{33119687-5E03-5DE6-3A04-1831BA0E8747}"/>
              </a:ext>
            </a:extLst>
          </p:cNvPr>
          <p:cNvCxnSpPr/>
          <p:nvPr/>
        </p:nvCxnSpPr>
        <p:spPr bwMode="auto">
          <a:xfrm>
            <a:off x="8100710" y="2929967"/>
            <a:ext cx="529940"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98FE6E4-E055-5425-3A0A-E4BCBF78B4C9}"/>
              </a:ext>
            </a:extLst>
          </p:cNvPr>
          <p:cNvCxnSpPr/>
          <p:nvPr/>
        </p:nvCxnSpPr>
        <p:spPr bwMode="auto">
          <a:xfrm>
            <a:off x="4768954" y="2996952"/>
            <a:ext cx="529937"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Rectangle 18">
            <a:extLst>
              <a:ext uri="{FF2B5EF4-FFF2-40B4-BE49-F238E27FC236}">
                <a16:creationId xmlns:a16="http://schemas.microsoft.com/office/drawing/2014/main" id="{7D4757B1-6A2A-ABA1-A4F2-C9D13279507A}"/>
              </a:ext>
            </a:extLst>
          </p:cNvPr>
          <p:cNvSpPr>
            <a:spLocks noChangeArrowheads="1"/>
          </p:cNvSpPr>
          <p:nvPr/>
        </p:nvSpPr>
        <p:spPr bwMode="auto">
          <a:xfrm>
            <a:off x="5292397" y="2268248"/>
            <a:ext cx="2808313" cy="1323439"/>
          </a:xfrm>
          <a:prstGeom prst="rect">
            <a:avLst/>
          </a:prstGeom>
          <a:solidFill>
            <a:srgbClr val="F996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Phase 1a Dose Escalation</a:t>
            </a:r>
          </a:p>
          <a:p>
            <a:pPr marL="0" marR="0" lvl="0" indent="0" algn="ctr" defTabSz="455613"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NVL-330 oral daily dosing</a:t>
            </a:r>
          </a:p>
        </p:txBody>
      </p:sp>
      <p:sp>
        <p:nvSpPr>
          <p:cNvPr id="11" name="Rectangle 18">
            <a:extLst>
              <a:ext uri="{FF2B5EF4-FFF2-40B4-BE49-F238E27FC236}">
                <a16:creationId xmlns:a16="http://schemas.microsoft.com/office/drawing/2014/main" id="{1CDE68E9-FBFE-EF25-6073-3758C3CCB2B8}"/>
              </a:ext>
            </a:extLst>
          </p:cNvPr>
          <p:cNvSpPr>
            <a:spLocks noChangeArrowheads="1"/>
          </p:cNvSpPr>
          <p:nvPr/>
        </p:nvSpPr>
        <p:spPr bwMode="auto">
          <a:xfrm>
            <a:off x="8630650" y="2252889"/>
            <a:ext cx="2808313" cy="1338798"/>
          </a:xfrm>
          <a:prstGeom prst="rect">
            <a:avLst/>
          </a:prstGeom>
          <a:solidFill>
            <a:srgbClr val="99CD13"/>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Phase 1b Dose Expansion</a:t>
            </a:r>
          </a:p>
          <a:p>
            <a:pPr marL="0" marR="0" lvl="0" indent="0" algn="ctr" defTabSz="455613"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NVL-330 oral daily dosing</a:t>
            </a:r>
          </a:p>
        </p:txBody>
      </p:sp>
      <p:sp>
        <p:nvSpPr>
          <p:cNvPr id="16" name="TextBox 15">
            <a:extLst>
              <a:ext uri="{FF2B5EF4-FFF2-40B4-BE49-F238E27FC236}">
                <a16:creationId xmlns:a16="http://schemas.microsoft.com/office/drawing/2014/main" id="{77C461B4-0098-D27C-85AE-1863819998EF}"/>
              </a:ext>
            </a:extLst>
          </p:cNvPr>
          <p:cNvSpPr txBox="1"/>
          <p:nvPr/>
        </p:nvSpPr>
        <p:spPr>
          <a:xfrm>
            <a:off x="975439" y="1348183"/>
            <a:ext cx="2973891"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Trial Identifier: NCT06521554</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Estimated Enrollment: 120 </a:t>
            </a:r>
          </a:p>
        </p:txBody>
      </p:sp>
    </p:spTree>
    <p:custDataLst>
      <p:tags r:id="rId1"/>
    </p:custDataLst>
    <p:extLst>
      <p:ext uri="{BB962C8B-B14F-4D97-AF65-F5344CB8AC3E}">
        <p14:creationId xmlns:p14="http://schemas.microsoft.com/office/powerpoint/2010/main" val="3860637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200DE-9CA8-89BE-B561-55DBEF0DD2E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F04B60-8994-ACB2-218D-81DC15B572CB}"/>
              </a:ext>
            </a:extLst>
          </p:cNvPr>
          <p:cNvSpPr>
            <a:spLocks noGrp="1"/>
          </p:cNvSpPr>
          <p:nvPr>
            <p:ph idx="1"/>
          </p:nvPr>
        </p:nvSpPr>
        <p:spPr>
          <a:xfrm>
            <a:off x="912286" y="620689"/>
            <a:ext cx="10358967" cy="5400600"/>
          </a:xfrm>
        </p:spPr>
        <p:txBody>
          <a:bodyPr anchor="ctr"/>
          <a:lstStyle/>
          <a:p>
            <a:pPr marL="98425" indent="0" algn="ctr">
              <a:buNone/>
            </a:pPr>
            <a:r>
              <a:rPr lang="en-US" sz="4000" dirty="0"/>
              <a:t>How do you use trastuzumab </a:t>
            </a:r>
            <a:r>
              <a:rPr lang="en-US" sz="4000" dirty="0" err="1"/>
              <a:t>deruxtecan</a:t>
            </a:r>
            <a:r>
              <a:rPr lang="en-US" sz="4000" dirty="0"/>
              <a:t> </a:t>
            </a:r>
            <a:br>
              <a:rPr lang="en-US" sz="4000" dirty="0"/>
            </a:br>
            <a:r>
              <a:rPr lang="en-US" sz="4000" dirty="0"/>
              <a:t>(T-</a:t>
            </a:r>
            <a:r>
              <a:rPr lang="en-US" sz="4000" dirty="0" err="1"/>
              <a:t>DXd</a:t>
            </a:r>
            <a:r>
              <a:rPr lang="en-US" sz="4000" dirty="0"/>
              <a:t>) for HER2-mutant disease? </a:t>
            </a:r>
            <a:br>
              <a:rPr lang="en-US" sz="4000" dirty="0"/>
            </a:br>
            <a:r>
              <a:rPr lang="en-US" sz="4000" dirty="0"/>
              <a:t>HER2-overexpressed disease? </a:t>
            </a:r>
            <a:br>
              <a:rPr lang="en-US" sz="4000" dirty="0"/>
            </a:br>
            <a:r>
              <a:rPr lang="en-US" sz="4000" dirty="0"/>
              <a:t>What about HER2-low? (IHC1+ or 2+)? </a:t>
            </a:r>
            <a:br>
              <a:rPr lang="en-US" sz="4000" dirty="0"/>
            </a:br>
            <a:r>
              <a:rPr lang="en-US" sz="4000" dirty="0"/>
              <a:t>HER2-amplified disease?</a:t>
            </a:r>
          </a:p>
        </p:txBody>
      </p:sp>
    </p:spTree>
    <p:extLst>
      <p:ext uri="{BB962C8B-B14F-4D97-AF65-F5344CB8AC3E}">
        <p14:creationId xmlns:p14="http://schemas.microsoft.com/office/powerpoint/2010/main" val="375816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52FC1-959D-8039-FB83-42EEA9C086D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7759576-1483-12BA-51FB-3B5E1F68E007}"/>
              </a:ext>
            </a:extLst>
          </p:cNvPr>
          <p:cNvSpPr txBox="1"/>
          <p:nvPr/>
        </p:nvSpPr>
        <p:spPr>
          <a:xfrm>
            <a:off x="0" y="2880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8681B760-3B78-E760-B24D-E6D32978C26A}"/>
              </a:ext>
            </a:extLst>
          </p:cNvPr>
          <p:cNvSpPr txBox="1"/>
          <p:nvPr/>
        </p:nvSpPr>
        <p:spPr>
          <a:xfrm>
            <a:off x="623392" y="836712"/>
            <a:ext cx="10585176" cy="5432256"/>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Jessica J Lin, MD</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Wu YL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Alectinib</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Resected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ALK-Positive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Non-Small-Cell Lung Cancer.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 Engl J Med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2024;390(14):1265-76. </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Horinouchi H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ALINA</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Safety Results;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Adjuvant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Alectinib</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vs Chemotherapy in Patients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Resected ALK+ Non-Small Cell Lung Cancer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(NSCLC). WCLC 2024;Abstract OA13.04.</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Solomon BJ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Lorlatinib</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Crizotinib</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Patients with Advanced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ALK-Positive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Non-Small Cell Lung Cancer: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5-Year Outcomes</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from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CROWN Study</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 Clin Oncol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2024;42(29):3400-9.</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Bauer T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Kinetics and Management of Adverse Events</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Associated with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Lorlatinib</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after 5 Years of Follow-Up in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CROWN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Study. WCLC 2024;Abstract MA06.08.</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Hill L et al. Predictors 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Ensartinib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Response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eXalt3 Trial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WCLC 2024;Abstract MA06.09.</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Drilon AE at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ALKOVE-1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Study 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NVL-655</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ALK-Positive (ALK+) Solid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Tumours</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ESMO 2024;Abstract 1253O.</a:t>
            </a:r>
          </a:p>
          <a:p>
            <a:pPr marL="285750" marR="0" lvl="0" indent="-285750" algn="l" defTabSz="455613" rtl="0" eaLnBrk="1" fontAlgn="base" latinLnBrk="0" hangingPunct="1">
              <a:lnSpc>
                <a:spcPct val="100000"/>
              </a:lnSpc>
              <a:spcBef>
                <a:spcPts val="60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Drilon AE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Repotrectinib</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Tyrosine Kinase Inhibitor (TKI)-Naïve Patients (pts)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Advanced ROS1 Fusion-Positive (ROS1+) NSCLC</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1/2 TRIDENT-1 Trial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Clinical Update, Treatment Beyond Progression and Subsequent Therapies. ASCO 2024;Abstract 8522. </a:t>
            </a:r>
          </a:p>
        </p:txBody>
      </p:sp>
    </p:spTree>
    <p:custDataLst>
      <p:tags r:id="rId1"/>
    </p:custDataLst>
    <p:extLst>
      <p:ext uri="{BB962C8B-B14F-4D97-AF65-F5344CB8AC3E}">
        <p14:creationId xmlns:p14="http://schemas.microsoft.com/office/powerpoint/2010/main" val="2271546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200DE-9CA8-89BE-B561-55DBEF0DD2E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F04B60-8994-ACB2-218D-81DC15B572CB}"/>
              </a:ext>
            </a:extLst>
          </p:cNvPr>
          <p:cNvSpPr>
            <a:spLocks noGrp="1"/>
          </p:cNvSpPr>
          <p:nvPr>
            <p:ph idx="1"/>
          </p:nvPr>
        </p:nvSpPr>
        <p:spPr>
          <a:xfrm>
            <a:off x="912286" y="620689"/>
            <a:ext cx="10358967" cy="5400600"/>
          </a:xfrm>
        </p:spPr>
        <p:txBody>
          <a:bodyPr anchor="ctr"/>
          <a:lstStyle/>
          <a:p>
            <a:pPr marL="98425" indent="0" algn="ctr">
              <a:buNone/>
            </a:pPr>
            <a:r>
              <a:rPr lang="en-US" sz="4000" dirty="0"/>
              <a:t>How do you prevent and manage </a:t>
            </a:r>
            <a:br>
              <a:rPr lang="en-US" sz="4000" dirty="0"/>
            </a:br>
            <a:r>
              <a:rPr lang="en-US" sz="4000" dirty="0"/>
              <a:t>acute GI toxicities with T-</a:t>
            </a:r>
            <a:r>
              <a:rPr lang="en-US" sz="4000" dirty="0" err="1"/>
              <a:t>DXd</a:t>
            </a:r>
            <a:r>
              <a:rPr lang="en-US" sz="4000" dirty="0"/>
              <a:t>?</a:t>
            </a:r>
          </a:p>
        </p:txBody>
      </p:sp>
    </p:spTree>
    <p:extLst>
      <p:ext uri="{BB962C8B-B14F-4D97-AF65-F5344CB8AC3E}">
        <p14:creationId xmlns:p14="http://schemas.microsoft.com/office/powerpoint/2010/main" val="2890526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200DE-9CA8-89BE-B561-55DBEF0DD2E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F04B60-8994-ACB2-218D-81DC15B572CB}"/>
              </a:ext>
            </a:extLst>
          </p:cNvPr>
          <p:cNvSpPr>
            <a:spLocks noGrp="1"/>
          </p:cNvSpPr>
          <p:nvPr>
            <p:ph idx="1"/>
          </p:nvPr>
        </p:nvSpPr>
        <p:spPr>
          <a:xfrm>
            <a:off x="912286" y="620689"/>
            <a:ext cx="10358967" cy="5400600"/>
          </a:xfrm>
        </p:spPr>
        <p:txBody>
          <a:bodyPr anchor="ctr"/>
          <a:lstStyle/>
          <a:p>
            <a:pPr marL="98425" indent="0" algn="ctr">
              <a:buNone/>
            </a:pPr>
            <a:r>
              <a:rPr lang="en-US" sz="4000" dirty="0"/>
              <a:t>How do you screen for interstitial lung </a:t>
            </a:r>
            <a:br>
              <a:rPr lang="en-US" sz="4000" dirty="0"/>
            </a:br>
            <a:r>
              <a:rPr lang="en-US" sz="4000" dirty="0"/>
              <a:t>disease in patients treated with T-</a:t>
            </a:r>
            <a:r>
              <a:rPr lang="en-US" sz="4000" dirty="0" err="1"/>
              <a:t>DXd</a:t>
            </a:r>
            <a:r>
              <a:rPr lang="en-US" sz="4000" dirty="0"/>
              <a:t>? </a:t>
            </a:r>
            <a:br>
              <a:rPr lang="en-US" sz="4000" dirty="0"/>
            </a:br>
            <a:r>
              <a:rPr lang="en-US" sz="4000" dirty="0"/>
              <a:t>How do you manage Grade 1 toxicity? </a:t>
            </a:r>
            <a:br>
              <a:rPr lang="en-US" sz="4000" dirty="0"/>
            </a:br>
            <a:r>
              <a:rPr lang="en-US" sz="4000" dirty="0"/>
              <a:t>Grade 2? Will you rechallenge?</a:t>
            </a:r>
          </a:p>
        </p:txBody>
      </p:sp>
    </p:spTree>
    <p:extLst>
      <p:ext uri="{BB962C8B-B14F-4D97-AF65-F5344CB8AC3E}">
        <p14:creationId xmlns:p14="http://schemas.microsoft.com/office/powerpoint/2010/main" val="419533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200DE-9CA8-89BE-B561-55DBEF0DD2E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F04B60-8994-ACB2-218D-81DC15B572CB}"/>
              </a:ext>
            </a:extLst>
          </p:cNvPr>
          <p:cNvSpPr>
            <a:spLocks noGrp="1"/>
          </p:cNvSpPr>
          <p:nvPr>
            <p:ph idx="1"/>
          </p:nvPr>
        </p:nvSpPr>
        <p:spPr>
          <a:xfrm>
            <a:off x="912286" y="620689"/>
            <a:ext cx="10358967" cy="5400600"/>
          </a:xfrm>
        </p:spPr>
        <p:txBody>
          <a:bodyPr anchor="ctr"/>
          <a:lstStyle/>
          <a:p>
            <a:pPr marL="98425" indent="0" algn="ctr">
              <a:buNone/>
            </a:pPr>
            <a:r>
              <a:rPr lang="en-US" sz="4000" dirty="0"/>
              <a:t>How do you factor in the presence of coexisting cardiopulmonary morbidities (COPD, CAD) in decisions about T-</a:t>
            </a:r>
            <a:r>
              <a:rPr lang="en-US" sz="4000" dirty="0" err="1"/>
              <a:t>DXd</a:t>
            </a:r>
            <a:r>
              <a:rPr lang="en-US" sz="4000" dirty="0"/>
              <a:t>, and how problematic are nonspecific pulmonary densities on imaging?</a:t>
            </a:r>
          </a:p>
        </p:txBody>
      </p:sp>
    </p:spTree>
    <p:extLst>
      <p:ext uri="{BB962C8B-B14F-4D97-AF65-F5344CB8AC3E}">
        <p14:creationId xmlns:p14="http://schemas.microsoft.com/office/powerpoint/2010/main" val="328988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200DE-9CA8-89BE-B561-55DBEF0DD2E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F04B60-8994-ACB2-218D-81DC15B572CB}"/>
              </a:ext>
            </a:extLst>
          </p:cNvPr>
          <p:cNvSpPr>
            <a:spLocks noGrp="1"/>
          </p:cNvSpPr>
          <p:nvPr>
            <p:ph idx="1"/>
          </p:nvPr>
        </p:nvSpPr>
        <p:spPr>
          <a:xfrm>
            <a:off x="912286" y="620689"/>
            <a:ext cx="10358967" cy="5400600"/>
          </a:xfrm>
        </p:spPr>
        <p:txBody>
          <a:bodyPr anchor="ctr"/>
          <a:lstStyle/>
          <a:p>
            <a:pPr marL="98425" indent="0" algn="ctr">
              <a:buNone/>
            </a:pPr>
            <a:r>
              <a:rPr lang="en-US" sz="4000" dirty="0"/>
              <a:t>In the wake of the DESTINY-Breast09 </a:t>
            </a:r>
            <a:br>
              <a:rPr lang="en-US" sz="4000" dirty="0"/>
            </a:br>
            <a:r>
              <a:rPr lang="en-US" sz="4000" dirty="0"/>
              <a:t>breast cancer trial, what other ongoing </a:t>
            </a:r>
            <a:br>
              <a:rPr lang="en-US" sz="4000" dirty="0"/>
            </a:br>
            <a:r>
              <a:rPr lang="en-US" sz="4000" dirty="0"/>
              <a:t>trials and strategies that include T-</a:t>
            </a:r>
            <a:r>
              <a:rPr lang="en-US" sz="4000" dirty="0" err="1"/>
              <a:t>DXd</a:t>
            </a:r>
            <a:r>
              <a:rPr lang="en-US" sz="4000" dirty="0"/>
              <a:t> </a:t>
            </a:r>
            <a:br>
              <a:rPr lang="en-US" sz="4000" dirty="0"/>
            </a:br>
            <a:r>
              <a:rPr lang="en-US" sz="4000" dirty="0"/>
              <a:t>are being investigated?</a:t>
            </a:r>
          </a:p>
        </p:txBody>
      </p:sp>
    </p:spTree>
    <p:extLst>
      <p:ext uri="{BB962C8B-B14F-4D97-AF65-F5344CB8AC3E}">
        <p14:creationId xmlns:p14="http://schemas.microsoft.com/office/powerpoint/2010/main" val="3001118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200DE-9CA8-89BE-B561-55DBEF0DD2E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F04B60-8994-ACB2-218D-81DC15B572CB}"/>
              </a:ext>
            </a:extLst>
          </p:cNvPr>
          <p:cNvSpPr>
            <a:spLocks noGrp="1"/>
          </p:cNvSpPr>
          <p:nvPr>
            <p:ph idx="1"/>
          </p:nvPr>
        </p:nvSpPr>
        <p:spPr>
          <a:xfrm>
            <a:off x="912286" y="620689"/>
            <a:ext cx="10358967" cy="5400600"/>
          </a:xfrm>
        </p:spPr>
        <p:txBody>
          <a:bodyPr anchor="ctr"/>
          <a:lstStyle/>
          <a:p>
            <a:pPr marL="98425" indent="0" algn="ctr">
              <a:buNone/>
            </a:pPr>
            <a:r>
              <a:rPr lang="en-US" sz="4000" dirty="0"/>
              <a:t>What are the risks and benefits of </a:t>
            </a:r>
            <a:br>
              <a:rPr lang="en-US" sz="4000" dirty="0"/>
            </a:br>
            <a:r>
              <a:rPr lang="en-US" sz="4000" dirty="0"/>
              <a:t>HER2-directed tyrosine kinase inhibitors </a:t>
            </a:r>
            <a:br>
              <a:rPr lang="en-US" sz="4000" dirty="0"/>
            </a:br>
            <a:r>
              <a:rPr lang="en-US" sz="4000" dirty="0"/>
              <a:t>for HER2-mutant disease, and how do available agents compare to newer ones </a:t>
            </a:r>
            <a:br>
              <a:rPr lang="en-US" sz="4000" dirty="0"/>
            </a:br>
            <a:r>
              <a:rPr lang="en-US" sz="4000" dirty="0"/>
              <a:t>(</a:t>
            </a:r>
            <a:r>
              <a:rPr lang="en-US" sz="4000" dirty="0" err="1"/>
              <a:t>eg</a:t>
            </a:r>
            <a:r>
              <a:rPr lang="en-US" sz="4000" dirty="0"/>
              <a:t>, </a:t>
            </a:r>
            <a:r>
              <a:rPr lang="en-US" sz="4000" dirty="0" err="1"/>
              <a:t>zongertinib</a:t>
            </a:r>
            <a:r>
              <a:rPr lang="en-US" sz="4000" dirty="0"/>
              <a:t>, BAY 2927088, NVL-330)?</a:t>
            </a:r>
          </a:p>
        </p:txBody>
      </p:sp>
    </p:spTree>
    <p:extLst>
      <p:ext uri="{BB962C8B-B14F-4D97-AF65-F5344CB8AC3E}">
        <p14:creationId xmlns:p14="http://schemas.microsoft.com/office/powerpoint/2010/main" val="2449134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EDC36-049C-B8E0-9A5E-9E75ED0BE52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FDF25B7-EB94-84AD-DE68-325740779D42}"/>
              </a:ext>
            </a:extLst>
          </p:cNvPr>
          <p:cNvSpPr/>
          <p:nvPr/>
        </p:nvSpPr>
        <p:spPr bwMode="auto">
          <a:xfrm>
            <a:off x="371364" y="3212976"/>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91A211E-FA4F-D96B-BC7D-6FC5D6AA5C10}"/>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Targeted Therapies Beyond EGFR </a:t>
            </a:r>
            <a:br>
              <a:rPr lang="en-US" sz="2800" dirty="0"/>
            </a:br>
            <a:r>
              <a:rPr lang="en-US" sz="2800" dirty="0"/>
              <a:t>for Non-Small Cell Lung Cancer (NSCLC)</a:t>
            </a:r>
          </a:p>
        </p:txBody>
      </p:sp>
      <p:sp>
        <p:nvSpPr>
          <p:cNvPr id="3" name="Content Placeholder 2">
            <a:extLst>
              <a:ext uri="{FF2B5EF4-FFF2-40B4-BE49-F238E27FC236}">
                <a16:creationId xmlns:a16="http://schemas.microsoft.com/office/drawing/2014/main" id="{701B588F-858B-F846-FFAF-FA0A6AA8576F}"/>
              </a:ext>
            </a:extLst>
          </p:cNvPr>
          <p:cNvSpPr>
            <a:spLocks noGrp="1"/>
          </p:cNvSpPr>
          <p:nvPr>
            <p:ph idx="1"/>
          </p:nvPr>
        </p:nvSpPr>
        <p:spPr>
          <a:xfrm>
            <a:off x="911424" y="1340768"/>
            <a:ext cx="9774980" cy="2736304"/>
          </a:xfrm>
        </p:spPr>
        <p:txBody>
          <a:bodyPr/>
          <a:lstStyle/>
          <a:p>
            <a:pPr marL="98425" indent="0">
              <a:lnSpc>
                <a:spcPct val="100000"/>
              </a:lnSpc>
              <a:spcBef>
                <a:spcPts val="300"/>
              </a:spcBef>
              <a:spcAft>
                <a:spcPts val="600"/>
              </a:spcAft>
              <a:buNone/>
            </a:pPr>
            <a:r>
              <a:rPr lang="en-US" sz="2400" dirty="0">
                <a:solidFill>
                  <a:srgbClr val="0432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AGAs (Actionable Genomic Alterations)</a:t>
            </a:r>
          </a:p>
          <a:p>
            <a:pPr marL="98425" indent="0">
              <a:lnSpc>
                <a:spcPct val="100000"/>
              </a:lnSpc>
              <a:spcBef>
                <a:spcPts val="3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ALK</a:t>
            </a:r>
            <a:endParaRPr lang="en-US" sz="2400" b="1" dirty="0">
              <a:solidFill>
                <a:schemeClr val="tx1"/>
              </a:solidFill>
              <a:latin typeface="Calibri" panose="020F0502020204030204" pitchFamily="34" charset="0"/>
              <a:cs typeface="Calibri" panose="020F0502020204030204" pitchFamily="34" charset="0"/>
            </a:endParaRPr>
          </a:p>
          <a:p>
            <a:pPr marL="98425" indent="0">
              <a:lnSpc>
                <a:spcPct val="100000"/>
              </a:lnSpc>
              <a:spcBef>
                <a:spcPts val="300"/>
              </a:spcBef>
              <a:spcAft>
                <a:spcPts val="600"/>
              </a:spcAft>
              <a:buNone/>
            </a:pPr>
            <a:r>
              <a:rPr lang="en-US" sz="2400" dirty="0">
                <a:solidFill>
                  <a:srgbClr val="0432FF"/>
                </a:solidFill>
              </a:rPr>
              <a:t>MODULE 2: </a:t>
            </a:r>
            <a:r>
              <a:rPr lang="en-US" sz="2400" b="1" kern="0" dirty="0">
                <a:solidFill>
                  <a:schemeClr val="tx1"/>
                </a:solidFill>
                <a:effectLst/>
                <a:latin typeface="+mn-lt"/>
                <a:ea typeface="Times New Roman" panose="02020603050405020304" pitchFamily="18" charset="0"/>
                <a:cs typeface="Times New Roman" panose="02020603050405020304" pitchFamily="18" charset="0"/>
              </a:rPr>
              <a:t>ROS1</a:t>
            </a:r>
          </a:p>
          <a:p>
            <a:pPr marL="98425" indent="0">
              <a:lnSpc>
                <a:spcPct val="100000"/>
              </a:lnSpc>
              <a:spcBef>
                <a:spcPts val="300"/>
              </a:spcBef>
              <a:spcAft>
                <a:spcPts val="600"/>
              </a:spcAft>
              <a:buNone/>
            </a:pPr>
            <a:r>
              <a:rPr lang="en-US" sz="2400" dirty="0">
                <a:solidFill>
                  <a:srgbClr val="0432FF"/>
                </a:solidFill>
              </a:rPr>
              <a:t>MODULE 3: </a:t>
            </a:r>
            <a:r>
              <a:rPr lang="en-US" sz="2400" dirty="0">
                <a:solidFill>
                  <a:schemeClr val="tx1"/>
                </a:solidFill>
                <a:latin typeface="+mn-lt"/>
                <a:cs typeface="Times New Roman" panose="02020603050405020304" pitchFamily="18" charset="0"/>
              </a:rPr>
              <a:t>HER2</a:t>
            </a:r>
          </a:p>
          <a:p>
            <a:pPr marL="98425" indent="0">
              <a:lnSpc>
                <a:spcPct val="100000"/>
              </a:lnSpc>
              <a:spcBef>
                <a:spcPts val="300"/>
              </a:spcBef>
              <a:spcAft>
                <a:spcPts val="600"/>
              </a:spcAft>
              <a:buNone/>
            </a:pPr>
            <a:r>
              <a:rPr lang="en-US" sz="2400" dirty="0">
                <a:solidFill>
                  <a:schemeClr val="bg1"/>
                </a:solidFill>
              </a:rPr>
              <a:t>MODULE 4: </a:t>
            </a:r>
            <a:r>
              <a:rPr lang="en-US" sz="2400" b="1" kern="0" dirty="0">
                <a:solidFill>
                  <a:schemeClr val="bg1"/>
                </a:solidFill>
                <a:effectLst/>
                <a:latin typeface="+mn-lt"/>
                <a:ea typeface="Times New Roman" panose="02020603050405020304" pitchFamily="18" charset="0"/>
                <a:cs typeface="Times New Roman" panose="02020603050405020304" pitchFamily="18" charset="0"/>
              </a:rPr>
              <a:t>RET </a:t>
            </a:r>
          </a:p>
          <a:p>
            <a:pPr marL="98425" indent="0">
              <a:lnSpc>
                <a:spcPct val="100000"/>
              </a:lnSpc>
              <a:spcBef>
                <a:spcPts val="300"/>
              </a:spcBef>
              <a:spcAft>
                <a:spcPts val="600"/>
              </a:spcAft>
              <a:buNone/>
            </a:pPr>
            <a:r>
              <a:rPr lang="en-US" sz="2400" dirty="0">
                <a:solidFill>
                  <a:srgbClr val="3233FF"/>
                </a:solidFill>
              </a:rPr>
              <a:t>MODULE 5: </a:t>
            </a:r>
            <a:r>
              <a:rPr lang="en-US" sz="2400" dirty="0">
                <a:solidFill>
                  <a:srgbClr val="212121"/>
                </a:solidFill>
                <a:latin typeface="+mn-lt"/>
                <a:cs typeface="Times New Roman" panose="02020603050405020304" pitchFamily="18" charset="0"/>
              </a:rPr>
              <a:t>NTRK</a:t>
            </a:r>
            <a:endParaRPr lang="en-US" sz="2400" b="1" kern="0" dirty="0">
              <a:solidFill>
                <a:srgbClr val="212121"/>
              </a:solidFill>
              <a:effectLst/>
              <a:latin typeface="+mn-lt"/>
              <a:ea typeface="Times New Roman" panose="02020603050405020304" pitchFamily="18" charset="0"/>
              <a:cs typeface="Times New Roman" panose="02020603050405020304" pitchFamily="18" charset="0"/>
            </a:endParaRPr>
          </a:p>
          <a:p>
            <a:pPr marL="98425" indent="0">
              <a:lnSpc>
                <a:spcPct val="100000"/>
              </a:lnSpc>
              <a:spcBef>
                <a:spcPts val="300"/>
              </a:spcBef>
              <a:spcAft>
                <a:spcPts val="600"/>
              </a:spcAft>
              <a:buNone/>
            </a:pPr>
            <a:r>
              <a:rPr lang="en-US" sz="2400" dirty="0">
                <a:solidFill>
                  <a:srgbClr val="3233FF"/>
                </a:solidFill>
              </a:rPr>
              <a:t>MODULE 6: </a:t>
            </a:r>
            <a:r>
              <a:rPr lang="en-US" sz="2400" dirty="0">
                <a:solidFill>
                  <a:srgbClr val="212121"/>
                </a:solidFill>
                <a:latin typeface="+mn-lt"/>
                <a:cs typeface="Times New Roman" panose="02020603050405020304" pitchFamily="18" charset="0"/>
              </a:rPr>
              <a:t>MET</a:t>
            </a:r>
          </a:p>
          <a:p>
            <a:pPr marL="98425" indent="0">
              <a:lnSpc>
                <a:spcPct val="100000"/>
              </a:lnSpc>
              <a:spcBef>
                <a:spcPts val="300"/>
              </a:spcBef>
              <a:spcAft>
                <a:spcPts val="600"/>
              </a:spcAft>
              <a:buNone/>
            </a:pPr>
            <a:r>
              <a:rPr lang="en-US" sz="2400" dirty="0">
                <a:solidFill>
                  <a:srgbClr val="3233FF"/>
                </a:solidFill>
              </a:rPr>
              <a:t>MODULE 7: </a:t>
            </a:r>
            <a:r>
              <a:rPr lang="en-US" sz="2400" dirty="0">
                <a:solidFill>
                  <a:srgbClr val="212121"/>
                </a:solidFill>
                <a:latin typeface="+mn-lt"/>
                <a:cs typeface="Times New Roman" panose="02020603050405020304" pitchFamily="18" charset="0"/>
              </a:rPr>
              <a:t>BRAF</a:t>
            </a:r>
          </a:p>
          <a:p>
            <a:pPr marL="98425" indent="0">
              <a:lnSpc>
                <a:spcPct val="100000"/>
              </a:lnSpc>
              <a:spcBef>
                <a:spcPts val="300"/>
              </a:spcBef>
              <a:spcAft>
                <a:spcPts val="600"/>
              </a:spcAft>
              <a:buNone/>
            </a:pPr>
            <a:r>
              <a:rPr lang="en-US" sz="2400" dirty="0">
                <a:solidFill>
                  <a:srgbClr val="3233FF"/>
                </a:solidFill>
              </a:rPr>
              <a:t>MODULE 8:</a:t>
            </a:r>
            <a:r>
              <a:rPr lang="en-US" sz="2400" dirty="0">
                <a:solidFill>
                  <a:srgbClr val="212121"/>
                </a:solidFill>
                <a:latin typeface="+mn-lt"/>
                <a:cs typeface="Times New Roman" panose="02020603050405020304" pitchFamily="18" charset="0"/>
              </a:rPr>
              <a:t> KRAS G12C</a:t>
            </a:r>
          </a:p>
          <a:p>
            <a:pPr marL="98425" indent="0">
              <a:lnSpc>
                <a:spcPct val="100000"/>
              </a:lnSpc>
              <a:spcBef>
                <a:spcPts val="300"/>
              </a:spcBef>
              <a:spcAft>
                <a:spcPts val="600"/>
              </a:spcAft>
              <a:buNone/>
            </a:pPr>
            <a:r>
              <a:rPr lang="en-US" sz="2400" dirty="0">
                <a:solidFill>
                  <a:srgbClr val="3233FF"/>
                </a:solidFill>
              </a:rPr>
              <a:t>MODULE 9: </a:t>
            </a:r>
            <a:r>
              <a:rPr lang="en-US" sz="2400" dirty="0">
                <a:solidFill>
                  <a:srgbClr val="212121"/>
                </a:solidFill>
                <a:latin typeface="+mn-lt"/>
                <a:cs typeface="Times New Roman" panose="02020603050405020304" pitchFamily="18" charset="0"/>
              </a:rPr>
              <a:t>NRG1</a:t>
            </a:r>
          </a:p>
          <a:p>
            <a:pPr marL="98425" indent="0">
              <a:lnSpc>
                <a:spcPct val="100000"/>
              </a:lnSpc>
              <a:spcBef>
                <a:spcPts val="300"/>
              </a:spcBef>
              <a:spcAft>
                <a:spcPts val="600"/>
              </a:spcAft>
              <a:buNone/>
            </a:pPr>
            <a:r>
              <a:rPr lang="en-US" sz="2400" dirty="0">
                <a:solidFill>
                  <a:srgbClr val="3233FF"/>
                </a:solidFill>
              </a:rPr>
              <a:t>MODULE 10: </a:t>
            </a:r>
            <a:r>
              <a:rPr lang="en-US" sz="2400" dirty="0">
                <a:solidFill>
                  <a:srgbClr val="212121"/>
                </a:solidFill>
                <a:latin typeface="+mn-lt"/>
                <a:cs typeface="Times New Roman" panose="02020603050405020304" pitchFamily="18" charset="0"/>
              </a:rPr>
              <a:t>Novel Targeted Strategies</a:t>
            </a:r>
          </a:p>
        </p:txBody>
      </p:sp>
    </p:spTree>
    <p:extLst>
      <p:ext uri="{BB962C8B-B14F-4D97-AF65-F5344CB8AC3E}">
        <p14:creationId xmlns:p14="http://schemas.microsoft.com/office/powerpoint/2010/main" val="2013930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953C0-74B3-75BC-C8CA-9F0909CBF46A}"/>
              </a:ext>
            </a:extLst>
          </p:cNvPr>
          <p:cNvSpPr>
            <a:spLocks noGrp="1"/>
          </p:cNvSpPr>
          <p:nvPr>
            <p:ph type="title"/>
          </p:nvPr>
        </p:nvSpPr>
        <p:spPr>
          <a:xfrm>
            <a:off x="726688" y="119799"/>
            <a:ext cx="10515600" cy="1031844"/>
          </a:xfrm>
        </p:spPr>
        <p:txBody>
          <a:bodyPr>
            <a:normAutofit/>
          </a:bodyPr>
          <a:lstStyle/>
          <a:p>
            <a:r>
              <a:rPr lang="en-US" sz="3600" b="1" dirty="0"/>
              <a:t>Selpercatinib and Pralsetinib in RET+ NSCLC</a:t>
            </a:r>
          </a:p>
        </p:txBody>
      </p:sp>
      <p:graphicFrame>
        <p:nvGraphicFramePr>
          <p:cNvPr id="4" name="Table 3">
            <a:extLst>
              <a:ext uri="{FF2B5EF4-FFF2-40B4-BE49-F238E27FC236}">
                <a16:creationId xmlns:a16="http://schemas.microsoft.com/office/drawing/2014/main" id="{9EF301CE-4E2E-69D3-081D-2D6400753290}"/>
              </a:ext>
            </a:extLst>
          </p:cNvPr>
          <p:cNvGraphicFramePr>
            <a:graphicFrameLocks noGrp="1"/>
          </p:cNvGraphicFramePr>
          <p:nvPr/>
        </p:nvGraphicFramePr>
        <p:xfrm>
          <a:off x="838200" y="1151643"/>
          <a:ext cx="10515600" cy="5156866"/>
        </p:xfrm>
        <a:graphic>
          <a:graphicData uri="http://schemas.openxmlformats.org/drawingml/2006/table">
            <a:tbl>
              <a:tblPr firstRow="1" bandRow="1">
                <a:tableStyleId>{91EBBBCC-DAD2-459C-BE2E-F6DE35CF9A28}</a:tableStyleId>
              </a:tblPr>
              <a:tblGrid>
                <a:gridCol w="1896769">
                  <a:extLst>
                    <a:ext uri="{9D8B030D-6E8A-4147-A177-3AD203B41FA5}">
                      <a16:colId xmlns:a16="http://schemas.microsoft.com/office/drawing/2014/main" val="20000"/>
                    </a:ext>
                  </a:extLst>
                </a:gridCol>
                <a:gridCol w="1717967">
                  <a:extLst>
                    <a:ext uri="{9D8B030D-6E8A-4147-A177-3AD203B41FA5}">
                      <a16:colId xmlns:a16="http://schemas.microsoft.com/office/drawing/2014/main" val="20001"/>
                    </a:ext>
                  </a:extLst>
                </a:gridCol>
                <a:gridCol w="2300288">
                  <a:extLst>
                    <a:ext uri="{9D8B030D-6E8A-4147-A177-3AD203B41FA5}">
                      <a16:colId xmlns:a16="http://schemas.microsoft.com/office/drawing/2014/main" val="20002"/>
                    </a:ext>
                  </a:extLst>
                </a:gridCol>
                <a:gridCol w="2300288">
                  <a:extLst>
                    <a:ext uri="{9D8B030D-6E8A-4147-A177-3AD203B41FA5}">
                      <a16:colId xmlns:a16="http://schemas.microsoft.com/office/drawing/2014/main" val="2372008761"/>
                    </a:ext>
                  </a:extLst>
                </a:gridCol>
                <a:gridCol w="2300288">
                  <a:extLst>
                    <a:ext uri="{9D8B030D-6E8A-4147-A177-3AD203B41FA5}">
                      <a16:colId xmlns:a16="http://schemas.microsoft.com/office/drawing/2014/main" val="3775034934"/>
                    </a:ext>
                  </a:extLst>
                </a:gridCol>
              </a:tblGrid>
              <a:tr h="391873">
                <a:tc>
                  <a:txBody>
                    <a:bodyPr/>
                    <a:lstStyle/>
                    <a:p>
                      <a:pPr algn="ctr"/>
                      <a:endParaRPr lang="en-US" sz="1800" dirty="0">
                        <a:solidFill>
                          <a:schemeClr val="tx2"/>
                        </a:solidFill>
                        <a:latin typeface="Aptos" panose="020B0004020202020204" pitchFamily="34" charset="0"/>
                        <a:ea typeface="Lato" panose="020F0502020204030203" pitchFamily="34" charset="0"/>
                        <a:cs typeface="Lato" panose="020F0502020204030203" pitchFamily="34" charset="0"/>
                      </a:endParaRPr>
                    </a:p>
                  </a:txBody>
                  <a:tcPr marL="68453" marR="68453" marT="25670" marB="25670" anchor="b"/>
                </a:tc>
                <a:tc gridSpan="2">
                  <a:txBody>
                    <a:bodyPr/>
                    <a:lstStyle/>
                    <a:p>
                      <a:pPr algn="ctr"/>
                      <a:r>
                        <a:rPr lang="en-US" sz="1800" dirty="0">
                          <a:solidFill>
                            <a:schemeClr val="bg1"/>
                          </a:solidFill>
                        </a:rPr>
                        <a:t>Platinum-Pretreated</a:t>
                      </a:r>
                      <a:endParaRPr lang="en-US" sz="1800" dirty="0">
                        <a:solidFill>
                          <a:schemeClr val="bg1"/>
                        </a:solidFill>
                        <a:latin typeface="Aptos" panose="020B0004020202020204" pitchFamily="34" charset="0"/>
                        <a:ea typeface="Lato" panose="020F0502020204030203" pitchFamily="34" charset="0"/>
                        <a:cs typeface="Lato" panose="020F0502020204030203" pitchFamily="34" charset="0"/>
                      </a:endParaRPr>
                    </a:p>
                  </a:txBody>
                  <a:tcPr marL="68453" marR="68453" marT="25670" marB="25670" anchor="ctr"/>
                </a:tc>
                <a:tc hMerge="1">
                  <a:txBody>
                    <a:bodyPr/>
                    <a:lstStyle/>
                    <a:p>
                      <a:pPr algn="ctr"/>
                      <a:endParaRPr lang="en-US" sz="1100" b="1" dirty="0">
                        <a:solidFill>
                          <a:schemeClr val="bg1"/>
                        </a:solidFill>
                      </a:endParaRPr>
                    </a:p>
                  </a:txBody>
                  <a:tcPr marL="68453" marR="68453" marT="25670" marB="25670" anchor="ctr"/>
                </a:tc>
                <a:tc gridSpan="2">
                  <a:txBody>
                    <a:bodyPr/>
                    <a:lstStyle/>
                    <a:p>
                      <a:pPr algn="ctr"/>
                      <a:r>
                        <a:rPr lang="en-US" sz="1800" b="1" dirty="0">
                          <a:solidFill>
                            <a:schemeClr val="bg1"/>
                          </a:solidFill>
                        </a:rPr>
                        <a:t>Treatment-Naïve</a:t>
                      </a:r>
                      <a:endParaRPr lang="en-US" sz="1800" b="1" dirty="0">
                        <a:solidFill>
                          <a:schemeClr val="bg1"/>
                        </a:solidFill>
                        <a:latin typeface="Aptos" panose="020B0004020202020204" pitchFamily="34" charset="0"/>
                        <a:ea typeface="Lato" panose="020F0502020204030203" pitchFamily="34" charset="0"/>
                        <a:cs typeface="Lato" panose="020F0502020204030203" pitchFamily="34" charset="0"/>
                      </a:endParaRPr>
                    </a:p>
                  </a:txBody>
                  <a:tcPr marL="68453" marR="68453" marT="25670" marB="25670" anchor="ctr"/>
                </a:tc>
                <a:tc hMerge="1">
                  <a:txBody>
                    <a:bodyPr/>
                    <a:lstStyle/>
                    <a:p>
                      <a:pPr algn="ctr"/>
                      <a:endParaRPr lang="en-US" sz="1100" b="1" dirty="0">
                        <a:solidFill>
                          <a:schemeClr val="bg1"/>
                        </a:solidFill>
                      </a:endParaRPr>
                    </a:p>
                  </a:txBody>
                  <a:tcPr marL="68453" marR="68453" marT="25670" marB="25670" anchor="ctr"/>
                </a:tc>
                <a:extLst>
                  <a:ext uri="{0D108BD9-81ED-4DB2-BD59-A6C34878D82A}">
                    <a16:rowId xmlns:a16="http://schemas.microsoft.com/office/drawing/2014/main" val="3558590639"/>
                  </a:ext>
                </a:extLst>
              </a:tr>
              <a:tr h="39187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endParaRPr lang="en-US" sz="1800" dirty="0">
                        <a:solidFill>
                          <a:schemeClr val="tx2"/>
                        </a:solidFill>
                        <a:latin typeface="Aptos" panose="020B0004020202020204" pitchFamily="34" charset="0"/>
                        <a:ea typeface="Lato" panose="020F0502020204030203" pitchFamily="34" charset="0"/>
                        <a:cs typeface="Lato" panose="020F0502020204030203" pitchFamily="34" charset="0"/>
                      </a:endParaRPr>
                    </a:p>
                  </a:txBody>
                  <a:tcPr marL="68453" marR="68453" marT="25670" marB="25670" anchor="b"/>
                </a:tc>
                <a:tc>
                  <a:txBody>
                    <a:bodyPr/>
                    <a:lstStyle/>
                    <a:p>
                      <a:pPr algn="ctr"/>
                      <a:r>
                        <a:rPr lang="en-US" sz="1800" b="1" dirty="0">
                          <a:solidFill>
                            <a:schemeClr val="tx1"/>
                          </a:solidFill>
                        </a:rPr>
                        <a:t>Selpercatinib</a:t>
                      </a:r>
                    </a:p>
                    <a:p>
                      <a:pPr algn="ctr"/>
                      <a:r>
                        <a:rPr lang="en-US" sz="1400" b="0" dirty="0">
                          <a:solidFill>
                            <a:schemeClr val="tx1"/>
                          </a:solidFill>
                        </a:rPr>
                        <a:t>(LIBRETTO-001)</a:t>
                      </a:r>
                      <a:endParaRPr lang="en-US" sz="1400" b="0" dirty="0">
                        <a:solidFill>
                          <a:schemeClr val="tx1"/>
                        </a:solidFill>
                        <a:latin typeface="Aptos" panose="020B0004020202020204" pitchFamily="34" charset="0"/>
                        <a:ea typeface="Lato" panose="020F0502020204030203" pitchFamily="34" charset="0"/>
                        <a:cs typeface="Lato" panose="020F0502020204030203" pitchFamily="34" charset="0"/>
                      </a:endParaRPr>
                    </a:p>
                  </a:txBody>
                  <a:tcPr marL="68453" marR="68453" marT="25670" marB="25670" anchor="ctr"/>
                </a:tc>
                <a:tc>
                  <a:txBody>
                    <a:bodyPr/>
                    <a:lstStyle/>
                    <a:p>
                      <a:pPr algn="ctr"/>
                      <a:r>
                        <a:rPr lang="en-US" sz="1800" b="1" dirty="0">
                          <a:solidFill>
                            <a:schemeClr val="tx1"/>
                          </a:solidFill>
                        </a:rPr>
                        <a:t>Pralsetinib</a:t>
                      </a:r>
                    </a:p>
                    <a:p>
                      <a:pPr algn="ctr"/>
                      <a:r>
                        <a:rPr lang="en-US" sz="1400" b="0" dirty="0">
                          <a:solidFill>
                            <a:schemeClr val="tx1"/>
                          </a:solidFill>
                        </a:rPr>
                        <a:t>(ARROW)</a:t>
                      </a:r>
                      <a:endParaRPr lang="en-US" sz="1400" b="0" dirty="0">
                        <a:solidFill>
                          <a:schemeClr val="tx1"/>
                        </a:solidFill>
                        <a:latin typeface="Aptos" panose="020B0004020202020204" pitchFamily="34" charset="0"/>
                        <a:ea typeface="Lato" panose="020F0502020204030203" pitchFamily="34" charset="0"/>
                        <a:cs typeface="Lato" panose="020F0502020204030203" pitchFamily="34" charset="0"/>
                      </a:endParaRPr>
                    </a:p>
                  </a:txBody>
                  <a:tcPr marL="68453" marR="68453" marT="25670" marB="25670" anchor="ctr"/>
                </a:tc>
                <a:tc>
                  <a:txBody>
                    <a:bodyPr/>
                    <a:lstStyle/>
                    <a:p>
                      <a:pPr algn="ctr"/>
                      <a:r>
                        <a:rPr lang="en-US" sz="1800" b="1" dirty="0">
                          <a:solidFill>
                            <a:schemeClr val="tx1"/>
                          </a:solidFill>
                        </a:rPr>
                        <a:t>Selpercatinib</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(LIBRETTO-001)</a:t>
                      </a:r>
                      <a:endParaRPr lang="en-US" sz="1400" b="0" dirty="0">
                        <a:solidFill>
                          <a:schemeClr val="tx1"/>
                        </a:solidFill>
                        <a:latin typeface="Aptos" panose="020B0004020202020204" pitchFamily="34" charset="0"/>
                        <a:ea typeface="Lato" panose="020F0502020204030203" pitchFamily="34" charset="0"/>
                        <a:cs typeface="Lato" panose="020F0502020204030203" pitchFamily="34" charset="0"/>
                      </a:endParaRPr>
                    </a:p>
                  </a:txBody>
                  <a:tcPr marL="68453" marR="68453" marT="25670" marB="25670" anchor="ctr"/>
                </a:tc>
                <a:tc>
                  <a:txBody>
                    <a:bodyPr/>
                    <a:lstStyle/>
                    <a:p>
                      <a:pPr algn="ctr"/>
                      <a:r>
                        <a:rPr lang="en-US" sz="1800" b="1" dirty="0">
                          <a:solidFill>
                            <a:schemeClr val="tx1"/>
                          </a:solidFill>
                        </a:rPr>
                        <a:t>Pralsetinib</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(ARROW)</a:t>
                      </a:r>
                      <a:endParaRPr lang="en-US" sz="1400" b="0" dirty="0">
                        <a:solidFill>
                          <a:schemeClr val="tx1"/>
                        </a:solidFill>
                        <a:latin typeface="Aptos" panose="020B0004020202020204" pitchFamily="34" charset="0"/>
                        <a:ea typeface="Lato" panose="020F0502020204030203" pitchFamily="34" charset="0"/>
                        <a:cs typeface="Lato" panose="020F0502020204030203" pitchFamily="34" charset="0"/>
                      </a:endParaRPr>
                    </a:p>
                  </a:txBody>
                  <a:tcPr marL="68453" marR="68453" marT="25670" marB="25670" anchor="ctr"/>
                </a:tc>
                <a:extLst>
                  <a:ext uri="{0D108BD9-81ED-4DB2-BD59-A6C34878D82A}">
                    <a16:rowId xmlns:a16="http://schemas.microsoft.com/office/drawing/2014/main" val="10000"/>
                  </a:ext>
                </a:extLst>
              </a:tr>
              <a:tr h="21701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b="1" baseline="0" dirty="0"/>
                        <a:t>Patients</a:t>
                      </a:r>
                      <a:endParaRPr lang="en-US" sz="1800" b="1"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800" baseline="0" dirty="0"/>
                        <a:t>N=247</a:t>
                      </a:r>
                      <a:endParaRPr lang="en-US" sz="1800"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800" baseline="0" dirty="0"/>
                        <a:t>N=136</a:t>
                      </a:r>
                      <a:endParaRPr lang="en-US" sz="1800"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800" baseline="0" dirty="0"/>
                        <a:t>N=69</a:t>
                      </a:r>
                      <a:endParaRPr lang="en-US" sz="1800"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800" baseline="0" dirty="0"/>
                        <a:t>N=75</a:t>
                      </a:r>
                      <a:endParaRPr lang="en-US" sz="1800"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extLst>
                  <a:ext uri="{0D108BD9-81ED-4DB2-BD59-A6C34878D82A}">
                    <a16:rowId xmlns:a16="http://schemas.microsoft.com/office/drawing/2014/main" val="10001"/>
                  </a:ext>
                </a:extLst>
              </a:tr>
              <a:tr h="39187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b="1" dirty="0"/>
                        <a:t>ORR (95% CI)</a:t>
                      </a:r>
                      <a:endParaRPr lang="en-US" sz="1800" b="1"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800" b="1" baseline="0" dirty="0"/>
                        <a:t>61% (55-67)</a:t>
                      </a:r>
                      <a:endParaRPr lang="en-US" sz="1800" b="1"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800" b="1" baseline="0" dirty="0"/>
                        <a:t>59% (50-67)</a:t>
                      </a:r>
                      <a:endParaRPr lang="en-US" sz="1800" b="1"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800" b="1" baseline="0" dirty="0"/>
                        <a:t>84% (73-92)</a:t>
                      </a:r>
                      <a:endParaRPr lang="en-US" sz="1800" b="1"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800" b="1" baseline="0" dirty="0"/>
                        <a:t>72% (60-82)</a:t>
                      </a:r>
                      <a:endParaRPr lang="en-US" sz="1800" b="1"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extLst>
                  <a:ext uri="{0D108BD9-81ED-4DB2-BD59-A6C34878D82A}">
                    <a16:rowId xmlns:a16="http://schemas.microsoft.com/office/drawing/2014/main" val="10002"/>
                  </a:ext>
                </a:extLst>
              </a:tr>
              <a:tr h="21701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b="1" dirty="0"/>
                        <a:t>Median PFS (95% CI)</a:t>
                      </a:r>
                      <a:endParaRPr lang="en-US" sz="1800" b="1"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800" b="1" baseline="0" dirty="0"/>
                        <a:t>24.9 months (19.3-NE)</a:t>
                      </a:r>
                      <a:endParaRPr lang="en-US" sz="1800" b="1"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800" b="1" baseline="0" dirty="0"/>
                        <a:t>16.5 months </a:t>
                      </a:r>
                    </a:p>
                    <a:p>
                      <a:pPr algn="ctr"/>
                      <a:r>
                        <a:rPr lang="en-US" sz="1800" b="1" baseline="0" dirty="0"/>
                        <a:t>(10.5-24.1)</a:t>
                      </a:r>
                      <a:endParaRPr lang="en-US" sz="1800" b="1"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800" b="1" baseline="0" dirty="0"/>
                        <a:t>22.0 months </a:t>
                      </a:r>
                    </a:p>
                    <a:p>
                      <a:pPr algn="ctr"/>
                      <a:r>
                        <a:rPr lang="en-US" sz="1800" b="1" baseline="0" dirty="0"/>
                        <a:t>(13.8 months-NE)</a:t>
                      </a:r>
                      <a:endParaRPr lang="en-US" sz="1800" b="1"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800" b="1" baseline="0" dirty="0"/>
                        <a:t>13.0 months </a:t>
                      </a:r>
                    </a:p>
                    <a:p>
                      <a:pPr algn="ctr"/>
                      <a:r>
                        <a:rPr lang="en-US" sz="1800" b="1" baseline="0" dirty="0"/>
                        <a:t>(9.1-NR)</a:t>
                      </a:r>
                      <a:endParaRPr lang="en-US" sz="1800" b="1"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extLst>
                  <a:ext uri="{0D108BD9-81ED-4DB2-BD59-A6C34878D82A}">
                    <a16:rowId xmlns:a16="http://schemas.microsoft.com/office/drawing/2014/main" val="10003"/>
                  </a:ext>
                </a:extLst>
              </a:tr>
              <a:tr h="490924">
                <a:tc>
                  <a:txBody>
                    <a:bodyPr/>
                    <a:lstStyle/>
                    <a:p>
                      <a:pPr algn="ctr"/>
                      <a:r>
                        <a:rPr lang="en-US" sz="1800" b="1" dirty="0"/>
                        <a:t>Median duration follow-up</a:t>
                      </a:r>
                      <a:endParaRPr lang="en-US" sz="1800" b="1"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800" baseline="0" dirty="0"/>
                        <a:t>24.7 months</a:t>
                      </a:r>
                      <a:endParaRPr lang="en-US" sz="1800"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800" baseline="0" dirty="0"/>
                        <a:t>18.4 months </a:t>
                      </a:r>
                    </a:p>
                    <a:p>
                      <a:pPr algn="ctr"/>
                      <a:r>
                        <a:rPr lang="en-US" sz="1800" baseline="0" dirty="0"/>
                        <a:t>(13.2-19.8)</a:t>
                      </a:r>
                      <a:endParaRPr lang="en-US" sz="1800"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800" baseline="0" dirty="0"/>
                        <a:t>21.9 months</a:t>
                      </a:r>
                      <a:endParaRPr lang="en-US" sz="1800"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800" baseline="0" dirty="0"/>
                        <a:t>9.2 months </a:t>
                      </a:r>
                    </a:p>
                    <a:p>
                      <a:pPr algn="ctr"/>
                      <a:r>
                        <a:rPr lang="en-US" sz="1800" baseline="0" dirty="0"/>
                        <a:t>(8.6-11.0)</a:t>
                      </a:r>
                      <a:endParaRPr lang="en-US" sz="1800"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extLst>
                  <a:ext uri="{0D108BD9-81ED-4DB2-BD59-A6C34878D82A}">
                    <a16:rowId xmlns:a16="http://schemas.microsoft.com/office/drawing/2014/main" val="805497966"/>
                  </a:ext>
                </a:extLst>
              </a:tr>
              <a:tr h="490924">
                <a:tc>
                  <a:txBody>
                    <a:bodyPr/>
                    <a:lstStyle/>
                    <a:p>
                      <a:pPr algn="ctr"/>
                      <a:r>
                        <a:rPr lang="en-US" sz="1800" b="1" dirty="0"/>
                        <a:t>Median DOR (95% CI)</a:t>
                      </a:r>
                      <a:endParaRPr lang="en-US" sz="1800" b="1"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800" baseline="0" dirty="0"/>
                        <a:t>28.6 months (20.4-NE)</a:t>
                      </a:r>
                      <a:endParaRPr lang="en-US" sz="1800"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800" baseline="0" dirty="0"/>
                        <a:t>22.3 months</a:t>
                      </a:r>
                    </a:p>
                    <a:p>
                      <a:pPr algn="ctr"/>
                      <a:r>
                        <a:rPr lang="en-US" sz="1800" baseline="0" dirty="0"/>
                        <a:t>(15.1-NR)</a:t>
                      </a:r>
                      <a:endParaRPr lang="en-US" sz="1800"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800" baseline="0" dirty="0"/>
                        <a:t>20.2 months </a:t>
                      </a:r>
                    </a:p>
                    <a:p>
                      <a:pPr algn="ctr"/>
                      <a:r>
                        <a:rPr lang="en-US" sz="1800" baseline="0" dirty="0"/>
                        <a:t>(13.0-NE)</a:t>
                      </a:r>
                      <a:endParaRPr lang="en-US" sz="1800"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800" baseline="0" dirty="0"/>
                        <a:t>NR</a:t>
                      </a:r>
                    </a:p>
                    <a:p>
                      <a:pPr algn="ctr"/>
                      <a:r>
                        <a:rPr lang="en-US" sz="1800" baseline="0" dirty="0"/>
                        <a:t>(9.0 months-NR)</a:t>
                      </a:r>
                      <a:endParaRPr lang="en-US" sz="1800"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extLst>
                  <a:ext uri="{0D108BD9-81ED-4DB2-BD59-A6C34878D82A}">
                    <a16:rowId xmlns:a16="http://schemas.microsoft.com/office/drawing/2014/main" val="10004"/>
                  </a:ext>
                </a:extLst>
              </a:tr>
              <a:tr h="42462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t>Median duration follow-up</a:t>
                      </a:r>
                      <a:endParaRPr lang="en-US" sz="1800" b="1"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800" baseline="0" dirty="0"/>
                        <a:t>21.2 months</a:t>
                      </a:r>
                      <a:endParaRPr lang="en-US" sz="1800"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800" baseline="0" dirty="0"/>
                        <a:t>16.7 months </a:t>
                      </a:r>
                    </a:p>
                    <a:p>
                      <a:pPr algn="ctr"/>
                      <a:r>
                        <a:rPr lang="en-US" sz="1800" baseline="0" dirty="0"/>
                        <a:t>(12.9-18.5)</a:t>
                      </a:r>
                      <a:endParaRPr lang="en-US" sz="1800"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800" baseline="0" dirty="0"/>
                        <a:t>20.3 months</a:t>
                      </a:r>
                      <a:endParaRPr lang="en-US" sz="1800"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800" baseline="0" dirty="0"/>
                        <a:t>7.4 months </a:t>
                      </a:r>
                    </a:p>
                    <a:p>
                      <a:pPr algn="ctr"/>
                      <a:r>
                        <a:rPr lang="en-US" sz="1800" baseline="0" dirty="0"/>
                        <a:t>(6.4-9.5)</a:t>
                      </a:r>
                      <a:endParaRPr lang="en-US" sz="1800"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extLst>
                  <a:ext uri="{0D108BD9-81ED-4DB2-BD59-A6C34878D82A}">
                    <a16:rowId xmlns:a16="http://schemas.microsoft.com/office/drawing/2014/main" val="3725469358"/>
                  </a:ext>
                </a:extLst>
              </a:tr>
              <a:tr h="424624">
                <a:tc>
                  <a:txBody>
                    <a:bodyPr/>
                    <a:lstStyle/>
                    <a:p>
                      <a:pPr algn="ctr"/>
                      <a:r>
                        <a:rPr lang="en-US" sz="1800" b="1" dirty="0"/>
                        <a:t>Intracranial ORR (95% CI)</a:t>
                      </a:r>
                      <a:endParaRPr lang="en-US" sz="1800" b="1"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800" baseline="0" dirty="0"/>
                        <a:t>85% (65-96)</a:t>
                      </a:r>
                    </a:p>
                    <a:p>
                      <a:pPr algn="ctr"/>
                      <a:r>
                        <a:rPr lang="en-US" sz="1200" baseline="0" dirty="0"/>
                        <a:t>(n=26 – pretreated + treatment-naïve)</a:t>
                      </a:r>
                      <a:endParaRPr lang="en-US" sz="1200"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800" baseline="0" dirty="0"/>
                        <a:t>70% (35-93)</a:t>
                      </a:r>
                    </a:p>
                    <a:p>
                      <a:pPr algn="ctr"/>
                      <a:r>
                        <a:rPr lang="en-US" sz="1200" baseline="0" dirty="0"/>
                        <a:t>(n=10; 1/10 received prior </a:t>
                      </a:r>
                      <a:br>
                        <a:rPr lang="en-US" sz="1200" baseline="0" dirty="0"/>
                      </a:br>
                      <a:r>
                        <a:rPr lang="en-US" sz="1200" baseline="0" dirty="0"/>
                        <a:t>non-platinum therapy)</a:t>
                      </a:r>
                      <a:endParaRPr lang="en-US" sz="1200"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endParaRPr lang="en-US" sz="1800" baseline="0" dirty="0">
                        <a:solidFill>
                          <a:schemeClr val="tx1"/>
                        </a:solidFill>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endParaRPr lang="en-US" sz="1800" baseline="0" dirty="0">
                        <a:solidFill>
                          <a:schemeClr val="tx1"/>
                        </a:solidFill>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extLst>
                  <a:ext uri="{0D108BD9-81ED-4DB2-BD59-A6C34878D82A}">
                    <a16:rowId xmlns:a16="http://schemas.microsoft.com/office/drawing/2014/main" val="10005"/>
                  </a:ext>
                </a:extLst>
              </a:tr>
              <a:tr h="217014">
                <a:tc>
                  <a:txBody>
                    <a:bodyPr/>
                    <a:lstStyle/>
                    <a:p>
                      <a:pPr algn="ctr"/>
                      <a:r>
                        <a:rPr lang="en-US" sz="1800" b="1" dirty="0"/>
                        <a:t>Reference</a:t>
                      </a:r>
                      <a:endParaRPr lang="en-US" sz="1800" b="1"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200" baseline="0" dirty="0"/>
                        <a:t>Drilon A et al.,</a:t>
                      </a:r>
                      <a:br>
                        <a:rPr lang="en-US" sz="1200" baseline="0" dirty="0"/>
                      </a:br>
                      <a:r>
                        <a:rPr lang="en-US" sz="1200" baseline="0" dirty="0"/>
                        <a:t>J Clin Oncol. 2022</a:t>
                      </a:r>
                      <a:endParaRPr lang="en-US" sz="1200"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200" baseline="0" dirty="0"/>
                        <a:t>Griesinger F et al.,</a:t>
                      </a:r>
                      <a:br>
                        <a:rPr lang="en-US" sz="1200" baseline="0" dirty="0"/>
                      </a:br>
                      <a:r>
                        <a:rPr lang="en-US" sz="1200" baseline="0" dirty="0"/>
                        <a:t>Ann Oncol. 2022</a:t>
                      </a:r>
                      <a:endParaRPr lang="en-US" sz="1200"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200" baseline="0" dirty="0"/>
                        <a:t>Drilon A et al.,</a:t>
                      </a:r>
                      <a:br>
                        <a:rPr lang="en-US" sz="1200" baseline="0" dirty="0"/>
                      </a:br>
                      <a:r>
                        <a:rPr lang="en-US" sz="1200" baseline="0" dirty="0"/>
                        <a:t>J Clin Oncol. 2023</a:t>
                      </a:r>
                      <a:endParaRPr lang="en-US" sz="1200"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tc>
                  <a:txBody>
                    <a:bodyPr/>
                    <a:lstStyle/>
                    <a:p>
                      <a:pPr algn="ctr"/>
                      <a:r>
                        <a:rPr lang="en-US" sz="1200" baseline="0" dirty="0"/>
                        <a:t>Griesinger F et al.,</a:t>
                      </a:r>
                      <a:br>
                        <a:rPr lang="en-US" sz="1200" baseline="0" dirty="0"/>
                      </a:br>
                      <a:r>
                        <a:rPr lang="en-US" sz="1200" baseline="0" dirty="0"/>
                        <a:t>Ann Oncol. 2022</a:t>
                      </a:r>
                      <a:endParaRPr lang="en-US" sz="1200" baseline="0" dirty="0">
                        <a:latin typeface="Aptos" panose="020B0004020202020204" pitchFamily="34" charset="0"/>
                        <a:ea typeface="Lato" panose="020F0502020204030203" pitchFamily="34" charset="0"/>
                        <a:cs typeface="Lato" panose="020F0502020204030203" pitchFamily="34" charset="0"/>
                      </a:endParaRPr>
                    </a:p>
                  </a:txBody>
                  <a:tcPr marL="68453" marR="68453" marT="25670" marB="25670"/>
                </a:tc>
                <a:extLst>
                  <a:ext uri="{0D108BD9-81ED-4DB2-BD59-A6C34878D82A}">
                    <a16:rowId xmlns:a16="http://schemas.microsoft.com/office/drawing/2014/main" val="10007"/>
                  </a:ext>
                </a:extLst>
              </a:tr>
            </a:tbl>
          </a:graphicData>
        </a:graphic>
      </p:graphicFrame>
      <p:sp>
        <p:nvSpPr>
          <p:cNvPr id="3" name="TextBox 2">
            <a:extLst>
              <a:ext uri="{FF2B5EF4-FFF2-40B4-BE49-F238E27FC236}">
                <a16:creationId xmlns:a16="http://schemas.microsoft.com/office/drawing/2014/main" id="{25772CD5-2797-10BE-7E78-228C589F9B56}"/>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33888164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770B4-82F1-6823-FE0A-0A975FCF5D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EF26F4-0FA0-2427-7560-04A3D6D1FC65}"/>
              </a:ext>
            </a:extLst>
          </p:cNvPr>
          <p:cNvSpPr>
            <a:spLocks noGrp="1"/>
          </p:cNvSpPr>
          <p:nvPr>
            <p:ph type="title"/>
          </p:nvPr>
        </p:nvSpPr>
        <p:spPr>
          <a:xfrm>
            <a:off x="838200" y="18005"/>
            <a:ext cx="10515600" cy="1325563"/>
          </a:xfrm>
        </p:spPr>
        <p:txBody>
          <a:bodyPr>
            <a:normAutofit/>
          </a:bodyPr>
          <a:lstStyle/>
          <a:p>
            <a:r>
              <a:rPr lang="en-US" sz="3600" b="1" dirty="0"/>
              <a:t>Selpercatinib in RET+ NSCLC: CNS Efficacy, Data from the Phase III LIBRETTO-431 Trial</a:t>
            </a:r>
          </a:p>
        </p:txBody>
      </p:sp>
      <p:pic>
        <p:nvPicPr>
          <p:cNvPr id="3" name="Picture 2">
            <a:extLst>
              <a:ext uri="{FF2B5EF4-FFF2-40B4-BE49-F238E27FC236}">
                <a16:creationId xmlns:a16="http://schemas.microsoft.com/office/drawing/2014/main" id="{F0FFD167-0011-32F2-B413-43FE4C2F306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193321" y="1343568"/>
            <a:ext cx="10160479" cy="5063583"/>
          </a:xfrm>
          <a:prstGeom prst="rect">
            <a:avLst/>
          </a:prstGeom>
        </p:spPr>
      </p:pic>
      <p:sp>
        <p:nvSpPr>
          <p:cNvPr id="7" name="TextBox 6">
            <a:extLst>
              <a:ext uri="{FF2B5EF4-FFF2-40B4-BE49-F238E27FC236}">
                <a16:creationId xmlns:a16="http://schemas.microsoft.com/office/drawing/2014/main" id="{FFDEE93A-D47D-9504-8173-134069EFEA17}"/>
              </a:ext>
            </a:extLst>
          </p:cNvPr>
          <p:cNvSpPr txBox="1"/>
          <p:nvPr/>
        </p:nvSpPr>
        <p:spPr>
          <a:xfrm>
            <a:off x="7135177" y="6562996"/>
            <a:ext cx="481459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Pérol</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M et al., J Clin Oncol 2024;42(21):2500-5</a:t>
            </a:r>
          </a:p>
        </p:txBody>
      </p:sp>
      <p:sp>
        <p:nvSpPr>
          <p:cNvPr id="4" name="TextBox 3">
            <a:extLst>
              <a:ext uri="{FF2B5EF4-FFF2-40B4-BE49-F238E27FC236}">
                <a16:creationId xmlns:a16="http://schemas.microsoft.com/office/drawing/2014/main" id="{44E0874C-B142-1C20-68DC-35B6CD6C7157}"/>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6787542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64C61-961C-1446-9B57-A91E77AA58FB}"/>
              </a:ext>
            </a:extLst>
          </p:cNvPr>
          <p:cNvSpPr>
            <a:spLocks noGrp="1"/>
          </p:cNvSpPr>
          <p:nvPr>
            <p:ph type="title"/>
          </p:nvPr>
        </p:nvSpPr>
        <p:spPr>
          <a:xfrm>
            <a:off x="838200" y="6854"/>
            <a:ext cx="10515600" cy="1325563"/>
          </a:xfrm>
        </p:spPr>
        <p:txBody>
          <a:bodyPr>
            <a:normAutofit/>
          </a:bodyPr>
          <a:lstStyle/>
          <a:p>
            <a:r>
              <a:rPr lang="en-US" sz="3600" b="1" dirty="0"/>
              <a:t>Selpercatinib in RET+ NSCLC: CNS Protective Effect, Data from the Phase III LIBRETTO-431 Trial</a:t>
            </a:r>
          </a:p>
        </p:txBody>
      </p:sp>
      <p:pic>
        <p:nvPicPr>
          <p:cNvPr id="4" name="Picture 3">
            <a:extLst>
              <a:ext uri="{FF2B5EF4-FFF2-40B4-BE49-F238E27FC236}">
                <a16:creationId xmlns:a16="http://schemas.microsoft.com/office/drawing/2014/main" id="{E83295FF-34D6-16A9-A13A-1243DC35F26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98979" y="2364059"/>
            <a:ext cx="5497021" cy="3716736"/>
          </a:xfrm>
          <a:prstGeom prst="rect">
            <a:avLst/>
          </a:prstGeom>
        </p:spPr>
      </p:pic>
      <p:pic>
        <p:nvPicPr>
          <p:cNvPr id="5" name="Picture 4">
            <a:extLst>
              <a:ext uri="{FF2B5EF4-FFF2-40B4-BE49-F238E27FC236}">
                <a16:creationId xmlns:a16="http://schemas.microsoft.com/office/drawing/2014/main" id="{614AF6E2-BD83-C183-8436-EA4DFD4DED1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405564" y="1969434"/>
            <a:ext cx="5195452" cy="4111362"/>
          </a:xfrm>
          <a:prstGeom prst="rect">
            <a:avLst/>
          </a:prstGeom>
        </p:spPr>
      </p:pic>
      <p:sp>
        <p:nvSpPr>
          <p:cNvPr id="6" name="TextBox 5">
            <a:extLst>
              <a:ext uri="{FF2B5EF4-FFF2-40B4-BE49-F238E27FC236}">
                <a16:creationId xmlns:a16="http://schemas.microsoft.com/office/drawing/2014/main" id="{0FE99843-1EA3-532A-B70C-785843C17E80}"/>
              </a:ext>
            </a:extLst>
          </p:cNvPr>
          <p:cNvSpPr txBox="1"/>
          <p:nvPr/>
        </p:nvSpPr>
        <p:spPr>
          <a:xfrm>
            <a:off x="500063" y="1282831"/>
            <a:ext cx="55959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Cumulative incidence rate (CIR) of CNS-PD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CNS-pembrolizumab-</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nonmets</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population (n=150)</a:t>
            </a:r>
          </a:p>
        </p:txBody>
      </p:sp>
      <p:sp>
        <p:nvSpPr>
          <p:cNvPr id="7" name="TextBox 6">
            <a:extLst>
              <a:ext uri="{FF2B5EF4-FFF2-40B4-BE49-F238E27FC236}">
                <a16:creationId xmlns:a16="http://schemas.microsoft.com/office/drawing/2014/main" id="{B5F781CE-3812-BFD9-A400-D605CA9102B8}"/>
              </a:ext>
            </a:extLst>
          </p:cNvPr>
          <p:cNvSpPr txBox="1"/>
          <p:nvPr/>
        </p:nvSpPr>
        <p:spPr>
          <a:xfrm>
            <a:off x="6317602" y="1282831"/>
            <a:ext cx="5257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Intracranial PFS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CNS-pembrolizumab-</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nonmets</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population</a:t>
            </a:r>
          </a:p>
        </p:txBody>
      </p:sp>
      <p:sp>
        <p:nvSpPr>
          <p:cNvPr id="8" name="TextBox 7">
            <a:extLst>
              <a:ext uri="{FF2B5EF4-FFF2-40B4-BE49-F238E27FC236}">
                <a16:creationId xmlns:a16="http://schemas.microsoft.com/office/drawing/2014/main" id="{F5A51EF5-7630-75D6-61AE-02C7B24F62DC}"/>
              </a:ext>
            </a:extLst>
          </p:cNvPr>
          <p:cNvSpPr txBox="1"/>
          <p:nvPr/>
        </p:nvSpPr>
        <p:spPr>
          <a:xfrm>
            <a:off x="6539205" y="6354375"/>
            <a:ext cx="481459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Pérol</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M et al., J Clin Oncol 2024;42(21):2500-5</a:t>
            </a:r>
          </a:p>
        </p:txBody>
      </p:sp>
      <p:sp>
        <p:nvSpPr>
          <p:cNvPr id="3" name="TextBox 2">
            <a:extLst>
              <a:ext uri="{FF2B5EF4-FFF2-40B4-BE49-F238E27FC236}">
                <a16:creationId xmlns:a16="http://schemas.microsoft.com/office/drawing/2014/main" id="{B20F1CBB-1960-8252-F9E1-C7C2889D473E}"/>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4604278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BFC95-4CD4-AA9C-B5B3-65650A56C8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0CBCCB-17AD-4486-F08F-94FA12EFE101}"/>
              </a:ext>
            </a:extLst>
          </p:cNvPr>
          <p:cNvSpPr>
            <a:spLocks noGrp="1"/>
          </p:cNvSpPr>
          <p:nvPr>
            <p:ph type="title"/>
          </p:nvPr>
        </p:nvSpPr>
        <p:spPr>
          <a:xfrm>
            <a:off x="609600" y="510157"/>
            <a:ext cx="10972800" cy="1143000"/>
          </a:xfrm>
        </p:spPr>
        <p:txBody>
          <a:bodyPr>
            <a:noAutofit/>
          </a:bodyPr>
          <a:lstStyle/>
          <a:p>
            <a:r>
              <a:rPr lang="en-US" sz="3733" b="1" dirty="0">
                <a:latin typeface="Aptos" panose="020B0004020202020204" pitchFamily="34" charset="0"/>
                <a:ea typeface="Lato" panose="020F0502020204030203" pitchFamily="34" charset="0"/>
                <a:cs typeface="Lato" panose="020F0502020204030203" pitchFamily="34" charset="0"/>
              </a:rPr>
              <a:t>Treatment of Metastatic RET+ NSCLC: </a:t>
            </a:r>
            <a:r>
              <a:rPr lang="en-US" sz="3733" b="1" i="1" dirty="0">
                <a:latin typeface="Aptos" panose="020B0004020202020204" pitchFamily="34" charset="0"/>
                <a:ea typeface="Lato" panose="020F0502020204030203" pitchFamily="34" charset="0"/>
                <a:cs typeface="Lato" panose="020F0502020204030203" pitchFamily="34" charset="0"/>
              </a:rPr>
              <a:t>My Take</a:t>
            </a:r>
            <a:endParaRPr lang="en-US" sz="3733" b="1" i="1" dirty="0">
              <a:latin typeface="Aptos" panose="020B0004020202020204" pitchFamily="34" charset="0"/>
            </a:endParaRPr>
          </a:p>
        </p:txBody>
      </p:sp>
      <p:sp>
        <p:nvSpPr>
          <p:cNvPr id="3" name="Content Placeholder 2">
            <a:extLst>
              <a:ext uri="{FF2B5EF4-FFF2-40B4-BE49-F238E27FC236}">
                <a16:creationId xmlns:a16="http://schemas.microsoft.com/office/drawing/2014/main" id="{46A63E21-7D81-EB7D-5B17-5E3B6318461A}"/>
              </a:ext>
            </a:extLst>
          </p:cNvPr>
          <p:cNvSpPr>
            <a:spLocks noGrp="1"/>
          </p:cNvSpPr>
          <p:nvPr>
            <p:ph idx="1"/>
          </p:nvPr>
        </p:nvSpPr>
        <p:spPr>
          <a:xfrm>
            <a:off x="609600" y="1823403"/>
            <a:ext cx="10972800" cy="4277360"/>
          </a:xfrm>
        </p:spPr>
        <p:txBody>
          <a:bodyPr>
            <a:normAutofit/>
          </a:bodyPr>
          <a:lstStyle/>
          <a:p>
            <a:r>
              <a:rPr lang="en-US" sz="3200" dirty="0">
                <a:latin typeface="Aptos" panose="020B0004020202020204" pitchFamily="34" charset="0"/>
                <a:ea typeface="Lato" panose="020F0502020204030203" pitchFamily="34" charset="0"/>
                <a:cs typeface="Lato" panose="020F0502020204030203" pitchFamily="34" charset="0"/>
              </a:rPr>
              <a:t>Selpercatinib and pralsetinib are FDA-approved, NCCN guideline-recommended first-line therapies for metastatic RET+ NSCLC</a:t>
            </a:r>
          </a:p>
          <a:p>
            <a:r>
              <a:rPr lang="en-US" sz="3200" dirty="0">
                <a:latin typeface="Aptos" panose="020B0004020202020204" pitchFamily="34" charset="0"/>
                <a:ea typeface="Lato" panose="020F0502020204030203" pitchFamily="34" charset="0"/>
                <a:cs typeface="Lato" panose="020F0502020204030203" pitchFamily="34" charset="0"/>
              </a:rPr>
              <a:t>Both RET inhibitors have demonstrated CNS efficacy</a:t>
            </a:r>
          </a:p>
          <a:p>
            <a:r>
              <a:rPr lang="en-US" sz="3200" dirty="0">
                <a:latin typeface="Aptos" panose="020B0004020202020204" pitchFamily="34" charset="0"/>
                <a:ea typeface="Lato" panose="020F0502020204030203" pitchFamily="34" charset="0"/>
                <a:cs typeface="Lato" panose="020F0502020204030203" pitchFamily="34" charset="0"/>
              </a:rPr>
              <a:t>CNS outcome analyses from the LIBRETTO-431 phase III trial further support that a CNS-active TKI like selpercatinib can delay CNS progression and may prevent new brain metastases</a:t>
            </a:r>
          </a:p>
        </p:txBody>
      </p:sp>
      <p:sp>
        <p:nvSpPr>
          <p:cNvPr id="4" name="TextBox 3">
            <a:extLst>
              <a:ext uri="{FF2B5EF4-FFF2-40B4-BE49-F238E27FC236}">
                <a16:creationId xmlns:a16="http://schemas.microsoft.com/office/drawing/2014/main" id="{B60EEF98-BC75-C426-445D-0A8219D635A2}"/>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3410690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1B1E5-BAB0-9295-D559-8727DF2A95C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65BFB9B-6185-B3CF-F298-03414581A27C}"/>
              </a:ext>
            </a:extLst>
          </p:cNvPr>
          <p:cNvSpPr txBox="1"/>
          <p:nvPr/>
        </p:nvSpPr>
        <p:spPr>
          <a:xfrm>
            <a:off x="0" y="2880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1292D1CF-2224-A9EB-D9F8-02DBB0A27320}"/>
              </a:ext>
            </a:extLst>
          </p:cNvPr>
          <p:cNvSpPr txBox="1"/>
          <p:nvPr/>
        </p:nvSpPr>
        <p:spPr>
          <a:xfrm>
            <a:off x="623392" y="980728"/>
            <a:ext cx="10585176" cy="4008020"/>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Jessica J Lin, MD (continued)</a:t>
            </a:r>
          </a:p>
          <a:p>
            <a:pPr marL="285750" marR="0" indent="-285750">
              <a:lnSpc>
                <a:spcPct val="115000"/>
              </a:lnSpc>
              <a:spcAft>
                <a:spcPts val="800"/>
              </a:spcAft>
              <a:buFont typeface="Arial" panose="020B0604020202020204" pitchFamily="34" charset="0"/>
              <a:buChar char="•"/>
            </a:pPr>
            <a:r>
              <a:rPr lang="en-US" sz="1800" b="0" kern="0" dirty="0">
                <a:solidFill>
                  <a:srgbClr val="000000"/>
                </a:solidFill>
                <a:latin typeface="Calibri" panose="020F0502020204030204" pitchFamily="34" charset="0"/>
                <a:cs typeface="Calibri" panose="020F0502020204030204" pitchFamily="34" charset="0"/>
              </a:rPr>
              <a:t>Besse B et al. </a:t>
            </a:r>
            <a:r>
              <a:rPr lang="en-US" sz="1800" kern="0" dirty="0">
                <a:solidFill>
                  <a:srgbClr val="000000"/>
                </a:solidFill>
                <a:latin typeface="Calibri" panose="020F0502020204030204" pitchFamily="34" charset="0"/>
                <a:cs typeface="Calibri" panose="020F0502020204030204" pitchFamily="34" charset="0"/>
              </a:rPr>
              <a:t>Phase I/II ARROS-1 </a:t>
            </a:r>
            <a:r>
              <a:rPr lang="en-US" sz="1800" b="0" kern="0" dirty="0">
                <a:solidFill>
                  <a:srgbClr val="000000"/>
                </a:solidFill>
                <a:latin typeface="Calibri" panose="020F0502020204030204" pitchFamily="34" charset="0"/>
                <a:cs typeface="Calibri" panose="020F0502020204030204" pitchFamily="34" charset="0"/>
              </a:rPr>
              <a:t>Study of </a:t>
            </a:r>
            <a:r>
              <a:rPr lang="en-US" sz="1800" kern="0" dirty="0" err="1">
                <a:solidFill>
                  <a:srgbClr val="000000"/>
                </a:solidFill>
                <a:latin typeface="Calibri" panose="020F0502020204030204" pitchFamily="34" charset="0"/>
                <a:cs typeface="Calibri" panose="020F0502020204030204" pitchFamily="34" charset="0"/>
              </a:rPr>
              <a:t>Zidesamtinib</a:t>
            </a:r>
            <a:r>
              <a:rPr lang="en-US" sz="1800" kern="0" dirty="0">
                <a:solidFill>
                  <a:srgbClr val="000000"/>
                </a:solidFill>
                <a:latin typeface="Calibri" panose="020F0502020204030204" pitchFamily="34" charset="0"/>
                <a:cs typeface="Calibri" panose="020F0502020204030204" pitchFamily="34" charset="0"/>
              </a:rPr>
              <a:t> (NVL-520)</a:t>
            </a:r>
            <a:r>
              <a:rPr lang="en-US" sz="1800" b="0" kern="0" dirty="0">
                <a:solidFill>
                  <a:srgbClr val="000000"/>
                </a:solidFill>
                <a:latin typeface="Calibri" panose="020F0502020204030204" pitchFamily="34" charset="0"/>
                <a:cs typeface="Calibri" panose="020F0502020204030204" pitchFamily="34" charset="0"/>
              </a:rPr>
              <a:t> in </a:t>
            </a:r>
            <a:r>
              <a:rPr lang="en-US" sz="1800" kern="0" dirty="0">
                <a:solidFill>
                  <a:srgbClr val="000000"/>
                </a:solidFill>
                <a:latin typeface="Calibri" panose="020F0502020204030204" pitchFamily="34" charset="0"/>
                <a:cs typeface="Calibri" panose="020F0502020204030204" pitchFamily="34" charset="0"/>
              </a:rPr>
              <a:t>ROS1 Fusion-Positive </a:t>
            </a:r>
            <a:r>
              <a:rPr lang="en-US" sz="1800" b="0" kern="0" dirty="0">
                <a:solidFill>
                  <a:srgbClr val="000000"/>
                </a:solidFill>
                <a:latin typeface="Calibri" panose="020F0502020204030204" pitchFamily="34" charset="0"/>
                <a:cs typeface="Calibri" panose="020F0502020204030204" pitchFamily="34" charset="0"/>
              </a:rPr>
              <a:t>Solid </a:t>
            </a:r>
            <a:r>
              <a:rPr lang="en-US" sz="1800" b="0" kern="0" dirty="0" err="1">
                <a:solidFill>
                  <a:srgbClr val="000000"/>
                </a:solidFill>
                <a:latin typeface="Calibri" panose="020F0502020204030204" pitchFamily="34" charset="0"/>
                <a:cs typeface="Calibri" panose="020F0502020204030204" pitchFamily="34" charset="0"/>
              </a:rPr>
              <a:t>Tumours</a:t>
            </a:r>
            <a:r>
              <a:rPr lang="en-US" sz="1800" b="0" kern="0" dirty="0">
                <a:solidFill>
                  <a:srgbClr val="000000"/>
                </a:solidFill>
                <a:latin typeface="Calibri" panose="020F0502020204030204" pitchFamily="34" charset="0"/>
                <a:cs typeface="Calibri" panose="020F0502020204030204" pitchFamily="34" charset="0"/>
              </a:rPr>
              <a:t>. ESMO 2024;Abstract 1256MO.</a:t>
            </a:r>
          </a:p>
          <a:p>
            <a:pPr marL="285750" marR="0" indent="-285750">
              <a:lnSpc>
                <a:spcPct val="115000"/>
              </a:lnSpc>
              <a:spcAft>
                <a:spcPts val="800"/>
              </a:spcAft>
              <a:buFont typeface="Arial" panose="020B0604020202020204" pitchFamily="34" charset="0"/>
              <a:buChar char="•"/>
            </a:pPr>
            <a:r>
              <a:rPr lang="en-US" sz="1800" b="0" kern="0" dirty="0">
                <a:solidFill>
                  <a:srgbClr val="000000"/>
                </a:solidFill>
                <a:latin typeface="Calibri" panose="020F0502020204030204" pitchFamily="34" charset="0"/>
                <a:cs typeface="Calibri" panose="020F0502020204030204" pitchFamily="34" charset="0"/>
              </a:rPr>
              <a:t>Liu G et al. Efficacy and Safety of </a:t>
            </a:r>
            <a:r>
              <a:rPr lang="en-US" sz="1800" kern="0" dirty="0" err="1">
                <a:solidFill>
                  <a:srgbClr val="000000"/>
                </a:solidFill>
                <a:latin typeface="Calibri" panose="020F0502020204030204" pitchFamily="34" charset="0"/>
                <a:cs typeface="Calibri" panose="020F0502020204030204" pitchFamily="34" charset="0"/>
              </a:rPr>
              <a:t>Taletrectinib</a:t>
            </a:r>
            <a:r>
              <a:rPr lang="en-US" sz="1800" b="0" kern="0" dirty="0">
                <a:solidFill>
                  <a:srgbClr val="000000"/>
                </a:solidFill>
                <a:latin typeface="Calibri" panose="020F0502020204030204" pitchFamily="34" charset="0"/>
                <a:cs typeface="Calibri" panose="020F0502020204030204" pitchFamily="34" charset="0"/>
              </a:rPr>
              <a:t> in Patients with </a:t>
            </a:r>
            <a:r>
              <a:rPr lang="en-US" sz="1800" kern="0" dirty="0">
                <a:solidFill>
                  <a:srgbClr val="000000"/>
                </a:solidFill>
                <a:latin typeface="Calibri" panose="020F0502020204030204" pitchFamily="34" charset="0"/>
                <a:cs typeface="Calibri" panose="020F0502020204030204" pitchFamily="34" charset="0"/>
              </a:rPr>
              <a:t>ROS1+ Non-Small Cell Lung Cancer</a:t>
            </a:r>
            <a:r>
              <a:rPr lang="en-US" sz="1800" b="0" kern="0" dirty="0">
                <a:solidFill>
                  <a:srgbClr val="000000"/>
                </a:solidFill>
                <a:latin typeface="Calibri" panose="020F0502020204030204" pitchFamily="34" charset="0"/>
                <a:cs typeface="Calibri" panose="020F0502020204030204" pitchFamily="34" charset="0"/>
              </a:rPr>
              <a:t>: The Global </a:t>
            </a:r>
            <a:r>
              <a:rPr lang="en-US" sz="1800" kern="0" dirty="0">
                <a:solidFill>
                  <a:srgbClr val="000000"/>
                </a:solidFill>
                <a:latin typeface="Calibri" panose="020F0502020204030204" pitchFamily="34" charset="0"/>
                <a:cs typeface="Calibri" panose="020F0502020204030204" pitchFamily="34" charset="0"/>
              </a:rPr>
              <a:t>TRUST-II Study</a:t>
            </a:r>
            <a:r>
              <a:rPr lang="en-US" sz="1800" b="0" kern="0" dirty="0">
                <a:solidFill>
                  <a:srgbClr val="000000"/>
                </a:solidFill>
                <a:latin typeface="Calibri" panose="020F0502020204030204" pitchFamily="34" charset="0"/>
                <a:cs typeface="Calibri" panose="020F0502020204030204" pitchFamily="34" charset="0"/>
              </a:rPr>
              <a:t>. WCLC 2024;Abstract MA06.03.</a:t>
            </a:r>
          </a:p>
          <a:p>
            <a:pPr marL="285750" marR="0" indent="-285750">
              <a:lnSpc>
                <a:spcPct val="115000"/>
              </a:lnSpc>
              <a:spcAft>
                <a:spcPts val="800"/>
              </a:spcAft>
              <a:buFont typeface="Arial" panose="020B0604020202020204" pitchFamily="34" charset="0"/>
              <a:buChar char="•"/>
            </a:pPr>
            <a:r>
              <a:rPr lang="en-US" sz="1800" b="0" kern="0" dirty="0" err="1">
                <a:solidFill>
                  <a:srgbClr val="000000"/>
                </a:solidFill>
                <a:latin typeface="Calibri" panose="020F0502020204030204" pitchFamily="34" charset="0"/>
                <a:cs typeface="Calibri" panose="020F0502020204030204" pitchFamily="34" charset="0"/>
              </a:rPr>
              <a:t>Pérol</a:t>
            </a:r>
            <a:r>
              <a:rPr lang="en-US" sz="1800" b="0" kern="0" dirty="0">
                <a:solidFill>
                  <a:srgbClr val="000000"/>
                </a:solidFill>
                <a:latin typeface="Calibri" panose="020F0502020204030204" pitchFamily="34" charset="0"/>
                <a:cs typeface="Calibri" panose="020F0502020204030204" pitchFamily="34" charset="0"/>
              </a:rPr>
              <a:t> M et al. CNS Protective Effect of </a:t>
            </a:r>
            <a:r>
              <a:rPr lang="en-US" sz="1800" kern="0" dirty="0" err="1">
                <a:solidFill>
                  <a:srgbClr val="000000"/>
                </a:solidFill>
                <a:latin typeface="Calibri" panose="020F0502020204030204" pitchFamily="34" charset="0"/>
                <a:cs typeface="Calibri" panose="020F0502020204030204" pitchFamily="34" charset="0"/>
              </a:rPr>
              <a:t>Selpercatinib</a:t>
            </a:r>
            <a:r>
              <a:rPr lang="en-US" sz="1800" b="0" kern="0" dirty="0">
                <a:solidFill>
                  <a:srgbClr val="000000"/>
                </a:solidFill>
                <a:latin typeface="Calibri" panose="020F0502020204030204" pitchFamily="34" charset="0"/>
                <a:cs typeface="Calibri" panose="020F0502020204030204" pitchFamily="34" charset="0"/>
              </a:rPr>
              <a:t> in First-Line </a:t>
            </a:r>
            <a:r>
              <a:rPr lang="en-US" sz="1800" kern="0" dirty="0">
                <a:solidFill>
                  <a:srgbClr val="000000"/>
                </a:solidFill>
                <a:latin typeface="Calibri" panose="020F0502020204030204" pitchFamily="34" charset="0"/>
                <a:cs typeface="Calibri" panose="020F0502020204030204" pitchFamily="34" charset="0"/>
              </a:rPr>
              <a:t>RET Fusion-Positive </a:t>
            </a:r>
            <a:r>
              <a:rPr lang="en-US" sz="1800" b="0" kern="0" dirty="0">
                <a:solidFill>
                  <a:srgbClr val="000000"/>
                </a:solidFill>
                <a:latin typeface="Calibri" panose="020F0502020204030204" pitchFamily="34" charset="0"/>
                <a:cs typeface="Calibri" panose="020F0502020204030204" pitchFamily="34" charset="0"/>
              </a:rPr>
              <a:t>Advanced Non-Small Cell Lung Cancer. </a:t>
            </a:r>
            <a:r>
              <a:rPr lang="en-US" sz="1800" b="0" i="1" kern="0" dirty="0">
                <a:solidFill>
                  <a:srgbClr val="000000"/>
                </a:solidFill>
                <a:latin typeface="Calibri" panose="020F0502020204030204" pitchFamily="34" charset="0"/>
                <a:cs typeface="Calibri" panose="020F0502020204030204" pitchFamily="34" charset="0"/>
              </a:rPr>
              <a:t>J Clin Oncol </a:t>
            </a:r>
            <a:r>
              <a:rPr lang="en-US" sz="1800" b="0" kern="0" dirty="0">
                <a:solidFill>
                  <a:srgbClr val="000000"/>
                </a:solidFill>
                <a:latin typeface="Calibri" panose="020F0502020204030204" pitchFamily="34" charset="0"/>
                <a:cs typeface="Calibri" panose="020F0502020204030204" pitchFamily="34" charset="0"/>
              </a:rPr>
              <a:t>2024;42(21):2500-5.</a:t>
            </a:r>
          </a:p>
          <a:p>
            <a:pPr marL="285750" marR="0" indent="-285750">
              <a:lnSpc>
                <a:spcPct val="115000"/>
              </a:lnSpc>
              <a:spcAft>
                <a:spcPts val="800"/>
              </a:spcAft>
              <a:buFont typeface="Arial" panose="020B0604020202020204" pitchFamily="34" charset="0"/>
              <a:buChar char="•"/>
            </a:pPr>
            <a:r>
              <a:rPr lang="en-US" sz="1800" b="0" kern="0" dirty="0">
                <a:solidFill>
                  <a:srgbClr val="000000"/>
                </a:solidFill>
                <a:latin typeface="Calibri" panose="020F0502020204030204" pitchFamily="34" charset="0"/>
                <a:cs typeface="Calibri" panose="020F0502020204030204" pitchFamily="34" charset="0"/>
              </a:rPr>
              <a:t>Lin JJ et al. Updated Efficacy, Safety, and Biomarker Analysis in Patients with </a:t>
            </a:r>
            <a:r>
              <a:rPr lang="en-US" sz="1800" kern="0" dirty="0">
                <a:solidFill>
                  <a:srgbClr val="000000"/>
                </a:solidFill>
                <a:latin typeface="Calibri" panose="020F0502020204030204" pitchFamily="34" charset="0"/>
                <a:cs typeface="Calibri" panose="020F0502020204030204" pitchFamily="34" charset="0"/>
              </a:rPr>
              <a:t>TRK Fusion Lung Cancer </a:t>
            </a:r>
            <a:r>
              <a:rPr lang="en-US" sz="1800" b="0" kern="0" dirty="0">
                <a:solidFill>
                  <a:srgbClr val="000000"/>
                </a:solidFill>
                <a:latin typeface="Calibri" panose="020F0502020204030204" pitchFamily="34" charset="0"/>
                <a:cs typeface="Calibri" panose="020F0502020204030204" pitchFamily="34" charset="0"/>
              </a:rPr>
              <a:t>Treated with </a:t>
            </a:r>
            <a:r>
              <a:rPr lang="en-US" sz="1800" kern="0" dirty="0">
                <a:solidFill>
                  <a:srgbClr val="000000"/>
                </a:solidFill>
                <a:latin typeface="Calibri" panose="020F0502020204030204" pitchFamily="34" charset="0"/>
                <a:cs typeface="Calibri" panose="020F0502020204030204" pitchFamily="34" charset="0"/>
              </a:rPr>
              <a:t>Larotrectinib</a:t>
            </a:r>
            <a:r>
              <a:rPr lang="en-US" sz="1800" b="0" kern="0" dirty="0">
                <a:solidFill>
                  <a:srgbClr val="000000"/>
                </a:solidFill>
                <a:latin typeface="Calibri" panose="020F0502020204030204" pitchFamily="34" charset="0"/>
                <a:cs typeface="Calibri" panose="020F0502020204030204" pitchFamily="34" charset="0"/>
              </a:rPr>
              <a:t>. WCLC 2024;Abstract MA06.12.</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15000"/>
              </a:lnSpc>
              <a:spcAft>
                <a:spcPts val="800"/>
              </a:spcAft>
              <a:buFont typeface="Arial" panose="020B0604020202020204" pitchFamily="34" charset="0"/>
              <a:buChar char="•"/>
            </a:pPr>
            <a:r>
              <a:rPr lang="en-US" sz="1800" b="0" kern="0" dirty="0">
                <a:solidFill>
                  <a:srgbClr val="000000"/>
                </a:solidFill>
                <a:latin typeface="Calibri" panose="020F0502020204030204" pitchFamily="34" charset="0"/>
                <a:cs typeface="Calibri" panose="020F0502020204030204" pitchFamily="34" charset="0"/>
              </a:rPr>
              <a:t>Schram AM et al. Efficacy of </a:t>
            </a:r>
            <a:r>
              <a:rPr lang="en-US" sz="1800" kern="0" dirty="0" err="1">
                <a:solidFill>
                  <a:srgbClr val="000000"/>
                </a:solidFill>
                <a:latin typeface="Calibri" panose="020F0502020204030204" pitchFamily="34" charset="0"/>
                <a:cs typeface="Calibri" panose="020F0502020204030204" pitchFamily="34" charset="0"/>
              </a:rPr>
              <a:t>Zenocutuzumab</a:t>
            </a:r>
            <a:r>
              <a:rPr lang="en-US" sz="1800" b="0" kern="0" dirty="0">
                <a:solidFill>
                  <a:srgbClr val="000000"/>
                </a:solidFill>
                <a:latin typeface="Calibri" panose="020F0502020204030204" pitchFamily="34" charset="0"/>
                <a:cs typeface="Calibri" panose="020F0502020204030204" pitchFamily="34" charset="0"/>
              </a:rPr>
              <a:t> in </a:t>
            </a:r>
            <a:r>
              <a:rPr lang="en-US" sz="1800" kern="0" dirty="0">
                <a:solidFill>
                  <a:srgbClr val="000000"/>
                </a:solidFill>
                <a:latin typeface="Calibri" panose="020F0502020204030204" pitchFamily="34" charset="0"/>
                <a:cs typeface="Calibri" panose="020F0502020204030204" pitchFamily="34" charset="0"/>
              </a:rPr>
              <a:t>NRG1 Fusion-Positive Cancer</a:t>
            </a:r>
            <a:r>
              <a:rPr lang="en-US" sz="1800" b="0" kern="0" dirty="0">
                <a:solidFill>
                  <a:srgbClr val="000000"/>
                </a:solidFill>
                <a:latin typeface="Calibri" panose="020F0502020204030204" pitchFamily="34" charset="0"/>
                <a:cs typeface="Calibri" panose="020F0502020204030204" pitchFamily="34" charset="0"/>
              </a:rPr>
              <a:t>. </a:t>
            </a:r>
            <a:r>
              <a:rPr lang="en-US" sz="1800" b="0" i="1" kern="0" dirty="0">
                <a:solidFill>
                  <a:srgbClr val="000000"/>
                </a:solidFill>
                <a:latin typeface="Calibri" panose="020F0502020204030204" pitchFamily="34" charset="0"/>
                <a:cs typeface="Calibri" panose="020F0502020204030204" pitchFamily="34" charset="0"/>
              </a:rPr>
              <a:t>N Engl J Med</a:t>
            </a:r>
            <a:r>
              <a:rPr lang="en-US" sz="1800" b="0" kern="0" dirty="0">
                <a:solidFill>
                  <a:srgbClr val="000000"/>
                </a:solidFill>
                <a:latin typeface="Calibri" panose="020F0502020204030204" pitchFamily="34" charset="0"/>
                <a:cs typeface="Calibri" panose="020F0502020204030204" pitchFamily="34" charset="0"/>
              </a:rPr>
              <a:t> 2025;392(6):566-76.</a:t>
            </a:r>
          </a:p>
        </p:txBody>
      </p:sp>
    </p:spTree>
    <p:custDataLst>
      <p:tags r:id="rId1"/>
    </p:custDataLst>
    <p:extLst>
      <p:ext uri="{BB962C8B-B14F-4D97-AF65-F5344CB8AC3E}">
        <p14:creationId xmlns:p14="http://schemas.microsoft.com/office/powerpoint/2010/main" val="1087055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200DE-9CA8-89BE-B561-55DBEF0DD2E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F04B60-8994-ACB2-218D-81DC15B572CB}"/>
              </a:ext>
            </a:extLst>
          </p:cNvPr>
          <p:cNvSpPr>
            <a:spLocks noGrp="1"/>
          </p:cNvSpPr>
          <p:nvPr>
            <p:ph idx="1"/>
          </p:nvPr>
        </p:nvSpPr>
        <p:spPr>
          <a:xfrm>
            <a:off x="912286" y="620689"/>
            <a:ext cx="10358967" cy="5400600"/>
          </a:xfrm>
        </p:spPr>
        <p:txBody>
          <a:bodyPr anchor="ctr"/>
          <a:lstStyle/>
          <a:p>
            <a:pPr marL="98425" indent="0" algn="ctr">
              <a:buNone/>
            </a:pPr>
            <a:r>
              <a:rPr lang="en-US" sz="4000" dirty="0"/>
              <a:t>How do you select first-line therapy </a:t>
            </a:r>
            <a:br>
              <a:rPr lang="en-US" sz="4000" dirty="0"/>
            </a:br>
            <a:r>
              <a:rPr lang="en-US" sz="4000" dirty="0"/>
              <a:t>currently, and how do you indirectly </a:t>
            </a:r>
            <a:br>
              <a:rPr lang="en-US" sz="4000" dirty="0"/>
            </a:br>
            <a:r>
              <a:rPr lang="en-US" sz="4000" dirty="0"/>
              <a:t>compare approved agents?</a:t>
            </a:r>
          </a:p>
        </p:txBody>
      </p:sp>
    </p:spTree>
    <p:extLst>
      <p:ext uri="{BB962C8B-B14F-4D97-AF65-F5344CB8AC3E}">
        <p14:creationId xmlns:p14="http://schemas.microsoft.com/office/powerpoint/2010/main" val="484737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58936-4444-CBB0-09AE-7F7418F1225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5BE7A1D-3797-D225-3251-78355D45CB4F}"/>
              </a:ext>
            </a:extLst>
          </p:cNvPr>
          <p:cNvSpPr/>
          <p:nvPr/>
        </p:nvSpPr>
        <p:spPr bwMode="auto">
          <a:xfrm>
            <a:off x="371364" y="3682974"/>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A8AF45F-AED3-969B-0C8A-48A05E33CA9E}"/>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Targeted Therapies Beyond EGFR </a:t>
            </a:r>
            <a:br>
              <a:rPr lang="en-US" sz="2800" dirty="0"/>
            </a:br>
            <a:r>
              <a:rPr lang="en-US" sz="2800" dirty="0"/>
              <a:t>for Non-Small Cell Lung Cancer (NSCLC)</a:t>
            </a:r>
          </a:p>
        </p:txBody>
      </p:sp>
      <p:sp>
        <p:nvSpPr>
          <p:cNvPr id="3" name="Content Placeholder 2">
            <a:extLst>
              <a:ext uri="{FF2B5EF4-FFF2-40B4-BE49-F238E27FC236}">
                <a16:creationId xmlns:a16="http://schemas.microsoft.com/office/drawing/2014/main" id="{5D9C4DF9-4CC9-7186-6001-F117101DD813}"/>
              </a:ext>
            </a:extLst>
          </p:cNvPr>
          <p:cNvSpPr>
            <a:spLocks noGrp="1"/>
          </p:cNvSpPr>
          <p:nvPr>
            <p:ph idx="1"/>
          </p:nvPr>
        </p:nvSpPr>
        <p:spPr>
          <a:xfrm>
            <a:off x="911424" y="1340768"/>
            <a:ext cx="9774980" cy="2736304"/>
          </a:xfrm>
        </p:spPr>
        <p:txBody>
          <a:bodyPr/>
          <a:lstStyle/>
          <a:p>
            <a:pPr marL="98425" indent="0">
              <a:lnSpc>
                <a:spcPct val="100000"/>
              </a:lnSpc>
              <a:spcBef>
                <a:spcPts val="300"/>
              </a:spcBef>
              <a:spcAft>
                <a:spcPts val="600"/>
              </a:spcAft>
              <a:buNone/>
            </a:pPr>
            <a:r>
              <a:rPr lang="en-US" sz="2400" dirty="0">
                <a:solidFill>
                  <a:srgbClr val="0432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AGAs (Actionable Genomic Alterations)</a:t>
            </a:r>
          </a:p>
          <a:p>
            <a:pPr marL="98425" indent="0">
              <a:lnSpc>
                <a:spcPct val="100000"/>
              </a:lnSpc>
              <a:spcBef>
                <a:spcPts val="3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ALK</a:t>
            </a:r>
            <a:endParaRPr lang="en-US" sz="2400" b="1" dirty="0">
              <a:solidFill>
                <a:schemeClr val="tx1"/>
              </a:solidFill>
              <a:latin typeface="Calibri" panose="020F0502020204030204" pitchFamily="34" charset="0"/>
              <a:cs typeface="Calibri" panose="020F0502020204030204" pitchFamily="34" charset="0"/>
            </a:endParaRPr>
          </a:p>
          <a:p>
            <a:pPr marL="98425" indent="0">
              <a:lnSpc>
                <a:spcPct val="100000"/>
              </a:lnSpc>
              <a:spcBef>
                <a:spcPts val="300"/>
              </a:spcBef>
              <a:spcAft>
                <a:spcPts val="600"/>
              </a:spcAft>
              <a:buNone/>
            </a:pPr>
            <a:r>
              <a:rPr lang="en-US" sz="2400" dirty="0">
                <a:solidFill>
                  <a:srgbClr val="0432FF"/>
                </a:solidFill>
              </a:rPr>
              <a:t>MODULE 2: </a:t>
            </a:r>
            <a:r>
              <a:rPr lang="en-US" sz="2400" b="1" kern="0" dirty="0">
                <a:solidFill>
                  <a:schemeClr val="tx1"/>
                </a:solidFill>
                <a:effectLst/>
                <a:latin typeface="+mn-lt"/>
                <a:ea typeface="Times New Roman" panose="02020603050405020304" pitchFamily="18" charset="0"/>
                <a:cs typeface="Times New Roman" panose="02020603050405020304" pitchFamily="18" charset="0"/>
              </a:rPr>
              <a:t>ROS1</a:t>
            </a:r>
          </a:p>
          <a:p>
            <a:pPr marL="98425" indent="0">
              <a:lnSpc>
                <a:spcPct val="100000"/>
              </a:lnSpc>
              <a:spcBef>
                <a:spcPts val="300"/>
              </a:spcBef>
              <a:spcAft>
                <a:spcPts val="600"/>
              </a:spcAft>
              <a:buNone/>
            </a:pPr>
            <a:r>
              <a:rPr lang="en-US" sz="2400" dirty="0">
                <a:solidFill>
                  <a:srgbClr val="0432FF"/>
                </a:solidFill>
              </a:rPr>
              <a:t>MODULE 3: </a:t>
            </a:r>
            <a:r>
              <a:rPr lang="en-US" sz="2400" dirty="0">
                <a:solidFill>
                  <a:schemeClr val="tx1"/>
                </a:solidFill>
                <a:latin typeface="+mn-lt"/>
                <a:cs typeface="Times New Roman" panose="02020603050405020304" pitchFamily="18" charset="0"/>
              </a:rPr>
              <a:t>HER2</a:t>
            </a:r>
          </a:p>
          <a:p>
            <a:pPr marL="98425" indent="0">
              <a:lnSpc>
                <a:spcPct val="100000"/>
              </a:lnSpc>
              <a:spcBef>
                <a:spcPts val="300"/>
              </a:spcBef>
              <a:spcAft>
                <a:spcPts val="600"/>
              </a:spcAft>
              <a:buNone/>
            </a:pPr>
            <a:r>
              <a:rPr lang="en-US" sz="2400" dirty="0">
                <a:solidFill>
                  <a:srgbClr val="0432FF"/>
                </a:solidFill>
              </a:rPr>
              <a:t>MODULE 4: </a:t>
            </a:r>
            <a:r>
              <a:rPr lang="en-US" sz="2400" b="1" kern="0" dirty="0">
                <a:solidFill>
                  <a:schemeClr val="tx1"/>
                </a:solidFill>
                <a:effectLst/>
                <a:latin typeface="+mn-lt"/>
                <a:ea typeface="Times New Roman" panose="02020603050405020304" pitchFamily="18" charset="0"/>
                <a:cs typeface="Times New Roman" panose="02020603050405020304" pitchFamily="18" charset="0"/>
              </a:rPr>
              <a:t>RET</a:t>
            </a:r>
            <a:r>
              <a:rPr lang="en-US" sz="2400" b="1" kern="0" dirty="0">
                <a:solidFill>
                  <a:schemeClr val="bg1"/>
                </a:solidFill>
                <a:effectLst/>
                <a:latin typeface="+mn-lt"/>
                <a:ea typeface="Times New Roman" panose="02020603050405020304" pitchFamily="18" charset="0"/>
                <a:cs typeface="Times New Roman" panose="02020603050405020304" pitchFamily="18" charset="0"/>
              </a:rPr>
              <a:t> </a:t>
            </a:r>
          </a:p>
          <a:p>
            <a:pPr marL="98425" indent="0">
              <a:lnSpc>
                <a:spcPct val="100000"/>
              </a:lnSpc>
              <a:spcBef>
                <a:spcPts val="300"/>
              </a:spcBef>
              <a:spcAft>
                <a:spcPts val="600"/>
              </a:spcAft>
              <a:buNone/>
            </a:pPr>
            <a:r>
              <a:rPr lang="en-US" sz="2400" dirty="0">
                <a:solidFill>
                  <a:schemeClr val="bg1"/>
                </a:solidFill>
              </a:rPr>
              <a:t>MODULE 5: </a:t>
            </a:r>
            <a:r>
              <a:rPr lang="en-US" sz="2400" dirty="0">
                <a:solidFill>
                  <a:schemeClr val="bg1"/>
                </a:solidFill>
                <a:latin typeface="+mn-lt"/>
                <a:cs typeface="Times New Roman" panose="02020603050405020304" pitchFamily="18" charset="0"/>
              </a:rPr>
              <a:t>NTRK</a:t>
            </a:r>
            <a:endParaRPr lang="en-US" sz="2400" b="1" kern="0" dirty="0">
              <a:solidFill>
                <a:schemeClr val="bg1"/>
              </a:solidFill>
              <a:effectLst/>
              <a:latin typeface="+mn-lt"/>
              <a:ea typeface="Times New Roman" panose="02020603050405020304" pitchFamily="18" charset="0"/>
              <a:cs typeface="Times New Roman" panose="02020603050405020304" pitchFamily="18" charset="0"/>
            </a:endParaRPr>
          </a:p>
          <a:p>
            <a:pPr marL="98425" indent="0">
              <a:lnSpc>
                <a:spcPct val="100000"/>
              </a:lnSpc>
              <a:spcBef>
                <a:spcPts val="300"/>
              </a:spcBef>
              <a:spcAft>
                <a:spcPts val="600"/>
              </a:spcAft>
              <a:buNone/>
            </a:pPr>
            <a:r>
              <a:rPr lang="en-US" sz="2400" dirty="0">
                <a:solidFill>
                  <a:srgbClr val="3233FF"/>
                </a:solidFill>
              </a:rPr>
              <a:t>MODULE 6: </a:t>
            </a:r>
            <a:r>
              <a:rPr lang="en-US" sz="2400" dirty="0">
                <a:solidFill>
                  <a:srgbClr val="212121"/>
                </a:solidFill>
                <a:latin typeface="+mn-lt"/>
                <a:cs typeface="Times New Roman" panose="02020603050405020304" pitchFamily="18" charset="0"/>
              </a:rPr>
              <a:t>MET</a:t>
            </a:r>
          </a:p>
          <a:p>
            <a:pPr marL="98425" indent="0">
              <a:lnSpc>
                <a:spcPct val="100000"/>
              </a:lnSpc>
              <a:spcBef>
                <a:spcPts val="300"/>
              </a:spcBef>
              <a:spcAft>
                <a:spcPts val="600"/>
              </a:spcAft>
              <a:buNone/>
            </a:pPr>
            <a:r>
              <a:rPr lang="en-US" sz="2400" dirty="0">
                <a:solidFill>
                  <a:srgbClr val="3233FF"/>
                </a:solidFill>
              </a:rPr>
              <a:t>MODULE 7: </a:t>
            </a:r>
            <a:r>
              <a:rPr lang="en-US" sz="2400" dirty="0">
                <a:solidFill>
                  <a:srgbClr val="212121"/>
                </a:solidFill>
                <a:latin typeface="+mn-lt"/>
                <a:cs typeface="Times New Roman" panose="02020603050405020304" pitchFamily="18" charset="0"/>
              </a:rPr>
              <a:t>BRAF</a:t>
            </a:r>
          </a:p>
          <a:p>
            <a:pPr marL="98425" indent="0">
              <a:lnSpc>
                <a:spcPct val="100000"/>
              </a:lnSpc>
              <a:spcBef>
                <a:spcPts val="300"/>
              </a:spcBef>
              <a:spcAft>
                <a:spcPts val="600"/>
              </a:spcAft>
              <a:buNone/>
            </a:pPr>
            <a:r>
              <a:rPr lang="en-US" sz="2400" dirty="0">
                <a:solidFill>
                  <a:srgbClr val="3233FF"/>
                </a:solidFill>
              </a:rPr>
              <a:t>MODULE 8:</a:t>
            </a:r>
            <a:r>
              <a:rPr lang="en-US" sz="2400" dirty="0">
                <a:solidFill>
                  <a:srgbClr val="212121"/>
                </a:solidFill>
                <a:latin typeface="+mn-lt"/>
                <a:cs typeface="Times New Roman" panose="02020603050405020304" pitchFamily="18" charset="0"/>
              </a:rPr>
              <a:t> KRAS G12C</a:t>
            </a:r>
          </a:p>
          <a:p>
            <a:pPr marL="98425" indent="0">
              <a:lnSpc>
                <a:spcPct val="100000"/>
              </a:lnSpc>
              <a:spcBef>
                <a:spcPts val="300"/>
              </a:spcBef>
              <a:spcAft>
                <a:spcPts val="600"/>
              </a:spcAft>
              <a:buNone/>
            </a:pPr>
            <a:r>
              <a:rPr lang="en-US" sz="2400" dirty="0">
                <a:solidFill>
                  <a:srgbClr val="3233FF"/>
                </a:solidFill>
              </a:rPr>
              <a:t>MODULE 9: </a:t>
            </a:r>
            <a:r>
              <a:rPr lang="en-US" sz="2400" dirty="0">
                <a:solidFill>
                  <a:srgbClr val="212121"/>
                </a:solidFill>
                <a:latin typeface="+mn-lt"/>
                <a:cs typeface="Times New Roman" panose="02020603050405020304" pitchFamily="18" charset="0"/>
              </a:rPr>
              <a:t>NRG1</a:t>
            </a:r>
          </a:p>
          <a:p>
            <a:pPr marL="98425" indent="0">
              <a:lnSpc>
                <a:spcPct val="100000"/>
              </a:lnSpc>
              <a:spcBef>
                <a:spcPts val="300"/>
              </a:spcBef>
              <a:spcAft>
                <a:spcPts val="600"/>
              </a:spcAft>
              <a:buNone/>
            </a:pPr>
            <a:r>
              <a:rPr lang="en-US" sz="2400" dirty="0">
                <a:solidFill>
                  <a:srgbClr val="3233FF"/>
                </a:solidFill>
              </a:rPr>
              <a:t>MODULE 10: </a:t>
            </a:r>
            <a:r>
              <a:rPr lang="en-US" sz="2400" dirty="0">
                <a:solidFill>
                  <a:srgbClr val="212121"/>
                </a:solidFill>
                <a:latin typeface="+mn-lt"/>
                <a:cs typeface="Times New Roman" panose="02020603050405020304" pitchFamily="18" charset="0"/>
              </a:rPr>
              <a:t>Novel Targeted Strategies</a:t>
            </a:r>
          </a:p>
        </p:txBody>
      </p:sp>
    </p:spTree>
    <p:extLst>
      <p:ext uri="{BB962C8B-B14F-4D97-AF65-F5344CB8AC3E}">
        <p14:creationId xmlns:p14="http://schemas.microsoft.com/office/powerpoint/2010/main" val="154419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EE8F6-4A4F-0376-1B2F-24B81310E56C}"/>
              </a:ext>
            </a:extLst>
          </p:cNvPr>
          <p:cNvSpPr>
            <a:spLocks noGrp="1"/>
          </p:cNvSpPr>
          <p:nvPr>
            <p:ph type="title"/>
          </p:nvPr>
        </p:nvSpPr>
        <p:spPr>
          <a:xfrm>
            <a:off x="838200" y="149627"/>
            <a:ext cx="10515600" cy="761148"/>
          </a:xfrm>
        </p:spPr>
        <p:txBody>
          <a:bodyPr>
            <a:normAutofit/>
          </a:bodyPr>
          <a:lstStyle/>
          <a:p>
            <a:r>
              <a:rPr lang="en-US" sz="3600" b="1" dirty="0"/>
              <a:t>Entrectinib in TRK+ NSCLC: Update</a:t>
            </a:r>
          </a:p>
        </p:txBody>
      </p:sp>
      <p:pic>
        <p:nvPicPr>
          <p:cNvPr id="5" name="Picture 4">
            <a:extLst>
              <a:ext uri="{FF2B5EF4-FFF2-40B4-BE49-F238E27FC236}">
                <a16:creationId xmlns:a16="http://schemas.microsoft.com/office/drawing/2014/main" id="{375DB17D-A37D-F1F0-FE83-ECA362F2376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49664"/>
          <a:stretch/>
        </p:blipFill>
        <p:spPr>
          <a:xfrm>
            <a:off x="5452321" y="1407489"/>
            <a:ext cx="5653069" cy="2155688"/>
          </a:xfrm>
          <a:prstGeom prst="rect">
            <a:avLst/>
          </a:prstGeom>
        </p:spPr>
      </p:pic>
      <p:pic>
        <p:nvPicPr>
          <p:cNvPr id="6" name="Picture 5">
            <a:extLst>
              <a:ext uri="{FF2B5EF4-FFF2-40B4-BE49-F238E27FC236}">
                <a16:creationId xmlns:a16="http://schemas.microsoft.com/office/drawing/2014/main" id="{DF506B4A-4B08-53AB-C18A-6AD239239147}"/>
              </a:ext>
            </a:extLst>
          </p:cNvPr>
          <p:cNvPicPr>
            <a:picLocks noChangeAspect="1"/>
          </p:cNvPicPr>
          <p:nvPr/>
        </p:nvPicPr>
        <p:blipFill>
          <a:blip r:embed="rId4"/>
          <a:stretch>
            <a:fillRect/>
          </a:stretch>
        </p:blipFill>
        <p:spPr>
          <a:xfrm>
            <a:off x="1086610" y="910775"/>
            <a:ext cx="2937629" cy="4728296"/>
          </a:xfrm>
          <a:prstGeom prst="rect">
            <a:avLst/>
          </a:prstGeom>
        </p:spPr>
      </p:pic>
      <p:sp>
        <p:nvSpPr>
          <p:cNvPr id="7" name="TextBox 6">
            <a:extLst>
              <a:ext uri="{FF2B5EF4-FFF2-40B4-BE49-F238E27FC236}">
                <a16:creationId xmlns:a16="http://schemas.microsoft.com/office/drawing/2014/main" id="{6562388D-D22A-19CB-A463-0C9639836270}"/>
              </a:ext>
            </a:extLst>
          </p:cNvPr>
          <p:cNvSpPr txBox="1"/>
          <p:nvPr/>
        </p:nvSpPr>
        <p:spPr>
          <a:xfrm>
            <a:off x="662863" y="5754266"/>
            <a:ext cx="424504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N=14 with measurable or </a:t>
            </a:r>
            <a:r>
              <a:rPr kumimoji="0" lang="en-US" sz="1400" b="1" i="0" u="none" strike="noStrike" kern="1200" cap="none" spc="0" normalizeH="0" baseline="0" noProof="0" dirty="0" err="1">
                <a:ln>
                  <a:noFill/>
                </a:ln>
                <a:solidFill>
                  <a:prstClr val="black"/>
                </a:solidFill>
                <a:effectLst/>
                <a:uLnTx/>
                <a:uFillTx/>
                <a:latin typeface="Aptos" panose="02110004020202020204"/>
                <a:ea typeface="+mn-ea"/>
                <a:cs typeface="+mn-cs"/>
              </a:rPr>
              <a:t>nonmeasurable</a:t>
            </a: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 baseline CNS metastases by BICR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IC-ORR 64.3% (35.1-87.2)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IC-DOR 55.7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mo</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(8.0-NE), IC-PFS 32.7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mo</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(5.9-NE)</a:t>
            </a:r>
          </a:p>
        </p:txBody>
      </p:sp>
      <p:sp>
        <p:nvSpPr>
          <p:cNvPr id="8" name="TextBox 7">
            <a:extLst>
              <a:ext uri="{FF2B5EF4-FFF2-40B4-BE49-F238E27FC236}">
                <a16:creationId xmlns:a16="http://schemas.microsoft.com/office/drawing/2014/main" id="{D5AAAA4D-CA23-287C-4C55-EDD44F622EBE}"/>
              </a:ext>
            </a:extLst>
          </p:cNvPr>
          <p:cNvSpPr txBox="1"/>
          <p:nvPr/>
        </p:nvSpPr>
        <p:spPr>
          <a:xfrm>
            <a:off x="5995987" y="730381"/>
            <a:ext cx="479031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PFS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Median 28.0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mo</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(15.7-30.4)</a:t>
            </a:r>
          </a:p>
        </p:txBody>
      </p:sp>
      <p:pic>
        <p:nvPicPr>
          <p:cNvPr id="9" name="Picture 8">
            <a:extLst>
              <a:ext uri="{FF2B5EF4-FFF2-40B4-BE49-F238E27FC236}">
                <a16:creationId xmlns:a16="http://schemas.microsoft.com/office/drawing/2014/main" id="{163911CA-646C-2FF7-65B1-E501D278DA08}"/>
              </a:ext>
            </a:extLst>
          </p:cNvPr>
          <p:cNvPicPr>
            <a:picLocks noChangeAspect="1"/>
          </p:cNvPicPr>
          <p:nvPr/>
        </p:nvPicPr>
        <p:blipFill>
          <a:blip r:embed="rId2">
            <a:extLst>
              <a:ext uri="{BEBA8EAE-BF5A-486C-A8C5-ECC9F3942E4B}">
                <a14:imgProps xmlns:a14="http://schemas.microsoft.com/office/drawing/2010/main">
                  <a14:imgLayer r:embed="rId5">
                    <a14:imgEffect>
                      <a14:sharpenSoften amount="25000"/>
                    </a14:imgEffect>
                  </a14:imgLayer>
                </a14:imgProps>
              </a:ext>
            </a:extLst>
          </a:blip>
          <a:srcRect t="48483"/>
          <a:stretch/>
        </p:blipFill>
        <p:spPr>
          <a:xfrm>
            <a:off x="5452321" y="4085593"/>
            <a:ext cx="5653069" cy="2206286"/>
          </a:xfrm>
          <a:prstGeom prst="rect">
            <a:avLst/>
          </a:prstGeom>
        </p:spPr>
      </p:pic>
      <p:sp>
        <p:nvSpPr>
          <p:cNvPr id="10" name="TextBox 9">
            <a:extLst>
              <a:ext uri="{FF2B5EF4-FFF2-40B4-BE49-F238E27FC236}">
                <a16:creationId xmlns:a16="http://schemas.microsoft.com/office/drawing/2014/main" id="{C2253A1F-6B0B-E4F8-5F54-128B8472E3B3}"/>
              </a:ext>
            </a:extLst>
          </p:cNvPr>
          <p:cNvSpPr txBox="1"/>
          <p:nvPr/>
        </p:nvSpPr>
        <p:spPr>
          <a:xfrm>
            <a:off x="5995988" y="3571266"/>
            <a:ext cx="479031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Median 41.5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mo</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(30.9-NE)</a:t>
            </a:r>
          </a:p>
        </p:txBody>
      </p:sp>
      <p:sp>
        <p:nvSpPr>
          <p:cNvPr id="11" name="TextBox 10">
            <a:extLst>
              <a:ext uri="{FF2B5EF4-FFF2-40B4-BE49-F238E27FC236}">
                <a16:creationId xmlns:a16="http://schemas.microsoft.com/office/drawing/2014/main" id="{50BD3C6A-F15B-3B0F-AAFA-4511EB91F793}"/>
              </a:ext>
            </a:extLst>
          </p:cNvPr>
          <p:cNvSpPr txBox="1"/>
          <p:nvPr/>
        </p:nvSpPr>
        <p:spPr>
          <a:xfrm>
            <a:off x="5492613" y="6320086"/>
            <a:ext cx="57970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Median survival follow-up time 26.3 </a:t>
            </a:r>
            <a:r>
              <a:rPr kumimoji="0" lang="en-US" sz="1400" b="0" i="1" u="none" strike="noStrike" kern="1200" cap="none" spc="0" normalizeH="0" baseline="0" noProof="0" dirty="0" err="1">
                <a:ln>
                  <a:noFill/>
                </a:ln>
                <a:solidFill>
                  <a:prstClr val="black"/>
                </a:solidFill>
                <a:effectLst/>
                <a:uLnTx/>
                <a:uFillTx/>
                <a:latin typeface="Aptos" panose="02110004020202020204"/>
                <a:ea typeface="+mn-ea"/>
                <a:cs typeface="+mn-cs"/>
              </a:rPr>
              <a:t>mo</a:t>
            </a: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 (21.0-34.1)</a:t>
            </a:r>
          </a:p>
        </p:txBody>
      </p:sp>
      <p:sp>
        <p:nvSpPr>
          <p:cNvPr id="12" name="TextBox 11">
            <a:extLst>
              <a:ext uri="{FF2B5EF4-FFF2-40B4-BE49-F238E27FC236}">
                <a16:creationId xmlns:a16="http://schemas.microsoft.com/office/drawing/2014/main" id="{1C56CD81-B2D7-4E24-C34A-9299136636B5}"/>
              </a:ext>
            </a:extLst>
          </p:cNvPr>
          <p:cNvSpPr txBox="1"/>
          <p:nvPr/>
        </p:nvSpPr>
        <p:spPr>
          <a:xfrm>
            <a:off x="7284094" y="6569873"/>
            <a:ext cx="481459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Cho BC et al., Lung Cancer 2024 Feb:188:107442</a:t>
            </a:r>
          </a:p>
        </p:txBody>
      </p:sp>
      <p:sp>
        <p:nvSpPr>
          <p:cNvPr id="14" name="TextBox 13">
            <a:extLst>
              <a:ext uri="{FF2B5EF4-FFF2-40B4-BE49-F238E27FC236}">
                <a16:creationId xmlns:a16="http://schemas.microsoft.com/office/drawing/2014/main" id="{E9A7529A-6F1A-7E1A-A47B-F90E52341075}"/>
              </a:ext>
            </a:extLst>
          </p:cNvPr>
          <p:cNvSpPr txBox="1"/>
          <p:nvPr/>
        </p:nvSpPr>
        <p:spPr>
          <a:xfrm>
            <a:off x="5447346" y="3190999"/>
            <a:ext cx="460473" cy="382066"/>
          </a:xfrm>
          <a:prstGeom prst="rect">
            <a:avLst/>
          </a:prstGeom>
          <a:solidFill>
            <a:schemeClr val="bg1"/>
          </a:solidFill>
        </p:spPr>
        <p:txBody>
          <a:bodyPr wrap="square" lIns="0" tIns="0" rIns="0" bIns="0">
            <a:noAutofit/>
          </a:bodyPr>
          <a:lstStyle/>
          <a:p>
            <a:pPr marL="0" marR="0" lvl="0" indent="0" algn="l" defTabSz="914400" rtl="0" eaLnBrk="1" fontAlgn="auto" latinLnBrk="0" hangingPunct="1">
              <a:lnSpc>
                <a:spcPts val="7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Patients</a:t>
            </a:r>
          </a:p>
          <a:p>
            <a:pPr marL="0" marR="0" lvl="0" indent="0" algn="l" defTabSz="914400" rtl="0" eaLnBrk="1" fontAlgn="auto" latinLnBrk="0" hangingPunct="1">
              <a:lnSpc>
                <a:spcPts val="7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remaining</a:t>
            </a:r>
          </a:p>
          <a:p>
            <a:pPr marL="0" marR="0" lvl="0" indent="0" algn="l" defTabSz="914400" rtl="0" eaLnBrk="1" fontAlgn="auto" latinLnBrk="0" hangingPunct="1">
              <a:lnSpc>
                <a:spcPts val="7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risk</a:t>
            </a:r>
          </a:p>
        </p:txBody>
      </p:sp>
      <p:sp>
        <p:nvSpPr>
          <p:cNvPr id="3" name="TextBox 2">
            <a:extLst>
              <a:ext uri="{FF2B5EF4-FFF2-40B4-BE49-F238E27FC236}">
                <a16:creationId xmlns:a16="http://schemas.microsoft.com/office/drawing/2014/main" id="{A740C86A-CB40-0CB0-BC90-BE8DCCABB345}"/>
              </a:ext>
            </a:extLst>
          </p:cNvPr>
          <p:cNvSpPr txBox="1"/>
          <p:nvPr/>
        </p:nvSpPr>
        <p:spPr>
          <a:xfrm>
            <a:off x="4800807" y="6545960"/>
            <a:ext cx="2249077" cy="307777"/>
          </a:xfrm>
          <a:prstGeom prst="rect">
            <a:avLst/>
          </a:prstGeom>
          <a:noFill/>
        </p:spPr>
        <p:txBody>
          <a:bodyPr wrap="none" rtlCol="0">
            <a:spAutoFit/>
          </a:bodyPr>
          <a:lstStyle/>
          <a:p>
            <a:r>
              <a:rPr lang="en-US" sz="14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13649357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6078-CC5C-E1C4-184E-6DCD391341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2BA5D6-12BF-C53C-0190-D79070BF9EC1}"/>
              </a:ext>
            </a:extLst>
          </p:cNvPr>
          <p:cNvSpPr>
            <a:spLocks noGrp="1"/>
          </p:cNvSpPr>
          <p:nvPr>
            <p:ph type="title"/>
          </p:nvPr>
        </p:nvSpPr>
        <p:spPr>
          <a:xfrm>
            <a:off x="483929" y="65824"/>
            <a:ext cx="10515600" cy="645683"/>
          </a:xfrm>
        </p:spPr>
        <p:txBody>
          <a:bodyPr>
            <a:normAutofit/>
          </a:bodyPr>
          <a:lstStyle/>
          <a:p>
            <a:r>
              <a:rPr lang="en-US" sz="3600" b="1" dirty="0"/>
              <a:t>Larotrectinib in TRK+ NSCLC: Update</a:t>
            </a:r>
          </a:p>
        </p:txBody>
      </p:sp>
      <p:grpSp>
        <p:nvGrpSpPr>
          <p:cNvPr id="4" name="Group 3">
            <a:extLst>
              <a:ext uri="{FF2B5EF4-FFF2-40B4-BE49-F238E27FC236}">
                <a16:creationId xmlns:a16="http://schemas.microsoft.com/office/drawing/2014/main" id="{35ED9ED0-E511-B507-F835-73E96994DCB8}"/>
              </a:ext>
            </a:extLst>
          </p:cNvPr>
          <p:cNvGrpSpPr/>
          <p:nvPr/>
        </p:nvGrpSpPr>
        <p:grpSpPr>
          <a:xfrm>
            <a:off x="10623251" y="5230859"/>
            <a:ext cx="1283711" cy="767910"/>
            <a:chOff x="10296137" y="4956358"/>
            <a:chExt cx="1283711" cy="767910"/>
          </a:xfrm>
        </p:grpSpPr>
        <p:cxnSp>
          <p:nvCxnSpPr>
            <p:cNvPr id="5" name="Straight Connector 4">
              <a:extLst>
                <a:ext uri="{FF2B5EF4-FFF2-40B4-BE49-F238E27FC236}">
                  <a16:creationId xmlns:a16="http://schemas.microsoft.com/office/drawing/2014/main" id="{341433C5-F251-CBBD-8161-5F56377FD929}"/>
                </a:ext>
              </a:extLst>
            </p:cNvPr>
            <p:cNvCxnSpPr>
              <a:cxnSpLocks/>
            </p:cNvCxnSpPr>
            <p:nvPr/>
          </p:nvCxnSpPr>
          <p:spPr>
            <a:xfrm>
              <a:off x="10390524" y="5334761"/>
              <a:ext cx="365760" cy="0"/>
            </a:xfrm>
            <a:prstGeom prst="line">
              <a:avLst/>
            </a:prstGeom>
            <a:noFill/>
            <a:ln w="12700" cap="flat" cmpd="sng" algn="ctr">
              <a:solidFill>
                <a:schemeClr val="tx1"/>
              </a:solidFill>
              <a:prstDash val="dashDot"/>
              <a:miter lim="800000"/>
            </a:ln>
            <a:effectLst/>
          </p:spPr>
        </p:cxnSp>
        <p:cxnSp>
          <p:nvCxnSpPr>
            <p:cNvPr id="6" name="Straight Connector 5">
              <a:extLst>
                <a:ext uri="{FF2B5EF4-FFF2-40B4-BE49-F238E27FC236}">
                  <a16:creationId xmlns:a16="http://schemas.microsoft.com/office/drawing/2014/main" id="{6781BDBD-7051-E284-1892-37082C1A83A8}"/>
                </a:ext>
              </a:extLst>
            </p:cNvPr>
            <p:cNvCxnSpPr>
              <a:cxnSpLocks/>
            </p:cNvCxnSpPr>
            <p:nvPr/>
          </p:nvCxnSpPr>
          <p:spPr>
            <a:xfrm>
              <a:off x="10392507" y="5563015"/>
              <a:ext cx="365760" cy="0"/>
            </a:xfrm>
            <a:prstGeom prst="line">
              <a:avLst/>
            </a:prstGeom>
            <a:noFill/>
            <a:ln w="19050" cap="flat" cmpd="sng" algn="ctr">
              <a:solidFill>
                <a:schemeClr val="accent1"/>
              </a:solidFill>
              <a:prstDash val="dash"/>
              <a:miter lim="800000"/>
            </a:ln>
            <a:effectLst/>
          </p:spPr>
        </p:cxnSp>
        <p:sp>
          <p:nvSpPr>
            <p:cNvPr id="7" name="TextBox 6">
              <a:extLst>
                <a:ext uri="{FF2B5EF4-FFF2-40B4-BE49-F238E27FC236}">
                  <a16:creationId xmlns:a16="http://schemas.microsoft.com/office/drawing/2014/main" id="{085FDD40-3248-A6E0-874A-7F3742DE8E67}"/>
                </a:ext>
              </a:extLst>
            </p:cNvPr>
            <p:cNvSpPr txBox="1"/>
            <p:nvPr/>
          </p:nvSpPr>
          <p:spPr>
            <a:xfrm>
              <a:off x="10818417" y="5173310"/>
              <a:ext cx="524550" cy="226860"/>
            </a:xfrm>
            <a:prstGeom prst="rect">
              <a:avLst/>
            </a:prstGeom>
            <a:noFill/>
          </p:spPr>
          <p:txBody>
            <a:bodyPr wrap="none" lIns="0" tIns="0" rIns="0" bIns="0" rtlCol="0" anchor="ctr">
              <a:noAutofit/>
            </a:bodyP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a:t>
              </a:r>
            </a:p>
          </p:txBody>
        </p:sp>
        <p:sp>
          <p:nvSpPr>
            <p:cNvPr id="8" name="TextBox 7">
              <a:extLst>
                <a:ext uri="{FF2B5EF4-FFF2-40B4-BE49-F238E27FC236}">
                  <a16:creationId xmlns:a16="http://schemas.microsoft.com/office/drawing/2014/main" id="{3CC66C34-603B-1072-3C7D-E6648EECD16E}"/>
                </a:ext>
              </a:extLst>
            </p:cNvPr>
            <p:cNvSpPr txBox="1"/>
            <p:nvPr/>
          </p:nvSpPr>
          <p:spPr>
            <a:xfrm>
              <a:off x="10807992" y="5394745"/>
              <a:ext cx="524550" cy="226860"/>
            </a:xfrm>
            <a:prstGeom prst="rect">
              <a:avLst/>
            </a:prstGeom>
            <a:noFill/>
          </p:spPr>
          <p:txBody>
            <a:bodyPr wrap="none" lIns="0" tIns="0" rIns="0" bIns="0" rtlCol="0" anchor="ctr">
              <a:noAutofit/>
            </a:bodyP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48-month rate </a:t>
              </a:r>
            </a:p>
          </p:txBody>
        </p:sp>
        <p:sp>
          <p:nvSpPr>
            <p:cNvPr id="9" name="TextBox 8">
              <a:extLst>
                <a:ext uri="{FF2B5EF4-FFF2-40B4-BE49-F238E27FC236}">
                  <a16:creationId xmlns:a16="http://schemas.microsoft.com/office/drawing/2014/main" id="{202B3628-3A92-C80B-873D-461179ED4AA0}"/>
                </a:ext>
              </a:extLst>
            </p:cNvPr>
            <p:cNvSpPr txBox="1"/>
            <p:nvPr/>
          </p:nvSpPr>
          <p:spPr>
            <a:xfrm>
              <a:off x="10805655" y="4956358"/>
              <a:ext cx="520776" cy="227024"/>
            </a:xfrm>
            <a:prstGeom prst="rect">
              <a:avLst/>
            </a:prstGeom>
            <a:noFill/>
          </p:spPr>
          <p:txBody>
            <a:bodyPr wrap="none" lIns="0" tIns="0" rIns="0" bIns="0" rtlCol="0" anchor="ctr">
              <a:noAutofit/>
            </a:bodyP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Censored </a:t>
              </a:r>
            </a:p>
          </p:txBody>
        </p:sp>
        <p:cxnSp>
          <p:nvCxnSpPr>
            <p:cNvPr id="10" name="Straight Connector 9">
              <a:extLst>
                <a:ext uri="{FF2B5EF4-FFF2-40B4-BE49-F238E27FC236}">
                  <a16:creationId xmlns:a16="http://schemas.microsoft.com/office/drawing/2014/main" id="{97266923-2915-EEA8-07D0-05B549B99B3D}"/>
                </a:ext>
              </a:extLst>
            </p:cNvPr>
            <p:cNvCxnSpPr/>
            <p:nvPr/>
          </p:nvCxnSpPr>
          <p:spPr>
            <a:xfrm>
              <a:off x="10535319" y="5080073"/>
              <a:ext cx="75171" cy="0"/>
            </a:xfrm>
            <a:prstGeom prst="line">
              <a:avLst/>
            </a:prstGeom>
            <a:noFill/>
            <a:ln w="6350" cap="flat" cmpd="sng" algn="ctr">
              <a:solidFill>
                <a:schemeClr val="accent1"/>
              </a:solidFill>
              <a:prstDash val="solid"/>
              <a:miter lim="800000"/>
            </a:ln>
            <a:effectLst/>
          </p:spPr>
        </p:cxnSp>
        <p:cxnSp>
          <p:nvCxnSpPr>
            <p:cNvPr id="11" name="Straight Connector 10">
              <a:extLst>
                <a:ext uri="{FF2B5EF4-FFF2-40B4-BE49-F238E27FC236}">
                  <a16:creationId xmlns:a16="http://schemas.microsoft.com/office/drawing/2014/main" id="{C03FBB34-F5C1-ED95-4A66-C9F7BAB144B3}"/>
                </a:ext>
              </a:extLst>
            </p:cNvPr>
            <p:cNvCxnSpPr/>
            <p:nvPr/>
          </p:nvCxnSpPr>
          <p:spPr>
            <a:xfrm>
              <a:off x="10535319" y="5175617"/>
              <a:ext cx="75171" cy="0"/>
            </a:xfrm>
            <a:prstGeom prst="line">
              <a:avLst/>
            </a:prstGeom>
            <a:noFill/>
            <a:ln w="6350" cap="flat" cmpd="sng" algn="ctr">
              <a:solidFill>
                <a:schemeClr val="accent1"/>
              </a:solidFill>
              <a:prstDash val="solid"/>
              <a:miter lim="800000"/>
            </a:ln>
            <a:effectLst/>
          </p:spPr>
        </p:cxnSp>
        <p:cxnSp>
          <p:nvCxnSpPr>
            <p:cNvPr id="12" name="Straight Connector 11">
              <a:extLst>
                <a:ext uri="{FF2B5EF4-FFF2-40B4-BE49-F238E27FC236}">
                  <a16:creationId xmlns:a16="http://schemas.microsoft.com/office/drawing/2014/main" id="{C6EB1AAD-59E5-C19A-9DF8-5FF1F4A92622}"/>
                </a:ext>
              </a:extLst>
            </p:cNvPr>
            <p:cNvCxnSpPr/>
            <p:nvPr/>
          </p:nvCxnSpPr>
          <p:spPr>
            <a:xfrm>
              <a:off x="10572907" y="5080040"/>
              <a:ext cx="0" cy="93270"/>
            </a:xfrm>
            <a:prstGeom prst="line">
              <a:avLst/>
            </a:prstGeom>
            <a:noFill/>
            <a:ln w="6350" cap="flat" cmpd="sng" algn="ctr">
              <a:solidFill>
                <a:schemeClr val="accent1"/>
              </a:solidFill>
              <a:prstDash val="solid"/>
              <a:miter lim="800000"/>
            </a:ln>
            <a:effectLst/>
          </p:spPr>
        </p:cxnSp>
        <p:sp>
          <p:nvSpPr>
            <p:cNvPr id="13" name="Rectangle 12">
              <a:extLst>
                <a:ext uri="{FF2B5EF4-FFF2-40B4-BE49-F238E27FC236}">
                  <a16:creationId xmlns:a16="http://schemas.microsoft.com/office/drawing/2014/main" id="{00FAE509-9C1A-4806-A692-45FCF7113F41}"/>
                </a:ext>
              </a:extLst>
            </p:cNvPr>
            <p:cNvSpPr/>
            <p:nvPr/>
          </p:nvSpPr>
          <p:spPr>
            <a:xfrm>
              <a:off x="10296137" y="5010427"/>
              <a:ext cx="1283711" cy="71384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CCAF2F78-7195-7231-3D17-9DDFCB0228ED}"/>
              </a:ext>
            </a:extLst>
          </p:cNvPr>
          <p:cNvGrpSpPr/>
          <p:nvPr/>
        </p:nvGrpSpPr>
        <p:grpSpPr>
          <a:xfrm>
            <a:off x="6244862" y="1263619"/>
            <a:ext cx="3558691" cy="2553645"/>
            <a:chOff x="21791" y="1355268"/>
            <a:chExt cx="4008979" cy="3126829"/>
          </a:xfrm>
        </p:grpSpPr>
        <p:sp>
          <p:nvSpPr>
            <p:cNvPr id="15" name="TextBox 14">
              <a:extLst>
                <a:ext uri="{FF2B5EF4-FFF2-40B4-BE49-F238E27FC236}">
                  <a16:creationId xmlns:a16="http://schemas.microsoft.com/office/drawing/2014/main" id="{ED8CC3CD-4952-A230-1952-41BDD2775304}"/>
                </a:ext>
              </a:extLst>
            </p:cNvPr>
            <p:cNvSpPr txBox="1"/>
            <p:nvPr/>
          </p:nvSpPr>
          <p:spPr>
            <a:xfrm>
              <a:off x="21791" y="1355268"/>
              <a:ext cx="758087" cy="276999"/>
            </a:xfrm>
            <a:prstGeom prst="rect">
              <a:avLst/>
            </a:prstGeom>
            <a:noFill/>
          </p:spPr>
          <p:txBody>
            <a:bodyPr wrap="square" l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DoR</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EA5A4BFE-737A-F477-4681-DA75B17CABBC}"/>
                </a:ext>
              </a:extLst>
            </p:cNvPr>
            <p:cNvGrpSpPr/>
            <p:nvPr/>
          </p:nvGrpSpPr>
          <p:grpSpPr>
            <a:xfrm>
              <a:off x="101338" y="1547817"/>
              <a:ext cx="3929432" cy="2934280"/>
              <a:chOff x="101337" y="2152450"/>
              <a:chExt cx="5036209" cy="2951897"/>
            </a:xfrm>
          </p:grpSpPr>
          <p:grpSp>
            <p:nvGrpSpPr>
              <p:cNvPr id="17" name="Group 16">
                <a:extLst>
                  <a:ext uri="{FF2B5EF4-FFF2-40B4-BE49-F238E27FC236}">
                    <a16:creationId xmlns:a16="http://schemas.microsoft.com/office/drawing/2014/main" id="{0B1E2410-6C6E-3322-9C65-F25688EBFAA4}"/>
                  </a:ext>
                </a:extLst>
              </p:cNvPr>
              <p:cNvGrpSpPr/>
              <p:nvPr/>
            </p:nvGrpSpPr>
            <p:grpSpPr>
              <a:xfrm>
                <a:off x="101337" y="4563769"/>
                <a:ext cx="4980209" cy="540578"/>
                <a:chOff x="8777203" y="17191353"/>
                <a:chExt cx="4980209" cy="540578"/>
              </a:xfrm>
            </p:grpSpPr>
            <p:sp>
              <p:nvSpPr>
                <p:cNvPr id="113" name="TextBox 112">
                  <a:extLst>
                    <a:ext uri="{FF2B5EF4-FFF2-40B4-BE49-F238E27FC236}">
                      <a16:creationId xmlns:a16="http://schemas.microsoft.com/office/drawing/2014/main" id="{B59AAE54-5A21-4509-AA28-EFEA22902D98}"/>
                    </a:ext>
                  </a:extLst>
                </p:cNvPr>
                <p:cNvSpPr txBox="1"/>
                <p:nvPr/>
              </p:nvSpPr>
              <p:spPr>
                <a:xfrm>
                  <a:off x="8777203" y="17191353"/>
                  <a:ext cx="341363" cy="540578"/>
                </a:xfrm>
                <a:prstGeom prst="rect">
                  <a:avLst/>
                </a:prstGeom>
                <a:noFill/>
              </p:spPr>
              <p:txBody>
                <a:bodyPr wrap="none" lIns="0" tIns="0" rIns="0" bIns="0" rtlCol="0" anchor="ctr">
                  <a:noAutofit/>
                </a:bodyPr>
                <a:lstStyle/>
                <a:p>
                  <a:pPr marL="0" marR="0" lvl="0" indent="0" algn="l" defTabSz="46611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a:r>
                  <a:b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risk</a:t>
                  </a:r>
                </a:p>
              </p:txBody>
            </p:sp>
            <p:sp>
              <p:nvSpPr>
                <p:cNvPr id="114" name="TextBox 113">
                  <a:extLst>
                    <a:ext uri="{FF2B5EF4-FFF2-40B4-BE49-F238E27FC236}">
                      <a16:creationId xmlns:a16="http://schemas.microsoft.com/office/drawing/2014/main" id="{33909F5A-C371-D84E-6386-A22949AB4F45}"/>
                    </a:ext>
                  </a:extLst>
                </p:cNvPr>
                <p:cNvSpPr txBox="1"/>
                <p:nvPr/>
              </p:nvSpPr>
              <p:spPr>
                <a:xfrm>
                  <a:off x="9594199" y="17479237"/>
                  <a:ext cx="257511"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21</a:t>
                  </a:r>
                </a:p>
              </p:txBody>
            </p:sp>
            <p:sp>
              <p:nvSpPr>
                <p:cNvPr id="115" name="TextBox 114">
                  <a:extLst>
                    <a:ext uri="{FF2B5EF4-FFF2-40B4-BE49-F238E27FC236}">
                      <a16:creationId xmlns:a16="http://schemas.microsoft.com/office/drawing/2014/main" id="{7C459BE5-C381-B703-233A-9163236AB847}"/>
                    </a:ext>
                  </a:extLst>
                </p:cNvPr>
                <p:cNvSpPr txBox="1"/>
                <p:nvPr/>
              </p:nvSpPr>
              <p:spPr>
                <a:xfrm>
                  <a:off x="10380692" y="17479237"/>
                  <a:ext cx="257511"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13</a:t>
                  </a:r>
                </a:p>
              </p:txBody>
            </p:sp>
            <p:sp>
              <p:nvSpPr>
                <p:cNvPr id="116" name="TextBox 115">
                  <a:extLst>
                    <a:ext uri="{FF2B5EF4-FFF2-40B4-BE49-F238E27FC236}">
                      <a16:creationId xmlns:a16="http://schemas.microsoft.com/office/drawing/2014/main" id="{0E9781E7-FBD0-8E67-5E7B-B20A677AA7C1}"/>
                    </a:ext>
                  </a:extLst>
                </p:cNvPr>
                <p:cNvSpPr txBox="1"/>
                <p:nvPr/>
              </p:nvSpPr>
              <p:spPr>
                <a:xfrm>
                  <a:off x="11156752" y="17479237"/>
                  <a:ext cx="257511"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a:t>
                  </a:r>
                </a:p>
              </p:txBody>
            </p:sp>
            <p:sp>
              <p:nvSpPr>
                <p:cNvPr id="117" name="TextBox 116">
                  <a:extLst>
                    <a:ext uri="{FF2B5EF4-FFF2-40B4-BE49-F238E27FC236}">
                      <a16:creationId xmlns:a16="http://schemas.microsoft.com/office/drawing/2014/main" id="{D866A69F-AA6F-5559-71F1-53A4B3689DD5}"/>
                    </a:ext>
                  </a:extLst>
                </p:cNvPr>
                <p:cNvSpPr txBox="1"/>
                <p:nvPr/>
              </p:nvSpPr>
              <p:spPr>
                <a:xfrm>
                  <a:off x="11943244" y="17479237"/>
                  <a:ext cx="257511"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118" name="TextBox 117">
                  <a:extLst>
                    <a:ext uri="{FF2B5EF4-FFF2-40B4-BE49-F238E27FC236}">
                      <a16:creationId xmlns:a16="http://schemas.microsoft.com/office/drawing/2014/main" id="{F50D7796-A429-C184-675E-0243427B2626}"/>
                    </a:ext>
                  </a:extLst>
                </p:cNvPr>
                <p:cNvSpPr txBox="1"/>
                <p:nvPr/>
              </p:nvSpPr>
              <p:spPr>
                <a:xfrm>
                  <a:off x="12717490" y="17479237"/>
                  <a:ext cx="257511"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119" name="TextBox 118">
                  <a:extLst>
                    <a:ext uri="{FF2B5EF4-FFF2-40B4-BE49-F238E27FC236}">
                      <a16:creationId xmlns:a16="http://schemas.microsoft.com/office/drawing/2014/main" id="{20DF7A68-9B8B-4C8F-C219-75ED9327D7ED}"/>
                    </a:ext>
                  </a:extLst>
                </p:cNvPr>
                <p:cNvSpPr txBox="1"/>
                <p:nvPr/>
              </p:nvSpPr>
              <p:spPr>
                <a:xfrm>
                  <a:off x="13499901" y="17479237"/>
                  <a:ext cx="257511"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grpSp>
          <p:grpSp>
            <p:nvGrpSpPr>
              <p:cNvPr id="18" name="Group 17">
                <a:extLst>
                  <a:ext uri="{FF2B5EF4-FFF2-40B4-BE49-F238E27FC236}">
                    <a16:creationId xmlns:a16="http://schemas.microsoft.com/office/drawing/2014/main" id="{B031B221-7644-3C3B-2DDD-A7B50E7FBA1A}"/>
                  </a:ext>
                </a:extLst>
              </p:cNvPr>
              <p:cNvGrpSpPr/>
              <p:nvPr/>
            </p:nvGrpSpPr>
            <p:grpSpPr>
              <a:xfrm>
                <a:off x="214314" y="2152450"/>
                <a:ext cx="4923232" cy="2575741"/>
                <a:chOff x="8890180" y="14831741"/>
                <a:chExt cx="4923232" cy="2575741"/>
              </a:xfrm>
            </p:grpSpPr>
            <p:grpSp>
              <p:nvGrpSpPr>
                <p:cNvPr id="19" name="Group 18">
                  <a:extLst>
                    <a:ext uri="{FF2B5EF4-FFF2-40B4-BE49-F238E27FC236}">
                      <a16:creationId xmlns:a16="http://schemas.microsoft.com/office/drawing/2014/main" id="{3699312D-3B86-8E19-05D3-396079083ADF}"/>
                    </a:ext>
                  </a:extLst>
                </p:cNvPr>
                <p:cNvGrpSpPr/>
                <p:nvPr/>
              </p:nvGrpSpPr>
              <p:grpSpPr>
                <a:xfrm>
                  <a:off x="9598472" y="15065457"/>
                  <a:ext cx="4081427" cy="1891371"/>
                  <a:chOff x="9598472" y="15065457"/>
                  <a:chExt cx="4081427" cy="1891371"/>
                </a:xfrm>
              </p:grpSpPr>
              <p:sp>
                <p:nvSpPr>
                  <p:cNvPr id="42" name="Freeform: Shape 196">
                    <a:extLst>
                      <a:ext uri="{FF2B5EF4-FFF2-40B4-BE49-F238E27FC236}">
                        <a16:creationId xmlns:a16="http://schemas.microsoft.com/office/drawing/2014/main" id="{F09C961B-AF18-C800-1F63-FD18EB6801D0}"/>
                      </a:ext>
                    </a:extLst>
                  </p:cNvPr>
                  <p:cNvSpPr/>
                  <p:nvPr/>
                </p:nvSpPr>
                <p:spPr>
                  <a:xfrm>
                    <a:off x="9665845" y="15065457"/>
                    <a:ext cx="4014054" cy="1823861"/>
                  </a:xfrm>
                  <a:custGeom>
                    <a:avLst/>
                    <a:gdLst>
                      <a:gd name="connsiteX0" fmla="*/ 0 w 12843164"/>
                      <a:gd name="connsiteY0" fmla="*/ 0 h 5835535"/>
                      <a:gd name="connsiteX1" fmla="*/ 0 w 12843164"/>
                      <a:gd name="connsiteY1" fmla="*/ 5835535 h 5835535"/>
                      <a:gd name="connsiteX2" fmla="*/ 12843164 w 12843164"/>
                      <a:gd name="connsiteY2" fmla="*/ 5835535 h 5835535"/>
                    </a:gdLst>
                    <a:ahLst/>
                    <a:cxnLst>
                      <a:cxn ang="0">
                        <a:pos x="connsiteX0" y="connsiteY0"/>
                      </a:cxn>
                      <a:cxn ang="0">
                        <a:pos x="connsiteX1" y="connsiteY1"/>
                      </a:cxn>
                      <a:cxn ang="0">
                        <a:pos x="connsiteX2" y="connsiteY2"/>
                      </a:cxn>
                    </a:cxnLst>
                    <a:rect l="l" t="t" r="r" b="b"/>
                    <a:pathLst>
                      <a:path w="12843164" h="5835535">
                        <a:moveTo>
                          <a:pt x="0" y="0"/>
                        </a:moveTo>
                        <a:lnTo>
                          <a:pt x="0" y="5835535"/>
                        </a:lnTo>
                        <a:lnTo>
                          <a:pt x="12843164" y="5835535"/>
                        </a:lnTo>
                      </a:path>
                    </a:pathLst>
                  </a:custGeom>
                  <a:noFill/>
                  <a:ln w="9525" cap="flat" cmpd="sng" algn="ctr">
                    <a:solidFill>
                      <a:sysClr val="windowText" lastClr="000000"/>
                    </a:solid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3" name="Straight Connector 42">
                    <a:extLst>
                      <a:ext uri="{FF2B5EF4-FFF2-40B4-BE49-F238E27FC236}">
                        <a16:creationId xmlns:a16="http://schemas.microsoft.com/office/drawing/2014/main" id="{7748FD26-C8FE-E15D-C942-A86E620E090B}"/>
                      </a:ext>
                    </a:extLst>
                  </p:cNvPr>
                  <p:cNvCxnSpPr/>
                  <p:nvPr/>
                </p:nvCxnSpPr>
                <p:spPr>
                  <a:xfrm>
                    <a:off x="9598472" y="15102944"/>
                    <a:ext cx="67510" cy="0"/>
                  </a:xfrm>
                  <a:prstGeom prst="line">
                    <a:avLst/>
                  </a:prstGeom>
                  <a:noFill/>
                  <a:ln w="9525" cap="flat" cmpd="sng" algn="ctr">
                    <a:solidFill>
                      <a:sysClr val="windowText" lastClr="000000"/>
                    </a:solidFill>
                    <a:prstDash val="solid"/>
                    <a:miter lim="800000"/>
                  </a:ln>
                  <a:effectLst/>
                </p:spPr>
              </p:cxnSp>
              <p:cxnSp>
                <p:nvCxnSpPr>
                  <p:cNvPr id="44" name="Straight Connector 43">
                    <a:extLst>
                      <a:ext uri="{FF2B5EF4-FFF2-40B4-BE49-F238E27FC236}">
                        <a16:creationId xmlns:a16="http://schemas.microsoft.com/office/drawing/2014/main" id="{5628D48A-7F63-0274-D475-471A3A8A7482}"/>
                      </a:ext>
                    </a:extLst>
                  </p:cNvPr>
                  <p:cNvCxnSpPr/>
                  <p:nvPr/>
                </p:nvCxnSpPr>
                <p:spPr>
                  <a:xfrm>
                    <a:off x="9598472" y="15281279"/>
                    <a:ext cx="67510" cy="0"/>
                  </a:xfrm>
                  <a:prstGeom prst="line">
                    <a:avLst/>
                  </a:prstGeom>
                  <a:noFill/>
                  <a:ln w="9525" cap="flat" cmpd="sng" algn="ctr">
                    <a:solidFill>
                      <a:sysClr val="windowText" lastClr="000000"/>
                    </a:solidFill>
                    <a:prstDash val="solid"/>
                    <a:miter lim="800000"/>
                  </a:ln>
                  <a:effectLst/>
                </p:spPr>
              </p:cxnSp>
              <p:cxnSp>
                <p:nvCxnSpPr>
                  <p:cNvPr id="45" name="Straight Connector 44">
                    <a:extLst>
                      <a:ext uri="{FF2B5EF4-FFF2-40B4-BE49-F238E27FC236}">
                        <a16:creationId xmlns:a16="http://schemas.microsoft.com/office/drawing/2014/main" id="{0EDB3978-B9FB-099E-B1E5-0E36F938A1DE}"/>
                      </a:ext>
                    </a:extLst>
                  </p:cNvPr>
                  <p:cNvCxnSpPr/>
                  <p:nvPr/>
                </p:nvCxnSpPr>
                <p:spPr>
                  <a:xfrm>
                    <a:off x="9598472" y="15454795"/>
                    <a:ext cx="67510" cy="0"/>
                  </a:xfrm>
                  <a:prstGeom prst="line">
                    <a:avLst/>
                  </a:prstGeom>
                  <a:noFill/>
                  <a:ln w="9525" cap="flat" cmpd="sng" algn="ctr">
                    <a:solidFill>
                      <a:sysClr val="windowText" lastClr="000000"/>
                    </a:solidFill>
                    <a:prstDash val="solid"/>
                    <a:miter lim="800000"/>
                  </a:ln>
                  <a:effectLst/>
                </p:spPr>
              </p:cxnSp>
              <p:cxnSp>
                <p:nvCxnSpPr>
                  <p:cNvPr id="46" name="Straight Connector 45">
                    <a:extLst>
                      <a:ext uri="{FF2B5EF4-FFF2-40B4-BE49-F238E27FC236}">
                        <a16:creationId xmlns:a16="http://schemas.microsoft.com/office/drawing/2014/main" id="{152CE46B-E5D6-3BDB-0DC1-F87BF98A8379}"/>
                      </a:ext>
                    </a:extLst>
                  </p:cNvPr>
                  <p:cNvCxnSpPr/>
                  <p:nvPr/>
                </p:nvCxnSpPr>
                <p:spPr>
                  <a:xfrm>
                    <a:off x="9598472" y="15630012"/>
                    <a:ext cx="67510" cy="0"/>
                  </a:xfrm>
                  <a:prstGeom prst="line">
                    <a:avLst/>
                  </a:prstGeom>
                  <a:noFill/>
                  <a:ln w="9525" cap="flat" cmpd="sng" algn="ctr">
                    <a:solidFill>
                      <a:sysClr val="windowText" lastClr="000000"/>
                    </a:solidFill>
                    <a:prstDash val="solid"/>
                    <a:miter lim="800000"/>
                  </a:ln>
                  <a:effectLst/>
                </p:spPr>
              </p:cxnSp>
              <p:cxnSp>
                <p:nvCxnSpPr>
                  <p:cNvPr id="47" name="Straight Connector 46">
                    <a:extLst>
                      <a:ext uri="{FF2B5EF4-FFF2-40B4-BE49-F238E27FC236}">
                        <a16:creationId xmlns:a16="http://schemas.microsoft.com/office/drawing/2014/main" id="{5157DA98-A95E-710C-C393-0ADEAA74F547}"/>
                      </a:ext>
                    </a:extLst>
                  </p:cNvPr>
                  <p:cNvCxnSpPr/>
                  <p:nvPr/>
                </p:nvCxnSpPr>
                <p:spPr>
                  <a:xfrm>
                    <a:off x="9598472" y="15804378"/>
                    <a:ext cx="67510" cy="0"/>
                  </a:xfrm>
                  <a:prstGeom prst="line">
                    <a:avLst/>
                  </a:prstGeom>
                  <a:noFill/>
                  <a:ln w="9525" cap="flat" cmpd="sng" algn="ctr">
                    <a:solidFill>
                      <a:sysClr val="windowText" lastClr="000000"/>
                    </a:solidFill>
                    <a:prstDash val="solid"/>
                    <a:miter lim="800000"/>
                  </a:ln>
                  <a:effectLst/>
                </p:spPr>
              </p:cxnSp>
              <p:cxnSp>
                <p:nvCxnSpPr>
                  <p:cNvPr id="48" name="Straight Connector 47">
                    <a:extLst>
                      <a:ext uri="{FF2B5EF4-FFF2-40B4-BE49-F238E27FC236}">
                        <a16:creationId xmlns:a16="http://schemas.microsoft.com/office/drawing/2014/main" id="{6F648D38-00E3-A441-AC2A-B0774BE1ACF1}"/>
                      </a:ext>
                    </a:extLst>
                  </p:cNvPr>
                  <p:cNvCxnSpPr/>
                  <p:nvPr/>
                </p:nvCxnSpPr>
                <p:spPr>
                  <a:xfrm>
                    <a:off x="9598472" y="15979594"/>
                    <a:ext cx="67510" cy="0"/>
                  </a:xfrm>
                  <a:prstGeom prst="line">
                    <a:avLst/>
                  </a:prstGeom>
                  <a:noFill/>
                  <a:ln w="9525" cap="flat" cmpd="sng" algn="ctr">
                    <a:solidFill>
                      <a:sysClr val="windowText" lastClr="000000"/>
                    </a:solidFill>
                    <a:prstDash val="solid"/>
                    <a:miter lim="800000"/>
                  </a:ln>
                  <a:effectLst/>
                </p:spPr>
              </p:cxnSp>
              <p:cxnSp>
                <p:nvCxnSpPr>
                  <p:cNvPr id="49" name="Straight Connector 48">
                    <a:extLst>
                      <a:ext uri="{FF2B5EF4-FFF2-40B4-BE49-F238E27FC236}">
                        <a16:creationId xmlns:a16="http://schemas.microsoft.com/office/drawing/2014/main" id="{657CD16B-C0EB-43F9-3A16-782DF3C0240B}"/>
                      </a:ext>
                    </a:extLst>
                  </p:cNvPr>
                  <p:cNvCxnSpPr/>
                  <p:nvPr/>
                </p:nvCxnSpPr>
                <p:spPr>
                  <a:xfrm>
                    <a:off x="9598472" y="16157079"/>
                    <a:ext cx="67510" cy="0"/>
                  </a:xfrm>
                  <a:prstGeom prst="line">
                    <a:avLst/>
                  </a:prstGeom>
                  <a:noFill/>
                  <a:ln w="9525" cap="flat" cmpd="sng" algn="ctr">
                    <a:solidFill>
                      <a:sysClr val="windowText" lastClr="000000"/>
                    </a:solidFill>
                    <a:prstDash val="solid"/>
                    <a:miter lim="800000"/>
                  </a:ln>
                  <a:effectLst/>
                </p:spPr>
              </p:cxnSp>
              <p:cxnSp>
                <p:nvCxnSpPr>
                  <p:cNvPr id="50" name="Straight Connector 49">
                    <a:extLst>
                      <a:ext uri="{FF2B5EF4-FFF2-40B4-BE49-F238E27FC236}">
                        <a16:creationId xmlns:a16="http://schemas.microsoft.com/office/drawing/2014/main" id="{19C3CF03-ACE7-37F6-0722-3DCB7C4F055F}"/>
                      </a:ext>
                    </a:extLst>
                  </p:cNvPr>
                  <p:cNvCxnSpPr/>
                  <p:nvPr/>
                </p:nvCxnSpPr>
                <p:spPr>
                  <a:xfrm>
                    <a:off x="9598472" y="16331728"/>
                    <a:ext cx="67510" cy="0"/>
                  </a:xfrm>
                  <a:prstGeom prst="line">
                    <a:avLst/>
                  </a:prstGeom>
                  <a:noFill/>
                  <a:ln w="9525" cap="flat" cmpd="sng" algn="ctr">
                    <a:solidFill>
                      <a:sysClr val="windowText" lastClr="000000"/>
                    </a:solidFill>
                    <a:prstDash val="solid"/>
                    <a:miter lim="800000"/>
                  </a:ln>
                  <a:effectLst/>
                </p:spPr>
              </p:cxnSp>
              <p:cxnSp>
                <p:nvCxnSpPr>
                  <p:cNvPr id="51" name="Straight Connector 50">
                    <a:extLst>
                      <a:ext uri="{FF2B5EF4-FFF2-40B4-BE49-F238E27FC236}">
                        <a16:creationId xmlns:a16="http://schemas.microsoft.com/office/drawing/2014/main" id="{43223DC1-A4FC-F3A5-1FF0-0978F36281EE}"/>
                      </a:ext>
                    </a:extLst>
                  </p:cNvPr>
                  <p:cNvCxnSpPr/>
                  <p:nvPr/>
                </p:nvCxnSpPr>
                <p:spPr>
                  <a:xfrm>
                    <a:off x="9598472" y="16507512"/>
                    <a:ext cx="67510" cy="0"/>
                  </a:xfrm>
                  <a:prstGeom prst="line">
                    <a:avLst/>
                  </a:prstGeom>
                  <a:noFill/>
                  <a:ln w="9525" cap="flat" cmpd="sng" algn="ctr">
                    <a:solidFill>
                      <a:sysClr val="windowText" lastClr="000000"/>
                    </a:solidFill>
                    <a:prstDash val="solid"/>
                    <a:miter lim="800000"/>
                  </a:ln>
                  <a:effectLst/>
                </p:spPr>
              </p:cxnSp>
              <p:cxnSp>
                <p:nvCxnSpPr>
                  <p:cNvPr id="52" name="Straight Connector 51">
                    <a:extLst>
                      <a:ext uri="{FF2B5EF4-FFF2-40B4-BE49-F238E27FC236}">
                        <a16:creationId xmlns:a16="http://schemas.microsoft.com/office/drawing/2014/main" id="{BDBA2C51-ACD8-B4F2-57D0-C157846B03B6}"/>
                      </a:ext>
                    </a:extLst>
                  </p:cNvPr>
                  <p:cNvCxnSpPr/>
                  <p:nvPr/>
                </p:nvCxnSpPr>
                <p:spPr>
                  <a:xfrm>
                    <a:off x="9598472" y="16681028"/>
                    <a:ext cx="67510" cy="0"/>
                  </a:xfrm>
                  <a:prstGeom prst="line">
                    <a:avLst/>
                  </a:prstGeom>
                  <a:noFill/>
                  <a:ln w="9525" cap="flat" cmpd="sng" algn="ctr">
                    <a:solidFill>
                      <a:sysClr val="windowText" lastClr="000000"/>
                    </a:solidFill>
                    <a:prstDash val="solid"/>
                    <a:miter lim="800000"/>
                  </a:ln>
                  <a:effectLst/>
                </p:spPr>
              </p:cxnSp>
              <p:cxnSp>
                <p:nvCxnSpPr>
                  <p:cNvPr id="53" name="Straight Connector 52">
                    <a:extLst>
                      <a:ext uri="{FF2B5EF4-FFF2-40B4-BE49-F238E27FC236}">
                        <a16:creationId xmlns:a16="http://schemas.microsoft.com/office/drawing/2014/main" id="{7768B659-3164-0609-DA5B-E20D2B492958}"/>
                      </a:ext>
                    </a:extLst>
                  </p:cNvPr>
                  <p:cNvCxnSpPr/>
                  <p:nvPr/>
                </p:nvCxnSpPr>
                <p:spPr>
                  <a:xfrm>
                    <a:off x="9598472" y="16855678"/>
                    <a:ext cx="67510" cy="0"/>
                  </a:xfrm>
                  <a:prstGeom prst="line">
                    <a:avLst/>
                  </a:prstGeom>
                  <a:noFill/>
                  <a:ln w="9525" cap="flat" cmpd="sng" algn="ctr">
                    <a:solidFill>
                      <a:sysClr val="windowText" lastClr="000000"/>
                    </a:solidFill>
                    <a:prstDash val="solid"/>
                    <a:miter lim="800000"/>
                  </a:ln>
                  <a:effectLst/>
                </p:spPr>
              </p:cxnSp>
              <p:cxnSp>
                <p:nvCxnSpPr>
                  <p:cNvPr id="54" name="Straight Connector 53">
                    <a:extLst>
                      <a:ext uri="{FF2B5EF4-FFF2-40B4-BE49-F238E27FC236}">
                        <a16:creationId xmlns:a16="http://schemas.microsoft.com/office/drawing/2014/main" id="{531CC50B-1023-D84B-9966-903C9530FB99}"/>
                      </a:ext>
                    </a:extLst>
                  </p:cNvPr>
                  <p:cNvCxnSpPr>
                    <a:cxnSpLocks/>
                  </p:cNvCxnSpPr>
                  <p:nvPr/>
                </p:nvCxnSpPr>
                <p:spPr>
                  <a:xfrm rot="16200000">
                    <a:off x="9692034" y="16923073"/>
                    <a:ext cx="67510" cy="0"/>
                  </a:xfrm>
                  <a:prstGeom prst="line">
                    <a:avLst/>
                  </a:prstGeom>
                  <a:noFill/>
                  <a:ln w="9525" cap="flat" cmpd="sng" algn="ctr">
                    <a:solidFill>
                      <a:sysClr val="windowText" lastClr="000000"/>
                    </a:solidFill>
                    <a:prstDash val="solid"/>
                    <a:miter lim="800000"/>
                  </a:ln>
                  <a:effectLst/>
                </p:spPr>
              </p:cxnSp>
              <p:cxnSp>
                <p:nvCxnSpPr>
                  <p:cNvPr id="55" name="Straight Connector 54">
                    <a:extLst>
                      <a:ext uri="{FF2B5EF4-FFF2-40B4-BE49-F238E27FC236}">
                        <a16:creationId xmlns:a16="http://schemas.microsoft.com/office/drawing/2014/main" id="{8FE4662D-A1A3-CD81-B41D-A91EFAABD4D2}"/>
                      </a:ext>
                    </a:extLst>
                  </p:cNvPr>
                  <p:cNvCxnSpPr>
                    <a:cxnSpLocks/>
                  </p:cNvCxnSpPr>
                  <p:nvPr/>
                </p:nvCxnSpPr>
                <p:spPr>
                  <a:xfrm rot="16200000">
                    <a:off x="10476256" y="16923073"/>
                    <a:ext cx="67510" cy="0"/>
                  </a:xfrm>
                  <a:prstGeom prst="line">
                    <a:avLst/>
                  </a:prstGeom>
                  <a:noFill/>
                  <a:ln w="9525" cap="flat" cmpd="sng" algn="ctr">
                    <a:solidFill>
                      <a:sysClr val="windowText" lastClr="000000"/>
                    </a:solidFill>
                    <a:prstDash val="solid"/>
                    <a:miter lim="800000"/>
                  </a:ln>
                  <a:effectLst/>
                </p:spPr>
              </p:cxnSp>
              <p:cxnSp>
                <p:nvCxnSpPr>
                  <p:cNvPr id="56" name="Straight Connector 55">
                    <a:extLst>
                      <a:ext uri="{FF2B5EF4-FFF2-40B4-BE49-F238E27FC236}">
                        <a16:creationId xmlns:a16="http://schemas.microsoft.com/office/drawing/2014/main" id="{547215F8-9C0F-1D50-BC39-51993BFDAA32}"/>
                      </a:ext>
                    </a:extLst>
                  </p:cNvPr>
                  <p:cNvCxnSpPr>
                    <a:cxnSpLocks/>
                  </p:cNvCxnSpPr>
                  <p:nvPr/>
                </p:nvCxnSpPr>
                <p:spPr>
                  <a:xfrm rot="16200000">
                    <a:off x="11251973" y="16923073"/>
                    <a:ext cx="67510" cy="0"/>
                  </a:xfrm>
                  <a:prstGeom prst="line">
                    <a:avLst/>
                  </a:prstGeom>
                  <a:noFill/>
                  <a:ln w="9525" cap="flat" cmpd="sng" algn="ctr">
                    <a:solidFill>
                      <a:sysClr val="windowText" lastClr="000000"/>
                    </a:solidFill>
                    <a:prstDash val="solid"/>
                    <a:miter lim="800000"/>
                  </a:ln>
                  <a:effectLst/>
                </p:spPr>
              </p:cxnSp>
              <p:cxnSp>
                <p:nvCxnSpPr>
                  <p:cNvPr id="57" name="Straight Connector 56">
                    <a:extLst>
                      <a:ext uri="{FF2B5EF4-FFF2-40B4-BE49-F238E27FC236}">
                        <a16:creationId xmlns:a16="http://schemas.microsoft.com/office/drawing/2014/main" id="{7BDA858F-2302-FA8A-6F65-399E9A78B2B3}"/>
                      </a:ext>
                    </a:extLst>
                  </p:cNvPr>
                  <p:cNvCxnSpPr>
                    <a:cxnSpLocks/>
                  </p:cNvCxnSpPr>
                  <p:nvPr/>
                </p:nvCxnSpPr>
                <p:spPr>
                  <a:xfrm rot="16200000">
                    <a:off x="12031091" y="16923073"/>
                    <a:ext cx="67510" cy="0"/>
                  </a:xfrm>
                  <a:prstGeom prst="line">
                    <a:avLst/>
                  </a:prstGeom>
                  <a:noFill/>
                  <a:ln w="9525" cap="flat" cmpd="sng" algn="ctr">
                    <a:solidFill>
                      <a:sysClr val="windowText" lastClr="000000"/>
                    </a:solidFill>
                    <a:prstDash val="solid"/>
                    <a:miter lim="800000"/>
                  </a:ln>
                  <a:effectLst/>
                </p:spPr>
              </p:cxnSp>
              <p:cxnSp>
                <p:nvCxnSpPr>
                  <p:cNvPr id="58" name="Straight Connector 57">
                    <a:extLst>
                      <a:ext uri="{FF2B5EF4-FFF2-40B4-BE49-F238E27FC236}">
                        <a16:creationId xmlns:a16="http://schemas.microsoft.com/office/drawing/2014/main" id="{5F4E253D-8533-76FE-108A-7EFA7B478E4E}"/>
                      </a:ext>
                    </a:extLst>
                  </p:cNvPr>
                  <p:cNvCxnSpPr>
                    <a:cxnSpLocks/>
                  </p:cNvCxnSpPr>
                  <p:nvPr/>
                </p:nvCxnSpPr>
                <p:spPr>
                  <a:xfrm rot="16200000">
                    <a:off x="12811344" y="16923073"/>
                    <a:ext cx="67510" cy="0"/>
                  </a:xfrm>
                  <a:prstGeom prst="line">
                    <a:avLst/>
                  </a:prstGeom>
                  <a:noFill/>
                  <a:ln w="9525" cap="flat" cmpd="sng" algn="ctr">
                    <a:solidFill>
                      <a:sysClr val="windowText" lastClr="000000"/>
                    </a:solidFill>
                    <a:prstDash val="solid"/>
                    <a:miter lim="800000"/>
                  </a:ln>
                  <a:effectLst/>
                </p:spPr>
              </p:cxnSp>
              <p:cxnSp>
                <p:nvCxnSpPr>
                  <p:cNvPr id="59" name="Straight Connector 58">
                    <a:extLst>
                      <a:ext uri="{FF2B5EF4-FFF2-40B4-BE49-F238E27FC236}">
                        <a16:creationId xmlns:a16="http://schemas.microsoft.com/office/drawing/2014/main" id="{40B194DF-C756-6D7F-23A7-7A7B793B9F00}"/>
                      </a:ext>
                    </a:extLst>
                  </p:cNvPr>
                  <p:cNvCxnSpPr>
                    <a:cxnSpLocks/>
                  </p:cNvCxnSpPr>
                  <p:nvPr/>
                </p:nvCxnSpPr>
                <p:spPr>
                  <a:xfrm rot="16200000">
                    <a:off x="13593015" y="16923073"/>
                    <a:ext cx="67510" cy="0"/>
                  </a:xfrm>
                  <a:prstGeom prst="line">
                    <a:avLst/>
                  </a:prstGeom>
                  <a:noFill/>
                  <a:ln w="9525" cap="flat" cmpd="sng" algn="ctr">
                    <a:solidFill>
                      <a:sysClr val="windowText" lastClr="000000"/>
                    </a:solidFill>
                    <a:prstDash val="solid"/>
                    <a:miter lim="800000"/>
                  </a:ln>
                  <a:effectLst/>
                </p:spPr>
              </p:cxnSp>
              <p:sp>
                <p:nvSpPr>
                  <p:cNvPr id="60" name="Freeform: Shape 214">
                    <a:extLst>
                      <a:ext uri="{FF2B5EF4-FFF2-40B4-BE49-F238E27FC236}">
                        <a16:creationId xmlns:a16="http://schemas.microsoft.com/office/drawing/2014/main" id="{BCBAC509-76A6-8C41-7F94-2C3F3A4C1537}"/>
                      </a:ext>
                    </a:extLst>
                  </p:cNvPr>
                  <p:cNvSpPr/>
                  <p:nvPr/>
                </p:nvSpPr>
                <p:spPr>
                  <a:xfrm>
                    <a:off x="9723003" y="15104800"/>
                    <a:ext cx="3657744" cy="922323"/>
                  </a:xfrm>
                  <a:custGeom>
                    <a:avLst/>
                    <a:gdLst>
                      <a:gd name="connsiteX0" fmla="*/ 0 w 11703133"/>
                      <a:gd name="connsiteY0" fmla="*/ 0 h 2951018"/>
                      <a:gd name="connsiteX1" fmla="*/ 760021 w 11703133"/>
                      <a:gd name="connsiteY1" fmla="*/ 0 h 2951018"/>
                      <a:gd name="connsiteX2" fmla="*/ 760021 w 11703133"/>
                      <a:gd name="connsiteY2" fmla="*/ 267195 h 2951018"/>
                      <a:gd name="connsiteX3" fmla="*/ 1140032 w 11703133"/>
                      <a:gd name="connsiteY3" fmla="*/ 267195 h 2951018"/>
                      <a:gd name="connsiteX4" fmla="*/ 1140032 w 11703133"/>
                      <a:gd name="connsiteY4" fmla="*/ 587828 h 2951018"/>
                      <a:gd name="connsiteX5" fmla="*/ 1704110 w 11703133"/>
                      <a:gd name="connsiteY5" fmla="*/ 587828 h 2951018"/>
                      <a:gd name="connsiteX6" fmla="*/ 1704110 w 11703133"/>
                      <a:gd name="connsiteY6" fmla="*/ 896587 h 2951018"/>
                      <a:gd name="connsiteX7" fmla="*/ 1805050 w 11703133"/>
                      <a:gd name="connsiteY7" fmla="*/ 896587 h 2951018"/>
                      <a:gd name="connsiteX8" fmla="*/ 1805050 w 11703133"/>
                      <a:gd name="connsiteY8" fmla="*/ 1217221 h 2951018"/>
                      <a:gd name="connsiteX9" fmla="*/ 1983180 w 11703133"/>
                      <a:gd name="connsiteY9" fmla="*/ 1217221 h 2951018"/>
                      <a:gd name="connsiteX10" fmla="*/ 1983180 w 11703133"/>
                      <a:gd name="connsiteY10" fmla="*/ 1520041 h 2951018"/>
                      <a:gd name="connsiteX11" fmla="*/ 3028208 w 11703133"/>
                      <a:gd name="connsiteY11" fmla="*/ 1520041 h 2951018"/>
                      <a:gd name="connsiteX12" fmla="*/ 3028208 w 11703133"/>
                      <a:gd name="connsiteY12" fmla="*/ 1870363 h 2951018"/>
                      <a:gd name="connsiteX13" fmla="*/ 4215741 w 11703133"/>
                      <a:gd name="connsiteY13" fmla="*/ 1870363 h 2951018"/>
                      <a:gd name="connsiteX14" fmla="*/ 4215741 w 11703133"/>
                      <a:gd name="connsiteY14" fmla="*/ 2286000 h 2951018"/>
                      <a:gd name="connsiteX15" fmla="*/ 7077694 w 11703133"/>
                      <a:gd name="connsiteY15" fmla="*/ 2286000 h 2951018"/>
                      <a:gd name="connsiteX16" fmla="*/ 7077694 w 11703133"/>
                      <a:gd name="connsiteY16" fmla="*/ 2951018 h 2951018"/>
                      <a:gd name="connsiteX17" fmla="*/ 11703133 w 11703133"/>
                      <a:gd name="connsiteY17" fmla="*/ 2951018 h 295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03133" h="2951018">
                        <a:moveTo>
                          <a:pt x="0" y="0"/>
                        </a:moveTo>
                        <a:lnTo>
                          <a:pt x="760021" y="0"/>
                        </a:lnTo>
                        <a:lnTo>
                          <a:pt x="760021" y="267195"/>
                        </a:lnTo>
                        <a:lnTo>
                          <a:pt x="1140032" y="267195"/>
                        </a:lnTo>
                        <a:lnTo>
                          <a:pt x="1140032" y="587828"/>
                        </a:lnTo>
                        <a:lnTo>
                          <a:pt x="1704110" y="587828"/>
                        </a:lnTo>
                        <a:lnTo>
                          <a:pt x="1704110" y="896587"/>
                        </a:lnTo>
                        <a:lnTo>
                          <a:pt x="1805050" y="896587"/>
                        </a:lnTo>
                        <a:lnTo>
                          <a:pt x="1805050" y="1217221"/>
                        </a:lnTo>
                        <a:lnTo>
                          <a:pt x="1983180" y="1217221"/>
                        </a:lnTo>
                        <a:lnTo>
                          <a:pt x="1983180" y="1520041"/>
                        </a:lnTo>
                        <a:lnTo>
                          <a:pt x="3028208" y="1520041"/>
                        </a:lnTo>
                        <a:lnTo>
                          <a:pt x="3028208" y="1870363"/>
                        </a:lnTo>
                        <a:lnTo>
                          <a:pt x="4215741" y="1870363"/>
                        </a:lnTo>
                        <a:lnTo>
                          <a:pt x="4215741" y="2286000"/>
                        </a:lnTo>
                        <a:lnTo>
                          <a:pt x="7077694" y="2286000"/>
                        </a:lnTo>
                        <a:lnTo>
                          <a:pt x="7077694" y="2951018"/>
                        </a:lnTo>
                        <a:lnTo>
                          <a:pt x="11703133" y="2951018"/>
                        </a:lnTo>
                      </a:path>
                    </a:pathLst>
                  </a:custGeom>
                  <a:noFill/>
                  <a:ln w="12700" cap="flat" cmpd="sng" algn="ctr">
                    <a:solidFill>
                      <a:schemeClr val="accent1"/>
                    </a:solid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61" name="Group 60">
                    <a:extLst>
                      <a:ext uri="{FF2B5EF4-FFF2-40B4-BE49-F238E27FC236}">
                        <a16:creationId xmlns:a16="http://schemas.microsoft.com/office/drawing/2014/main" id="{D867D4B2-35E7-90E3-5458-0943C67B04F2}"/>
                      </a:ext>
                    </a:extLst>
                  </p:cNvPr>
                  <p:cNvGrpSpPr/>
                  <p:nvPr/>
                </p:nvGrpSpPr>
                <p:grpSpPr>
                  <a:xfrm>
                    <a:off x="9821607" y="15087644"/>
                    <a:ext cx="55993" cy="34580"/>
                    <a:chOff x="7140038" y="6626431"/>
                    <a:chExt cx="243445" cy="498763"/>
                  </a:xfrm>
                </p:grpSpPr>
                <p:cxnSp>
                  <p:nvCxnSpPr>
                    <p:cNvPr id="110" name="Straight Connector 109">
                      <a:extLst>
                        <a:ext uri="{FF2B5EF4-FFF2-40B4-BE49-F238E27FC236}">
                          <a16:creationId xmlns:a16="http://schemas.microsoft.com/office/drawing/2014/main" id="{9EDB5E3F-0ADD-72B9-2D85-85B62332F9C7}"/>
                        </a:ext>
                      </a:extLst>
                    </p:cNvPr>
                    <p:cNvCxnSpPr/>
                    <p:nvPr/>
                  </p:nvCxnSpPr>
                  <p:spPr>
                    <a:xfrm>
                      <a:off x="7140038" y="6626431"/>
                      <a:ext cx="243445" cy="0"/>
                    </a:xfrm>
                    <a:prstGeom prst="line">
                      <a:avLst/>
                    </a:prstGeom>
                    <a:noFill/>
                    <a:ln w="6350" cap="flat" cmpd="sng" algn="ctr">
                      <a:solidFill>
                        <a:schemeClr val="accent1"/>
                      </a:solidFill>
                      <a:prstDash val="solid"/>
                      <a:miter lim="800000"/>
                    </a:ln>
                    <a:effectLst/>
                  </p:spPr>
                </p:cxnSp>
                <p:cxnSp>
                  <p:nvCxnSpPr>
                    <p:cNvPr id="111" name="Straight Connector 110">
                      <a:extLst>
                        <a:ext uri="{FF2B5EF4-FFF2-40B4-BE49-F238E27FC236}">
                          <a16:creationId xmlns:a16="http://schemas.microsoft.com/office/drawing/2014/main" id="{60CA8E2C-6255-6C07-3199-44FD6BEDC650}"/>
                        </a:ext>
                      </a:extLst>
                    </p:cNvPr>
                    <p:cNvCxnSpPr/>
                    <p:nvPr/>
                  </p:nvCxnSpPr>
                  <p:spPr>
                    <a:xfrm>
                      <a:off x="7140038" y="7125194"/>
                      <a:ext cx="243445" cy="0"/>
                    </a:xfrm>
                    <a:prstGeom prst="line">
                      <a:avLst/>
                    </a:prstGeom>
                    <a:noFill/>
                    <a:ln w="6350" cap="flat" cmpd="sng" algn="ctr">
                      <a:solidFill>
                        <a:schemeClr val="accent1"/>
                      </a:solidFill>
                      <a:prstDash val="solid"/>
                      <a:miter lim="800000"/>
                    </a:ln>
                    <a:effectLst/>
                  </p:spPr>
                </p:cxnSp>
                <p:cxnSp>
                  <p:nvCxnSpPr>
                    <p:cNvPr id="112" name="Straight Connector 111">
                      <a:extLst>
                        <a:ext uri="{FF2B5EF4-FFF2-40B4-BE49-F238E27FC236}">
                          <a16:creationId xmlns:a16="http://schemas.microsoft.com/office/drawing/2014/main" id="{438B1CB3-63D1-EF55-B475-48AB4AB420C7}"/>
                        </a:ext>
                      </a:extLst>
                    </p:cNvPr>
                    <p:cNvCxnSpPr/>
                    <p:nvPr/>
                  </p:nvCxnSpPr>
                  <p:spPr>
                    <a:xfrm>
                      <a:off x="7261761" y="6626431"/>
                      <a:ext cx="0" cy="486888"/>
                    </a:xfrm>
                    <a:prstGeom prst="line">
                      <a:avLst/>
                    </a:prstGeom>
                    <a:noFill/>
                    <a:ln w="6350" cap="flat" cmpd="sng" algn="ctr">
                      <a:solidFill>
                        <a:schemeClr val="accent1"/>
                      </a:solidFill>
                      <a:prstDash val="solid"/>
                      <a:miter lim="800000"/>
                    </a:ln>
                    <a:effectLst/>
                  </p:spPr>
                </p:cxnSp>
              </p:grpSp>
              <p:grpSp>
                <p:nvGrpSpPr>
                  <p:cNvPr id="62" name="Group 61">
                    <a:extLst>
                      <a:ext uri="{FF2B5EF4-FFF2-40B4-BE49-F238E27FC236}">
                        <a16:creationId xmlns:a16="http://schemas.microsoft.com/office/drawing/2014/main" id="{6E615CE2-7261-A662-8381-11EEB317CCEF}"/>
                      </a:ext>
                    </a:extLst>
                  </p:cNvPr>
                  <p:cNvGrpSpPr/>
                  <p:nvPr/>
                </p:nvGrpSpPr>
                <p:grpSpPr>
                  <a:xfrm>
                    <a:off x="9938418" y="15170660"/>
                    <a:ext cx="55993" cy="34580"/>
                    <a:chOff x="7140038" y="6626431"/>
                    <a:chExt cx="243445" cy="498763"/>
                  </a:xfrm>
                </p:grpSpPr>
                <p:cxnSp>
                  <p:nvCxnSpPr>
                    <p:cNvPr id="107" name="Straight Connector 106">
                      <a:extLst>
                        <a:ext uri="{FF2B5EF4-FFF2-40B4-BE49-F238E27FC236}">
                          <a16:creationId xmlns:a16="http://schemas.microsoft.com/office/drawing/2014/main" id="{5D340E10-F2C9-025C-D5E2-E06958113351}"/>
                        </a:ext>
                      </a:extLst>
                    </p:cNvPr>
                    <p:cNvCxnSpPr/>
                    <p:nvPr/>
                  </p:nvCxnSpPr>
                  <p:spPr>
                    <a:xfrm>
                      <a:off x="7140038" y="6626431"/>
                      <a:ext cx="243445" cy="0"/>
                    </a:xfrm>
                    <a:prstGeom prst="line">
                      <a:avLst/>
                    </a:prstGeom>
                    <a:noFill/>
                    <a:ln w="6350" cap="flat" cmpd="sng" algn="ctr">
                      <a:solidFill>
                        <a:schemeClr val="accent1"/>
                      </a:solidFill>
                      <a:prstDash val="solid"/>
                      <a:miter lim="800000"/>
                    </a:ln>
                    <a:effectLst/>
                  </p:spPr>
                </p:cxnSp>
                <p:cxnSp>
                  <p:nvCxnSpPr>
                    <p:cNvPr id="108" name="Straight Connector 107">
                      <a:extLst>
                        <a:ext uri="{FF2B5EF4-FFF2-40B4-BE49-F238E27FC236}">
                          <a16:creationId xmlns:a16="http://schemas.microsoft.com/office/drawing/2014/main" id="{1A22B929-F50D-5B6B-95DD-7FF27226A495}"/>
                        </a:ext>
                      </a:extLst>
                    </p:cNvPr>
                    <p:cNvCxnSpPr/>
                    <p:nvPr/>
                  </p:nvCxnSpPr>
                  <p:spPr>
                    <a:xfrm>
                      <a:off x="7140038" y="7125194"/>
                      <a:ext cx="243445" cy="0"/>
                    </a:xfrm>
                    <a:prstGeom prst="line">
                      <a:avLst/>
                    </a:prstGeom>
                    <a:noFill/>
                    <a:ln w="6350" cap="flat" cmpd="sng" algn="ctr">
                      <a:solidFill>
                        <a:schemeClr val="accent1"/>
                      </a:solidFill>
                      <a:prstDash val="solid"/>
                      <a:miter lim="800000"/>
                    </a:ln>
                    <a:effectLst/>
                  </p:spPr>
                </p:cxnSp>
                <p:cxnSp>
                  <p:nvCxnSpPr>
                    <p:cNvPr id="109" name="Straight Connector 108">
                      <a:extLst>
                        <a:ext uri="{FF2B5EF4-FFF2-40B4-BE49-F238E27FC236}">
                          <a16:creationId xmlns:a16="http://schemas.microsoft.com/office/drawing/2014/main" id="{A066B6EA-506E-FF8B-89DD-0D66B819E310}"/>
                        </a:ext>
                      </a:extLst>
                    </p:cNvPr>
                    <p:cNvCxnSpPr/>
                    <p:nvPr/>
                  </p:nvCxnSpPr>
                  <p:spPr>
                    <a:xfrm>
                      <a:off x="7261761" y="6626431"/>
                      <a:ext cx="0" cy="486888"/>
                    </a:xfrm>
                    <a:prstGeom prst="line">
                      <a:avLst/>
                    </a:prstGeom>
                    <a:noFill/>
                    <a:ln w="6350" cap="flat" cmpd="sng" algn="ctr">
                      <a:solidFill>
                        <a:schemeClr val="accent1"/>
                      </a:solidFill>
                      <a:prstDash val="solid"/>
                      <a:miter lim="800000"/>
                    </a:ln>
                    <a:effectLst/>
                  </p:spPr>
                </p:cxnSp>
              </p:grpSp>
              <p:grpSp>
                <p:nvGrpSpPr>
                  <p:cNvPr id="63" name="Group 62">
                    <a:extLst>
                      <a:ext uri="{FF2B5EF4-FFF2-40B4-BE49-F238E27FC236}">
                        <a16:creationId xmlns:a16="http://schemas.microsoft.com/office/drawing/2014/main" id="{48CA3671-C9EF-256B-30E2-F8EE81F802A9}"/>
                      </a:ext>
                    </a:extLst>
                  </p:cNvPr>
                  <p:cNvGrpSpPr/>
                  <p:nvPr/>
                </p:nvGrpSpPr>
                <p:grpSpPr>
                  <a:xfrm>
                    <a:off x="10032547" y="15170660"/>
                    <a:ext cx="55993" cy="34580"/>
                    <a:chOff x="7140038" y="6626431"/>
                    <a:chExt cx="243445" cy="498763"/>
                  </a:xfrm>
                </p:grpSpPr>
                <p:cxnSp>
                  <p:nvCxnSpPr>
                    <p:cNvPr id="104" name="Straight Connector 103">
                      <a:extLst>
                        <a:ext uri="{FF2B5EF4-FFF2-40B4-BE49-F238E27FC236}">
                          <a16:creationId xmlns:a16="http://schemas.microsoft.com/office/drawing/2014/main" id="{74ABBF71-BB26-C9E2-4258-38C122A97DEA}"/>
                        </a:ext>
                      </a:extLst>
                    </p:cNvPr>
                    <p:cNvCxnSpPr/>
                    <p:nvPr/>
                  </p:nvCxnSpPr>
                  <p:spPr>
                    <a:xfrm>
                      <a:off x="7140038" y="6626431"/>
                      <a:ext cx="243445" cy="0"/>
                    </a:xfrm>
                    <a:prstGeom prst="line">
                      <a:avLst/>
                    </a:prstGeom>
                    <a:noFill/>
                    <a:ln w="6350" cap="flat" cmpd="sng" algn="ctr">
                      <a:solidFill>
                        <a:schemeClr val="accent1"/>
                      </a:solidFill>
                      <a:prstDash val="solid"/>
                      <a:miter lim="800000"/>
                    </a:ln>
                    <a:effectLst/>
                  </p:spPr>
                </p:cxnSp>
                <p:cxnSp>
                  <p:nvCxnSpPr>
                    <p:cNvPr id="105" name="Straight Connector 104">
                      <a:extLst>
                        <a:ext uri="{FF2B5EF4-FFF2-40B4-BE49-F238E27FC236}">
                          <a16:creationId xmlns:a16="http://schemas.microsoft.com/office/drawing/2014/main" id="{C7DAE147-7DB7-9695-7992-435FD6840149}"/>
                        </a:ext>
                      </a:extLst>
                    </p:cNvPr>
                    <p:cNvCxnSpPr/>
                    <p:nvPr/>
                  </p:nvCxnSpPr>
                  <p:spPr>
                    <a:xfrm>
                      <a:off x="7140038" y="7125194"/>
                      <a:ext cx="243445" cy="0"/>
                    </a:xfrm>
                    <a:prstGeom prst="line">
                      <a:avLst/>
                    </a:prstGeom>
                    <a:noFill/>
                    <a:ln w="6350" cap="flat" cmpd="sng" algn="ctr">
                      <a:solidFill>
                        <a:schemeClr val="accent1"/>
                      </a:solidFill>
                      <a:prstDash val="solid"/>
                      <a:miter lim="800000"/>
                    </a:ln>
                    <a:effectLst/>
                  </p:spPr>
                </p:cxnSp>
                <p:cxnSp>
                  <p:nvCxnSpPr>
                    <p:cNvPr id="106" name="Straight Connector 105">
                      <a:extLst>
                        <a:ext uri="{FF2B5EF4-FFF2-40B4-BE49-F238E27FC236}">
                          <a16:creationId xmlns:a16="http://schemas.microsoft.com/office/drawing/2014/main" id="{A040BB12-C719-DF69-894C-C86362376048}"/>
                        </a:ext>
                      </a:extLst>
                    </p:cNvPr>
                    <p:cNvCxnSpPr/>
                    <p:nvPr/>
                  </p:nvCxnSpPr>
                  <p:spPr>
                    <a:xfrm>
                      <a:off x="7261761" y="6626431"/>
                      <a:ext cx="0" cy="486888"/>
                    </a:xfrm>
                    <a:prstGeom prst="line">
                      <a:avLst/>
                    </a:prstGeom>
                    <a:noFill/>
                    <a:ln w="6350" cap="flat" cmpd="sng" algn="ctr">
                      <a:solidFill>
                        <a:schemeClr val="accent1"/>
                      </a:solidFill>
                      <a:prstDash val="solid"/>
                      <a:miter lim="800000"/>
                    </a:ln>
                    <a:effectLst/>
                  </p:spPr>
                </p:cxnSp>
              </p:grpSp>
              <p:grpSp>
                <p:nvGrpSpPr>
                  <p:cNvPr id="64" name="Group 63">
                    <a:extLst>
                      <a:ext uri="{FF2B5EF4-FFF2-40B4-BE49-F238E27FC236}">
                        <a16:creationId xmlns:a16="http://schemas.microsoft.com/office/drawing/2014/main" id="{69C9A89A-1DE6-2354-B1A2-C5413BB2972B}"/>
                      </a:ext>
                    </a:extLst>
                  </p:cNvPr>
                  <p:cNvGrpSpPr/>
                  <p:nvPr/>
                </p:nvGrpSpPr>
                <p:grpSpPr>
                  <a:xfrm>
                    <a:off x="10535090" y="15563763"/>
                    <a:ext cx="55993" cy="34580"/>
                    <a:chOff x="7140038" y="6626431"/>
                    <a:chExt cx="243445" cy="498763"/>
                  </a:xfrm>
                </p:grpSpPr>
                <p:cxnSp>
                  <p:nvCxnSpPr>
                    <p:cNvPr id="101" name="Straight Connector 100">
                      <a:extLst>
                        <a:ext uri="{FF2B5EF4-FFF2-40B4-BE49-F238E27FC236}">
                          <a16:creationId xmlns:a16="http://schemas.microsoft.com/office/drawing/2014/main" id="{6147BEEB-79DC-2C8C-7F3E-E8A6762B62D5}"/>
                        </a:ext>
                      </a:extLst>
                    </p:cNvPr>
                    <p:cNvCxnSpPr/>
                    <p:nvPr/>
                  </p:nvCxnSpPr>
                  <p:spPr>
                    <a:xfrm>
                      <a:off x="7140038" y="6626431"/>
                      <a:ext cx="243445" cy="0"/>
                    </a:xfrm>
                    <a:prstGeom prst="line">
                      <a:avLst/>
                    </a:prstGeom>
                    <a:noFill/>
                    <a:ln w="6350" cap="flat" cmpd="sng" algn="ctr">
                      <a:solidFill>
                        <a:schemeClr val="accent1"/>
                      </a:solidFill>
                      <a:prstDash val="solid"/>
                      <a:miter lim="800000"/>
                    </a:ln>
                    <a:effectLst/>
                  </p:spPr>
                </p:cxnSp>
                <p:cxnSp>
                  <p:nvCxnSpPr>
                    <p:cNvPr id="102" name="Straight Connector 101">
                      <a:extLst>
                        <a:ext uri="{FF2B5EF4-FFF2-40B4-BE49-F238E27FC236}">
                          <a16:creationId xmlns:a16="http://schemas.microsoft.com/office/drawing/2014/main" id="{277AD994-204F-55D2-FC01-0F310DE1CE0E}"/>
                        </a:ext>
                      </a:extLst>
                    </p:cNvPr>
                    <p:cNvCxnSpPr/>
                    <p:nvPr/>
                  </p:nvCxnSpPr>
                  <p:spPr>
                    <a:xfrm>
                      <a:off x="7140038" y="7125194"/>
                      <a:ext cx="243445" cy="0"/>
                    </a:xfrm>
                    <a:prstGeom prst="line">
                      <a:avLst/>
                    </a:prstGeom>
                    <a:noFill/>
                    <a:ln w="6350" cap="flat" cmpd="sng" algn="ctr">
                      <a:solidFill>
                        <a:schemeClr val="accent1"/>
                      </a:solidFill>
                      <a:prstDash val="solid"/>
                      <a:miter lim="800000"/>
                    </a:ln>
                    <a:effectLst/>
                  </p:spPr>
                </p:cxnSp>
                <p:cxnSp>
                  <p:nvCxnSpPr>
                    <p:cNvPr id="103" name="Straight Connector 102">
                      <a:extLst>
                        <a:ext uri="{FF2B5EF4-FFF2-40B4-BE49-F238E27FC236}">
                          <a16:creationId xmlns:a16="http://schemas.microsoft.com/office/drawing/2014/main" id="{575E7FC2-A583-76C8-41FC-901DE152062A}"/>
                        </a:ext>
                      </a:extLst>
                    </p:cNvPr>
                    <p:cNvCxnSpPr/>
                    <p:nvPr/>
                  </p:nvCxnSpPr>
                  <p:spPr>
                    <a:xfrm>
                      <a:off x="7261761" y="6626431"/>
                      <a:ext cx="0" cy="486888"/>
                    </a:xfrm>
                    <a:prstGeom prst="line">
                      <a:avLst/>
                    </a:prstGeom>
                    <a:noFill/>
                    <a:ln w="6350" cap="flat" cmpd="sng" algn="ctr">
                      <a:solidFill>
                        <a:schemeClr val="accent1"/>
                      </a:solidFill>
                      <a:prstDash val="solid"/>
                      <a:miter lim="800000"/>
                    </a:ln>
                    <a:effectLst/>
                  </p:spPr>
                </p:cxnSp>
              </p:grpSp>
              <p:grpSp>
                <p:nvGrpSpPr>
                  <p:cNvPr id="65" name="Group 64">
                    <a:extLst>
                      <a:ext uri="{FF2B5EF4-FFF2-40B4-BE49-F238E27FC236}">
                        <a16:creationId xmlns:a16="http://schemas.microsoft.com/office/drawing/2014/main" id="{C7B5A936-247A-32A5-94F8-C984759F249C}"/>
                      </a:ext>
                    </a:extLst>
                  </p:cNvPr>
                  <p:cNvGrpSpPr/>
                  <p:nvPr/>
                </p:nvGrpSpPr>
                <p:grpSpPr>
                  <a:xfrm>
                    <a:off x="10656721" y="15671360"/>
                    <a:ext cx="55993" cy="34580"/>
                    <a:chOff x="7140038" y="6626431"/>
                    <a:chExt cx="243445" cy="498763"/>
                  </a:xfrm>
                </p:grpSpPr>
                <p:cxnSp>
                  <p:nvCxnSpPr>
                    <p:cNvPr id="98" name="Straight Connector 97">
                      <a:extLst>
                        <a:ext uri="{FF2B5EF4-FFF2-40B4-BE49-F238E27FC236}">
                          <a16:creationId xmlns:a16="http://schemas.microsoft.com/office/drawing/2014/main" id="{F6584D8B-0ED0-1225-47F5-42AF8FBA537F}"/>
                        </a:ext>
                      </a:extLst>
                    </p:cNvPr>
                    <p:cNvCxnSpPr/>
                    <p:nvPr/>
                  </p:nvCxnSpPr>
                  <p:spPr>
                    <a:xfrm>
                      <a:off x="7140038" y="6626431"/>
                      <a:ext cx="243445" cy="0"/>
                    </a:xfrm>
                    <a:prstGeom prst="line">
                      <a:avLst/>
                    </a:prstGeom>
                    <a:noFill/>
                    <a:ln w="6350" cap="flat" cmpd="sng" algn="ctr">
                      <a:solidFill>
                        <a:schemeClr val="accent1"/>
                      </a:solidFill>
                      <a:prstDash val="solid"/>
                      <a:miter lim="800000"/>
                    </a:ln>
                    <a:effectLst/>
                  </p:spPr>
                </p:cxnSp>
                <p:cxnSp>
                  <p:nvCxnSpPr>
                    <p:cNvPr id="99" name="Straight Connector 98">
                      <a:extLst>
                        <a:ext uri="{FF2B5EF4-FFF2-40B4-BE49-F238E27FC236}">
                          <a16:creationId xmlns:a16="http://schemas.microsoft.com/office/drawing/2014/main" id="{D5C63104-0236-5668-1A63-BFA8E288A1CF}"/>
                        </a:ext>
                      </a:extLst>
                    </p:cNvPr>
                    <p:cNvCxnSpPr/>
                    <p:nvPr/>
                  </p:nvCxnSpPr>
                  <p:spPr>
                    <a:xfrm>
                      <a:off x="7140038" y="7125194"/>
                      <a:ext cx="243445" cy="0"/>
                    </a:xfrm>
                    <a:prstGeom prst="line">
                      <a:avLst/>
                    </a:prstGeom>
                    <a:noFill/>
                    <a:ln w="6350" cap="flat" cmpd="sng" algn="ctr">
                      <a:solidFill>
                        <a:schemeClr val="accent1"/>
                      </a:solidFill>
                      <a:prstDash val="solid"/>
                      <a:miter lim="800000"/>
                    </a:ln>
                    <a:effectLst/>
                  </p:spPr>
                </p:cxnSp>
                <p:cxnSp>
                  <p:nvCxnSpPr>
                    <p:cNvPr id="100" name="Straight Connector 99">
                      <a:extLst>
                        <a:ext uri="{FF2B5EF4-FFF2-40B4-BE49-F238E27FC236}">
                          <a16:creationId xmlns:a16="http://schemas.microsoft.com/office/drawing/2014/main" id="{15941EB3-9241-31BE-7A06-5EB9C8322B05}"/>
                        </a:ext>
                      </a:extLst>
                    </p:cNvPr>
                    <p:cNvCxnSpPr/>
                    <p:nvPr/>
                  </p:nvCxnSpPr>
                  <p:spPr>
                    <a:xfrm>
                      <a:off x="7261761" y="6626431"/>
                      <a:ext cx="0" cy="486888"/>
                    </a:xfrm>
                    <a:prstGeom prst="line">
                      <a:avLst/>
                    </a:prstGeom>
                    <a:noFill/>
                    <a:ln w="6350" cap="flat" cmpd="sng" algn="ctr">
                      <a:solidFill>
                        <a:schemeClr val="accent1"/>
                      </a:solidFill>
                      <a:prstDash val="solid"/>
                      <a:miter lim="800000"/>
                    </a:ln>
                    <a:effectLst/>
                  </p:spPr>
                </p:cxnSp>
              </p:grpSp>
              <p:grpSp>
                <p:nvGrpSpPr>
                  <p:cNvPr id="66" name="Group 65">
                    <a:extLst>
                      <a:ext uri="{FF2B5EF4-FFF2-40B4-BE49-F238E27FC236}">
                        <a16:creationId xmlns:a16="http://schemas.microsoft.com/office/drawing/2014/main" id="{E2DC9CD9-5BBA-7084-F2D3-BD354F6E21AD}"/>
                      </a:ext>
                    </a:extLst>
                  </p:cNvPr>
                  <p:cNvGrpSpPr/>
                  <p:nvPr/>
                </p:nvGrpSpPr>
                <p:grpSpPr>
                  <a:xfrm>
                    <a:off x="10828111" y="15671360"/>
                    <a:ext cx="55993" cy="34580"/>
                    <a:chOff x="7140038" y="6626431"/>
                    <a:chExt cx="243445" cy="498763"/>
                  </a:xfrm>
                </p:grpSpPr>
                <p:cxnSp>
                  <p:nvCxnSpPr>
                    <p:cNvPr id="95" name="Straight Connector 94">
                      <a:extLst>
                        <a:ext uri="{FF2B5EF4-FFF2-40B4-BE49-F238E27FC236}">
                          <a16:creationId xmlns:a16="http://schemas.microsoft.com/office/drawing/2014/main" id="{4A641AAB-7422-8AB5-EE13-9C78E560DAE8}"/>
                        </a:ext>
                      </a:extLst>
                    </p:cNvPr>
                    <p:cNvCxnSpPr/>
                    <p:nvPr/>
                  </p:nvCxnSpPr>
                  <p:spPr>
                    <a:xfrm>
                      <a:off x="7140038" y="6626431"/>
                      <a:ext cx="243445" cy="0"/>
                    </a:xfrm>
                    <a:prstGeom prst="line">
                      <a:avLst/>
                    </a:prstGeom>
                    <a:noFill/>
                    <a:ln w="6350" cap="flat" cmpd="sng" algn="ctr">
                      <a:solidFill>
                        <a:schemeClr val="accent1"/>
                      </a:solidFill>
                      <a:prstDash val="solid"/>
                      <a:miter lim="800000"/>
                    </a:ln>
                    <a:effectLst/>
                  </p:spPr>
                </p:cxnSp>
                <p:cxnSp>
                  <p:nvCxnSpPr>
                    <p:cNvPr id="96" name="Straight Connector 95">
                      <a:extLst>
                        <a:ext uri="{FF2B5EF4-FFF2-40B4-BE49-F238E27FC236}">
                          <a16:creationId xmlns:a16="http://schemas.microsoft.com/office/drawing/2014/main" id="{22F24C3A-D2E3-A0E3-9377-3FBC5AF45A96}"/>
                        </a:ext>
                      </a:extLst>
                    </p:cNvPr>
                    <p:cNvCxnSpPr/>
                    <p:nvPr/>
                  </p:nvCxnSpPr>
                  <p:spPr>
                    <a:xfrm>
                      <a:off x="7140038" y="7125194"/>
                      <a:ext cx="243445" cy="0"/>
                    </a:xfrm>
                    <a:prstGeom prst="line">
                      <a:avLst/>
                    </a:prstGeom>
                    <a:noFill/>
                    <a:ln w="6350" cap="flat" cmpd="sng" algn="ctr">
                      <a:solidFill>
                        <a:schemeClr val="accent1"/>
                      </a:solidFill>
                      <a:prstDash val="solid"/>
                      <a:miter lim="800000"/>
                    </a:ln>
                    <a:effectLst/>
                  </p:spPr>
                </p:cxnSp>
                <p:cxnSp>
                  <p:nvCxnSpPr>
                    <p:cNvPr id="97" name="Straight Connector 96">
                      <a:extLst>
                        <a:ext uri="{FF2B5EF4-FFF2-40B4-BE49-F238E27FC236}">
                          <a16:creationId xmlns:a16="http://schemas.microsoft.com/office/drawing/2014/main" id="{91E5E967-0300-B2C8-5DE2-204C850ECE99}"/>
                        </a:ext>
                      </a:extLst>
                    </p:cNvPr>
                    <p:cNvCxnSpPr/>
                    <p:nvPr/>
                  </p:nvCxnSpPr>
                  <p:spPr>
                    <a:xfrm>
                      <a:off x="7261761" y="6626431"/>
                      <a:ext cx="0" cy="486888"/>
                    </a:xfrm>
                    <a:prstGeom prst="line">
                      <a:avLst/>
                    </a:prstGeom>
                    <a:noFill/>
                    <a:ln w="6350" cap="flat" cmpd="sng" algn="ctr">
                      <a:solidFill>
                        <a:schemeClr val="accent1"/>
                      </a:solidFill>
                      <a:prstDash val="solid"/>
                      <a:miter lim="800000"/>
                    </a:ln>
                    <a:effectLst/>
                  </p:spPr>
                </p:cxnSp>
              </p:grpSp>
              <p:grpSp>
                <p:nvGrpSpPr>
                  <p:cNvPr id="67" name="Group 66">
                    <a:extLst>
                      <a:ext uri="{FF2B5EF4-FFF2-40B4-BE49-F238E27FC236}">
                        <a16:creationId xmlns:a16="http://schemas.microsoft.com/office/drawing/2014/main" id="{BC5E0F22-CB6E-5488-8AED-8719053F5E63}"/>
                      </a:ext>
                    </a:extLst>
                  </p:cNvPr>
                  <p:cNvGrpSpPr/>
                  <p:nvPr/>
                </p:nvGrpSpPr>
                <p:grpSpPr>
                  <a:xfrm>
                    <a:off x="11117303" y="15803396"/>
                    <a:ext cx="55993" cy="34580"/>
                    <a:chOff x="7140038" y="6626431"/>
                    <a:chExt cx="243445" cy="498763"/>
                  </a:xfrm>
                </p:grpSpPr>
                <p:cxnSp>
                  <p:nvCxnSpPr>
                    <p:cNvPr id="92" name="Straight Connector 91">
                      <a:extLst>
                        <a:ext uri="{FF2B5EF4-FFF2-40B4-BE49-F238E27FC236}">
                          <a16:creationId xmlns:a16="http://schemas.microsoft.com/office/drawing/2014/main" id="{2264B24F-8A9E-6A18-8D23-5892A07C1746}"/>
                        </a:ext>
                      </a:extLst>
                    </p:cNvPr>
                    <p:cNvCxnSpPr/>
                    <p:nvPr/>
                  </p:nvCxnSpPr>
                  <p:spPr>
                    <a:xfrm>
                      <a:off x="7140038" y="6626431"/>
                      <a:ext cx="243445" cy="0"/>
                    </a:xfrm>
                    <a:prstGeom prst="line">
                      <a:avLst/>
                    </a:prstGeom>
                    <a:noFill/>
                    <a:ln w="6350" cap="flat" cmpd="sng" algn="ctr">
                      <a:solidFill>
                        <a:schemeClr val="accent1"/>
                      </a:solidFill>
                      <a:prstDash val="solid"/>
                      <a:miter lim="800000"/>
                    </a:ln>
                    <a:effectLst/>
                  </p:spPr>
                </p:cxnSp>
                <p:cxnSp>
                  <p:nvCxnSpPr>
                    <p:cNvPr id="93" name="Straight Connector 92">
                      <a:extLst>
                        <a:ext uri="{FF2B5EF4-FFF2-40B4-BE49-F238E27FC236}">
                          <a16:creationId xmlns:a16="http://schemas.microsoft.com/office/drawing/2014/main" id="{BBC3E0C3-6C46-40DD-821A-81F7A24F5AC0}"/>
                        </a:ext>
                      </a:extLst>
                    </p:cNvPr>
                    <p:cNvCxnSpPr/>
                    <p:nvPr/>
                  </p:nvCxnSpPr>
                  <p:spPr>
                    <a:xfrm>
                      <a:off x="7140038" y="7125194"/>
                      <a:ext cx="243445" cy="0"/>
                    </a:xfrm>
                    <a:prstGeom prst="line">
                      <a:avLst/>
                    </a:prstGeom>
                    <a:noFill/>
                    <a:ln w="6350" cap="flat" cmpd="sng" algn="ctr">
                      <a:solidFill>
                        <a:schemeClr val="accent1"/>
                      </a:solidFill>
                      <a:prstDash val="solid"/>
                      <a:miter lim="800000"/>
                    </a:ln>
                    <a:effectLst/>
                  </p:spPr>
                </p:cxnSp>
                <p:cxnSp>
                  <p:nvCxnSpPr>
                    <p:cNvPr id="94" name="Straight Connector 93">
                      <a:extLst>
                        <a:ext uri="{FF2B5EF4-FFF2-40B4-BE49-F238E27FC236}">
                          <a16:creationId xmlns:a16="http://schemas.microsoft.com/office/drawing/2014/main" id="{949EB592-3E4A-4682-E1AA-2786482D2F75}"/>
                        </a:ext>
                      </a:extLst>
                    </p:cNvPr>
                    <p:cNvCxnSpPr/>
                    <p:nvPr/>
                  </p:nvCxnSpPr>
                  <p:spPr>
                    <a:xfrm>
                      <a:off x="7261761" y="6626431"/>
                      <a:ext cx="0" cy="486888"/>
                    </a:xfrm>
                    <a:prstGeom prst="line">
                      <a:avLst/>
                    </a:prstGeom>
                    <a:noFill/>
                    <a:ln w="6350" cap="flat" cmpd="sng" algn="ctr">
                      <a:solidFill>
                        <a:schemeClr val="accent1"/>
                      </a:solidFill>
                      <a:prstDash val="solid"/>
                      <a:miter lim="800000"/>
                    </a:ln>
                    <a:effectLst/>
                  </p:spPr>
                </p:cxnSp>
              </p:grpSp>
              <p:grpSp>
                <p:nvGrpSpPr>
                  <p:cNvPr id="68" name="Group 67">
                    <a:extLst>
                      <a:ext uri="{FF2B5EF4-FFF2-40B4-BE49-F238E27FC236}">
                        <a16:creationId xmlns:a16="http://schemas.microsoft.com/office/drawing/2014/main" id="{03C63A51-7A30-F640-7C33-1CCC231FBFC5}"/>
                      </a:ext>
                    </a:extLst>
                  </p:cNvPr>
                  <p:cNvGrpSpPr/>
                  <p:nvPr/>
                </p:nvGrpSpPr>
                <p:grpSpPr>
                  <a:xfrm>
                    <a:off x="11374599" y="15803396"/>
                    <a:ext cx="55993" cy="34580"/>
                    <a:chOff x="7140038" y="6626431"/>
                    <a:chExt cx="243445" cy="498763"/>
                  </a:xfrm>
                </p:grpSpPr>
                <p:cxnSp>
                  <p:nvCxnSpPr>
                    <p:cNvPr id="89" name="Straight Connector 88">
                      <a:extLst>
                        <a:ext uri="{FF2B5EF4-FFF2-40B4-BE49-F238E27FC236}">
                          <a16:creationId xmlns:a16="http://schemas.microsoft.com/office/drawing/2014/main" id="{8C0D8128-EA3E-21B4-7C57-34098215086F}"/>
                        </a:ext>
                      </a:extLst>
                    </p:cNvPr>
                    <p:cNvCxnSpPr/>
                    <p:nvPr/>
                  </p:nvCxnSpPr>
                  <p:spPr>
                    <a:xfrm>
                      <a:off x="7140038" y="6626431"/>
                      <a:ext cx="243445" cy="0"/>
                    </a:xfrm>
                    <a:prstGeom prst="line">
                      <a:avLst/>
                    </a:prstGeom>
                    <a:noFill/>
                    <a:ln w="6350" cap="flat" cmpd="sng" algn="ctr">
                      <a:solidFill>
                        <a:schemeClr val="accent1"/>
                      </a:solidFill>
                      <a:prstDash val="solid"/>
                      <a:miter lim="800000"/>
                    </a:ln>
                    <a:effectLst/>
                  </p:spPr>
                </p:cxnSp>
                <p:cxnSp>
                  <p:nvCxnSpPr>
                    <p:cNvPr id="90" name="Straight Connector 89">
                      <a:extLst>
                        <a:ext uri="{FF2B5EF4-FFF2-40B4-BE49-F238E27FC236}">
                          <a16:creationId xmlns:a16="http://schemas.microsoft.com/office/drawing/2014/main" id="{041F9A44-6C7A-8F25-A154-A4ED102FE2DF}"/>
                        </a:ext>
                      </a:extLst>
                    </p:cNvPr>
                    <p:cNvCxnSpPr/>
                    <p:nvPr/>
                  </p:nvCxnSpPr>
                  <p:spPr>
                    <a:xfrm>
                      <a:off x="7140038" y="7125194"/>
                      <a:ext cx="243445" cy="0"/>
                    </a:xfrm>
                    <a:prstGeom prst="line">
                      <a:avLst/>
                    </a:prstGeom>
                    <a:noFill/>
                    <a:ln w="6350" cap="flat" cmpd="sng" algn="ctr">
                      <a:solidFill>
                        <a:schemeClr val="accent1"/>
                      </a:solidFill>
                      <a:prstDash val="solid"/>
                      <a:miter lim="800000"/>
                    </a:ln>
                    <a:effectLst/>
                  </p:spPr>
                </p:cxnSp>
                <p:cxnSp>
                  <p:nvCxnSpPr>
                    <p:cNvPr id="91" name="Straight Connector 90">
                      <a:extLst>
                        <a:ext uri="{FF2B5EF4-FFF2-40B4-BE49-F238E27FC236}">
                          <a16:creationId xmlns:a16="http://schemas.microsoft.com/office/drawing/2014/main" id="{9DBC4242-C4B2-9375-2B61-4FA7C64F3846}"/>
                        </a:ext>
                      </a:extLst>
                    </p:cNvPr>
                    <p:cNvCxnSpPr/>
                    <p:nvPr/>
                  </p:nvCxnSpPr>
                  <p:spPr>
                    <a:xfrm>
                      <a:off x="7261761" y="6626431"/>
                      <a:ext cx="0" cy="486888"/>
                    </a:xfrm>
                    <a:prstGeom prst="line">
                      <a:avLst/>
                    </a:prstGeom>
                    <a:noFill/>
                    <a:ln w="6350" cap="flat" cmpd="sng" algn="ctr">
                      <a:solidFill>
                        <a:schemeClr val="accent1"/>
                      </a:solidFill>
                      <a:prstDash val="solid"/>
                      <a:miter lim="800000"/>
                    </a:ln>
                    <a:effectLst/>
                  </p:spPr>
                </p:cxnSp>
              </p:grpSp>
              <p:grpSp>
                <p:nvGrpSpPr>
                  <p:cNvPr id="69" name="Group 68">
                    <a:extLst>
                      <a:ext uri="{FF2B5EF4-FFF2-40B4-BE49-F238E27FC236}">
                        <a16:creationId xmlns:a16="http://schemas.microsoft.com/office/drawing/2014/main" id="{B7949BCA-793C-14CC-0768-0DB84D2E0ADD}"/>
                      </a:ext>
                    </a:extLst>
                  </p:cNvPr>
                  <p:cNvGrpSpPr/>
                  <p:nvPr/>
                </p:nvGrpSpPr>
                <p:grpSpPr>
                  <a:xfrm>
                    <a:off x="11903652" y="15803396"/>
                    <a:ext cx="55993" cy="34580"/>
                    <a:chOff x="7140038" y="6626431"/>
                    <a:chExt cx="243445" cy="498763"/>
                  </a:xfrm>
                </p:grpSpPr>
                <p:cxnSp>
                  <p:nvCxnSpPr>
                    <p:cNvPr id="86" name="Straight Connector 85">
                      <a:extLst>
                        <a:ext uri="{FF2B5EF4-FFF2-40B4-BE49-F238E27FC236}">
                          <a16:creationId xmlns:a16="http://schemas.microsoft.com/office/drawing/2014/main" id="{BBF57AC4-0837-AD2C-CF31-10FB866A8AA7}"/>
                        </a:ext>
                      </a:extLst>
                    </p:cNvPr>
                    <p:cNvCxnSpPr/>
                    <p:nvPr/>
                  </p:nvCxnSpPr>
                  <p:spPr>
                    <a:xfrm>
                      <a:off x="7140038" y="6626431"/>
                      <a:ext cx="243445" cy="0"/>
                    </a:xfrm>
                    <a:prstGeom prst="line">
                      <a:avLst/>
                    </a:prstGeom>
                    <a:noFill/>
                    <a:ln w="6350" cap="flat" cmpd="sng" algn="ctr">
                      <a:solidFill>
                        <a:schemeClr val="accent1"/>
                      </a:solidFill>
                      <a:prstDash val="solid"/>
                      <a:miter lim="800000"/>
                    </a:ln>
                    <a:effectLst/>
                  </p:spPr>
                </p:cxnSp>
                <p:cxnSp>
                  <p:nvCxnSpPr>
                    <p:cNvPr id="87" name="Straight Connector 86">
                      <a:extLst>
                        <a:ext uri="{FF2B5EF4-FFF2-40B4-BE49-F238E27FC236}">
                          <a16:creationId xmlns:a16="http://schemas.microsoft.com/office/drawing/2014/main" id="{9128206F-D4F0-BD5A-374B-4B226C5AB6D9}"/>
                        </a:ext>
                      </a:extLst>
                    </p:cNvPr>
                    <p:cNvCxnSpPr/>
                    <p:nvPr/>
                  </p:nvCxnSpPr>
                  <p:spPr>
                    <a:xfrm>
                      <a:off x="7140038" y="7125194"/>
                      <a:ext cx="243445" cy="0"/>
                    </a:xfrm>
                    <a:prstGeom prst="line">
                      <a:avLst/>
                    </a:prstGeom>
                    <a:noFill/>
                    <a:ln w="6350" cap="flat" cmpd="sng" algn="ctr">
                      <a:solidFill>
                        <a:schemeClr val="accent1"/>
                      </a:solidFill>
                      <a:prstDash val="solid"/>
                      <a:miter lim="800000"/>
                    </a:ln>
                    <a:effectLst/>
                  </p:spPr>
                </p:cxnSp>
                <p:cxnSp>
                  <p:nvCxnSpPr>
                    <p:cNvPr id="88" name="Straight Connector 87">
                      <a:extLst>
                        <a:ext uri="{FF2B5EF4-FFF2-40B4-BE49-F238E27FC236}">
                          <a16:creationId xmlns:a16="http://schemas.microsoft.com/office/drawing/2014/main" id="{013C5B5E-DBA4-6176-FD85-8A8BD75AD67A}"/>
                        </a:ext>
                      </a:extLst>
                    </p:cNvPr>
                    <p:cNvCxnSpPr/>
                    <p:nvPr/>
                  </p:nvCxnSpPr>
                  <p:spPr>
                    <a:xfrm>
                      <a:off x="7261761" y="6626431"/>
                      <a:ext cx="0" cy="486888"/>
                    </a:xfrm>
                    <a:prstGeom prst="line">
                      <a:avLst/>
                    </a:prstGeom>
                    <a:noFill/>
                    <a:ln w="6350" cap="flat" cmpd="sng" algn="ctr">
                      <a:solidFill>
                        <a:schemeClr val="accent1"/>
                      </a:solidFill>
                      <a:prstDash val="solid"/>
                      <a:miter lim="800000"/>
                    </a:ln>
                    <a:effectLst/>
                  </p:spPr>
                </p:cxnSp>
              </p:grpSp>
              <p:grpSp>
                <p:nvGrpSpPr>
                  <p:cNvPr id="70" name="Group 69">
                    <a:extLst>
                      <a:ext uri="{FF2B5EF4-FFF2-40B4-BE49-F238E27FC236}">
                        <a16:creationId xmlns:a16="http://schemas.microsoft.com/office/drawing/2014/main" id="{CF4B3AF7-74FB-AF0A-24B0-EA20F987A3A2}"/>
                      </a:ext>
                    </a:extLst>
                  </p:cNvPr>
                  <p:cNvGrpSpPr/>
                  <p:nvPr/>
                </p:nvGrpSpPr>
                <p:grpSpPr>
                  <a:xfrm>
                    <a:off x="11913008" y="16008808"/>
                    <a:ext cx="55993" cy="34580"/>
                    <a:chOff x="7140038" y="6626431"/>
                    <a:chExt cx="243445" cy="498763"/>
                  </a:xfrm>
                </p:grpSpPr>
                <p:cxnSp>
                  <p:nvCxnSpPr>
                    <p:cNvPr id="83" name="Straight Connector 82">
                      <a:extLst>
                        <a:ext uri="{FF2B5EF4-FFF2-40B4-BE49-F238E27FC236}">
                          <a16:creationId xmlns:a16="http://schemas.microsoft.com/office/drawing/2014/main" id="{B54CFC73-C528-B670-CC8D-54026832E684}"/>
                        </a:ext>
                      </a:extLst>
                    </p:cNvPr>
                    <p:cNvCxnSpPr/>
                    <p:nvPr/>
                  </p:nvCxnSpPr>
                  <p:spPr>
                    <a:xfrm>
                      <a:off x="7140038" y="6626431"/>
                      <a:ext cx="243445" cy="0"/>
                    </a:xfrm>
                    <a:prstGeom prst="line">
                      <a:avLst/>
                    </a:prstGeom>
                    <a:noFill/>
                    <a:ln w="6350" cap="flat" cmpd="sng" algn="ctr">
                      <a:solidFill>
                        <a:schemeClr val="accent1"/>
                      </a:solidFill>
                      <a:prstDash val="solid"/>
                      <a:miter lim="800000"/>
                    </a:ln>
                    <a:effectLst/>
                  </p:spPr>
                </p:cxnSp>
                <p:cxnSp>
                  <p:nvCxnSpPr>
                    <p:cNvPr id="84" name="Straight Connector 83">
                      <a:extLst>
                        <a:ext uri="{FF2B5EF4-FFF2-40B4-BE49-F238E27FC236}">
                          <a16:creationId xmlns:a16="http://schemas.microsoft.com/office/drawing/2014/main" id="{8187D9F1-51C5-E378-B0FA-7019C1E468BB}"/>
                        </a:ext>
                      </a:extLst>
                    </p:cNvPr>
                    <p:cNvCxnSpPr/>
                    <p:nvPr/>
                  </p:nvCxnSpPr>
                  <p:spPr>
                    <a:xfrm>
                      <a:off x="7140038" y="7125194"/>
                      <a:ext cx="243445" cy="0"/>
                    </a:xfrm>
                    <a:prstGeom prst="line">
                      <a:avLst/>
                    </a:prstGeom>
                    <a:noFill/>
                    <a:ln w="6350" cap="flat" cmpd="sng" algn="ctr">
                      <a:solidFill>
                        <a:schemeClr val="accent1"/>
                      </a:solidFill>
                      <a:prstDash val="solid"/>
                      <a:miter lim="800000"/>
                    </a:ln>
                    <a:effectLst/>
                  </p:spPr>
                </p:cxnSp>
                <p:cxnSp>
                  <p:nvCxnSpPr>
                    <p:cNvPr id="85" name="Straight Connector 84">
                      <a:extLst>
                        <a:ext uri="{FF2B5EF4-FFF2-40B4-BE49-F238E27FC236}">
                          <a16:creationId xmlns:a16="http://schemas.microsoft.com/office/drawing/2014/main" id="{605A2A9A-2D8F-E695-EE32-833002B84A5C}"/>
                        </a:ext>
                      </a:extLst>
                    </p:cNvPr>
                    <p:cNvCxnSpPr/>
                    <p:nvPr/>
                  </p:nvCxnSpPr>
                  <p:spPr>
                    <a:xfrm>
                      <a:off x="7261761" y="6626431"/>
                      <a:ext cx="0" cy="486888"/>
                    </a:xfrm>
                    <a:prstGeom prst="line">
                      <a:avLst/>
                    </a:prstGeom>
                    <a:noFill/>
                    <a:ln w="6350" cap="flat" cmpd="sng" algn="ctr">
                      <a:solidFill>
                        <a:schemeClr val="accent1"/>
                      </a:solidFill>
                      <a:prstDash val="solid"/>
                      <a:miter lim="800000"/>
                    </a:ln>
                    <a:effectLst/>
                  </p:spPr>
                </p:cxnSp>
              </p:grpSp>
              <p:grpSp>
                <p:nvGrpSpPr>
                  <p:cNvPr id="71" name="Group 70">
                    <a:extLst>
                      <a:ext uri="{FF2B5EF4-FFF2-40B4-BE49-F238E27FC236}">
                        <a16:creationId xmlns:a16="http://schemas.microsoft.com/office/drawing/2014/main" id="{9BC002CD-F6C0-F6CC-D661-C988A3CCED78}"/>
                      </a:ext>
                    </a:extLst>
                  </p:cNvPr>
                  <p:cNvGrpSpPr/>
                  <p:nvPr/>
                </p:nvGrpSpPr>
                <p:grpSpPr>
                  <a:xfrm>
                    <a:off x="12062282" y="16008808"/>
                    <a:ext cx="55993" cy="34580"/>
                    <a:chOff x="7140038" y="6626431"/>
                    <a:chExt cx="243445" cy="498763"/>
                  </a:xfrm>
                </p:grpSpPr>
                <p:cxnSp>
                  <p:nvCxnSpPr>
                    <p:cNvPr id="80" name="Straight Connector 79">
                      <a:extLst>
                        <a:ext uri="{FF2B5EF4-FFF2-40B4-BE49-F238E27FC236}">
                          <a16:creationId xmlns:a16="http://schemas.microsoft.com/office/drawing/2014/main" id="{72DE3DA6-9C8D-0B2D-C443-873E4801B440}"/>
                        </a:ext>
                      </a:extLst>
                    </p:cNvPr>
                    <p:cNvCxnSpPr/>
                    <p:nvPr/>
                  </p:nvCxnSpPr>
                  <p:spPr>
                    <a:xfrm>
                      <a:off x="7140038" y="6626431"/>
                      <a:ext cx="243445" cy="0"/>
                    </a:xfrm>
                    <a:prstGeom prst="line">
                      <a:avLst/>
                    </a:prstGeom>
                    <a:noFill/>
                    <a:ln w="6350" cap="flat" cmpd="sng" algn="ctr">
                      <a:solidFill>
                        <a:schemeClr val="accent1"/>
                      </a:solidFill>
                      <a:prstDash val="solid"/>
                      <a:miter lim="800000"/>
                    </a:ln>
                    <a:effectLst/>
                  </p:spPr>
                </p:cxnSp>
                <p:cxnSp>
                  <p:nvCxnSpPr>
                    <p:cNvPr id="81" name="Straight Connector 80">
                      <a:extLst>
                        <a:ext uri="{FF2B5EF4-FFF2-40B4-BE49-F238E27FC236}">
                          <a16:creationId xmlns:a16="http://schemas.microsoft.com/office/drawing/2014/main" id="{7A5E8C05-02A1-F80B-72C6-0B9A12A80AF5}"/>
                        </a:ext>
                      </a:extLst>
                    </p:cNvPr>
                    <p:cNvCxnSpPr/>
                    <p:nvPr/>
                  </p:nvCxnSpPr>
                  <p:spPr>
                    <a:xfrm>
                      <a:off x="7140038" y="7125194"/>
                      <a:ext cx="243445" cy="0"/>
                    </a:xfrm>
                    <a:prstGeom prst="line">
                      <a:avLst/>
                    </a:prstGeom>
                    <a:noFill/>
                    <a:ln w="6350" cap="flat" cmpd="sng" algn="ctr">
                      <a:solidFill>
                        <a:schemeClr val="accent1"/>
                      </a:solidFill>
                      <a:prstDash val="solid"/>
                      <a:miter lim="800000"/>
                    </a:ln>
                    <a:effectLst/>
                  </p:spPr>
                </p:cxnSp>
                <p:cxnSp>
                  <p:nvCxnSpPr>
                    <p:cNvPr id="82" name="Straight Connector 81">
                      <a:extLst>
                        <a:ext uri="{FF2B5EF4-FFF2-40B4-BE49-F238E27FC236}">
                          <a16:creationId xmlns:a16="http://schemas.microsoft.com/office/drawing/2014/main" id="{55BD96AF-AFFE-DCF7-0817-DECF50AFE589}"/>
                        </a:ext>
                      </a:extLst>
                    </p:cNvPr>
                    <p:cNvCxnSpPr/>
                    <p:nvPr/>
                  </p:nvCxnSpPr>
                  <p:spPr>
                    <a:xfrm>
                      <a:off x="7261761" y="6626431"/>
                      <a:ext cx="0" cy="486888"/>
                    </a:xfrm>
                    <a:prstGeom prst="line">
                      <a:avLst/>
                    </a:prstGeom>
                    <a:noFill/>
                    <a:ln w="6350" cap="flat" cmpd="sng" algn="ctr">
                      <a:solidFill>
                        <a:schemeClr val="accent1"/>
                      </a:solidFill>
                      <a:prstDash val="solid"/>
                      <a:miter lim="800000"/>
                    </a:ln>
                    <a:effectLst/>
                  </p:spPr>
                </p:cxnSp>
              </p:grpSp>
              <p:grpSp>
                <p:nvGrpSpPr>
                  <p:cNvPr id="72" name="Group 71">
                    <a:extLst>
                      <a:ext uri="{FF2B5EF4-FFF2-40B4-BE49-F238E27FC236}">
                        <a16:creationId xmlns:a16="http://schemas.microsoft.com/office/drawing/2014/main" id="{CB7C216B-E869-9E87-7E58-583C49F515FB}"/>
                      </a:ext>
                    </a:extLst>
                  </p:cNvPr>
                  <p:cNvGrpSpPr/>
                  <p:nvPr/>
                </p:nvGrpSpPr>
                <p:grpSpPr>
                  <a:xfrm>
                    <a:off x="12809079" y="16008808"/>
                    <a:ext cx="55993" cy="34580"/>
                    <a:chOff x="7140038" y="6626431"/>
                    <a:chExt cx="243445" cy="498763"/>
                  </a:xfrm>
                </p:grpSpPr>
                <p:cxnSp>
                  <p:nvCxnSpPr>
                    <p:cNvPr id="77" name="Straight Connector 76">
                      <a:extLst>
                        <a:ext uri="{FF2B5EF4-FFF2-40B4-BE49-F238E27FC236}">
                          <a16:creationId xmlns:a16="http://schemas.microsoft.com/office/drawing/2014/main" id="{1D1B309A-82B7-44E5-6325-E72ECE352A92}"/>
                        </a:ext>
                      </a:extLst>
                    </p:cNvPr>
                    <p:cNvCxnSpPr/>
                    <p:nvPr/>
                  </p:nvCxnSpPr>
                  <p:spPr>
                    <a:xfrm>
                      <a:off x="7140038" y="6626431"/>
                      <a:ext cx="243445" cy="0"/>
                    </a:xfrm>
                    <a:prstGeom prst="line">
                      <a:avLst/>
                    </a:prstGeom>
                    <a:noFill/>
                    <a:ln w="6350" cap="flat" cmpd="sng" algn="ctr">
                      <a:solidFill>
                        <a:schemeClr val="accent1"/>
                      </a:solidFill>
                      <a:prstDash val="solid"/>
                      <a:miter lim="800000"/>
                    </a:ln>
                    <a:effectLst/>
                  </p:spPr>
                </p:cxnSp>
                <p:cxnSp>
                  <p:nvCxnSpPr>
                    <p:cNvPr id="78" name="Straight Connector 77">
                      <a:extLst>
                        <a:ext uri="{FF2B5EF4-FFF2-40B4-BE49-F238E27FC236}">
                          <a16:creationId xmlns:a16="http://schemas.microsoft.com/office/drawing/2014/main" id="{ACDC9378-F06C-E386-38A1-CEC4AA7CA0B1}"/>
                        </a:ext>
                      </a:extLst>
                    </p:cNvPr>
                    <p:cNvCxnSpPr/>
                    <p:nvPr/>
                  </p:nvCxnSpPr>
                  <p:spPr>
                    <a:xfrm>
                      <a:off x="7140038" y="7125194"/>
                      <a:ext cx="243445" cy="0"/>
                    </a:xfrm>
                    <a:prstGeom prst="line">
                      <a:avLst/>
                    </a:prstGeom>
                    <a:noFill/>
                    <a:ln w="6350" cap="flat" cmpd="sng" algn="ctr">
                      <a:solidFill>
                        <a:schemeClr val="accent1"/>
                      </a:solidFill>
                      <a:prstDash val="solid"/>
                      <a:miter lim="800000"/>
                    </a:ln>
                    <a:effectLst/>
                  </p:spPr>
                </p:cxnSp>
                <p:cxnSp>
                  <p:nvCxnSpPr>
                    <p:cNvPr id="79" name="Straight Connector 78">
                      <a:extLst>
                        <a:ext uri="{FF2B5EF4-FFF2-40B4-BE49-F238E27FC236}">
                          <a16:creationId xmlns:a16="http://schemas.microsoft.com/office/drawing/2014/main" id="{8DC0263E-7912-B7A1-5A81-41EC3EAFA818}"/>
                        </a:ext>
                      </a:extLst>
                    </p:cNvPr>
                    <p:cNvCxnSpPr/>
                    <p:nvPr/>
                  </p:nvCxnSpPr>
                  <p:spPr>
                    <a:xfrm>
                      <a:off x="7261761" y="6626431"/>
                      <a:ext cx="0" cy="486888"/>
                    </a:xfrm>
                    <a:prstGeom prst="line">
                      <a:avLst/>
                    </a:prstGeom>
                    <a:noFill/>
                    <a:ln w="6350" cap="flat" cmpd="sng" algn="ctr">
                      <a:solidFill>
                        <a:schemeClr val="accent1"/>
                      </a:solidFill>
                      <a:prstDash val="solid"/>
                      <a:miter lim="800000"/>
                    </a:ln>
                    <a:effectLst/>
                  </p:spPr>
                </p:cxnSp>
              </p:grpSp>
              <p:grpSp>
                <p:nvGrpSpPr>
                  <p:cNvPr id="73" name="Group 72">
                    <a:extLst>
                      <a:ext uri="{FF2B5EF4-FFF2-40B4-BE49-F238E27FC236}">
                        <a16:creationId xmlns:a16="http://schemas.microsoft.com/office/drawing/2014/main" id="{083EBFDB-4F02-C3A7-B38A-E3324CBC4269}"/>
                      </a:ext>
                    </a:extLst>
                  </p:cNvPr>
                  <p:cNvGrpSpPr/>
                  <p:nvPr/>
                </p:nvGrpSpPr>
                <p:grpSpPr>
                  <a:xfrm>
                    <a:off x="13350040" y="16008808"/>
                    <a:ext cx="55993" cy="34580"/>
                    <a:chOff x="7140038" y="6626431"/>
                    <a:chExt cx="243445" cy="498763"/>
                  </a:xfrm>
                </p:grpSpPr>
                <p:cxnSp>
                  <p:nvCxnSpPr>
                    <p:cNvPr id="74" name="Straight Connector 73">
                      <a:extLst>
                        <a:ext uri="{FF2B5EF4-FFF2-40B4-BE49-F238E27FC236}">
                          <a16:creationId xmlns:a16="http://schemas.microsoft.com/office/drawing/2014/main" id="{E1D3F75B-486F-77AD-2E0B-4AD9B8E322A4}"/>
                        </a:ext>
                      </a:extLst>
                    </p:cNvPr>
                    <p:cNvCxnSpPr/>
                    <p:nvPr/>
                  </p:nvCxnSpPr>
                  <p:spPr>
                    <a:xfrm>
                      <a:off x="7140038" y="6626431"/>
                      <a:ext cx="243445" cy="0"/>
                    </a:xfrm>
                    <a:prstGeom prst="line">
                      <a:avLst/>
                    </a:prstGeom>
                    <a:noFill/>
                    <a:ln w="6350" cap="flat" cmpd="sng" algn="ctr">
                      <a:solidFill>
                        <a:schemeClr val="accent1"/>
                      </a:solidFill>
                      <a:prstDash val="solid"/>
                      <a:miter lim="800000"/>
                    </a:ln>
                    <a:effectLst/>
                  </p:spPr>
                </p:cxnSp>
                <p:cxnSp>
                  <p:nvCxnSpPr>
                    <p:cNvPr id="75" name="Straight Connector 74">
                      <a:extLst>
                        <a:ext uri="{FF2B5EF4-FFF2-40B4-BE49-F238E27FC236}">
                          <a16:creationId xmlns:a16="http://schemas.microsoft.com/office/drawing/2014/main" id="{24B0A20B-F7FB-B4B0-97CA-F7C3BC691219}"/>
                        </a:ext>
                      </a:extLst>
                    </p:cNvPr>
                    <p:cNvCxnSpPr/>
                    <p:nvPr/>
                  </p:nvCxnSpPr>
                  <p:spPr>
                    <a:xfrm>
                      <a:off x="7140038" y="7125194"/>
                      <a:ext cx="243445" cy="0"/>
                    </a:xfrm>
                    <a:prstGeom prst="line">
                      <a:avLst/>
                    </a:prstGeom>
                    <a:noFill/>
                    <a:ln w="6350" cap="flat" cmpd="sng" algn="ctr">
                      <a:solidFill>
                        <a:schemeClr val="accent1"/>
                      </a:solidFill>
                      <a:prstDash val="solid"/>
                      <a:miter lim="800000"/>
                    </a:ln>
                    <a:effectLst/>
                  </p:spPr>
                </p:cxnSp>
                <p:cxnSp>
                  <p:nvCxnSpPr>
                    <p:cNvPr id="76" name="Straight Connector 75">
                      <a:extLst>
                        <a:ext uri="{FF2B5EF4-FFF2-40B4-BE49-F238E27FC236}">
                          <a16:creationId xmlns:a16="http://schemas.microsoft.com/office/drawing/2014/main" id="{4131A2CA-A3CB-9EE7-775C-928216D6620F}"/>
                        </a:ext>
                      </a:extLst>
                    </p:cNvPr>
                    <p:cNvCxnSpPr/>
                    <p:nvPr/>
                  </p:nvCxnSpPr>
                  <p:spPr>
                    <a:xfrm>
                      <a:off x="7261761" y="6626431"/>
                      <a:ext cx="0" cy="486888"/>
                    </a:xfrm>
                    <a:prstGeom prst="line">
                      <a:avLst/>
                    </a:prstGeom>
                    <a:noFill/>
                    <a:ln w="6350" cap="flat" cmpd="sng" algn="ctr">
                      <a:solidFill>
                        <a:schemeClr val="accent1"/>
                      </a:solidFill>
                      <a:prstDash val="solid"/>
                      <a:miter lim="800000"/>
                    </a:ln>
                    <a:effectLst/>
                  </p:spPr>
                </p:cxnSp>
              </p:grpSp>
            </p:grpSp>
            <p:sp>
              <p:nvSpPr>
                <p:cNvPr id="20" name="TextBox 19">
                  <a:extLst>
                    <a:ext uri="{FF2B5EF4-FFF2-40B4-BE49-F238E27FC236}">
                      <a16:creationId xmlns:a16="http://schemas.microsoft.com/office/drawing/2014/main" id="{B258FB7A-410E-FAB9-A197-CF54FA675A8A}"/>
                    </a:ext>
                  </a:extLst>
                </p:cNvPr>
                <p:cNvSpPr txBox="1"/>
                <p:nvPr/>
              </p:nvSpPr>
              <p:spPr>
                <a:xfrm>
                  <a:off x="9307286" y="16743020"/>
                  <a:ext cx="257511" cy="228387"/>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21" name="TextBox 20">
                  <a:extLst>
                    <a:ext uri="{FF2B5EF4-FFF2-40B4-BE49-F238E27FC236}">
                      <a16:creationId xmlns:a16="http://schemas.microsoft.com/office/drawing/2014/main" id="{CD1201E9-2497-BAB5-1C5F-058B53B947C1}"/>
                    </a:ext>
                  </a:extLst>
                </p:cNvPr>
                <p:cNvSpPr txBox="1"/>
                <p:nvPr/>
              </p:nvSpPr>
              <p:spPr>
                <a:xfrm>
                  <a:off x="9307286" y="16564765"/>
                  <a:ext cx="257511" cy="228387"/>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a:t>
                  </a:r>
                </a:p>
              </p:txBody>
            </p:sp>
            <p:sp>
              <p:nvSpPr>
                <p:cNvPr id="22" name="TextBox 21">
                  <a:extLst>
                    <a:ext uri="{FF2B5EF4-FFF2-40B4-BE49-F238E27FC236}">
                      <a16:creationId xmlns:a16="http://schemas.microsoft.com/office/drawing/2014/main" id="{CD193FAD-ED27-08A7-0860-3371CE1829E1}"/>
                    </a:ext>
                  </a:extLst>
                </p:cNvPr>
                <p:cNvSpPr txBox="1"/>
                <p:nvPr/>
              </p:nvSpPr>
              <p:spPr>
                <a:xfrm>
                  <a:off x="9307286" y="16401480"/>
                  <a:ext cx="257511" cy="228387"/>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p>
              </p:txBody>
            </p:sp>
            <p:sp>
              <p:nvSpPr>
                <p:cNvPr id="23" name="TextBox 22">
                  <a:extLst>
                    <a:ext uri="{FF2B5EF4-FFF2-40B4-BE49-F238E27FC236}">
                      <a16:creationId xmlns:a16="http://schemas.microsoft.com/office/drawing/2014/main" id="{2450E0FC-7643-D51E-4A8E-86078555B02D}"/>
                    </a:ext>
                  </a:extLst>
                </p:cNvPr>
                <p:cNvSpPr txBox="1"/>
                <p:nvPr/>
              </p:nvSpPr>
              <p:spPr>
                <a:xfrm>
                  <a:off x="9307286" y="16217785"/>
                  <a:ext cx="257511" cy="228387"/>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a:t>
                  </a:r>
                </a:p>
              </p:txBody>
            </p:sp>
            <p:sp>
              <p:nvSpPr>
                <p:cNvPr id="24" name="TextBox 23">
                  <a:extLst>
                    <a:ext uri="{FF2B5EF4-FFF2-40B4-BE49-F238E27FC236}">
                      <a16:creationId xmlns:a16="http://schemas.microsoft.com/office/drawing/2014/main" id="{FC739147-F2B4-EC02-CE1B-891F1B3FB00E}"/>
                    </a:ext>
                  </a:extLst>
                </p:cNvPr>
                <p:cNvSpPr txBox="1"/>
                <p:nvPr/>
              </p:nvSpPr>
              <p:spPr>
                <a:xfrm>
                  <a:off x="9307286" y="16046335"/>
                  <a:ext cx="257511" cy="228387"/>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p>
              </p:txBody>
            </p:sp>
            <p:sp>
              <p:nvSpPr>
                <p:cNvPr id="25" name="TextBox 24">
                  <a:extLst>
                    <a:ext uri="{FF2B5EF4-FFF2-40B4-BE49-F238E27FC236}">
                      <a16:creationId xmlns:a16="http://schemas.microsoft.com/office/drawing/2014/main" id="{17D3D45E-D87B-3CBD-3C27-3292A894BDFD}"/>
                    </a:ext>
                  </a:extLst>
                </p:cNvPr>
                <p:cNvSpPr txBox="1"/>
                <p:nvPr/>
              </p:nvSpPr>
              <p:spPr>
                <a:xfrm>
                  <a:off x="9307286" y="15872164"/>
                  <a:ext cx="257511" cy="228387"/>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a:t>
                  </a:r>
                </a:p>
              </p:txBody>
            </p:sp>
            <p:sp>
              <p:nvSpPr>
                <p:cNvPr id="26" name="TextBox 25">
                  <a:extLst>
                    <a:ext uri="{FF2B5EF4-FFF2-40B4-BE49-F238E27FC236}">
                      <a16:creationId xmlns:a16="http://schemas.microsoft.com/office/drawing/2014/main" id="{F95B7E67-23AF-0B0F-FA57-17C2B5C08E92}"/>
                    </a:ext>
                  </a:extLst>
                </p:cNvPr>
                <p:cNvSpPr txBox="1"/>
                <p:nvPr/>
              </p:nvSpPr>
              <p:spPr>
                <a:xfrm>
                  <a:off x="9307286" y="15692550"/>
                  <a:ext cx="257511" cy="228387"/>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p:txBody>
            </p:sp>
            <p:sp>
              <p:nvSpPr>
                <p:cNvPr id="27" name="TextBox 26">
                  <a:extLst>
                    <a:ext uri="{FF2B5EF4-FFF2-40B4-BE49-F238E27FC236}">
                      <a16:creationId xmlns:a16="http://schemas.microsoft.com/office/drawing/2014/main" id="{F464627D-5A39-A350-11F3-1C56092E2CA1}"/>
                    </a:ext>
                  </a:extLst>
                </p:cNvPr>
                <p:cNvSpPr txBox="1"/>
                <p:nvPr/>
              </p:nvSpPr>
              <p:spPr>
                <a:xfrm>
                  <a:off x="9307286" y="15519739"/>
                  <a:ext cx="257511" cy="228387"/>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70</a:t>
                  </a:r>
                </a:p>
              </p:txBody>
            </p:sp>
            <p:sp>
              <p:nvSpPr>
                <p:cNvPr id="28" name="TextBox 27">
                  <a:extLst>
                    <a:ext uri="{FF2B5EF4-FFF2-40B4-BE49-F238E27FC236}">
                      <a16:creationId xmlns:a16="http://schemas.microsoft.com/office/drawing/2014/main" id="{1B2BF9A7-3E2F-1395-CEEC-3C9016043D04}"/>
                    </a:ext>
                  </a:extLst>
                </p:cNvPr>
                <p:cNvSpPr txBox="1"/>
                <p:nvPr/>
              </p:nvSpPr>
              <p:spPr>
                <a:xfrm>
                  <a:off x="9307286" y="15346928"/>
                  <a:ext cx="257511" cy="228387"/>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a:t>
                  </a:r>
                </a:p>
              </p:txBody>
            </p:sp>
            <p:sp>
              <p:nvSpPr>
                <p:cNvPr id="29" name="TextBox 28">
                  <a:extLst>
                    <a:ext uri="{FF2B5EF4-FFF2-40B4-BE49-F238E27FC236}">
                      <a16:creationId xmlns:a16="http://schemas.microsoft.com/office/drawing/2014/main" id="{8EF6138D-09FC-2A4D-99FE-CC6F36D84B71}"/>
                    </a:ext>
                  </a:extLst>
                </p:cNvPr>
                <p:cNvSpPr txBox="1"/>
                <p:nvPr/>
              </p:nvSpPr>
              <p:spPr>
                <a:xfrm>
                  <a:off x="9307286" y="15168675"/>
                  <a:ext cx="257511" cy="228387"/>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90</a:t>
                  </a:r>
                </a:p>
              </p:txBody>
            </p:sp>
            <p:sp>
              <p:nvSpPr>
                <p:cNvPr id="30" name="TextBox 29">
                  <a:extLst>
                    <a:ext uri="{FF2B5EF4-FFF2-40B4-BE49-F238E27FC236}">
                      <a16:creationId xmlns:a16="http://schemas.microsoft.com/office/drawing/2014/main" id="{D8FAEBF4-F932-1B0F-1623-20D8A0FE4245}"/>
                    </a:ext>
                  </a:extLst>
                </p:cNvPr>
                <p:cNvSpPr txBox="1"/>
                <p:nvPr/>
              </p:nvSpPr>
              <p:spPr>
                <a:xfrm>
                  <a:off x="9307286" y="14989061"/>
                  <a:ext cx="257511" cy="228387"/>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p>
              </p:txBody>
            </p:sp>
            <p:sp>
              <p:nvSpPr>
                <p:cNvPr id="31" name="TextBox 30">
                  <a:extLst>
                    <a:ext uri="{FF2B5EF4-FFF2-40B4-BE49-F238E27FC236}">
                      <a16:creationId xmlns:a16="http://schemas.microsoft.com/office/drawing/2014/main" id="{344195CA-102C-879C-E89E-E7690BE7FFA3}"/>
                    </a:ext>
                  </a:extLst>
                </p:cNvPr>
                <p:cNvSpPr txBox="1"/>
                <p:nvPr/>
              </p:nvSpPr>
              <p:spPr>
                <a:xfrm>
                  <a:off x="9594199" y="16954823"/>
                  <a:ext cx="257511"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32" name="TextBox 31">
                  <a:extLst>
                    <a:ext uri="{FF2B5EF4-FFF2-40B4-BE49-F238E27FC236}">
                      <a16:creationId xmlns:a16="http://schemas.microsoft.com/office/drawing/2014/main" id="{01B5463D-8D69-9627-A93D-476CB042C19B}"/>
                    </a:ext>
                  </a:extLst>
                </p:cNvPr>
                <p:cNvSpPr txBox="1"/>
                <p:nvPr/>
              </p:nvSpPr>
              <p:spPr>
                <a:xfrm>
                  <a:off x="10380692" y="16954823"/>
                  <a:ext cx="257511"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a:t>
                  </a:r>
                </a:p>
              </p:txBody>
            </p:sp>
            <p:sp>
              <p:nvSpPr>
                <p:cNvPr id="33" name="TextBox 32">
                  <a:extLst>
                    <a:ext uri="{FF2B5EF4-FFF2-40B4-BE49-F238E27FC236}">
                      <a16:creationId xmlns:a16="http://schemas.microsoft.com/office/drawing/2014/main" id="{19FD79A2-D991-BB18-123F-35609A075B13}"/>
                    </a:ext>
                  </a:extLst>
                </p:cNvPr>
                <p:cNvSpPr txBox="1"/>
                <p:nvPr/>
              </p:nvSpPr>
              <p:spPr>
                <a:xfrm>
                  <a:off x="11156752" y="16954823"/>
                  <a:ext cx="257511"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a:t>
                  </a:r>
                </a:p>
              </p:txBody>
            </p:sp>
            <p:sp>
              <p:nvSpPr>
                <p:cNvPr id="34" name="TextBox 33">
                  <a:extLst>
                    <a:ext uri="{FF2B5EF4-FFF2-40B4-BE49-F238E27FC236}">
                      <a16:creationId xmlns:a16="http://schemas.microsoft.com/office/drawing/2014/main" id="{466E3C37-EAAC-B0B5-E6CE-B94358436B2D}"/>
                    </a:ext>
                  </a:extLst>
                </p:cNvPr>
                <p:cNvSpPr txBox="1"/>
                <p:nvPr/>
              </p:nvSpPr>
              <p:spPr>
                <a:xfrm>
                  <a:off x="11943244" y="16954823"/>
                  <a:ext cx="257511"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36</a:t>
                  </a:r>
                </a:p>
              </p:txBody>
            </p:sp>
            <p:sp>
              <p:nvSpPr>
                <p:cNvPr id="35" name="TextBox 34">
                  <a:extLst>
                    <a:ext uri="{FF2B5EF4-FFF2-40B4-BE49-F238E27FC236}">
                      <a16:creationId xmlns:a16="http://schemas.microsoft.com/office/drawing/2014/main" id="{7604F318-4BA5-EEA7-BEBB-CE859BC75246}"/>
                    </a:ext>
                  </a:extLst>
                </p:cNvPr>
                <p:cNvSpPr txBox="1"/>
                <p:nvPr/>
              </p:nvSpPr>
              <p:spPr>
                <a:xfrm>
                  <a:off x="12717490" y="16954823"/>
                  <a:ext cx="257511"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48</a:t>
                  </a:r>
                </a:p>
              </p:txBody>
            </p:sp>
            <p:sp>
              <p:nvSpPr>
                <p:cNvPr id="36" name="TextBox 35">
                  <a:extLst>
                    <a:ext uri="{FF2B5EF4-FFF2-40B4-BE49-F238E27FC236}">
                      <a16:creationId xmlns:a16="http://schemas.microsoft.com/office/drawing/2014/main" id="{BBFFD4D3-C88C-B604-5A8C-249C80320D3B}"/>
                    </a:ext>
                  </a:extLst>
                </p:cNvPr>
                <p:cNvSpPr txBox="1"/>
                <p:nvPr/>
              </p:nvSpPr>
              <p:spPr>
                <a:xfrm>
                  <a:off x="13499901" y="16954823"/>
                  <a:ext cx="257511"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p:txBody>
            </p:sp>
            <p:sp>
              <p:nvSpPr>
                <p:cNvPr id="37" name="TextBox 36">
                  <a:extLst>
                    <a:ext uri="{FF2B5EF4-FFF2-40B4-BE49-F238E27FC236}">
                      <a16:creationId xmlns:a16="http://schemas.microsoft.com/office/drawing/2014/main" id="{F69E423D-7C8E-9404-16F8-A7F004CC612E}"/>
                    </a:ext>
                  </a:extLst>
                </p:cNvPr>
                <p:cNvSpPr txBox="1"/>
                <p:nvPr/>
              </p:nvSpPr>
              <p:spPr>
                <a:xfrm>
                  <a:off x="11307697" y="17179095"/>
                  <a:ext cx="790512"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Months since start of response</a:t>
                  </a:r>
                </a:p>
              </p:txBody>
            </p:sp>
            <p:sp>
              <p:nvSpPr>
                <p:cNvPr id="38" name="TextBox 37">
                  <a:extLst>
                    <a:ext uri="{FF2B5EF4-FFF2-40B4-BE49-F238E27FC236}">
                      <a16:creationId xmlns:a16="http://schemas.microsoft.com/office/drawing/2014/main" id="{CA7D79E5-2F5E-2E1A-12AC-959459D23C59}"/>
                    </a:ext>
                  </a:extLst>
                </p:cNvPr>
                <p:cNvSpPr txBox="1"/>
                <p:nvPr/>
              </p:nvSpPr>
              <p:spPr>
                <a:xfrm rot="16200000">
                  <a:off x="7859316" y="15862605"/>
                  <a:ext cx="2290116"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DoR (%)</a:t>
                  </a:r>
                </a:p>
              </p:txBody>
            </p:sp>
            <p:cxnSp>
              <p:nvCxnSpPr>
                <p:cNvPr id="39" name="Straight Connector 38">
                  <a:extLst>
                    <a:ext uri="{FF2B5EF4-FFF2-40B4-BE49-F238E27FC236}">
                      <a16:creationId xmlns:a16="http://schemas.microsoft.com/office/drawing/2014/main" id="{86F057FA-12D2-AD6A-F10E-19CD77D5E4F8}"/>
                    </a:ext>
                  </a:extLst>
                </p:cNvPr>
                <p:cNvCxnSpPr>
                  <a:cxnSpLocks/>
                </p:cNvCxnSpPr>
                <p:nvPr/>
              </p:nvCxnSpPr>
              <p:spPr>
                <a:xfrm>
                  <a:off x="9660732" y="15979309"/>
                  <a:ext cx="2343906" cy="0"/>
                </a:xfrm>
                <a:prstGeom prst="line">
                  <a:avLst/>
                </a:prstGeom>
                <a:noFill/>
                <a:ln w="12700" cap="flat" cmpd="sng" algn="ctr">
                  <a:solidFill>
                    <a:schemeClr val="tx1"/>
                  </a:solidFill>
                  <a:prstDash val="dashDot"/>
                  <a:miter lim="800000"/>
                </a:ln>
                <a:effectLst/>
              </p:spPr>
            </p:cxnSp>
            <p:cxnSp>
              <p:nvCxnSpPr>
                <p:cNvPr id="40" name="Straight Connector 39">
                  <a:extLst>
                    <a:ext uri="{FF2B5EF4-FFF2-40B4-BE49-F238E27FC236}">
                      <a16:creationId xmlns:a16="http://schemas.microsoft.com/office/drawing/2014/main" id="{BAA1FD82-C6DD-5A8E-FD85-3DA02C5FE266}"/>
                    </a:ext>
                  </a:extLst>
                </p:cNvPr>
                <p:cNvCxnSpPr>
                  <a:cxnSpLocks/>
                </p:cNvCxnSpPr>
                <p:nvPr/>
              </p:nvCxnSpPr>
              <p:spPr>
                <a:xfrm rot="5400000">
                  <a:off x="12374529" y="16382967"/>
                  <a:ext cx="962193" cy="0"/>
                </a:xfrm>
                <a:prstGeom prst="line">
                  <a:avLst/>
                </a:prstGeom>
                <a:noFill/>
                <a:ln w="19050" cap="flat" cmpd="sng" algn="ctr">
                  <a:solidFill>
                    <a:schemeClr val="accent1"/>
                  </a:solidFill>
                  <a:prstDash val="dash"/>
                  <a:miter lim="800000"/>
                </a:ln>
                <a:effectLst/>
              </p:spPr>
            </p:cxnSp>
            <p:sp>
              <p:nvSpPr>
                <p:cNvPr id="41" name="TextBox 40">
                  <a:extLst>
                    <a:ext uri="{FF2B5EF4-FFF2-40B4-BE49-F238E27FC236}">
                      <a16:creationId xmlns:a16="http://schemas.microsoft.com/office/drawing/2014/main" id="{99A0AD15-B07F-CA73-61E4-BA3A51592931}"/>
                    </a:ext>
                  </a:extLst>
                </p:cNvPr>
                <p:cNvSpPr txBox="1"/>
                <p:nvPr/>
              </p:nvSpPr>
              <p:spPr>
                <a:xfrm>
                  <a:off x="12917342" y="15746951"/>
                  <a:ext cx="896070" cy="276999"/>
                </a:xfrm>
                <a:prstGeom prst="rect">
                  <a:avLst/>
                </a:prstGeom>
                <a:noFill/>
              </p:spPr>
              <p:txBody>
                <a:bodyPr wrap="square" l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47%</a:t>
                  </a:r>
                </a:p>
              </p:txBody>
            </p:sp>
          </p:grpSp>
        </p:grpSp>
      </p:grpSp>
      <p:grpSp>
        <p:nvGrpSpPr>
          <p:cNvPr id="120" name="Group 119">
            <a:extLst>
              <a:ext uri="{FF2B5EF4-FFF2-40B4-BE49-F238E27FC236}">
                <a16:creationId xmlns:a16="http://schemas.microsoft.com/office/drawing/2014/main" id="{6E6165A6-89A9-8FA6-3A23-478A5EFB704C}"/>
              </a:ext>
            </a:extLst>
          </p:cNvPr>
          <p:cNvGrpSpPr/>
          <p:nvPr/>
        </p:nvGrpSpPr>
        <p:grpSpPr>
          <a:xfrm>
            <a:off x="609811" y="4235964"/>
            <a:ext cx="3602601" cy="2525605"/>
            <a:chOff x="4072078" y="1363335"/>
            <a:chExt cx="4058444" cy="3092492"/>
          </a:xfrm>
        </p:grpSpPr>
        <p:grpSp>
          <p:nvGrpSpPr>
            <p:cNvPr id="121" name="Group 120">
              <a:extLst>
                <a:ext uri="{FF2B5EF4-FFF2-40B4-BE49-F238E27FC236}">
                  <a16:creationId xmlns:a16="http://schemas.microsoft.com/office/drawing/2014/main" id="{B6F3F37F-02AA-F745-4BC9-31B71A837AF8}"/>
                </a:ext>
              </a:extLst>
            </p:cNvPr>
            <p:cNvGrpSpPr/>
            <p:nvPr/>
          </p:nvGrpSpPr>
          <p:grpSpPr>
            <a:xfrm>
              <a:off x="4125532" y="1544435"/>
              <a:ext cx="4004990" cy="2911392"/>
              <a:chOff x="3577054" y="7047841"/>
              <a:chExt cx="5096114" cy="2930989"/>
            </a:xfrm>
          </p:grpSpPr>
          <p:grpSp>
            <p:nvGrpSpPr>
              <p:cNvPr id="123" name="Group 122">
                <a:extLst>
                  <a:ext uri="{FF2B5EF4-FFF2-40B4-BE49-F238E27FC236}">
                    <a16:creationId xmlns:a16="http://schemas.microsoft.com/office/drawing/2014/main" id="{E1A0AF40-728C-9833-341C-F5C0FB54F326}"/>
                  </a:ext>
                </a:extLst>
              </p:cNvPr>
              <p:cNvGrpSpPr/>
              <p:nvPr/>
            </p:nvGrpSpPr>
            <p:grpSpPr>
              <a:xfrm>
                <a:off x="3577054" y="9607266"/>
                <a:ext cx="4981182" cy="371564"/>
                <a:chOff x="8776230" y="17336060"/>
                <a:chExt cx="4981182" cy="371564"/>
              </a:xfrm>
            </p:grpSpPr>
            <p:sp>
              <p:nvSpPr>
                <p:cNvPr id="231" name="TextBox 230">
                  <a:extLst>
                    <a:ext uri="{FF2B5EF4-FFF2-40B4-BE49-F238E27FC236}">
                      <a16:creationId xmlns:a16="http://schemas.microsoft.com/office/drawing/2014/main" id="{7C23AD1A-E914-7292-BF34-DC3ED37F527B}"/>
                    </a:ext>
                  </a:extLst>
                </p:cNvPr>
                <p:cNvSpPr txBox="1"/>
                <p:nvPr/>
              </p:nvSpPr>
              <p:spPr>
                <a:xfrm>
                  <a:off x="8776230" y="17336060"/>
                  <a:ext cx="548202" cy="371564"/>
                </a:xfrm>
                <a:prstGeom prst="rect">
                  <a:avLst/>
                </a:prstGeom>
                <a:noFill/>
              </p:spPr>
              <p:txBody>
                <a:bodyPr wrap="none" lIns="0" tIns="0" rIns="0" bIns="0" rtlCol="0" anchor="ctr">
                  <a:noAutofit/>
                </a:bodyPr>
                <a:lstStyle/>
                <a:p>
                  <a:pPr marL="0" marR="0" lvl="0" indent="0" algn="l" defTabSz="46611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a:r>
                  <a:b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risk</a:t>
                  </a:r>
                </a:p>
              </p:txBody>
            </p:sp>
            <p:sp>
              <p:nvSpPr>
                <p:cNvPr id="232" name="TextBox 231">
                  <a:extLst>
                    <a:ext uri="{FF2B5EF4-FFF2-40B4-BE49-F238E27FC236}">
                      <a16:creationId xmlns:a16="http://schemas.microsoft.com/office/drawing/2014/main" id="{6DD7DE3D-156E-14A5-B746-9CC7DDD45743}"/>
                    </a:ext>
                  </a:extLst>
                </p:cNvPr>
                <p:cNvSpPr txBox="1"/>
                <p:nvPr/>
              </p:nvSpPr>
              <p:spPr>
                <a:xfrm>
                  <a:off x="9594199" y="17479237"/>
                  <a:ext cx="257511"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32</a:t>
                  </a:r>
                </a:p>
              </p:txBody>
            </p:sp>
            <p:sp>
              <p:nvSpPr>
                <p:cNvPr id="233" name="TextBox 232">
                  <a:extLst>
                    <a:ext uri="{FF2B5EF4-FFF2-40B4-BE49-F238E27FC236}">
                      <a16:creationId xmlns:a16="http://schemas.microsoft.com/office/drawing/2014/main" id="{6C5D3CB0-59D4-DA55-D58C-CDDE004BE55D}"/>
                    </a:ext>
                  </a:extLst>
                </p:cNvPr>
                <p:cNvSpPr txBox="1"/>
                <p:nvPr/>
              </p:nvSpPr>
              <p:spPr>
                <a:xfrm>
                  <a:off x="10380692" y="17479237"/>
                  <a:ext cx="257511"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a:t>
                  </a:r>
                </a:p>
              </p:txBody>
            </p:sp>
            <p:sp>
              <p:nvSpPr>
                <p:cNvPr id="234" name="TextBox 233">
                  <a:extLst>
                    <a:ext uri="{FF2B5EF4-FFF2-40B4-BE49-F238E27FC236}">
                      <a16:creationId xmlns:a16="http://schemas.microsoft.com/office/drawing/2014/main" id="{C389C47D-C371-2EEA-C94A-8F7E7DEEB969}"/>
                    </a:ext>
                  </a:extLst>
                </p:cNvPr>
                <p:cNvSpPr txBox="1"/>
                <p:nvPr/>
              </p:nvSpPr>
              <p:spPr>
                <a:xfrm>
                  <a:off x="11156752" y="17479237"/>
                  <a:ext cx="257511"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a:t>
                  </a:r>
                </a:p>
              </p:txBody>
            </p:sp>
            <p:sp>
              <p:nvSpPr>
                <p:cNvPr id="235" name="TextBox 234">
                  <a:extLst>
                    <a:ext uri="{FF2B5EF4-FFF2-40B4-BE49-F238E27FC236}">
                      <a16:creationId xmlns:a16="http://schemas.microsoft.com/office/drawing/2014/main" id="{37DDAC42-1E32-51C5-E011-6DB54668AC67}"/>
                    </a:ext>
                  </a:extLst>
                </p:cNvPr>
                <p:cNvSpPr txBox="1"/>
                <p:nvPr/>
              </p:nvSpPr>
              <p:spPr>
                <a:xfrm>
                  <a:off x="11943244" y="17479237"/>
                  <a:ext cx="257511"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236" name="TextBox 235">
                  <a:extLst>
                    <a:ext uri="{FF2B5EF4-FFF2-40B4-BE49-F238E27FC236}">
                      <a16:creationId xmlns:a16="http://schemas.microsoft.com/office/drawing/2014/main" id="{0CDF861D-27E5-1B67-7A0A-C667C1493F76}"/>
                    </a:ext>
                  </a:extLst>
                </p:cNvPr>
                <p:cNvSpPr txBox="1"/>
                <p:nvPr/>
              </p:nvSpPr>
              <p:spPr>
                <a:xfrm>
                  <a:off x="12717490" y="17479237"/>
                  <a:ext cx="257511"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237" name="TextBox 236">
                  <a:extLst>
                    <a:ext uri="{FF2B5EF4-FFF2-40B4-BE49-F238E27FC236}">
                      <a16:creationId xmlns:a16="http://schemas.microsoft.com/office/drawing/2014/main" id="{E0482DD6-8206-676B-39AF-2060B176354B}"/>
                    </a:ext>
                  </a:extLst>
                </p:cNvPr>
                <p:cNvSpPr txBox="1"/>
                <p:nvPr/>
              </p:nvSpPr>
              <p:spPr>
                <a:xfrm>
                  <a:off x="13499901" y="17479237"/>
                  <a:ext cx="257511"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grpSp>
          <p:grpSp>
            <p:nvGrpSpPr>
              <p:cNvPr id="124" name="Group 123">
                <a:extLst>
                  <a:ext uri="{FF2B5EF4-FFF2-40B4-BE49-F238E27FC236}">
                    <a16:creationId xmlns:a16="http://schemas.microsoft.com/office/drawing/2014/main" id="{00C4639A-D162-00CF-529C-8C63A1F5F90F}"/>
                  </a:ext>
                </a:extLst>
              </p:cNvPr>
              <p:cNvGrpSpPr/>
              <p:nvPr/>
            </p:nvGrpSpPr>
            <p:grpSpPr>
              <a:xfrm>
                <a:off x="3669230" y="7047841"/>
                <a:ext cx="4889006" cy="2579140"/>
                <a:chOff x="14306777" y="14828342"/>
                <a:chExt cx="4889006" cy="2579140"/>
              </a:xfrm>
            </p:grpSpPr>
            <p:sp>
              <p:nvSpPr>
                <p:cNvPr id="126" name="Freeform: Shape 280">
                  <a:extLst>
                    <a:ext uri="{FF2B5EF4-FFF2-40B4-BE49-F238E27FC236}">
                      <a16:creationId xmlns:a16="http://schemas.microsoft.com/office/drawing/2014/main" id="{2523C1DB-88A8-1527-95BF-6A1FD128B7A5}"/>
                    </a:ext>
                  </a:extLst>
                </p:cNvPr>
                <p:cNvSpPr/>
                <p:nvPr/>
              </p:nvSpPr>
              <p:spPr>
                <a:xfrm>
                  <a:off x="15104216" y="15065457"/>
                  <a:ext cx="4014054" cy="1823861"/>
                </a:xfrm>
                <a:custGeom>
                  <a:avLst/>
                  <a:gdLst>
                    <a:gd name="connsiteX0" fmla="*/ 0 w 12843164"/>
                    <a:gd name="connsiteY0" fmla="*/ 0 h 5835535"/>
                    <a:gd name="connsiteX1" fmla="*/ 0 w 12843164"/>
                    <a:gd name="connsiteY1" fmla="*/ 5835535 h 5835535"/>
                    <a:gd name="connsiteX2" fmla="*/ 12843164 w 12843164"/>
                    <a:gd name="connsiteY2" fmla="*/ 5835535 h 5835535"/>
                  </a:gdLst>
                  <a:ahLst/>
                  <a:cxnLst>
                    <a:cxn ang="0">
                      <a:pos x="connsiteX0" y="connsiteY0"/>
                    </a:cxn>
                    <a:cxn ang="0">
                      <a:pos x="connsiteX1" y="connsiteY1"/>
                    </a:cxn>
                    <a:cxn ang="0">
                      <a:pos x="connsiteX2" y="connsiteY2"/>
                    </a:cxn>
                  </a:cxnLst>
                  <a:rect l="l" t="t" r="r" b="b"/>
                  <a:pathLst>
                    <a:path w="12843164" h="5835535">
                      <a:moveTo>
                        <a:pt x="0" y="0"/>
                      </a:moveTo>
                      <a:lnTo>
                        <a:pt x="0" y="5835535"/>
                      </a:lnTo>
                      <a:lnTo>
                        <a:pt x="12843164" y="5835535"/>
                      </a:lnTo>
                    </a:path>
                  </a:pathLst>
                </a:custGeom>
                <a:noFill/>
                <a:ln w="9525" cap="flat" cmpd="sng" algn="ctr">
                  <a:solidFill>
                    <a:sysClr val="windowText" lastClr="000000"/>
                  </a:solid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27" name="Straight Connector 126">
                  <a:extLst>
                    <a:ext uri="{FF2B5EF4-FFF2-40B4-BE49-F238E27FC236}">
                      <a16:creationId xmlns:a16="http://schemas.microsoft.com/office/drawing/2014/main" id="{1805BD6C-8C4C-20FE-4182-AB31A78BB200}"/>
                    </a:ext>
                  </a:extLst>
                </p:cNvPr>
                <p:cNvCxnSpPr/>
                <p:nvPr/>
              </p:nvCxnSpPr>
              <p:spPr>
                <a:xfrm>
                  <a:off x="15036843" y="15102944"/>
                  <a:ext cx="67510" cy="0"/>
                </a:xfrm>
                <a:prstGeom prst="line">
                  <a:avLst/>
                </a:prstGeom>
                <a:noFill/>
                <a:ln w="9525" cap="flat" cmpd="sng" algn="ctr">
                  <a:solidFill>
                    <a:sysClr val="windowText" lastClr="000000"/>
                  </a:solidFill>
                  <a:prstDash val="solid"/>
                  <a:miter lim="800000"/>
                </a:ln>
                <a:effectLst/>
              </p:spPr>
            </p:cxnSp>
            <p:cxnSp>
              <p:nvCxnSpPr>
                <p:cNvPr id="128" name="Straight Connector 127">
                  <a:extLst>
                    <a:ext uri="{FF2B5EF4-FFF2-40B4-BE49-F238E27FC236}">
                      <a16:creationId xmlns:a16="http://schemas.microsoft.com/office/drawing/2014/main" id="{7B05B556-6378-BE34-F629-73F6191ADEC1}"/>
                    </a:ext>
                  </a:extLst>
                </p:cNvPr>
                <p:cNvCxnSpPr/>
                <p:nvPr/>
              </p:nvCxnSpPr>
              <p:spPr>
                <a:xfrm>
                  <a:off x="15036843" y="15453490"/>
                  <a:ext cx="67510" cy="0"/>
                </a:xfrm>
                <a:prstGeom prst="line">
                  <a:avLst/>
                </a:prstGeom>
                <a:noFill/>
                <a:ln w="9525" cap="flat" cmpd="sng" algn="ctr">
                  <a:solidFill>
                    <a:sysClr val="windowText" lastClr="000000"/>
                  </a:solidFill>
                  <a:prstDash val="solid"/>
                  <a:miter lim="800000"/>
                </a:ln>
                <a:effectLst/>
              </p:spPr>
            </p:cxnSp>
            <p:cxnSp>
              <p:nvCxnSpPr>
                <p:cNvPr id="129" name="Straight Connector 128">
                  <a:extLst>
                    <a:ext uri="{FF2B5EF4-FFF2-40B4-BE49-F238E27FC236}">
                      <a16:creationId xmlns:a16="http://schemas.microsoft.com/office/drawing/2014/main" id="{22FE14BE-5D83-74E1-8AF9-2B9595AD03A8}"/>
                    </a:ext>
                  </a:extLst>
                </p:cNvPr>
                <p:cNvCxnSpPr/>
                <p:nvPr/>
              </p:nvCxnSpPr>
              <p:spPr>
                <a:xfrm>
                  <a:off x="15036843" y="15628763"/>
                  <a:ext cx="67510" cy="0"/>
                </a:xfrm>
                <a:prstGeom prst="line">
                  <a:avLst/>
                </a:prstGeom>
                <a:noFill/>
                <a:ln w="9525" cap="flat" cmpd="sng" algn="ctr">
                  <a:solidFill>
                    <a:sysClr val="windowText" lastClr="000000"/>
                  </a:solidFill>
                  <a:prstDash val="solid"/>
                  <a:miter lim="800000"/>
                </a:ln>
                <a:effectLst/>
              </p:spPr>
            </p:cxnSp>
            <p:cxnSp>
              <p:nvCxnSpPr>
                <p:cNvPr id="130" name="Straight Connector 129">
                  <a:extLst>
                    <a:ext uri="{FF2B5EF4-FFF2-40B4-BE49-F238E27FC236}">
                      <a16:creationId xmlns:a16="http://schemas.microsoft.com/office/drawing/2014/main" id="{75128E28-FD5D-5300-5C9D-B0FA2F1A368C}"/>
                    </a:ext>
                  </a:extLst>
                </p:cNvPr>
                <p:cNvCxnSpPr/>
                <p:nvPr/>
              </p:nvCxnSpPr>
              <p:spPr>
                <a:xfrm>
                  <a:off x="15036843" y="15804036"/>
                  <a:ext cx="67510" cy="0"/>
                </a:xfrm>
                <a:prstGeom prst="line">
                  <a:avLst/>
                </a:prstGeom>
                <a:noFill/>
                <a:ln w="9525" cap="flat" cmpd="sng" algn="ctr">
                  <a:solidFill>
                    <a:sysClr val="windowText" lastClr="000000"/>
                  </a:solidFill>
                  <a:prstDash val="solid"/>
                  <a:miter lim="800000"/>
                </a:ln>
                <a:effectLst/>
              </p:spPr>
            </p:cxnSp>
            <p:cxnSp>
              <p:nvCxnSpPr>
                <p:cNvPr id="131" name="Straight Connector 130">
                  <a:extLst>
                    <a:ext uri="{FF2B5EF4-FFF2-40B4-BE49-F238E27FC236}">
                      <a16:creationId xmlns:a16="http://schemas.microsoft.com/office/drawing/2014/main" id="{34A6B01D-7EA7-8567-7C4D-A25B9642EDC3}"/>
                    </a:ext>
                  </a:extLst>
                </p:cNvPr>
                <p:cNvCxnSpPr/>
                <p:nvPr/>
              </p:nvCxnSpPr>
              <p:spPr>
                <a:xfrm>
                  <a:off x="15036843" y="15979309"/>
                  <a:ext cx="67510" cy="0"/>
                </a:xfrm>
                <a:prstGeom prst="line">
                  <a:avLst/>
                </a:prstGeom>
                <a:noFill/>
                <a:ln w="9525" cap="flat" cmpd="sng" algn="ctr">
                  <a:solidFill>
                    <a:sysClr val="windowText" lastClr="000000"/>
                  </a:solidFill>
                  <a:prstDash val="solid"/>
                  <a:miter lim="800000"/>
                </a:ln>
                <a:effectLst/>
              </p:spPr>
            </p:cxnSp>
            <p:cxnSp>
              <p:nvCxnSpPr>
                <p:cNvPr id="132" name="Straight Connector 131">
                  <a:extLst>
                    <a:ext uri="{FF2B5EF4-FFF2-40B4-BE49-F238E27FC236}">
                      <a16:creationId xmlns:a16="http://schemas.microsoft.com/office/drawing/2014/main" id="{376E4E8D-1FAD-35A4-0FAB-69542304F82C}"/>
                    </a:ext>
                  </a:extLst>
                </p:cNvPr>
                <p:cNvCxnSpPr/>
                <p:nvPr/>
              </p:nvCxnSpPr>
              <p:spPr>
                <a:xfrm>
                  <a:off x="15036843" y="16154582"/>
                  <a:ext cx="67510" cy="0"/>
                </a:xfrm>
                <a:prstGeom prst="line">
                  <a:avLst/>
                </a:prstGeom>
                <a:noFill/>
                <a:ln w="9525" cap="flat" cmpd="sng" algn="ctr">
                  <a:solidFill>
                    <a:sysClr val="windowText" lastClr="000000"/>
                  </a:solidFill>
                  <a:prstDash val="solid"/>
                  <a:miter lim="800000"/>
                </a:ln>
                <a:effectLst/>
              </p:spPr>
            </p:cxnSp>
            <p:cxnSp>
              <p:nvCxnSpPr>
                <p:cNvPr id="133" name="Straight Connector 132">
                  <a:extLst>
                    <a:ext uri="{FF2B5EF4-FFF2-40B4-BE49-F238E27FC236}">
                      <a16:creationId xmlns:a16="http://schemas.microsoft.com/office/drawing/2014/main" id="{B52FED06-66CE-E806-A4EE-CFDABEEA1076}"/>
                    </a:ext>
                  </a:extLst>
                </p:cNvPr>
                <p:cNvCxnSpPr/>
                <p:nvPr/>
              </p:nvCxnSpPr>
              <p:spPr>
                <a:xfrm>
                  <a:off x="15036843" y="16329855"/>
                  <a:ext cx="67510" cy="0"/>
                </a:xfrm>
                <a:prstGeom prst="line">
                  <a:avLst/>
                </a:prstGeom>
                <a:noFill/>
                <a:ln w="9525" cap="flat" cmpd="sng" algn="ctr">
                  <a:solidFill>
                    <a:sysClr val="windowText" lastClr="000000"/>
                  </a:solidFill>
                  <a:prstDash val="solid"/>
                  <a:miter lim="800000"/>
                </a:ln>
                <a:effectLst/>
              </p:spPr>
            </p:cxnSp>
            <p:cxnSp>
              <p:nvCxnSpPr>
                <p:cNvPr id="134" name="Straight Connector 133">
                  <a:extLst>
                    <a:ext uri="{FF2B5EF4-FFF2-40B4-BE49-F238E27FC236}">
                      <a16:creationId xmlns:a16="http://schemas.microsoft.com/office/drawing/2014/main" id="{F2AFDCCD-FDC7-033F-EFBA-F7A60A05562A}"/>
                    </a:ext>
                  </a:extLst>
                </p:cNvPr>
                <p:cNvCxnSpPr/>
                <p:nvPr/>
              </p:nvCxnSpPr>
              <p:spPr>
                <a:xfrm>
                  <a:off x="15036843" y="16505128"/>
                  <a:ext cx="67510" cy="0"/>
                </a:xfrm>
                <a:prstGeom prst="line">
                  <a:avLst/>
                </a:prstGeom>
                <a:noFill/>
                <a:ln w="9525" cap="flat" cmpd="sng" algn="ctr">
                  <a:solidFill>
                    <a:sysClr val="windowText" lastClr="000000"/>
                  </a:solidFill>
                  <a:prstDash val="solid"/>
                  <a:miter lim="800000"/>
                </a:ln>
                <a:effectLst/>
              </p:spPr>
            </p:cxnSp>
            <p:cxnSp>
              <p:nvCxnSpPr>
                <p:cNvPr id="135" name="Straight Connector 134">
                  <a:extLst>
                    <a:ext uri="{FF2B5EF4-FFF2-40B4-BE49-F238E27FC236}">
                      <a16:creationId xmlns:a16="http://schemas.microsoft.com/office/drawing/2014/main" id="{E3380748-CF0C-998E-7531-623C95DEBD8E}"/>
                    </a:ext>
                  </a:extLst>
                </p:cNvPr>
                <p:cNvCxnSpPr/>
                <p:nvPr/>
              </p:nvCxnSpPr>
              <p:spPr>
                <a:xfrm>
                  <a:off x="15036843" y="16680401"/>
                  <a:ext cx="67510" cy="0"/>
                </a:xfrm>
                <a:prstGeom prst="line">
                  <a:avLst/>
                </a:prstGeom>
                <a:noFill/>
                <a:ln w="9525" cap="flat" cmpd="sng" algn="ctr">
                  <a:solidFill>
                    <a:sysClr val="windowText" lastClr="000000"/>
                  </a:solidFill>
                  <a:prstDash val="solid"/>
                  <a:miter lim="800000"/>
                </a:ln>
                <a:effectLst/>
              </p:spPr>
            </p:cxnSp>
            <p:cxnSp>
              <p:nvCxnSpPr>
                <p:cNvPr id="136" name="Straight Connector 135">
                  <a:extLst>
                    <a:ext uri="{FF2B5EF4-FFF2-40B4-BE49-F238E27FC236}">
                      <a16:creationId xmlns:a16="http://schemas.microsoft.com/office/drawing/2014/main" id="{C8364A73-4912-34E1-A1E8-27E1DB085B06}"/>
                    </a:ext>
                  </a:extLst>
                </p:cNvPr>
                <p:cNvCxnSpPr/>
                <p:nvPr/>
              </p:nvCxnSpPr>
              <p:spPr>
                <a:xfrm>
                  <a:off x="15036843" y="16855678"/>
                  <a:ext cx="67510" cy="0"/>
                </a:xfrm>
                <a:prstGeom prst="line">
                  <a:avLst/>
                </a:prstGeom>
                <a:noFill/>
                <a:ln w="9525" cap="flat" cmpd="sng" algn="ctr">
                  <a:solidFill>
                    <a:sysClr val="windowText" lastClr="000000"/>
                  </a:solidFill>
                  <a:prstDash val="solid"/>
                  <a:miter lim="800000"/>
                </a:ln>
                <a:effectLst/>
              </p:spPr>
            </p:cxnSp>
            <p:cxnSp>
              <p:nvCxnSpPr>
                <p:cNvPr id="137" name="Straight Connector 136">
                  <a:extLst>
                    <a:ext uri="{FF2B5EF4-FFF2-40B4-BE49-F238E27FC236}">
                      <a16:creationId xmlns:a16="http://schemas.microsoft.com/office/drawing/2014/main" id="{CDCE8691-E0B6-6A45-702D-D968A9A90DD9}"/>
                    </a:ext>
                  </a:extLst>
                </p:cNvPr>
                <p:cNvCxnSpPr>
                  <a:cxnSpLocks/>
                </p:cNvCxnSpPr>
                <p:nvPr/>
              </p:nvCxnSpPr>
              <p:spPr>
                <a:xfrm rot="16200000">
                  <a:off x="15130405" y="16923073"/>
                  <a:ext cx="67510" cy="0"/>
                </a:xfrm>
                <a:prstGeom prst="line">
                  <a:avLst/>
                </a:prstGeom>
                <a:noFill/>
                <a:ln w="9525" cap="flat" cmpd="sng" algn="ctr">
                  <a:solidFill>
                    <a:sysClr val="windowText" lastClr="000000"/>
                  </a:solidFill>
                  <a:prstDash val="solid"/>
                  <a:miter lim="800000"/>
                </a:ln>
                <a:effectLst/>
              </p:spPr>
            </p:cxnSp>
            <p:cxnSp>
              <p:nvCxnSpPr>
                <p:cNvPr id="138" name="Straight Connector 137">
                  <a:extLst>
                    <a:ext uri="{FF2B5EF4-FFF2-40B4-BE49-F238E27FC236}">
                      <a16:creationId xmlns:a16="http://schemas.microsoft.com/office/drawing/2014/main" id="{80510DB0-09F0-BA0A-9277-83DD6CE5F2B7}"/>
                    </a:ext>
                  </a:extLst>
                </p:cNvPr>
                <p:cNvCxnSpPr>
                  <a:cxnSpLocks/>
                </p:cNvCxnSpPr>
                <p:nvPr/>
              </p:nvCxnSpPr>
              <p:spPr>
                <a:xfrm rot="16200000">
                  <a:off x="15914627" y="16923073"/>
                  <a:ext cx="67510" cy="0"/>
                </a:xfrm>
                <a:prstGeom prst="line">
                  <a:avLst/>
                </a:prstGeom>
                <a:noFill/>
                <a:ln w="9525" cap="flat" cmpd="sng" algn="ctr">
                  <a:solidFill>
                    <a:sysClr val="windowText" lastClr="000000"/>
                  </a:solidFill>
                  <a:prstDash val="solid"/>
                  <a:miter lim="800000"/>
                </a:ln>
                <a:effectLst/>
              </p:spPr>
            </p:cxnSp>
            <p:cxnSp>
              <p:nvCxnSpPr>
                <p:cNvPr id="139" name="Straight Connector 138">
                  <a:extLst>
                    <a:ext uri="{FF2B5EF4-FFF2-40B4-BE49-F238E27FC236}">
                      <a16:creationId xmlns:a16="http://schemas.microsoft.com/office/drawing/2014/main" id="{CC05DB7D-3A7B-4355-0A18-76F7D2290321}"/>
                    </a:ext>
                  </a:extLst>
                </p:cNvPr>
                <p:cNvCxnSpPr>
                  <a:cxnSpLocks/>
                </p:cNvCxnSpPr>
                <p:nvPr/>
              </p:nvCxnSpPr>
              <p:spPr>
                <a:xfrm rot="16200000">
                  <a:off x="16690344" y="16923073"/>
                  <a:ext cx="67510" cy="0"/>
                </a:xfrm>
                <a:prstGeom prst="line">
                  <a:avLst/>
                </a:prstGeom>
                <a:noFill/>
                <a:ln w="9525" cap="flat" cmpd="sng" algn="ctr">
                  <a:solidFill>
                    <a:sysClr val="windowText" lastClr="000000"/>
                  </a:solidFill>
                  <a:prstDash val="solid"/>
                  <a:miter lim="800000"/>
                </a:ln>
                <a:effectLst/>
              </p:spPr>
            </p:cxnSp>
            <p:cxnSp>
              <p:nvCxnSpPr>
                <p:cNvPr id="140" name="Straight Connector 139">
                  <a:extLst>
                    <a:ext uri="{FF2B5EF4-FFF2-40B4-BE49-F238E27FC236}">
                      <a16:creationId xmlns:a16="http://schemas.microsoft.com/office/drawing/2014/main" id="{13F26A3F-A925-7AE5-AB79-34E3572B85F5}"/>
                    </a:ext>
                  </a:extLst>
                </p:cNvPr>
                <p:cNvCxnSpPr>
                  <a:cxnSpLocks/>
                </p:cNvCxnSpPr>
                <p:nvPr/>
              </p:nvCxnSpPr>
              <p:spPr>
                <a:xfrm rot="16200000">
                  <a:off x="17469462" y="16923073"/>
                  <a:ext cx="67510" cy="0"/>
                </a:xfrm>
                <a:prstGeom prst="line">
                  <a:avLst/>
                </a:prstGeom>
                <a:noFill/>
                <a:ln w="9525" cap="flat" cmpd="sng" algn="ctr">
                  <a:solidFill>
                    <a:sysClr val="windowText" lastClr="000000"/>
                  </a:solidFill>
                  <a:prstDash val="solid"/>
                  <a:miter lim="800000"/>
                </a:ln>
                <a:effectLst/>
              </p:spPr>
            </p:cxnSp>
            <p:cxnSp>
              <p:nvCxnSpPr>
                <p:cNvPr id="141" name="Straight Connector 140">
                  <a:extLst>
                    <a:ext uri="{FF2B5EF4-FFF2-40B4-BE49-F238E27FC236}">
                      <a16:creationId xmlns:a16="http://schemas.microsoft.com/office/drawing/2014/main" id="{32D2409C-0816-A7F3-C72B-5DD4E92A1E05}"/>
                    </a:ext>
                  </a:extLst>
                </p:cNvPr>
                <p:cNvCxnSpPr>
                  <a:cxnSpLocks/>
                </p:cNvCxnSpPr>
                <p:nvPr/>
              </p:nvCxnSpPr>
              <p:spPr>
                <a:xfrm rot="16200000">
                  <a:off x="18249715" y="16923073"/>
                  <a:ext cx="67510" cy="0"/>
                </a:xfrm>
                <a:prstGeom prst="line">
                  <a:avLst/>
                </a:prstGeom>
                <a:noFill/>
                <a:ln w="9525" cap="flat" cmpd="sng" algn="ctr">
                  <a:solidFill>
                    <a:sysClr val="windowText" lastClr="000000"/>
                  </a:solidFill>
                  <a:prstDash val="solid"/>
                  <a:miter lim="800000"/>
                </a:ln>
                <a:effectLst/>
              </p:spPr>
            </p:cxnSp>
            <p:cxnSp>
              <p:nvCxnSpPr>
                <p:cNvPr id="142" name="Straight Connector 141">
                  <a:extLst>
                    <a:ext uri="{FF2B5EF4-FFF2-40B4-BE49-F238E27FC236}">
                      <a16:creationId xmlns:a16="http://schemas.microsoft.com/office/drawing/2014/main" id="{9A0649E8-B91D-19E2-F1FB-6A76474FB260}"/>
                    </a:ext>
                  </a:extLst>
                </p:cNvPr>
                <p:cNvCxnSpPr>
                  <a:cxnSpLocks/>
                </p:cNvCxnSpPr>
                <p:nvPr/>
              </p:nvCxnSpPr>
              <p:spPr>
                <a:xfrm rot="16200000">
                  <a:off x="19031386" y="16923073"/>
                  <a:ext cx="67510" cy="0"/>
                </a:xfrm>
                <a:prstGeom prst="line">
                  <a:avLst/>
                </a:prstGeom>
                <a:noFill/>
                <a:ln w="9525" cap="flat" cmpd="sng" algn="ctr">
                  <a:solidFill>
                    <a:sysClr val="windowText" lastClr="000000"/>
                  </a:solidFill>
                  <a:prstDash val="solid"/>
                  <a:miter lim="800000"/>
                </a:ln>
                <a:effectLst/>
              </p:spPr>
            </p:cxnSp>
            <p:sp>
              <p:nvSpPr>
                <p:cNvPr id="143" name="TextBox 142">
                  <a:extLst>
                    <a:ext uri="{FF2B5EF4-FFF2-40B4-BE49-F238E27FC236}">
                      <a16:creationId xmlns:a16="http://schemas.microsoft.com/office/drawing/2014/main" id="{340D6EB6-7BAE-178B-6C2E-B6D58D11B677}"/>
                    </a:ext>
                  </a:extLst>
                </p:cNvPr>
                <p:cNvSpPr txBox="1"/>
                <p:nvPr/>
              </p:nvSpPr>
              <p:spPr>
                <a:xfrm>
                  <a:off x="14745657" y="16743020"/>
                  <a:ext cx="257511" cy="228387"/>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144" name="TextBox 143">
                  <a:extLst>
                    <a:ext uri="{FF2B5EF4-FFF2-40B4-BE49-F238E27FC236}">
                      <a16:creationId xmlns:a16="http://schemas.microsoft.com/office/drawing/2014/main" id="{F47CECD5-0894-0360-D7F2-BBAD63656BCD}"/>
                    </a:ext>
                  </a:extLst>
                </p:cNvPr>
                <p:cNvSpPr txBox="1"/>
                <p:nvPr/>
              </p:nvSpPr>
              <p:spPr>
                <a:xfrm>
                  <a:off x="14745657" y="16567625"/>
                  <a:ext cx="257511" cy="228387"/>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a:t>
                  </a:r>
                </a:p>
              </p:txBody>
            </p:sp>
            <p:sp>
              <p:nvSpPr>
                <p:cNvPr id="145" name="TextBox 144">
                  <a:extLst>
                    <a:ext uri="{FF2B5EF4-FFF2-40B4-BE49-F238E27FC236}">
                      <a16:creationId xmlns:a16="http://schemas.microsoft.com/office/drawing/2014/main" id="{A4B5CCC5-150E-3EED-9516-9F080B63FADC}"/>
                    </a:ext>
                  </a:extLst>
                </p:cNvPr>
                <p:cNvSpPr txBox="1"/>
                <p:nvPr/>
              </p:nvSpPr>
              <p:spPr>
                <a:xfrm>
                  <a:off x="14745657" y="16392229"/>
                  <a:ext cx="257511" cy="228387"/>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p>
              </p:txBody>
            </p:sp>
            <p:sp>
              <p:nvSpPr>
                <p:cNvPr id="146" name="TextBox 145">
                  <a:extLst>
                    <a:ext uri="{FF2B5EF4-FFF2-40B4-BE49-F238E27FC236}">
                      <a16:creationId xmlns:a16="http://schemas.microsoft.com/office/drawing/2014/main" id="{26394DF3-6223-D339-BB97-C9706F8821C1}"/>
                    </a:ext>
                  </a:extLst>
                </p:cNvPr>
                <p:cNvSpPr txBox="1"/>
                <p:nvPr/>
              </p:nvSpPr>
              <p:spPr>
                <a:xfrm>
                  <a:off x="14745657" y="16216833"/>
                  <a:ext cx="257511" cy="228387"/>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a:t>
                  </a:r>
                </a:p>
              </p:txBody>
            </p:sp>
            <p:sp>
              <p:nvSpPr>
                <p:cNvPr id="147" name="TextBox 146">
                  <a:extLst>
                    <a:ext uri="{FF2B5EF4-FFF2-40B4-BE49-F238E27FC236}">
                      <a16:creationId xmlns:a16="http://schemas.microsoft.com/office/drawing/2014/main" id="{1C559F92-994C-2D05-4523-C0E4BEAF8485}"/>
                    </a:ext>
                  </a:extLst>
                </p:cNvPr>
                <p:cNvSpPr txBox="1"/>
                <p:nvPr/>
              </p:nvSpPr>
              <p:spPr>
                <a:xfrm>
                  <a:off x="14745657" y="16041437"/>
                  <a:ext cx="257511" cy="228387"/>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p>
              </p:txBody>
            </p:sp>
            <p:sp>
              <p:nvSpPr>
                <p:cNvPr id="148" name="TextBox 147">
                  <a:extLst>
                    <a:ext uri="{FF2B5EF4-FFF2-40B4-BE49-F238E27FC236}">
                      <a16:creationId xmlns:a16="http://schemas.microsoft.com/office/drawing/2014/main" id="{56E4B953-5FC3-67A1-486C-07244659A8F1}"/>
                    </a:ext>
                  </a:extLst>
                </p:cNvPr>
                <p:cNvSpPr txBox="1"/>
                <p:nvPr/>
              </p:nvSpPr>
              <p:spPr>
                <a:xfrm>
                  <a:off x="14745657" y="15866041"/>
                  <a:ext cx="257511" cy="228387"/>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a:t>
                  </a:r>
                </a:p>
              </p:txBody>
            </p:sp>
            <p:sp>
              <p:nvSpPr>
                <p:cNvPr id="149" name="TextBox 148">
                  <a:extLst>
                    <a:ext uri="{FF2B5EF4-FFF2-40B4-BE49-F238E27FC236}">
                      <a16:creationId xmlns:a16="http://schemas.microsoft.com/office/drawing/2014/main" id="{F596E2AE-591F-DB73-1768-7496BB5A19C1}"/>
                    </a:ext>
                  </a:extLst>
                </p:cNvPr>
                <p:cNvSpPr txBox="1"/>
                <p:nvPr/>
              </p:nvSpPr>
              <p:spPr>
                <a:xfrm>
                  <a:off x="14745657" y="15690645"/>
                  <a:ext cx="257511" cy="228387"/>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p:txBody>
            </p:sp>
            <p:sp>
              <p:nvSpPr>
                <p:cNvPr id="150" name="TextBox 149">
                  <a:extLst>
                    <a:ext uri="{FF2B5EF4-FFF2-40B4-BE49-F238E27FC236}">
                      <a16:creationId xmlns:a16="http://schemas.microsoft.com/office/drawing/2014/main" id="{124536B5-C4B4-B05A-A5EC-38AE3ED76CE7}"/>
                    </a:ext>
                  </a:extLst>
                </p:cNvPr>
                <p:cNvSpPr txBox="1"/>
                <p:nvPr/>
              </p:nvSpPr>
              <p:spPr>
                <a:xfrm>
                  <a:off x="14745657" y="15515249"/>
                  <a:ext cx="257511" cy="228387"/>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70</a:t>
                  </a:r>
                </a:p>
              </p:txBody>
            </p:sp>
            <p:sp>
              <p:nvSpPr>
                <p:cNvPr id="151" name="TextBox 150">
                  <a:extLst>
                    <a:ext uri="{FF2B5EF4-FFF2-40B4-BE49-F238E27FC236}">
                      <a16:creationId xmlns:a16="http://schemas.microsoft.com/office/drawing/2014/main" id="{B3AF419B-FC17-553B-CEDD-58A3F413B02F}"/>
                    </a:ext>
                  </a:extLst>
                </p:cNvPr>
                <p:cNvSpPr txBox="1"/>
                <p:nvPr/>
              </p:nvSpPr>
              <p:spPr>
                <a:xfrm>
                  <a:off x="14745657" y="15339853"/>
                  <a:ext cx="257511" cy="228387"/>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a:t>
                  </a:r>
                </a:p>
              </p:txBody>
            </p:sp>
            <p:sp>
              <p:nvSpPr>
                <p:cNvPr id="152" name="TextBox 151">
                  <a:extLst>
                    <a:ext uri="{FF2B5EF4-FFF2-40B4-BE49-F238E27FC236}">
                      <a16:creationId xmlns:a16="http://schemas.microsoft.com/office/drawing/2014/main" id="{7CAD3D66-D4B7-D8B9-E7FD-DA8DEFDEC463}"/>
                    </a:ext>
                  </a:extLst>
                </p:cNvPr>
                <p:cNvSpPr txBox="1"/>
                <p:nvPr/>
              </p:nvSpPr>
              <p:spPr>
                <a:xfrm>
                  <a:off x="14745657" y="14989061"/>
                  <a:ext cx="257511" cy="228387"/>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p>
              </p:txBody>
            </p:sp>
            <p:sp>
              <p:nvSpPr>
                <p:cNvPr id="153" name="TextBox 152">
                  <a:extLst>
                    <a:ext uri="{FF2B5EF4-FFF2-40B4-BE49-F238E27FC236}">
                      <a16:creationId xmlns:a16="http://schemas.microsoft.com/office/drawing/2014/main" id="{C9D5B346-C25E-A232-3415-1C3ACDCDEDE9}"/>
                    </a:ext>
                  </a:extLst>
                </p:cNvPr>
                <p:cNvSpPr txBox="1"/>
                <p:nvPr/>
              </p:nvSpPr>
              <p:spPr>
                <a:xfrm>
                  <a:off x="15032570" y="16954823"/>
                  <a:ext cx="257511"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154" name="TextBox 153">
                  <a:extLst>
                    <a:ext uri="{FF2B5EF4-FFF2-40B4-BE49-F238E27FC236}">
                      <a16:creationId xmlns:a16="http://schemas.microsoft.com/office/drawing/2014/main" id="{FAAC647B-556E-8729-362C-4F963DE9C787}"/>
                    </a:ext>
                  </a:extLst>
                </p:cNvPr>
                <p:cNvSpPr txBox="1"/>
                <p:nvPr/>
              </p:nvSpPr>
              <p:spPr>
                <a:xfrm>
                  <a:off x="15819063" y="16954823"/>
                  <a:ext cx="257511"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a:t>
                  </a:r>
                </a:p>
              </p:txBody>
            </p:sp>
            <p:sp>
              <p:nvSpPr>
                <p:cNvPr id="155" name="TextBox 154">
                  <a:extLst>
                    <a:ext uri="{FF2B5EF4-FFF2-40B4-BE49-F238E27FC236}">
                      <a16:creationId xmlns:a16="http://schemas.microsoft.com/office/drawing/2014/main" id="{EBADA26F-1618-1E5C-FE4F-31D95E9BD012}"/>
                    </a:ext>
                  </a:extLst>
                </p:cNvPr>
                <p:cNvSpPr txBox="1"/>
                <p:nvPr/>
              </p:nvSpPr>
              <p:spPr>
                <a:xfrm>
                  <a:off x="16595123" y="16954823"/>
                  <a:ext cx="257511"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a:t>
                  </a:r>
                </a:p>
              </p:txBody>
            </p:sp>
            <p:sp>
              <p:nvSpPr>
                <p:cNvPr id="156" name="TextBox 155">
                  <a:extLst>
                    <a:ext uri="{FF2B5EF4-FFF2-40B4-BE49-F238E27FC236}">
                      <a16:creationId xmlns:a16="http://schemas.microsoft.com/office/drawing/2014/main" id="{87C4705C-078E-7BB2-F1AD-C54C42428007}"/>
                    </a:ext>
                  </a:extLst>
                </p:cNvPr>
                <p:cNvSpPr txBox="1"/>
                <p:nvPr/>
              </p:nvSpPr>
              <p:spPr>
                <a:xfrm>
                  <a:off x="17381615" y="16954823"/>
                  <a:ext cx="257511"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36</a:t>
                  </a:r>
                </a:p>
              </p:txBody>
            </p:sp>
            <p:sp>
              <p:nvSpPr>
                <p:cNvPr id="157" name="TextBox 156">
                  <a:extLst>
                    <a:ext uri="{FF2B5EF4-FFF2-40B4-BE49-F238E27FC236}">
                      <a16:creationId xmlns:a16="http://schemas.microsoft.com/office/drawing/2014/main" id="{A96E9391-21E8-F0B1-869B-63C22364CE68}"/>
                    </a:ext>
                  </a:extLst>
                </p:cNvPr>
                <p:cNvSpPr txBox="1"/>
                <p:nvPr/>
              </p:nvSpPr>
              <p:spPr>
                <a:xfrm>
                  <a:off x="18155861" y="16954823"/>
                  <a:ext cx="257511"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48</a:t>
                  </a:r>
                </a:p>
              </p:txBody>
            </p:sp>
            <p:sp>
              <p:nvSpPr>
                <p:cNvPr id="158" name="TextBox 157">
                  <a:extLst>
                    <a:ext uri="{FF2B5EF4-FFF2-40B4-BE49-F238E27FC236}">
                      <a16:creationId xmlns:a16="http://schemas.microsoft.com/office/drawing/2014/main" id="{954FEC8C-BB97-9BD7-6B9A-84CD1C2F860C}"/>
                    </a:ext>
                  </a:extLst>
                </p:cNvPr>
                <p:cNvSpPr txBox="1"/>
                <p:nvPr/>
              </p:nvSpPr>
              <p:spPr>
                <a:xfrm>
                  <a:off x="18938272" y="16954823"/>
                  <a:ext cx="257511"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p:txBody>
            </p:sp>
            <p:sp>
              <p:nvSpPr>
                <p:cNvPr id="159" name="TextBox 158">
                  <a:extLst>
                    <a:ext uri="{FF2B5EF4-FFF2-40B4-BE49-F238E27FC236}">
                      <a16:creationId xmlns:a16="http://schemas.microsoft.com/office/drawing/2014/main" id="{1CAFDB39-52E2-C6F9-F9AA-888BB8071C1E}"/>
                    </a:ext>
                  </a:extLst>
                </p:cNvPr>
                <p:cNvSpPr txBox="1"/>
                <p:nvPr/>
              </p:nvSpPr>
              <p:spPr>
                <a:xfrm>
                  <a:off x="16746068" y="17179095"/>
                  <a:ext cx="790512" cy="228387"/>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Months since start of treatment</a:t>
                  </a:r>
                </a:p>
              </p:txBody>
            </p:sp>
            <p:sp>
              <p:nvSpPr>
                <p:cNvPr id="160" name="TextBox 159">
                  <a:extLst>
                    <a:ext uri="{FF2B5EF4-FFF2-40B4-BE49-F238E27FC236}">
                      <a16:creationId xmlns:a16="http://schemas.microsoft.com/office/drawing/2014/main" id="{4D52C1D2-3F0D-0BF3-262D-539960A93298}"/>
                    </a:ext>
                  </a:extLst>
                </p:cNvPr>
                <p:cNvSpPr txBox="1"/>
                <p:nvPr/>
              </p:nvSpPr>
              <p:spPr>
                <a:xfrm rot="16200000">
                  <a:off x="13275915" y="15859204"/>
                  <a:ext cx="2290112" cy="228388"/>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PFS (%)</a:t>
                  </a:r>
                </a:p>
              </p:txBody>
            </p:sp>
            <p:cxnSp>
              <p:nvCxnSpPr>
                <p:cNvPr id="161" name="Straight Connector 160">
                  <a:extLst>
                    <a:ext uri="{FF2B5EF4-FFF2-40B4-BE49-F238E27FC236}">
                      <a16:creationId xmlns:a16="http://schemas.microsoft.com/office/drawing/2014/main" id="{79B7130D-2FFA-252A-AB0E-4019E572918B}"/>
                    </a:ext>
                  </a:extLst>
                </p:cNvPr>
                <p:cNvCxnSpPr/>
                <p:nvPr/>
              </p:nvCxnSpPr>
              <p:spPr>
                <a:xfrm>
                  <a:off x="15036843" y="15278217"/>
                  <a:ext cx="67510" cy="0"/>
                </a:xfrm>
                <a:prstGeom prst="line">
                  <a:avLst/>
                </a:prstGeom>
                <a:noFill/>
                <a:ln w="9525" cap="flat" cmpd="sng" algn="ctr">
                  <a:solidFill>
                    <a:sysClr val="windowText" lastClr="000000"/>
                  </a:solidFill>
                  <a:prstDash val="solid"/>
                  <a:miter lim="800000"/>
                </a:ln>
                <a:effectLst/>
              </p:spPr>
            </p:cxnSp>
            <p:sp>
              <p:nvSpPr>
                <p:cNvPr id="162" name="TextBox 161">
                  <a:extLst>
                    <a:ext uri="{FF2B5EF4-FFF2-40B4-BE49-F238E27FC236}">
                      <a16:creationId xmlns:a16="http://schemas.microsoft.com/office/drawing/2014/main" id="{68C5FD5D-512A-8A73-ECB4-2BF92214DAB5}"/>
                    </a:ext>
                  </a:extLst>
                </p:cNvPr>
                <p:cNvSpPr txBox="1"/>
                <p:nvPr/>
              </p:nvSpPr>
              <p:spPr>
                <a:xfrm>
                  <a:off x="14745657" y="15164457"/>
                  <a:ext cx="257511" cy="228387"/>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90</a:t>
                  </a:r>
                </a:p>
              </p:txBody>
            </p:sp>
            <p:grpSp>
              <p:nvGrpSpPr>
                <p:cNvPr id="163" name="Group 162">
                  <a:extLst>
                    <a:ext uri="{FF2B5EF4-FFF2-40B4-BE49-F238E27FC236}">
                      <a16:creationId xmlns:a16="http://schemas.microsoft.com/office/drawing/2014/main" id="{3FA4944D-F201-47EB-E122-F04F6A8724EC}"/>
                    </a:ext>
                  </a:extLst>
                </p:cNvPr>
                <p:cNvGrpSpPr/>
                <p:nvPr/>
              </p:nvGrpSpPr>
              <p:grpSpPr>
                <a:xfrm>
                  <a:off x="15140405" y="15086867"/>
                  <a:ext cx="3820621" cy="1196476"/>
                  <a:chOff x="15140405" y="15086867"/>
                  <a:chExt cx="3820621" cy="1196476"/>
                </a:xfrm>
              </p:grpSpPr>
              <p:grpSp>
                <p:nvGrpSpPr>
                  <p:cNvPr id="166" name="Group 165">
                    <a:extLst>
                      <a:ext uri="{FF2B5EF4-FFF2-40B4-BE49-F238E27FC236}">
                        <a16:creationId xmlns:a16="http://schemas.microsoft.com/office/drawing/2014/main" id="{644D1BE8-5189-933A-F297-6FAEF4FB931E}"/>
                      </a:ext>
                    </a:extLst>
                  </p:cNvPr>
                  <p:cNvGrpSpPr/>
                  <p:nvPr/>
                </p:nvGrpSpPr>
                <p:grpSpPr>
                  <a:xfrm>
                    <a:off x="15140405" y="15086867"/>
                    <a:ext cx="56889" cy="35133"/>
                    <a:chOff x="10604510" y="10731987"/>
                    <a:chExt cx="179153" cy="110639"/>
                  </a:xfrm>
                </p:grpSpPr>
                <p:cxnSp>
                  <p:nvCxnSpPr>
                    <p:cNvPr id="228" name="Straight Connector 227">
                      <a:extLst>
                        <a:ext uri="{FF2B5EF4-FFF2-40B4-BE49-F238E27FC236}">
                          <a16:creationId xmlns:a16="http://schemas.microsoft.com/office/drawing/2014/main" id="{0045DD7E-D578-7C6B-347C-400BEC1ACB27}"/>
                        </a:ext>
                      </a:extLst>
                    </p:cNvPr>
                    <p:cNvCxnSpPr/>
                    <p:nvPr/>
                  </p:nvCxnSpPr>
                  <p:spPr>
                    <a:xfrm>
                      <a:off x="10604510" y="10731987"/>
                      <a:ext cx="179153" cy="0"/>
                    </a:xfrm>
                    <a:prstGeom prst="line">
                      <a:avLst/>
                    </a:prstGeom>
                    <a:noFill/>
                    <a:ln w="6350" cap="flat" cmpd="sng" algn="ctr">
                      <a:solidFill>
                        <a:schemeClr val="accent1"/>
                      </a:solidFill>
                      <a:prstDash val="solid"/>
                      <a:miter lim="800000"/>
                    </a:ln>
                    <a:effectLst/>
                  </p:spPr>
                </p:cxnSp>
                <p:cxnSp>
                  <p:nvCxnSpPr>
                    <p:cNvPr id="229" name="Straight Connector 228">
                      <a:extLst>
                        <a:ext uri="{FF2B5EF4-FFF2-40B4-BE49-F238E27FC236}">
                          <a16:creationId xmlns:a16="http://schemas.microsoft.com/office/drawing/2014/main" id="{677019A7-6152-C624-93C8-540828AEADB8}"/>
                        </a:ext>
                      </a:extLst>
                    </p:cNvPr>
                    <p:cNvCxnSpPr/>
                    <p:nvPr/>
                  </p:nvCxnSpPr>
                  <p:spPr>
                    <a:xfrm>
                      <a:off x="10604510" y="10842626"/>
                      <a:ext cx="179153" cy="0"/>
                    </a:xfrm>
                    <a:prstGeom prst="line">
                      <a:avLst/>
                    </a:prstGeom>
                    <a:noFill/>
                    <a:ln w="6350" cap="flat" cmpd="sng" algn="ctr">
                      <a:solidFill>
                        <a:schemeClr val="accent1"/>
                      </a:solidFill>
                      <a:prstDash val="solid"/>
                      <a:miter lim="800000"/>
                    </a:ln>
                    <a:effectLst/>
                  </p:spPr>
                </p:cxnSp>
                <p:cxnSp>
                  <p:nvCxnSpPr>
                    <p:cNvPr id="230" name="Straight Connector 229">
                      <a:extLst>
                        <a:ext uri="{FF2B5EF4-FFF2-40B4-BE49-F238E27FC236}">
                          <a16:creationId xmlns:a16="http://schemas.microsoft.com/office/drawing/2014/main" id="{7918E839-8EE9-B202-7C68-608C4509E252}"/>
                        </a:ext>
                      </a:extLst>
                    </p:cNvPr>
                    <p:cNvCxnSpPr/>
                    <p:nvPr/>
                  </p:nvCxnSpPr>
                  <p:spPr>
                    <a:xfrm>
                      <a:off x="10694087" y="10731987"/>
                      <a:ext cx="0" cy="108005"/>
                    </a:xfrm>
                    <a:prstGeom prst="line">
                      <a:avLst/>
                    </a:prstGeom>
                    <a:noFill/>
                    <a:ln w="6350" cap="flat" cmpd="sng" algn="ctr">
                      <a:solidFill>
                        <a:schemeClr val="accent1"/>
                      </a:solidFill>
                      <a:prstDash val="solid"/>
                      <a:miter lim="800000"/>
                    </a:ln>
                    <a:effectLst/>
                  </p:spPr>
                </p:cxnSp>
              </p:grpSp>
              <p:grpSp>
                <p:nvGrpSpPr>
                  <p:cNvPr id="167" name="Group 166">
                    <a:extLst>
                      <a:ext uri="{FF2B5EF4-FFF2-40B4-BE49-F238E27FC236}">
                        <a16:creationId xmlns:a16="http://schemas.microsoft.com/office/drawing/2014/main" id="{A764279D-4F7D-A7F8-B126-CB2A228394E2}"/>
                      </a:ext>
                    </a:extLst>
                  </p:cNvPr>
                  <p:cNvGrpSpPr/>
                  <p:nvPr/>
                </p:nvGrpSpPr>
                <p:grpSpPr>
                  <a:xfrm>
                    <a:off x="15251019" y="15196616"/>
                    <a:ext cx="56889" cy="35133"/>
                    <a:chOff x="10604510" y="10731987"/>
                    <a:chExt cx="179153" cy="110639"/>
                  </a:xfrm>
                </p:grpSpPr>
                <p:cxnSp>
                  <p:nvCxnSpPr>
                    <p:cNvPr id="225" name="Straight Connector 224">
                      <a:extLst>
                        <a:ext uri="{FF2B5EF4-FFF2-40B4-BE49-F238E27FC236}">
                          <a16:creationId xmlns:a16="http://schemas.microsoft.com/office/drawing/2014/main" id="{EDE8A3A8-8CCC-3A5E-5628-D3818AE2FBD9}"/>
                        </a:ext>
                      </a:extLst>
                    </p:cNvPr>
                    <p:cNvCxnSpPr/>
                    <p:nvPr/>
                  </p:nvCxnSpPr>
                  <p:spPr>
                    <a:xfrm>
                      <a:off x="10604510" y="10731987"/>
                      <a:ext cx="179153" cy="0"/>
                    </a:xfrm>
                    <a:prstGeom prst="line">
                      <a:avLst/>
                    </a:prstGeom>
                    <a:noFill/>
                    <a:ln w="6350" cap="flat" cmpd="sng" algn="ctr">
                      <a:solidFill>
                        <a:schemeClr val="accent1"/>
                      </a:solidFill>
                      <a:prstDash val="solid"/>
                      <a:miter lim="800000"/>
                    </a:ln>
                    <a:effectLst/>
                  </p:spPr>
                </p:cxnSp>
                <p:cxnSp>
                  <p:nvCxnSpPr>
                    <p:cNvPr id="226" name="Straight Connector 225">
                      <a:extLst>
                        <a:ext uri="{FF2B5EF4-FFF2-40B4-BE49-F238E27FC236}">
                          <a16:creationId xmlns:a16="http://schemas.microsoft.com/office/drawing/2014/main" id="{0B27536F-69F8-4E30-DC14-B0922BD0C5F5}"/>
                        </a:ext>
                      </a:extLst>
                    </p:cNvPr>
                    <p:cNvCxnSpPr/>
                    <p:nvPr/>
                  </p:nvCxnSpPr>
                  <p:spPr>
                    <a:xfrm>
                      <a:off x="10604510" y="10842626"/>
                      <a:ext cx="179153" cy="0"/>
                    </a:xfrm>
                    <a:prstGeom prst="line">
                      <a:avLst/>
                    </a:prstGeom>
                    <a:noFill/>
                    <a:ln w="6350" cap="flat" cmpd="sng" algn="ctr">
                      <a:solidFill>
                        <a:schemeClr val="accent1"/>
                      </a:solidFill>
                      <a:prstDash val="solid"/>
                      <a:miter lim="800000"/>
                    </a:ln>
                    <a:effectLst/>
                  </p:spPr>
                </p:cxnSp>
                <p:cxnSp>
                  <p:nvCxnSpPr>
                    <p:cNvPr id="227" name="Straight Connector 226">
                      <a:extLst>
                        <a:ext uri="{FF2B5EF4-FFF2-40B4-BE49-F238E27FC236}">
                          <a16:creationId xmlns:a16="http://schemas.microsoft.com/office/drawing/2014/main" id="{A545095F-67B8-AA8B-561B-980B3C2A2FC5}"/>
                        </a:ext>
                      </a:extLst>
                    </p:cNvPr>
                    <p:cNvCxnSpPr/>
                    <p:nvPr/>
                  </p:nvCxnSpPr>
                  <p:spPr>
                    <a:xfrm>
                      <a:off x="10694087" y="10731987"/>
                      <a:ext cx="0" cy="108005"/>
                    </a:xfrm>
                    <a:prstGeom prst="line">
                      <a:avLst/>
                    </a:prstGeom>
                    <a:noFill/>
                    <a:ln w="6350" cap="flat" cmpd="sng" algn="ctr">
                      <a:solidFill>
                        <a:schemeClr val="accent1"/>
                      </a:solidFill>
                      <a:prstDash val="solid"/>
                      <a:miter lim="800000"/>
                    </a:ln>
                    <a:effectLst/>
                  </p:spPr>
                </p:cxnSp>
              </p:grpSp>
              <p:grpSp>
                <p:nvGrpSpPr>
                  <p:cNvPr id="168" name="Group 167">
                    <a:extLst>
                      <a:ext uri="{FF2B5EF4-FFF2-40B4-BE49-F238E27FC236}">
                        <a16:creationId xmlns:a16="http://schemas.microsoft.com/office/drawing/2014/main" id="{739BDCB7-BEE6-8B4A-B25E-915EC70FA279}"/>
                      </a:ext>
                    </a:extLst>
                  </p:cNvPr>
                  <p:cNvGrpSpPr/>
                  <p:nvPr/>
                </p:nvGrpSpPr>
                <p:grpSpPr>
                  <a:xfrm>
                    <a:off x="15266574" y="15196616"/>
                    <a:ext cx="56889" cy="35133"/>
                    <a:chOff x="10604510" y="10731987"/>
                    <a:chExt cx="179153" cy="110639"/>
                  </a:xfrm>
                </p:grpSpPr>
                <p:cxnSp>
                  <p:nvCxnSpPr>
                    <p:cNvPr id="222" name="Straight Connector 221">
                      <a:extLst>
                        <a:ext uri="{FF2B5EF4-FFF2-40B4-BE49-F238E27FC236}">
                          <a16:creationId xmlns:a16="http://schemas.microsoft.com/office/drawing/2014/main" id="{8C8629BF-920F-9A23-FD83-DD3562AFA6A5}"/>
                        </a:ext>
                      </a:extLst>
                    </p:cNvPr>
                    <p:cNvCxnSpPr/>
                    <p:nvPr/>
                  </p:nvCxnSpPr>
                  <p:spPr>
                    <a:xfrm>
                      <a:off x="10604510" y="10731987"/>
                      <a:ext cx="179153" cy="0"/>
                    </a:xfrm>
                    <a:prstGeom prst="line">
                      <a:avLst/>
                    </a:prstGeom>
                    <a:noFill/>
                    <a:ln w="6350" cap="flat" cmpd="sng" algn="ctr">
                      <a:solidFill>
                        <a:schemeClr val="accent1"/>
                      </a:solidFill>
                      <a:prstDash val="solid"/>
                      <a:miter lim="800000"/>
                    </a:ln>
                    <a:effectLst/>
                  </p:spPr>
                </p:cxnSp>
                <p:cxnSp>
                  <p:nvCxnSpPr>
                    <p:cNvPr id="223" name="Straight Connector 222">
                      <a:extLst>
                        <a:ext uri="{FF2B5EF4-FFF2-40B4-BE49-F238E27FC236}">
                          <a16:creationId xmlns:a16="http://schemas.microsoft.com/office/drawing/2014/main" id="{B3265BF0-EAA8-5F3A-96F7-77A4CFAC2688}"/>
                        </a:ext>
                      </a:extLst>
                    </p:cNvPr>
                    <p:cNvCxnSpPr/>
                    <p:nvPr/>
                  </p:nvCxnSpPr>
                  <p:spPr>
                    <a:xfrm>
                      <a:off x="10604510" y="10842626"/>
                      <a:ext cx="179153" cy="0"/>
                    </a:xfrm>
                    <a:prstGeom prst="line">
                      <a:avLst/>
                    </a:prstGeom>
                    <a:noFill/>
                    <a:ln w="6350" cap="flat" cmpd="sng" algn="ctr">
                      <a:solidFill>
                        <a:schemeClr val="accent1"/>
                      </a:solidFill>
                      <a:prstDash val="solid"/>
                      <a:miter lim="800000"/>
                    </a:ln>
                    <a:effectLst/>
                  </p:spPr>
                </p:cxnSp>
                <p:cxnSp>
                  <p:nvCxnSpPr>
                    <p:cNvPr id="224" name="Straight Connector 223">
                      <a:extLst>
                        <a:ext uri="{FF2B5EF4-FFF2-40B4-BE49-F238E27FC236}">
                          <a16:creationId xmlns:a16="http://schemas.microsoft.com/office/drawing/2014/main" id="{E487638F-B69C-5D5A-7F90-5D68AFC5271B}"/>
                        </a:ext>
                      </a:extLst>
                    </p:cNvPr>
                    <p:cNvCxnSpPr/>
                    <p:nvPr/>
                  </p:nvCxnSpPr>
                  <p:spPr>
                    <a:xfrm>
                      <a:off x="10694087" y="10731987"/>
                      <a:ext cx="0" cy="108005"/>
                    </a:xfrm>
                    <a:prstGeom prst="line">
                      <a:avLst/>
                    </a:prstGeom>
                    <a:noFill/>
                    <a:ln w="6350" cap="flat" cmpd="sng" algn="ctr">
                      <a:solidFill>
                        <a:schemeClr val="accent1"/>
                      </a:solidFill>
                      <a:prstDash val="solid"/>
                      <a:miter lim="800000"/>
                    </a:ln>
                    <a:effectLst/>
                  </p:spPr>
                </p:cxnSp>
              </p:grpSp>
              <p:grpSp>
                <p:nvGrpSpPr>
                  <p:cNvPr id="169" name="Group 168">
                    <a:extLst>
                      <a:ext uri="{FF2B5EF4-FFF2-40B4-BE49-F238E27FC236}">
                        <a16:creationId xmlns:a16="http://schemas.microsoft.com/office/drawing/2014/main" id="{7AA6F30B-551A-F6F9-F5F8-D7157302E787}"/>
                      </a:ext>
                    </a:extLst>
                  </p:cNvPr>
                  <p:cNvGrpSpPr/>
                  <p:nvPr/>
                </p:nvGrpSpPr>
                <p:grpSpPr>
                  <a:xfrm>
                    <a:off x="15500333" y="15441897"/>
                    <a:ext cx="56889" cy="35133"/>
                    <a:chOff x="10604510" y="10731987"/>
                    <a:chExt cx="179153" cy="110639"/>
                  </a:xfrm>
                </p:grpSpPr>
                <p:cxnSp>
                  <p:nvCxnSpPr>
                    <p:cNvPr id="219" name="Straight Connector 218">
                      <a:extLst>
                        <a:ext uri="{FF2B5EF4-FFF2-40B4-BE49-F238E27FC236}">
                          <a16:creationId xmlns:a16="http://schemas.microsoft.com/office/drawing/2014/main" id="{BF8C287A-2E4B-537B-A31A-906B69F9B21F}"/>
                        </a:ext>
                      </a:extLst>
                    </p:cNvPr>
                    <p:cNvCxnSpPr/>
                    <p:nvPr/>
                  </p:nvCxnSpPr>
                  <p:spPr>
                    <a:xfrm>
                      <a:off x="10604510" y="10731987"/>
                      <a:ext cx="179153" cy="0"/>
                    </a:xfrm>
                    <a:prstGeom prst="line">
                      <a:avLst/>
                    </a:prstGeom>
                    <a:noFill/>
                    <a:ln w="6350" cap="flat" cmpd="sng" algn="ctr">
                      <a:solidFill>
                        <a:schemeClr val="accent1"/>
                      </a:solidFill>
                      <a:prstDash val="solid"/>
                      <a:miter lim="800000"/>
                    </a:ln>
                    <a:effectLst/>
                  </p:spPr>
                </p:cxnSp>
                <p:cxnSp>
                  <p:nvCxnSpPr>
                    <p:cNvPr id="220" name="Straight Connector 219">
                      <a:extLst>
                        <a:ext uri="{FF2B5EF4-FFF2-40B4-BE49-F238E27FC236}">
                          <a16:creationId xmlns:a16="http://schemas.microsoft.com/office/drawing/2014/main" id="{50861646-BF9A-8245-BAD4-70BB26F58193}"/>
                        </a:ext>
                      </a:extLst>
                    </p:cNvPr>
                    <p:cNvCxnSpPr/>
                    <p:nvPr/>
                  </p:nvCxnSpPr>
                  <p:spPr>
                    <a:xfrm>
                      <a:off x="10604510" y="10842626"/>
                      <a:ext cx="179153" cy="0"/>
                    </a:xfrm>
                    <a:prstGeom prst="line">
                      <a:avLst/>
                    </a:prstGeom>
                    <a:noFill/>
                    <a:ln w="6350" cap="flat" cmpd="sng" algn="ctr">
                      <a:solidFill>
                        <a:schemeClr val="accent1"/>
                      </a:solidFill>
                      <a:prstDash val="solid"/>
                      <a:miter lim="800000"/>
                    </a:ln>
                    <a:effectLst/>
                  </p:spPr>
                </p:cxnSp>
                <p:cxnSp>
                  <p:nvCxnSpPr>
                    <p:cNvPr id="221" name="Straight Connector 220">
                      <a:extLst>
                        <a:ext uri="{FF2B5EF4-FFF2-40B4-BE49-F238E27FC236}">
                          <a16:creationId xmlns:a16="http://schemas.microsoft.com/office/drawing/2014/main" id="{F40BC25D-0A76-EF7E-725E-303EB935032C}"/>
                        </a:ext>
                      </a:extLst>
                    </p:cNvPr>
                    <p:cNvCxnSpPr/>
                    <p:nvPr/>
                  </p:nvCxnSpPr>
                  <p:spPr>
                    <a:xfrm>
                      <a:off x="10694087" y="10731987"/>
                      <a:ext cx="0" cy="108005"/>
                    </a:xfrm>
                    <a:prstGeom prst="line">
                      <a:avLst/>
                    </a:prstGeom>
                    <a:noFill/>
                    <a:ln w="6350" cap="flat" cmpd="sng" algn="ctr">
                      <a:solidFill>
                        <a:schemeClr val="accent1"/>
                      </a:solidFill>
                      <a:prstDash val="solid"/>
                      <a:miter lim="800000"/>
                    </a:ln>
                    <a:effectLst/>
                  </p:spPr>
                </p:cxnSp>
              </p:grpSp>
              <p:grpSp>
                <p:nvGrpSpPr>
                  <p:cNvPr id="170" name="Group 169">
                    <a:extLst>
                      <a:ext uri="{FF2B5EF4-FFF2-40B4-BE49-F238E27FC236}">
                        <a16:creationId xmlns:a16="http://schemas.microsoft.com/office/drawing/2014/main" id="{039D1317-DE7B-26A9-3797-54A042B3C17B}"/>
                      </a:ext>
                    </a:extLst>
                  </p:cNvPr>
                  <p:cNvGrpSpPr/>
                  <p:nvPr/>
                </p:nvGrpSpPr>
                <p:grpSpPr>
                  <a:xfrm>
                    <a:off x="15587182" y="15507574"/>
                    <a:ext cx="56889" cy="35133"/>
                    <a:chOff x="10604510" y="10731987"/>
                    <a:chExt cx="179153" cy="110639"/>
                  </a:xfrm>
                </p:grpSpPr>
                <p:cxnSp>
                  <p:nvCxnSpPr>
                    <p:cNvPr id="216" name="Straight Connector 215">
                      <a:extLst>
                        <a:ext uri="{FF2B5EF4-FFF2-40B4-BE49-F238E27FC236}">
                          <a16:creationId xmlns:a16="http://schemas.microsoft.com/office/drawing/2014/main" id="{2765AD9C-A78B-E4F2-9EB7-6F686934816D}"/>
                        </a:ext>
                      </a:extLst>
                    </p:cNvPr>
                    <p:cNvCxnSpPr/>
                    <p:nvPr/>
                  </p:nvCxnSpPr>
                  <p:spPr>
                    <a:xfrm>
                      <a:off x="10604510" y="10731987"/>
                      <a:ext cx="179153" cy="0"/>
                    </a:xfrm>
                    <a:prstGeom prst="line">
                      <a:avLst/>
                    </a:prstGeom>
                    <a:noFill/>
                    <a:ln w="6350" cap="flat" cmpd="sng" algn="ctr">
                      <a:solidFill>
                        <a:schemeClr val="accent1"/>
                      </a:solidFill>
                      <a:prstDash val="solid"/>
                      <a:miter lim="800000"/>
                    </a:ln>
                    <a:effectLst/>
                  </p:spPr>
                </p:cxnSp>
                <p:cxnSp>
                  <p:nvCxnSpPr>
                    <p:cNvPr id="217" name="Straight Connector 216">
                      <a:extLst>
                        <a:ext uri="{FF2B5EF4-FFF2-40B4-BE49-F238E27FC236}">
                          <a16:creationId xmlns:a16="http://schemas.microsoft.com/office/drawing/2014/main" id="{0B9B05EE-BBCF-6F29-8EA6-882C8DDF19CE}"/>
                        </a:ext>
                      </a:extLst>
                    </p:cNvPr>
                    <p:cNvCxnSpPr/>
                    <p:nvPr/>
                  </p:nvCxnSpPr>
                  <p:spPr>
                    <a:xfrm>
                      <a:off x="10604510" y="10842626"/>
                      <a:ext cx="179153" cy="0"/>
                    </a:xfrm>
                    <a:prstGeom prst="line">
                      <a:avLst/>
                    </a:prstGeom>
                    <a:noFill/>
                    <a:ln w="6350" cap="flat" cmpd="sng" algn="ctr">
                      <a:solidFill>
                        <a:schemeClr val="accent1"/>
                      </a:solidFill>
                      <a:prstDash val="solid"/>
                      <a:miter lim="800000"/>
                    </a:ln>
                    <a:effectLst/>
                  </p:spPr>
                </p:cxnSp>
                <p:cxnSp>
                  <p:nvCxnSpPr>
                    <p:cNvPr id="218" name="Straight Connector 217">
                      <a:extLst>
                        <a:ext uri="{FF2B5EF4-FFF2-40B4-BE49-F238E27FC236}">
                          <a16:creationId xmlns:a16="http://schemas.microsoft.com/office/drawing/2014/main" id="{A720C7F2-870C-C8BB-CCF2-02AF9C189690}"/>
                        </a:ext>
                      </a:extLst>
                    </p:cNvPr>
                    <p:cNvCxnSpPr/>
                    <p:nvPr/>
                  </p:nvCxnSpPr>
                  <p:spPr>
                    <a:xfrm>
                      <a:off x="10694087" y="10731987"/>
                      <a:ext cx="0" cy="108005"/>
                    </a:xfrm>
                    <a:prstGeom prst="line">
                      <a:avLst/>
                    </a:prstGeom>
                    <a:noFill/>
                    <a:ln w="6350" cap="flat" cmpd="sng" algn="ctr">
                      <a:solidFill>
                        <a:schemeClr val="accent1"/>
                      </a:solidFill>
                      <a:prstDash val="solid"/>
                      <a:miter lim="800000"/>
                    </a:ln>
                    <a:effectLst/>
                  </p:spPr>
                </p:cxnSp>
              </p:grpSp>
              <p:grpSp>
                <p:nvGrpSpPr>
                  <p:cNvPr id="171" name="Group 170">
                    <a:extLst>
                      <a:ext uri="{FF2B5EF4-FFF2-40B4-BE49-F238E27FC236}">
                        <a16:creationId xmlns:a16="http://schemas.microsoft.com/office/drawing/2014/main" id="{4D2B9424-8C31-EA9E-262F-D95C01CC60E2}"/>
                      </a:ext>
                    </a:extLst>
                  </p:cNvPr>
                  <p:cNvGrpSpPr/>
                  <p:nvPr/>
                </p:nvGrpSpPr>
                <p:grpSpPr>
                  <a:xfrm>
                    <a:off x="15841249" y="15645401"/>
                    <a:ext cx="56889" cy="35133"/>
                    <a:chOff x="10604510" y="10731987"/>
                    <a:chExt cx="179153" cy="110639"/>
                  </a:xfrm>
                </p:grpSpPr>
                <p:cxnSp>
                  <p:nvCxnSpPr>
                    <p:cNvPr id="213" name="Straight Connector 212">
                      <a:extLst>
                        <a:ext uri="{FF2B5EF4-FFF2-40B4-BE49-F238E27FC236}">
                          <a16:creationId xmlns:a16="http://schemas.microsoft.com/office/drawing/2014/main" id="{DF9BF0D0-3135-3BCF-EC80-C3C07DBB4676}"/>
                        </a:ext>
                      </a:extLst>
                    </p:cNvPr>
                    <p:cNvCxnSpPr/>
                    <p:nvPr/>
                  </p:nvCxnSpPr>
                  <p:spPr>
                    <a:xfrm>
                      <a:off x="10604510" y="10731987"/>
                      <a:ext cx="179153" cy="0"/>
                    </a:xfrm>
                    <a:prstGeom prst="line">
                      <a:avLst/>
                    </a:prstGeom>
                    <a:noFill/>
                    <a:ln w="6350" cap="flat" cmpd="sng" algn="ctr">
                      <a:solidFill>
                        <a:schemeClr val="accent1"/>
                      </a:solidFill>
                      <a:prstDash val="solid"/>
                      <a:miter lim="800000"/>
                    </a:ln>
                    <a:effectLst/>
                  </p:spPr>
                </p:cxnSp>
                <p:cxnSp>
                  <p:nvCxnSpPr>
                    <p:cNvPr id="214" name="Straight Connector 213">
                      <a:extLst>
                        <a:ext uri="{FF2B5EF4-FFF2-40B4-BE49-F238E27FC236}">
                          <a16:creationId xmlns:a16="http://schemas.microsoft.com/office/drawing/2014/main" id="{0E465543-CB75-F792-9F52-16A41548F2A5}"/>
                        </a:ext>
                      </a:extLst>
                    </p:cNvPr>
                    <p:cNvCxnSpPr/>
                    <p:nvPr/>
                  </p:nvCxnSpPr>
                  <p:spPr>
                    <a:xfrm>
                      <a:off x="10604510" y="10842626"/>
                      <a:ext cx="179153" cy="0"/>
                    </a:xfrm>
                    <a:prstGeom prst="line">
                      <a:avLst/>
                    </a:prstGeom>
                    <a:noFill/>
                    <a:ln w="6350" cap="flat" cmpd="sng" algn="ctr">
                      <a:solidFill>
                        <a:schemeClr val="accent1"/>
                      </a:solidFill>
                      <a:prstDash val="solid"/>
                      <a:miter lim="800000"/>
                    </a:ln>
                    <a:effectLst/>
                  </p:spPr>
                </p:cxnSp>
                <p:cxnSp>
                  <p:nvCxnSpPr>
                    <p:cNvPr id="215" name="Straight Connector 214">
                      <a:extLst>
                        <a:ext uri="{FF2B5EF4-FFF2-40B4-BE49-F238E27FC236}">
                          <a16:creationId xmlns:a16="http://schemas.microsoft.com/office/drawing/2014/main" id="{F5240B90-59C6-0C85-9071-93CF658DF3B9}"/>
                        </a:ext>
                      </a:extLst>
                    </p:cNvPr>
                    <p:cNvCxnSpPr/>
                    <p:nvPr/>
                  </p:nvCxnSpPr>
                  <p:spPr>
                    <a:xfrm>
                      <a:off x="10694087" y="10731987"/>
                      <a:ext cx="0" cy="108005"/>
                    </a:xfrm>
                    <a:prstGeom prst="line">
                      <a:avLst/>
                    </a:prstGeom>
                    <a:noFill/>
                    <a:ln w="6350" cap="flat" cmpd="sng" algn="ctr">
                      <a:solidFill>
                        <a:schemeClr val="accent1"/>
                      </a:solidFill>
                      <a:prstDash val="solid"/>
                      <a:miter lim="800000"/>
                    </a:ln>
                    <a:effectLst/>
                  </p:spPr>
                </p:cxnSp>
              </p:grpSp>
              <p:grpSp>
                <p:nvGrpSpPr>
                  <p:cNvPr id="172" name="Group 171">
                    <a:extLst>
                      <a:ext uri="{FF2B5EF4-FFF2-40B4-BE49-F238E27FC236}">
                        <a16:creationId xmlns:a16="http://schemas.microsoft.com/office/drawing/2014/main" id="{9AD11058-25B9-3B61-7FB4-8441AFD6CE1A}"/>
                      </a:ext>
                    </a:extLst>
                  </p:cNvPr>
                  <p:cNvGrpSpPr/>
                  <p:nvPr/>
                </p:nvGrpSpPr>
                <p:grpSpPr>
                  <a:xfrm>
                    <a:off x="16084514" y="15720584"/>
                    <a:ext cx="56889" cy="35133"/>
                    <a:chOff x="10604510" y="10731987"/>
                    <a:chExt cx="179153" cy="110639"/>
                  </a:xfrm>
                </p:grpSpPr>
                <p:cxnSp>
                  <p:nvCxnSpPr>
                    <p:cNvPr id="210" name="Straight Connector 209">
                      <a:extLst>
                        <a:ext uri="{FF2B5EF4-FFF2-40B4-BE49-F238E27FC236}">
                          <a16:creationId xmlns:a16="http://schemas.microsoft.com/office/drawing/2014/main" id="{DBC473EC-6BBA-D619-A285-E293DE398602}"/>
                        </a:ext>
                      </a:extLst>
                    </p:cNvPr>
                    <p:cNvCxnSpPr/>
                    <p:nvPr/>
                  </p:nvCxnSpPr>
                  <p:spPr>
                    <a:xfrm>
                      <a:off x="10604510" y="10731987"/>
                      <a:ext cx="179153" cy="0"/>
                    </a:xfrm>
                    <a:prstGeom prst="line">
                      <a:avLst/>
                    </a:prstGeom>
                    <a:noFill/>
                    <a:ln w="6350" cap="flat" cmpd="sng" algn="ctr">
                      <a:solidFill>
                        <a:schemeClr val="accent1"/>
                      </a:solidFill>
                      <a:prstDash val="solid"/>
                      <a:miter lim="800000"/>
                    </a:ln>
                    <a:effectLst/>
                  </p:spPr>
                </p:cxnSp>
                <p:cxnSp>
                  <p:nvCxnSpPr>
                    <p:cNvPr id="211" name="Straight Connector 210">
                      <a:extLst>
                        <a:ext uri="{FF2B5EF4-FFF2-40B4-BE49-F238E27FC236}">
                          <a16:creationId xmlns:a16="http://schemas.microsoft.com/office/drawing/2014/main" id="{69201E33-B6E2-C87C-34C9-F306FC4E3570}"/>
                        </a:ext>
                      </a:extLst>
                    </p:cNvPr>
                    <p:cNvCxnSpPr/>
                    <p:nvPr/>
                  </p:nvCxnSpPr>
                  <p:spPr>
                    <a:xfrm>
                      <a:off x="10604510" y="10842626"/>
                      <a:ext cx="179153" cy="0"/>
                    </a:xfrm>
                    <a:prstGeom prst="line">
                      <a:avLst/>
                    </a:prstGeom>
                    <a:noFill/>
                    <a:ln w="6350" cap="flat" cmpd="sng" algn="ctr">
                      <a:solidFill>
                        <a:schemeClr val="accent1"/>
                      </a:solidFill>
                      <a:prstDash val="solid"/>
                      <a:miter lim="800000"/>
                    </a:ln>
                    <a:effectLst/>
                  </p:spPr>
                </p:cxnSp>
                <p:cxnSp>
                  <p:nvCxnSpPr>
                    <p:cNvPr id="212" name="Straight Connector 211">
                      <a:extLst>
                        <a:ext uri="{FF2B5EF4-FFF2-40B4-BE49-F238E27FC236}">
                          <a16:creationId xmlns:a16="http://schemas.microsoft.com/office/drawing/2014/main" id="{16C9C69A-EFDC-C025-177B-CE3B69C7B058}"/>
                        </a:ext>
                      </a:extLst>
                    </p:cNvPr>
                    <p:cNvCxnSpPr/>
                    <p:nvPr/>
                  </p:nvCxnSpPr>
                  <p:spPr>
                    <a:xfrm>
                      <a:off x="10694087" y="10731987"/>
                      <a:ext cx="0" cy="108005"/>
                    </a:xfrm>
                    <a:prstGeom prst="line">
                      <a:avLst/>
                    </a:prstGeom>
                    <a:noFill/>
                    <a:ln w="6350" cap="flat" cmpd="sng" algn="ctr">
                      <a:solidFill>
                        <a:schemeClr val="accent1"/>
                      </a:solidFill>
                      <a:prstDash val="solid"/>
                      <a:miter lim="800000"/>
                    </a:ln>
                    <a:effectLst/>
                  </p:spPr>
                </p:cxnSp>
              </p:grpSp>
              <p:grpSp>
                <p:nvGrpSpPr>
                  <p:cNvPr id="173" name="Group 172">
                    <a:extLst>
                      <a:ext uri="{FF2B5EF4-FFF2-40B4-BE49-F238E27FC236}">
                        <a16:creationId xmlns:a16="http://schemas.microsoft.com/office/drawing/2014/main" id="{5F7AD783-F2DB-C252-4B01-C11B511D6D63}"/>
                      </a:ext>
                    </a:extLst>
                  </p:cNvPr>
                  <p:cNvGrpSpPr/>
                  <p:nvPr/>
                </p:nvGrpSpPr>
                <p:grpSpPr>
                  <a:xfrm>
                    <a:off x="16213276" y="15880024"/>
                    <a:ext cx="56889" cy="35133"/>
                    <a:chOff x="10604510" y="10731987"/>
                    <a:chExt cx="179153" cy="110639"/>
                  </a:xfrm>
                </p:grpSpPr>
                <p:cxnSp>
                  <p:nvCxnSpPr>
                    <p:cNvPr id="207" name="Straight Connector 206">
                      <a:extLst>
                        <a:ext uri="{FF2B5EF4-FFF2-40B4-BE49-F238E27FC236}">
                          <a16:creationId xmlns:a16="http://schemas.microsoft.com/office/drawing/2014/main" id="{13664EAE-813E-9101-B68B-1B5F6840F3C0}"/>
                        </a:ext>
                      </a:extLst>
                    </p:cNvPr>
                    <p:cNvCxnSpPr/>
                    <p:nvPr/>
                  </p:nvCxnSpPr>
                  <p:spPr>
                    <a:xfrm>
                      <a:off x="10604510" y="10731987"/>
                      <a:ext cx="179153" cy="0"/>
                    </a:xfrm>
                    <a:prstGeom prst="line">
                      <a:avLst/>
                    </a:prstGeom>
                    <a:noFill/>
                    <a:ln w="6350" cap="flat" cmpd="sng" algn="ctr">
                      <a:solidFill>
                        <a:schemeClr val="accent1"/>
                      </a:solidFill>
                      <a:prstDash val="solid"/>
                      <a:miter lim="800000"/>
                    </a:ln>
                    <a:effectLst/>
                  </p:spPr>
                </p:cxnSp>
                <p:cxnSp>
                  <p:nvCxnSpPr>
                    <p:cNvPr id="208" name="Straight Connector 207">
                      <a:extLst>
                        <a:ext uri="{FF2B5EF4-FFF2-40B4-BE49-F238E27FC236}">
                          <a16:creationId xmlns:a16="http://schemas.microsoft.com/office/drawing/2014/main" id="{6817D6E8-94D7-C355-8BA3-F7B2C8E9A1A2}"/>
                        </a:ext>
                      </a:extLst>
                    </p:cNvPr>
                    <p:cNvCxnSpPr/>
                    <p:nvPr/>
                  </p:nvCxnSpPr>
                  <p:spPr>
                    <a:xfrm>
                      <a:off x="10604510" y="10842626"/>
                      <a:ext cx="179153" cy="0"/>
                    </a:xfrm>
                    <a:prstGeom prst="line">
                      <a:avLst/>
                    </a:prstGeom>
                    <a:noFill/>
                    <a:ln w="6350" cap="flat" cmpd="sng" algn="ctr">
                      <a:solidFill>
                        <a:schemeClr val="accent1"/>
                      </a:solidFill>
                      <a:prstDash val="solid"/>
                      <a:miter lim="800000"/>
                    </a:ln>
                    <a:effectLst/>
                  </p:spPr>
                </p:cxnSp>
                <p:cxnSp>
                  <p:nvCxnSpPr>
                    <p:cNvPr id="209" name="Straight Connector 208">
                      <a:extLst>
                        <a:ext uri="{FF2B5EF4-FFF2-40B4-BE49-F238E27FC236}">
                          <a16:creationId xmlns:a16="http://schemas.microsoft.com/office/drawing/2014/main" id="{963D2F6C-D866-8BD4-5F88-E86C92746F62}"/>
                        </a:ext>
                      </a:extLst>
                    </p:cNvPr>
                    <p:cNvCxnSpPr/>
                    <p:nvPr/>
                  </p:nvCxnSpPr>
                  <p:spPr>
                    <a:xfrm>
                      <a:off x="10694087" y="10731987"/>
                      <a:ext cx="0" cy="108005"/>
                    </a:xfrm>
                    <a:prstGeom prst="line">
                      <a:avLst/>
                    </a:prstGeom>
                    <a:noFill/>
                    <a:ln w="6350" cap="flat" cmpd="sng" algn="ctr">
                      <a:solidFill>
                        <a:schemeClr val="accent1"/>
                      </a:solidFill>
                      <a:prstDash val="solid"/>
                      <a:miter lim="800000"/>
                    </a:ln>
                    <a:effectLst/>
                  </p:spPr>
                </p:cxnSp>
              </p:grpSp>
              <p:grpSp>
                <p:nvGrpSpPr>
                  <p:cNvPr id="174" name="Group 173">
                    <a:extLst>
                      <a:ext uri="{FF2B5EF4-FFF2-40B4-BE49-F238E27FC236}">
                        <a16:creationId xmlns:a16="http://schemas.microsoft.com/office/drawing/2014/main" id="{3EEEAF12-ACC0-92FF-E514-57BF9A409144}"/>
                      </a:ext>
                    </a:extLst>
                  </p:cNvPr>
                  <p:cNvGrpSpPr/>
                  <p:nvPr/>
                </p:nvGrpSpPr>
                <p:grpSpPr>
                  <a:xfrm>
                    <a:off x="16390863" y="15880024"/>
                    <a:ext cx="56889" cy="35133"/>
                    <a:chOff x="10604510" y="10731987"/>
                    <a:chExt cx="179153" cy="110639"/>
                  </a:xfrm>
                </p:grpSpPr>
                <p:cxnSp>
                  <p:nvCxnSpPr>
                    <p:cNvPr id="204" name="Straight Connector 203">
                      <a:extLst>
                        <a:ext uri="{FF2B5EF4-FFF2-40B4-BE49-F238E27FC236}">
                          <a16:creationId xmlns:a16="http://schemas.microsoft.com/office/drawing/2014/main" id="{E12D540A-8032-87E8-6957-DC98DC879522}"/>
                        </a:ext>
                      </a:extLst>
                    </p:cNvPr>
                    <p:cNvCxnSpPr/>
                    <p:nvPr/>
                  </p:nvCxnSpPr>
                  <p:spPr>
                    <a:xfrm>
                      <a:off x="10604510" y="10731987"/>
                      <a:ext cx="179153" cy="0"/>
                    </a:xfrm>
                    <a:prstGeom prst="line">
                      <a:avLst/>
                    </a:prstGeom>
                    <a:noFill/>
                    <a:ln w="6350" cap="flat" cmpd="sng" algn="ctr">
                      <a:solidFill>
                        <a:schemeClr val="accent1"/>
                      </a:solidFill>
                      <a:prstDash val="solid"/>
                      <a:miter lim="800000"/>
                    </a:ln>
                    <a:effectLst/>
                  </p:spPr>
                </p:cxnSp>
                <p:cxnSp>
                  <p:nvCxnSpPr>
                    <p:cNvPr id="205" name="Straight Connector 204">
                      <a:extLst>
                        <a:ext uri="{FF2B5EF4-FFF2-40B4-BE49-F238E27FC236}">
                          <a16:creationId xmlns:a16="http://schemas.microsoft.com/office/drawing/2014/main" id="{EEB5F8D8-3F99-3D5D-7C0C-F79D7172DC28}"/>
                        </a:ext>
                      </a:extLst>
                    </p:cNvPr>
                    <p:cNvCxnSpPr/>
                    <p:nvPr/>
                  </p:nvCxnSpPr>
                  <p:spPr>
                    <a:xfrm>
                      <a:off x="10604510" y="10842626"/>
                      <a:ext cx="179153" cy="0"/>
                    </a:xfrm>
                    <a:prstGeom prst="line">
                      <a:avLst/>
                    </a:prstGeom>
                    <a:noFill/>
                    <a:ln w="6350" cap="flat" cmpd="sng" algn="ctr">
                      <a:solidFill>
                        <a:schemeClr val="accent1"/>
                      </a:solidFill>
                      <a:prstDash val="solid"/>
                      <a:miter lim="800000"/>
                    </a:ln>
                    <a:effectLst/>
                  </p:spPr>
                </p:cxnSp>
                <p:cxnSp>
                  <p:nvCxnSpPr>
                    <p:cNvPr id="206" name="Straight Connector 205">
                      <a:extLst>
                        <a:ext uri="{FF2B5EF4-FFF2-40B4-BE49-F238E27FC236}">
                          <a16:creationId xmlns:a16="http://schemas.microsoft.com/office/drawing/2014/main" id="{0F3B8BBF-58E6-D359-CC1C-535465F9FCDF}"/>
                        </a:ext>
                      </a:extLst>
                    </p:cNvPr>
                    <p:cNvCxnSpPr/>
                    <p:nvPr/>
                  </p:nvCxnSpPr>
                  <p:spPr>
                    <a:xfrm>
                      <a:off x="10694087" y="10731987"/>
                      <a:ext cx="0" cy="108005"/>
                    </a:xfrm>
                    <a:prstGeom prst="line">
                      <a:avLst/>
                    </a:prstGeom>
                    <a:noFill/>
                    <a:ln w="6350" cap="flat" cmpd="sng" algn="ctr">
                      <a:solidFill>
                        <a:schemeClr val="accent1"/>
                      </a:solidFill>
                      <a:prstDash val="solid"/>
                      <a:miter lim="800000"/>
                    </a:ln>
                    <a:effectLst/>
                  </p:spPr>
                </p:cxnSp>
              </p:grpSp>
              <p:grpSp>
                <p:nvGrpSpPr>
                  <p:cNvPr id="175" name="Group 174">
                    <a:extLst>
                      <a:ext uri="{FF2B5EF4-FFF2-40B4-BE49-F238E27FC236}">
                        <a16:creationId xmlns:a16="http://schemas.microsoft.com/office/drawing/2014/main" id="{B66B996C-E969-B175-D40F-07921C812B43}"/>
                      </a:ext>
                    </a:extLst>
                  </p:cNvPr>
                  <p:cNvGrpSpPr/>
                  <p:nvPr/>
                </p:nvGrpSpPr>
                <p:grpSpPr>
                  <a:xfrm>
                    <a:off x="16656596" y="15979413"/>
                    <a:ext cx="56889" cy="35133"/>
                    <a:chOff x="10604510" y="10731987"/>
                    <a:chExt cx="179153" cy="110639"/>
                  </a:xfrm>
                </p:grpSpPr>
                <p:cxnSp>
                  <p:nvCxnSpPr>
                    <p:cNvPr id="201" name="Straight Connector 200">
                      <a:extLst>
                        <a:ext uri="{FF2B5EF4-FFF2-40B4-BE49-F238E27FC236}">
                          <a16:creationId xmlns:a16="http://schemas.microsoft.com/office/drawing/2014/main" id="{A5082BB5-5687-F0C2-B7A5-0CDBE8D85C0E}"/>
                        </a:ext>
                      </a:extLst>
                    </p:cNvPr>
                    <p:cNvCxnSpPr/>
                    <p:nvPr/>
                  </p:nvCxnSpPr>
                  <p:spPr>
                    <a:xfrm>
                      <a:off x="10604510" y="10731987"/>
                      <a:ext cx="179153" cy="0"/>
                    </a:xfrm>
                    <a:prstGeom prst="line">
                      <a:avLst/>
                    </a:prstGeom>
                    <a:noFill/>
                    <a:ln w="6350" cap="flat" cmpd="sng" algn="ctr">
                      <a:solidFill>
                        <a:schemeClr val="accent1"/>
                      </a:solidFill>
                      <a:prstDash val="solid"/>
                      <a:miter lim="800000"/>
                    </a:ln>
                    <a:effectLst/>
                  </p:spPr>
                </p:cxnSp>
                <p:cxnSp>
                  <p:nvCxnSpPr>
                    <p:cNvPr id="202" name="Straight Connector 201">
                      <a:extLst>
                        <a:ext uri="{FF2B5EF4-FFF2-40B4-BE49-F238E27FC236}">
                          <a16:creationId xmlns:a16="http://schemas.microsoft.com/office/drawing/2014/main" id="{CF696943-8829-C3CF-2F07-CBA10BDCC0C9}"/>
                        </a:ext>
                      </a:extLst>
                    </p:cNvPr>
                    <p:cNvCxnSpPr/>
                    <p:nvPr/>
                  </p:nvCxnSpPr>
                  <p:spPr>
                    <a:xfrm>
                      <a:off x="10604510" y="10842626"/>
                      <a:ext cx="179153" cy="0"/>
                    </a:xfrm>
                    <a:prstGeom prst="line">
                      <a:avLst/>
                    </a:prstGeom>
                    <a:noFill/>
                    <a:ln w="6350" cap="flat" cmpd="sng" algn="ctr">
                      <a:solidFill>
                        <a:schemeClr val="accent1"/>
                      </a:solidFill>
                      <a:prstDash val="solid"/>
                      <a:miter lim="800000"/>
                    </a:ln>
                    <a:effectLst/>
                  </p:spPr>
                </p:cxnSp>
                <p:cxnSp>
                  <p:nvCxnSpPr>
                    <p:cNvPr id="203" name="Straight Connector 202">
                      <a:extLst>
                        <a:ext uri="{FF2B5EF4-FFF2-40B4-BE49-F238E27FC236}">
                          <a16:creationId xmlns:a16="http://schemas.microsoft.com/office/drawing/2014/main" id="{CFF3D00F-A13D-9B23-61C3-CC253B3F3963}"/>
                        </a:ext>
                      </a:extLst>
                    </p:cNvPr>
                    <p:cNvCxnSpPr/>
                    <p:nvPr/>
                  </p:nvCxnSpPr>
                  <p:spPr>
                    <a:xfrm>
                      <a:off x="10694087" y="10731987"/>
                      <a:ext cx="0" cy="108005"/>
                    </a:xfrm>
                    <a:prstGeom prst="line">
                      <a:avLst/>
                    </a:prstGeom>
                    <a:noFill/>
                    <a:ln w="6350" cap="flat" cmpd="sng" algn="ctr">
                      <a:solidFill>
                        <a:schemeClr val="accent1"/>
                      </a:solidFill>
                      <a:prstDash val="solid"/>
                      <a:miter lim="800000"/>
                    </a:ln>
                    <a:effectLst/>
                  </p:spPr>
                </p:cxnSp>
              </p:grpSp>
              <p:grpSp>
                <p:nvGrpSpPr>
                  <p:cNvPr id="176" name="Group 175">
                    <a:extLst>
                      <a:ext uri="{FF2B5EF4-FFF2-40B4-BE49-F238E27FC236}">
                        <a16:creationId xmlns:a16="http://schemas.microsoft.com/office/drawing/2014/main" id="{62BECF36-17D1-778C-155B-0CF6ED9BF1B7}"/>
                      </a:ext>
                    </a:extLst>
                  </p:cNvPr>
                  <p:cNvGrpSpPr/>
                  <p:nvPr/>
                </p:nvGrpSpPr>
                <p:grpSpPr>
                  <a:xfrm>
                    <a:off x="16934428" y="15979413"/>
                    <a:ext cx="56889" cy="35133"/>
                    <a:chOff x="10604510" y="10731987"/>
                    <a:chExt cx="179153" cy="110639"/>
                  </a:xfrm>
                </p:grpSpPr>
                <p:cxnSp>
                  <p:nvCxnSpPr>
                    <p:cNvPr id="198" name="Straight Connector 197">
                      <a:extLst>
                        <a:ext uri="{FF2B5EF4-FFF2-40B4-BE49-F238E27FC236}">
                          <a16:creationId xmlns:a16="http://schemas.microsoft.com/office/drawing/2014/main" id="{FC01C404-C81F-21FB-444D-A0FD251B347B}"/>
                        </a:ext>
                      </a:extLst>
                    </p:cNvPr>
                    <p:cNvCxnSpPr/>
                    <p:nvPr/>
                  </p:nvCxnSpPr>
                  <p:spPr>
                    <a:xfrm>
                      <a:off x="10604510" y="10731987"/>
                      <a:ext cx="179153" cy="0"/>
                    </a:xfrm>
                    <a:prstGeom prst="line">
                      <a:avLst/>
                    </a:prstGeom>
                    <a:noFill/>
                    <a:ln w="6350" cap="flat" cmpd="sng" algn="ctr">
                      <a:solidFill>
                        <a:schemeClr val="accent1"/>
                      </a:solidFill>
                      <a:prstDash val="solid"/>
                      <a:miter lim="800000"/>
                    </a:ln>
                    <a:effectLst/>
                  </p:spPr>
                </p:cxnSp>
                <p:cxnSp>
                  <p:nvCxnSpPr>
                    <p:cNvPr id="199" name="Straight Connector 198">
                      <a:extLst>
                        <a:ext uri="{FF2B5EF4-FFF2-40B4-BE49-F238E27FC236}">
                          <a16:creationId xmlns:a16="http://schemas.microsoft.com/office/drawing/2014/main" id="{60FDC2A1-D0E4-6B2C-7EC2-61EE4BD19343}"/>
                        </a:ext>
                      </a:extLst>
                    </p:cNvPr>
                    <p:cNvCxnSpPr/>
                    <p:nvPr/>
                  </p:nvCxnSpPr>
                  <p:spPr>
                    <a:xfrm>
                      <a:off x="10604510" y="10842626"/>
                      <a:ext cx="179153" cy="0"/>
                    </a:xfrm>
                    <a:prstGeom prst="line">
                      <a:avLst/>
                    </a:prstGeom>
                    <a:noFill/>
                    <a:ln w="6350" cap="flat" cmpd="sng" algn="ctr">
                      <a:solidFill>
                        <a:schemeClr val="accent1"/>
                      </a:solidFill>
                      <a:prstDash val="solid"/>
                      <a:miter lim="800000"/>
                    </a:ln>
                    <a:effectLst/>
                  </p:spPr>
                </p:cxnSp>
                <p:cxnSp>
                  <p:nvCxnSpPr>
                    <p:cNvPr id="200" name="Straight Connector 199">
                      <a:extLst>
                        <a:ext uri="{FF2B5EF4-FFF2-40B4-BE49-F238E27FC236}">
                          <a16:creationId xmlns:a16="http://schemas.microsoft.com/office/drawing/2014/main" id="{5A57F914-377B-31D6-28B6-4800D8467F0F}"/>
                        </a:ext>
                      </a:extLst>
                    </p:cNvPr>
                    <p:cNvCxnSpPr/>
                    <p:nvPr/>
                  </p:nvCxnSpPr>
                  <p:spPr>
                    <a:xfrm>
                      <a:off x="10694087" y="10731987"/>
                      <a:ext cx="0" cy="108005"/>
                    </a:xfrm>
                    <a:prstGeom prst="line">
                      <a:avLst/>
                    </a:prstGeom>
                    <a:noFill/>
                    <a:ln w="6350" cap="flat" cmpd="sng" algn="ctr">
                      <a:solidFill>
                        <a:schemeClr val="accent1"/>
                      </a:solidFill>
                      <a:prstDash val="solid"/>
                      <a:miter lim="800000"/>
                    </a:ln>
                    <a:effectLst/>
                  </p:spPr>
                </p:cxnSp>
              </p:grpSp>
              <p:grpSp>
                <p:nvGrpSpPr>
                  <p:cNvPr id="177" name="Group 176">
                    <a:extLst>
                      <a:ext uri="{FF2B5EF4-FFF2-40B4-BE49-F238E27FC236}">
                        <a16:creationId xmlns:a16="http://schemas.microsoft.com/office/drawing/2014/main" id="{D9A8C6EB-64FD-AB3E-8D55-63A8EAF6B7AB}"/>
                      </a:ext>
                    </a:extLst>
                  </p:cNvPr>
                  <p:cNvGrpSpPr/>
                  <p:nvPr/>
                </p:nvGrpSpPr>
                <p:grpSpPr>
                  <a:xfrm>
                    <a:off x="17460450" y="16099792"/>
                    <a:ext cx="56889" cy="35133"/>
                    <a:chOff x="10604510" y="10731987"/>
                    <a:chExt cx="179153" cy="110639"/>
                  </a:xfrm>
                </p:grpSpPr>
                <p:cxnSp>
                  <p:nvCxnSpPr>
                    <p:cNvPr id="195" name="Straight Connector 194">
                      <a:extLst>
                        <a:ext uri="{FF2B5EF4-FFF2-40B4-BE49-F238E27FC236}">
                          <a16:creationId xmlns:a16="http://schemas.microsoft.com/office/drawing/2014/main" id="{BC981DB2-F3B2-A463-DB76-E40686F7806C}"/>
                        </a:ext>
                      </a:extLst>
                    </p:cNvPr>
                    <p:cNvCxnSpPr/>
                    <p:nvPr/>
                  </p:nvCxnSpPr>
                  <p:spPr>
                    <a:xfrm>
                      <a:off x="10604510" y="10731987"/>
                      <a:ext cx="179153" cy="0"/>
                    </a:xfrm>
                    <a:prstGeom prst="line">
                      <a:avLst/>
                    </a:prstGeom>
                    <a:noFill/>
                    <a:ln w="6350" cap="flat" cmpd="sng" algn="ctr">
                      <a:solidFill>
                        <a:schemeClr val="accent1"/>
                      </a:solidFill>
                      <a:prstDash val="solid"/>
                      <a:miter lim="800000"/>
                    </a:ln>
                    <a:effectLst/>
                  </p:spPr>
                </p:cxnSp>
                <p:cxnSp>
                  <p:nvCxnSpPr>
                    <p:cNvPr id="196" name="Straight Connector 195">
                      <a:extLst>
                        <a:ext uri="{FF2B5EF4-FFF2-40B4-BE49-F238E27FC236}">
                          <a16:creationId xmlns:a16="http://schemas.microsoft.com/office/drawing/2014/main" id="{1CAE5D49-6BDC-4C04-CBC3-00358FA4C48E}"/>
                        </a:ext>
                      </a:extLst>
                    </p:cNvPr>
                    <p:cNvCxnSpPr/>
                    <p:nvPr/>
                  </p:nvCxnSpPr>
                  <p:spPr>
                    <a:xfrm>
                      <a:off x="10604510" y="10842626"/>
                      <a:ext cx="179153" cy="0"/>
                    </a:xfrm>
                    <a:prstGeom prst="line">
                      <a:avLst/>
                    </a:prstGeom>
                    <a:noFill/>
                    <a:ln w="6350" cap="flat" cmpd="sng" algn="ctr">
                      <a:solidFill>
                        <a:schemeClr val="accent1"/>
                      </a:solidFill>
                      <a:prstDash val="solid"/>
                      <a:miter lim="800000"/>
                    </a:ln>
                    <a:effectLst/>
                  </p:spPr>
                </p:cxnSp>
                <p:cxnSp>
                  <p:nvCxnSpPr>
                    <p:cNvPr id="197" name="Straight Connector 196">
                      <a:extLst>
                        <a:ext uri="{FF2B5EF4-FFF2-40B4-BE49-F238E27FC236}">
                          <a16:creationId xmlns:a16="http://schemas.microsoft.com/office/drawing/2014/main" id="{BD992776-10D1-E037-29AD-56C71FC44464}"/>
                        </a:ext>
                      </a:extLst>
                    </p:cNvPr>
                    <p:cNvCxnSpPr/>
                    <p:nvPr/>
                  </p:nvCxnSpPr>
                  <p:spPr>
                    <a:xfrm>
                      <a:off x="10694087" y="10731987"/>
                      <a:ext cx="0" cy="108005"/>
                    </a:xfrm>
                    <a:prstGeom prst="line">
                      <a:avLst/>
                    </a:prstGeom>
                    <a:noFill/>
                    <a:ln w="6350" cap="flat" cmpd="sng" algn="ctr">
                      <a:solidFill>
                        <a:schemeClr val="accent1"/>
                      </a:solidFill>
                      <a:prstDash val="solid"/>
                      <a:miter lim="800000"/>
                    </a:ln>
                    <a:effectLst/>
                  </p:spPr>
                </p:cxnSp>
              </p:grpSp>
              <p:grpSp>
                <p:nvGrpSpPr>
                  <p:cNvPr id="178" name="Group 177">
                    <a:extLst>
                      <a:ext uri="{FF2B5EF4-FFF2-40B4-BE49-F238E27FC236}">
                        <a16:creationId xmlns:a16="http://schemas.microsoft.com/office/drawing/2014/main" id="{67EAB7EF-FAFB-7B87-19B1-0CA67D39181C}"/>
                      </a:ext>
                    </a:extLst>
                  </p:cNvPr>
                  <p:cNvGrpSpPr/>
                  <p:nvPr/>
                </p:nvGrpSpPr>
                <p:grpSpPr>
                  <a:xfrm>
                    <a:off x="17460450" y="16248210"/>
                    <a:ext cx="56889" cy="35133"/>
                    <a:chOff x="10604510" y="10731987"/>
                    <a:chExt cx="179153" cy="110639"/>
                  </a:xfrm>
                </p:grpSpPr>
                <p:cxnSp>
                  <p:nvCxnSpPr>
                    <p:cNvPr id="192" name="Straight Connector 191">
                      <a:extLst>
                        <a:ext uri="{FF2B5EF4-FFF2-40B4-BE49-F238E27FC236}">
                          <a16:creationId xmlns:a16="http://schemas.microsoft.com/office/drawing/2014/main" id="{42CA464C-2664-5F22-1F7B-4C1857E9F0A7}"/>
                        </a:ext>
                      </a:extLst>
                    </p:cNvPr>
                    <p:cNvCxnSpPr/>
                    <p:nvPr/>
                  </p:nvCxnSpPr>
                  <p:spPr>
                    <a:xfrm>
                      <a:off x="10604510" y="10731987"/>
                      <a:ext cx="179153" cy="0"/>
                    </a:xfrm>
                    <a:prstGeom prst="line">
                      <a:avLst/>
                    </a:prstGeom>
                    <a:noFill/>
                    <a:ln w="6350" cap="flat" cmpd="sng" algn="ctr">
                      <a:solidFill>
                        <a:schemeClr val="accent1"/>
                      </a:solidFill>
                      <a:prstDash val="solid"/>
                      <a:miter lim="800000"/>
                    </a:ln>
                    <a:effectLst/>
                  </p:spPr>
                </p:cxnSp>
                <p:cxnSp>
                  <p:nvCxnSpPr>
                    <p:cNvPr id="193" name="Straight Connector 192">
                      <a:extLst>
                        <a:ext uri="{FF2B5EF4-FFF2-40B4-BE49-F238E27FC236}">
                          <a16:creationId xmlns:a16="http://schemas.microsoft.com/office/drawing/2014/main" id="{A3B7226A-2A12-AADD-35EC-F584C77A40EC}"/>
                        </a:ext>
                      </a:extLst>
                    </p:cNvPr>
                    <p:cNvCxnSpPr/>
                    <p:nvPr/>
                  </p:nvCxnSpPr>
                  <p:spPr>
                    <a:xfrm>
                      <a:off x="10604510" y="10842626"/>
                      <a:ext cx="179153" cy="0"/>
                    </a:xfrm>
                    <a:prstGeom prst="line">
                      <a:avLst/>
                    </a:prstGeom>
                    <a:noFill/>
                    <a:ln w="6350" cap="flat" cmpd="sng" algn="ctr">
                      <a:solidFill>
                        <a:schemeClr val="accent1"/>
                      </a:solidFill>
                      <a:prstDash val="solid"/>
                      <a:miter lim="800000"/>
                    </a:ln>
                    <a:effectLst/>
                  </p:spPr>
                </p:cxnSp>
                <p:cxnSp>
                  <p:nvCxnSpPr>
                    <p:cNvPr id="194" name="Straight Connector 193">
                      <a:extLst>
                        <a:ext uri="{FF2B5EF4-FFF2-40B4-BE49-F238E27FC236}">
                          <a16:creationId xmlns:a16="http://schemas.microsoft.com/office/drawing/2014/main" id="{DA194D66-7D10-9115-812E-580353A4EBBC}"/>
                        </a:ext>
                      </a:extLst>
                    </p:cNvPr>
                    <p:cNvCxnSpPr/>
                    <p:nvPr/>
                  </p:nvCxnSpPr>
                  <p:spPr>
                    <a:xfrm>
                      <a:off x="10694087" y="10731987"/>
                      <a:ext cx="0" cy="108005"/>
                    </a:xfrm>
                    <a:prstGeom prst="line">
                      <a:avLst/>
                    </a:prstGeom>
                    <a:noFill/>
                    <a:ln w="6350" cap="flat" cmpd="sng" algn="ctr">
                      <a:solidFill>
                        <a:schemeClr val="accent1"/>
                      </a:solidFill>
                      <a:prstDash val="solid"/>
                      <a:miter lim="800000"/>
                    </a:ln>
                    <a:effectLst/>
                  </p:spPr>
                </p:cxnSp>
              </p:grpSp>
              <p:grpSp>
                <p:nvGrpSpPr>
                  <p:cNvPr id="179" name="Group 178">
                    <a:extLst>
                      <a:ext uri="{FF2B5EF4-FFF2-40B4-BE49-F238E27FC236}">
                        <a16:creationId xmlns:a16="http://schemas.microsoft.com/office/drawing/2014/main" id="{732BABBE-3510-51C6-D268-02ADA71D4B53}"/>
                      </a:ext>
                    </a:extLst>
                  </p:cNvPr>
                  <p:cNvGrpSpPr/>
                  <p:nvPr/>
                </p:nvGrpSpPr>
                <p:grpSpPr>
                  <a:xfrm>
                    <a:off x="17614705" y="16248210"/>
                    <a:ext cx="56889" cy="35133"/>
                    <a:chOff x="10604510" y="10731987"/>
                    <a:chExt cx="179153" cy="110639"/>
                  </a:xfrm>
                </p:grpSpPr>
                <p:cxnSp>
                  <p:nvCxnSpPr>
                    <p:cNvPr id="189" name="Straight Connector 188">
                      <a:extLst>
                        <a:ext uri="{FF2B5EF4-FFF2-40B4-BE49-F238E27FC236}">
                          <a16:creationId xmlns:a16="http://schemas.microsoft.com/office/drawing/2014/main" id="{87C0D847-CF12-37D4-FCB2-0F9BC0BA6D91}"/>
                        </a:ext>
                      </a:extLst>
                    </p:cNvPr>
                    <p:cNvCxnSpPr/>
                    <p:nvPr/>
                  </p:nvCxnSpPr>
                  <p:spPr>
                    <a:xfrm>
                      <a:off x="10604510" y="10731987"/>
                      <a:ext cx="179153" cy="0"/>
                    </a:xfrm>
                    <a:prstGeom prst="line">
                      <a:avLst/>
                    </a:prstGeom>
                    <a:noFill/>
                    <a:ln w="6350" cap="flat" cmpd="sng" algn="ctr">
                      <a:solidFill>
                        <a:schemeClr val="accent1"/>
                      </a:solidFill>
                      <a:prstDash val="solid"/>
                      <a:miter lim="800000"/>
                    </a:ln>
                    <a:effectLst/>
                  </p:spPr>
                </p:cxnSp>
                <p:cxnSp>
                  <p:nvCxnSpPr>
                    <p:cNvPr id="190" name="Straight Connector 189">
                      <a:extLst>
                        <a:ext uri="{FF2B5EF4-FFF2-40B4-BE49-F238E27FC236}">
                          <a16:creationId xmlns:a16="http://schemas.microsoft.com/office/drawing/2014/main" id="{814746F8-5982-0F48-EE66-0A55441B2703}"/>
                        </a:ext>
                      </a:extLst>
                    </p:cNvPr>
                    <p:cNvCxnSpPr/>
                    <p:nvPr/>
                  </p:nvCxnSpPr>
                  <p:spPr>
                    <a:xfrm>
                      <a:off x="10604510" y="10842626"/>
                      <a:ext cx="179153" cy="0"/>
                    </a:xfrm>
                    <a:prstGeom prst="line">
                      <a:avLst/>
                    </a:prstGeom>
                    <a:noFill/>
                    <a:ln w="6350" cap="flat" cmpd="sng" algn="ctr">
                      <a:solidFill>
                        <a:schemeClr val="accent1"/>
                      </a:solidFill>
                      <a:prstDash val="solid"/>
                      <a:miter lim="800000"/>
                    </a:ln>
                    <a:effectLst/>
                  </p:spPr>
                </p:cxnSp>
                <p:cxnSp>
                  <p:nvCxnSpPr>
                    <p:cNvPr id="191" name="Straight Connector 190">
                      <a:extLst>
                        <a:ext uri="{FF2B5EF4-FFF2-40B4-BE49-F238E27FC236}">
                          <a16:creationId xmlns:a16="http://schemas.microsoft.com/office/drawing/2014/main" id="{D4919FD5-0B8A-F8A8-117C-DDA41BE74C3F}"/>
                        </a:ext>
                      </a:extLst>
                    </p:cNvPr>
                    <p:cNvCxnSpPr/>
                    <p:nvPr/>
                  </p:nvCxnSpPr>
                  <p:spPr>
                    <a:xfrm>
                      <a:off x="10694087" y="10731987"/>
                      <a:ext cx="0" cy="108005"/>
                    </a:xfrm>
                    <a:prstGeom prst="line">
                      <a:avLst/>
                    </a:prstGeom>
                    <a:noFill/>
                    <a:ln w="6350" cap="flat" cmpd="sng" algn="ctr">
                      <a:solidFill>
                        <a:schemeClr val="accent1"/>
                      </a:solidFill>
                      <a:prstDash val="solid"/>
                      <a:miter lim="800000"/>
                    </a:ln>
                    <a:effectLst/>
                  </p:spPr>
                </p:cxnSp>
              </p:grpSp>
              <p:grpSp>
                <p:nvGrpSpPr>
                  <p:cNvPr id="180" name="Group 179">
                    <a:extLst>
                      <a:ext uri="{FF2B5EF4-FFF2-40B4-BE49-F238E27FC236}">
                        <a16:creationId xmlns:a16="http://schemas.microsoft.com/office/drawing/2014/main" id="{ADAE8676-88DC-FE45-78F8-804189DE2DF6}"/>
                      </a:ext>
                    </a:extLst>
                  </p:cNvPr>
                  <p:cNvGrpSpPr/>
                  <p:nvPr/>
                </p:nvGrpSpPr>
                <p:grpSpPr>
                  <a:xfrm>
                    <a:off x="18719637" y="16248210"/>
                    <a:ext cx="56889" cy="35133"/>
                    <a:chOff x="10604510" y="10731987"/>
                    <a:chExt cx="179153" cy="110639"/>
                  </a:xfrm>
                </p:grpSpPr>
                <p:cxnSp>
                  <p:nvCxnSpPr>
                    <p:cNvPr id="186" name="Straight Connector 185">
                      <a:extLst>
                        <a:ext uri="{FF2B5EF4-FFF2-40B4-BE49-F238E27FC236}">
                          <a16:creationId xmlns:a16="http://schemas.microsoft.com/office/drawing/2014/main" id="{63B14265-6E10-CEFE-7593-1ED18319F071}"/>
                        </a:ext>
                      </a:extLst>
                    </p:cNvPr>
                    <p:cNvCxnSpPr/>
                    <p:nvPr/>
                  </p:nvCxnSpPr>
                  <p:spPr>
                    <a:xfrm>
                      <a:off x="10604510" y="10731987"/>
                      <a:ext cx="179153" cy="0"/>
                    </a:xfrm>
                    <a:prstGeom prst="line">
                      <a:avLst/>
                    </a:prstGeom>
                    <a:noFill/>
                    <a:ln w="6350" cap="flat" cmpd="sng" algn="ctr">
                      <a:solidFill>
                        <a:schemeClr val="accent1"/>
                      </a:solidFill>
                      <a:prstDash val="solid"/>
                      <a:miter lim="800000"/>
                    </a:ln>
                    <a:effectLst/>
                  </p:spPr>
                </p:cxnSp>
                <p:cxnSp>
                  <p:nvCxnSpPr>
                    <p:cNvPr id="187" name="Straight Connector 186">
                      <a:extLst>
                        <a:ext uri="{FF2B5EF4-FFF2-40B4-BE49-F238E27FC236}">
                          <a16:creationId xmlns:a16="http://schemas.microsoft.com/office/drawing/2014/main" id="{2D3E9408-4158-E07B-B25E-24C7AB1FC5BB}"/>
                        </a:ext>
                      </a:extLst>
                    </p:cNvPr>
                    <p:cNvCxnSpPr/>
                    <p:nvPr/>
                  </p:nvCxnSpPr>
                  <p:spPr>
                    <a:xfrm>
                      <a:off x="10604510" y="10842626"/>
                      <a:ext cx="179153" cy="0"/>
                    </a:xfrm>
                    <a:prstGeom prst="line">
                      <a:avLst/>
                    </a:prstGeom>
                    <a:noFill/>
                    <a:ln w="6350" cap="flat" cmpd="sng" algn="ctr">
                      <a:solidFill>
                        <a:schemeClr val="accent1"/>
                      </a:solidFill>
                      <a:prstDash val="solid"/>
                      <a:miter lim="800000"/>
                    </a:ln>
                    <a:effectLst/>
                  </p:spPr>
                </p:cxnSp>
                <p:cxnSp>
                  <p:nvCxnSpPr>
                    <p:cNvPr id="188" name="Straight Connector 187">
                      <a:extLst>
                        <a:ext uri="{FF2B5EF4-FFF2-40B4-BE49-F238E27FC236}">
                          <a16:creationId xmlns:a16="http://schemas.microsoft.com/office/drawing/2014/main" id="{4B33A59C-357B-AAAD-DA53-FF23F9FADFF2}"/>
                        </a:ext>
                      </a:extLst>
                    </p:cNvPr>
                    <p:cNvCxnSpPr/>
                    <p:nvPr/>
                  </p:nvCxnSpPr>
                  <p:spPr>
                    <a:xfrm>
                      <a:off x="10694087" y="10731987"/>
                      <a:ext cx="0" cy="108005"/>
                    </a:xfrm>
                    <a:prstGeom prst="line">
                      <a:avLst/>
                    </a:prstGeom>
                    <a:noFill/>
                    <a:ln w="6350" cap="flat" cmpd="sng" algn="ctr">
                      <a:solidFill>
                        <a:schemeClr val="accent1"/>
                      </a:solidFill>
                      <a:prstDash val="solid"/>
                      <a:miter lim="800000"/>
                    </a:ln>
                    <a:effectLst/>
                  </p:spPr>
                </p:cxnSp>
              </p:grpSp>
              <p:grpSp>
                <p:nvGrpSpPr>
                  <p:cNvPr id="181" name="Group 180">
                    <a:extLst>
                      <a:ext uri="{FF2B5EF4-FFF2-40B4-BE49-F238E27FC236}">
                        <a16:creationId xmlns:a16="http://schemas.microsoft.com/office/drawing/2014/main" id="{00084AA4-1617-E87B-81F2-6410CBC30E6F}"/>
                      </a:ext>
                    </a:extLst>
                  </p:cNvPr>
                  <p:cNvGrpSpPr/>
                  <p:nvPr/>
                </p:nvGrpSpPr>
                <p:grpSpPr>
                  <a:xfrm>
                    <a:off x="18904137" y="16248210"/>
                    <a:ext cx="56889" cy="35133"/>
                    <a:chOff x="10604510" y="10731987"/>
                    <a:chExt cx="179153" cy="110639"/>
                  </a:xfrm>
                </p:grpSpPr>
                <p:cxnSp>
                  <p:nvCxnSpPr>
                    <p:cNvPr id="183" name="Straight Connector 182">
                      <a:extLst>
                        <a:ext uri="{FF2B5EF4-FFF2-40B4-BE49-F238E27FC236}">
                          <a16:creationId xmlns:a16="http://schemas.microsoft.com/office/drawing/2014/main" id="{14B7E1FA-27A9-2416-BE35-57E83B375073}"/>
                        </a:ext>
                      </a:extLst>
                    </p:cNvPr>
                    <p:cNvCxnSpPr/>
                    <p:nvPr/>
                  </p:nvCxnSpPr>
                  <p:spPr>
                    <a:xfrm>
                      <a:off x="10604510" y="10731987"/>
                      <a:ext cx="179153" cy="0"/>
                    </a:xfrm>
                    <a:prstGeom prst="line">
                      <a:avLst/>
                    </a:prstGeom>
                    <a:noFill/>
                    <a:ln w="6350" cap="flat" cmpd="sng" algn="ctr">
                      <a:solidFill>
                        <a:schemeClr val="accent1"/>
                      </a:solidFill>
                      <a:prstDash val="solid"/>
                      <a:miter lim="800000"/>
                    </a:ln>
                    <a:effectLst/>
                  </p:spPr>
                </p:cxnSp>
                <p:cxnSp>
                  <p:nvCxnSpPr>
                    <p:cNvPr id="184" name="Straight Connector 183">
                      <a:extLst>
                        <a:ext uri="{FF2B5EF4-FFF2-40B4-BE49-F238E27FC236}">
                          <a16:creationId xmlns:a16="http://schemas.microsoft.com/office/drawing/2014/main" id="{E7E5A895-06B1-43DC-0FCA-D78BBFFDC7B1}"/>
                        </a:ext>
                      </a:extLst>
                    </p:cNvPr>
                    <p:cNvCxnSpPr/>
                    <p:nvPr/>
                  </p:nvCxnSpPr>
                  <p:spPr>
                    <a:xfrm>
                      <a:off x="10604510" y="10842626"/>
                      <a:ext cx="179153" cy="0"/>
                    </a:xfrm>
                    <a:prstGeom prst="line">
                      <a:avLst/>
                    </a:prstGeom>
                    <a:noFill/>
                    <a:ln w="6350" cap="flat" cmpd="sng" algn="ctr">
                      <a:solidFill>
                        <a:schemeClr val="accent1"/>
                      </a:solidFill>
                      <a:prstDash val="solid"/>
                      <a:miter lim="800000"/>
                    </a:ln>
                    <a:effectLst/>
                  </p:spPr>
                </p:cxnSp>
                <p:cxnSp>
                  <p:nvCxnSpPr>
                    <p:cNvPr id="185" name="Straight Connector 184">
                      <a:extLst>
                        <a:ext uri="{FF2B5EF4-FFF2-40B4-BE49-F238E27FC236}">
                          <a16:creationId xmlns:a16="http://schemas.microsoft.com/office/drawing/2014/main" id="{4E47BBDF-D2BD-DB4C-F620-D4A59C6C2ED7}"/>
                        </a:ext>
                      </a:extLst>
                    </p:cNvPr>
                    <p:cNvCxnSpPr/>
                    <p:nvPr/>
                  </p:nvCxnSpPr>
                  <p:spPr>
                    <a:xfrm>
                      <a:off x="10694087" y="10731987"/>
                      <a:ext cx="0" cy="108005"/>
                    </a:xfrm>
                    <a:prstGeom prst="line">
                      <a:avLst/>
                    </a:prstGeom>
                    <a:noFill/>
                    <a:ln w="6350" cap="flat" cmpd="sng" algn="ctr">
                      <a:solidFill>
                        <a:schemeClr val="accent1"/>
                      </a:solidFill>
                      <a:prstDash val="solid"/>
                      <a:miter lim="800000"/>
                    </a:ln>
                    <a:effectLst/>
                  </p:spPr>
                </p:cxnSp>
              </p:grpSp>
              <p:sp>
                <p:nvSpPr>
                  <p:cNvPr id="182" name="Freeform: Shape 336">
                    <a:extLst>
                      <a:ext uri="{FF2B5EF4-FFF2-40B4-BE49-F238E27FC236}">
                        <a16:creationId xmlns:a16="http://schemas.microsoft.com/office/drawing/2014/main" id="{30CBD8E1-64B1-F5EC-568F-0208A805F735}"/>
                      </a:ext>
                    </a:extLst>
                  </p:cNvPr>
                  <p:cNvSpPr/>
                  <p:nvPr/>
                </p:nvSpPr>
                <p:spPr>
                  <a:xfrm>
                    <a:off x="15169496" y="15104716"/>
                    <a:ext cx="3757424" cy="1159720"/>
                  </a:xfrm>
                  <a:custGeom>
                    <a:avLst/>
                    <a:gdLst>
                      <a:gd name="connsiteX0" fmla="*/ 0 w 11832771"/>
                      <a:gd name="connsiteY0" fmla="*/ 0 h 3652157"/>
                      <a:gd name="connsiteX1" fmla="*/ 332014 w 11832771"/>
                      <a:gd name="connsiteY1" fmla="*/ 0 h 3652157"/>
                      <a:gd name="connsiteX2" fmla="*/ 332014 w 11832771"/>
                      <a:gd name="connsiteY2" fmla="*/ 353785 h 3652157"/>
                      <a:gd name="connsiteX3" fmla="*/ 413657 w 11832771"/>
                      <a:gd name="connsiteY3" fmla="*/ 353785 h 3652157"/>
                      <a:gd name="connsiteX4" fmla="*/ 413657 w 11832771"/>
                      <a:gd name="connsiteY4" fmla="*/ 533400 h 3652157"/>
                      <a:gd name="connsiteX5" fmla="*/ 718457 w 11832771"/>
                      <a:gd name="connsiteY5" fmla="*/ 533400 h 3652157"/>
                      <a:gd name="connsiteX6" fmla="*/ 718457 w 11832771"/>
                      <a:gd name="connsiteY6" fmla="*/ 723900 h 3652157"/>
                      <a:gd name="connsiteX7" fmla="*/ 838200 w 11832771"/>
                      <a:gd name="connsiteY7" fmla="*/ 723900 h 3652157"/>
                      <a:gd name="connsiteX8" fmla="*/ 838200 w 11832771"/>
                      <a:gd name="connsiteY8" fmla="*/ 919842 h 3652157"/>
                      <a:gd name="connsiteX9" fmla="*/ 1077686 w 11832771"/>
                      <a:gd name="connsiteY9" fmla="*/ 919842 h 3652157"/>
                      <a:gd name="connsiteX10" fmla="*/ 1077686 w 11832771"/>
                      <a:gd name="connsiteY10" fmla="*/ 1126671 h 3652157"/>
                      <a:gd name="connsiteX11" fmla="*/ 1191986 w 11832771"/>
                      <a:gd name="connsiteY11" fmla="*/ 1126671 h 3652157"/>
                      <a:gd name="connsiteX12" fmla="*/ 1191986 w 11832771"/>
                      <a:gd name="connsiteY12" fmla="*/ 1322614 h 3652157"/>
                      <a:gd name="connsiteX13" fmla="*/ 1464128 w 11832771"/>
                      <a:gd name="connsiteY13" fmla="*/ 1322614 h 3652157"/>
                      <a:gd name="connsiteX14" fmla="*/ 1464128 w 11832771"/>
                      <a:gd name="connsiteY14" fmla="*/ 1540328 h 3652157"/>
                      <a:gd name="connsiteX15" fmla="*/ 1997528 w 11832771"/>
                      <a:gd name="connsiteY15" fmla="*/ 1540328 h 3652157"/>
                      <a:gd name="connsiteX16" fmla="*/ 1997528 w 11832771"/>
                      <a:gd name="connsiteY16" fmla="*/ 1758042 h 3652157"/>
                      <a:gd name="connsiteX17" fmla="*/ 2302328 w 11832771"/>
                      <a:gd name="connsiteY17" fmla="*/ 1758042 h 3652157"/>
                      <a:gd name="connsiteX18" fmla="*/ 2302328 w 11832771"/>
                      <a:gd name="connsiteY18" fmla="*/ 1997528 h 3652157"/>
                      <a:gd name="connsiteX19" fmla="*/ 3216728 w 11832771"/>
                      <a:gd name="connsiteY19" fmla="*/ 1997528 h 3652157"/>
                      <a:gd name="connsiteX20" fmla="*/ 3216728 w 11832771"/>
                      <a:gd name="connsiteY20" fmla="*/ 2247900 h 3652157"/>
                      <a:gd name="connsiteX21" fmla="*/ 3260271 w 11832771"/>
                      <a:gd name="connsiteY21" fmla="*/ 2247900 h 3652157"/>
                      <a:gd name="connsiteX22" fmla="*/ 3260271 w 11832771"/>
                      <a:gd name="connsiteY22" fmla="*/ 2498271 h 3652157"/>
                      <a:gd name="connsiteX23" fmla="*/ 4484914 w 11832771"/>
                      <a:gd name="connsiteY23" fmla="*/ 2498271 h 3652157"/>
                      <a:gd name="connsiteX24" fmla="*/ 4484914 w 11832771"/>
                      <a:gd name="connsiteY24" fmla="*/ 2808514 h 3652157"/>
                      <a:gd name="connsiteX25" fmla="*/ 6732814 w 11832771"/>
                      <a:gd name="connsiteY25" fmla="*/ 2808514 h 3652157"/>
                      <a:gd name="connsiteX26" fmla="*/ 6732814 w 11832771"/>
                      <a:gd name="connsiteY26" fmla="*/ 3189514 h 3652157"/>
                      <a:gd name="connsiteX27" fmla="*/ 7315200 w 11832771"/>
                      <a:gd name="connsiteY27" fmla="*/ 3189514 h 3652157"/>
                      <a:gd name="connsiteX28" fmla="*/ 7315200 w 11832771"/>
                      <a:gd name="connsiteY28" fmla="*/ 3652157 h 3652157"/>
                      <a:gd name="connsiteX29" fmla="*/ 11832771 w 11832771"/>
                      <a:gd name="connsiteY29" fmla="*/ 3652157 h 3652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832771" h="3652157">
                        <a:moveTo>
                          <a:pt x="0" y="0"/>
                        </a:moveTo>
                        <a:lnTo>
                          <a:pt x="332014" y="0"/>
                        </a:lnTo>
                        <a:lnTo>
                          <a:pt x="332014" y="353785"/>
                        </a:lnTo>
                        <a:lnTo>
                          <a:pt x="413657" y="353785"/>
                        </a:lnTo>
                        <a:lnTo>
                          <a:pt x="413657" y="533400"/>
                        </a:lnTo>
                        <a:lnTo>
                          <a:pt x="718457" y="533400"/>
                        </a:lnTo>
                        <a:lnTo>
                          <a:pt x="718457" y="723900"/>
                        </a:lnTo>
                        <a:lnTo>
                          <a:pt x="838200" y="723900"/>
                        </a:lnTo>
                        <a:lnTo>
                          <a:pt x="838200" y="919842"/>
                        </a:lnTo>
                        <a:lnTo>
                          <a:pt x="1077686" y="919842"/>
                        </a:lnTo>
                        <a:lnTo>
                          <a:pt x="1077686" y="1126671"/>
                        </a:lnTo>
                        <a:lnTo>
                          <a:pt x="1191986" y="1126671"/>
                        </a:lnTo>
                        <a:lnTo>
                          <a:pt x="1191986" y="1322614"/>
                        </a:lnTo>
                        <a:lnTo>
                          <a:pt x="1464128" y="1322614"/>
                        </a:lnTo>
                        <a:lnTo>
                          <a:pt x="1464128" y="1540328"/>
                        </a:lnTo>
                        <a:lnTo>
                          <a:pt x="1997528" y="1540328"/>
                        </a:lnTo>
                        <a:lnTo>
                          <a:pt x="1997528" y="1758042"/>
                        </a:lnTo>
                        <a:lnTo>
                          <a:pt x="2302328" y="1758042"/>
                        </a:lnTo>
                        <a:lnTo>
                          <a:pt x="2302328" y="1997528"/>
                        </a:lnTo>
                        <a:lnTo>
                          <a:pt x="3216728" y="1997528"/>
                        </a:lnTo>
                        <a:lnTo>
                          <a:pt x="3216728" y="2247900"/>
                        </a:lnTo>
                        <a:lnTo>
                          <a:pt x="3260271" y="2247900"/>
                        </a:lnTo>
                        <a:lnTo>
                          <a:pt x="3260271" y="2498271"/>
                        </a:lnTo>
                        <a:lnTo>
                          <a:pt x="4484914" y="2498271"/>
                        </a:lnTo>
                        <a:lnTo>
                          <a:pt x="4484914" y="2808514"/>
                        </a:lnTo>
                        <a:lnTo>
                          <a:pt x="6732814" y="2808514"/>
                        </a:lnTo>
                        <a:lnTo>
                          <a:pt x="6732814" y="3189514"/>
                        </a:lnTo>
                        <a:lnTo>
                          <a:pt x="7315200" y="3189514"/>
                        </a:lnTo>
                        <a:lnTo>
                          <a:pt x="7315200" y="3652157"/>
                        </a:lnTo>
                        <a:lnTo>
                          <a:pt x="11832771" y="3652157"/>
                        </a:lnTo>
                      </a:path>
                    </a:pathLst>
                  </a:custGeom>
                  <a:noFill/>
                  <a:ln w="12700" cap="flat" cmpd="sng" algn="ctr">
                    <a:solidFill>
                      <a:schemeClr val="accent1"/>
                    </a:solid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164" name="Straight Connector 163">
                  <a:extLst>
                    <a:ext uri="{FF2B5EF4-FFF2-40B4-BE49-F238E27FC236}">
                      <a16:creationId xmlns:a16="http://schemas.microsoft.com/office/drawing/2014/main" id="{29DA46C5-B50D-B2E8-8680-30A760DCBBAE}"/>
                    </a:ext>
                  </a:extLst>
                </p:cNvPr>
                <p:cNvCxnSpPr>
                  <a:cxnSpLocks/>
                </p:cNvCxnSpPr>
                <p:nvPr/>
              </p:nvCxnSpPr>
              <p:spPr>
                <a:xfrm>
                  <a:off x="15097830" y="15979309"/>
                  <a:ext cx="2327040" cy="0"/>
                </a:xfrm>
                <a:prstGeom prst="line">
                  <a:avLst/>
                </a:prstGeom>
                <a:noFill/>
                <a:ln w="12700" cap="flat" cmpd="sng" algn="ctr">
                  <a:solidFill>
                    <a:schemeClr val="tx1"/>
                  </a:solidFill>
                  <a:prstDash val="dashDot"/>
                  <a:miter lim="800000"/>
                </a:ln>
                <a:effectLst/>
              </p:spPr>
            </p:cxnSp>
            <p:cxnSp>
              <p:nvCxnSpPr>
                <p:cNvPr id="165" name="Straight Connector 164">
                  <a:extLst>
                    <a:ext uri="{FF2B5EF4-FFF2-40B4-BE49-F238E27FC236}">
                      <a16:creationId xmlns:a16="http://schemas.microsoft.com/office/drawing/2014/main" id="{17BF1CDF-83A1-040D-B6E6-226B271BC44B}"/>
                    </a:ext>
                  </a:extLst>
                </p:cNvPr>
                <p:cNvCxnSpPr>
                  <a:cxnSpLocks/>
                </p:cNvCxnSpPr>
                <p:nvPr/>
              </p:nvCxnSpPr>
              <p:spPr>
                <a:xfrm rot="16200000">
                  <a:off x="17924286" y="16506194"/>
                  <a:ext cx="736444" cy="0"/>
                </a:xfrm>
                <a:prstGeom prst="line">
                  <a:avLst/>
                </a:prstGeom>
                <a:noFill/>
                <a:ln w="19050" cap="flat" cmpd="sng" algn="ctr">
                  <a:solidFill>
                    <a:schemeClr val="accent1"/>
                  </a:solidFill>
                  <a:prstDash val="dash"/>
                  <a:miter lim="800000"/>
                </a:ln>
                <a:effectLst/>
              </p:spPr>
            </p:cxnSp>
          </p:grpSp>
          <p:sp>
            <p:nvSpPr>
              <p:cNvPr id="125" name="TextBox 124">
                <a:extLst>
                  <a:ext uri="{FF2B5EF4-FFF2-40B4-BE49-F238E27FC236}">
                    <a16:creationId xmlns:a16="http://schemas.microsoft.com/office/drawing/2014/main" id="{81FD9F34-8403-2FD0-AAC8-1AED58FF0143}"/>
                  </a:ext>
                </a:extLst>
              </p:cNvPr>
              <p:cNvSpPr txBox="1"/>
              <p:nvPr/>
            </p:nvSpPr>
            <p:spPr>
              <a:xfrm>
                <a:off x="7746918" y="8177934"/>
                <a:ext cx="926250" cy="280322"/>
              </a:xfrm>
              <a:prstGeom prst="rect">
                <a:avLst/>
              </a:prstGeom>
              <a:noFill/>
            </p:spPr>
            <p:txBody>
              <a:bodyPr wrap="square" l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34%</a:t>
                </a:r>
              </a:p>
            </p:txBody>
          </p:sp>
        </p:grpSp>
        <p:sp>
          <p:nvSpPr>
            <p:cNvPr id="122" name="TextBox 121">
              <a:extLst>
                <a:ext uri="{FF2B5EF4-FFF2-40B4-BE49-F238E27FC236}">
                  <a16:creationId xmlns:a16="http://schemas.microsoft.com/office/drawing/2014/main" id="{131F4E51-6683-C558-4AE2-15A9A6E23928}"/>
                </a:ext>
              </a:extLst>
            </p:cNvPr>
            <p:cNvSpPr txBox="1"/>
            <p:nvPr/>
          </p:nvSpPr>
          <p:spPr>
            <a:xfrm>
              <a:off x="4072078" y="1363335"/>
              <a:ext cx="758087" cy="276999"/>
            </a:xfrm>
            <a:prstGeom prst="rect">
              <a:avLst/>
            </a:prstGeom>
            <a:noFill/>
          </p:spPr>
          <p:txBody>
            <a:bodyPr wrap="square" l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PFS</a:t>
              </a:r>
            </a:p>
          </p:txBody>
        </p:sp>
      </p:grpSp>
      <p:grpSp>
        <p:nvGrpSpPr>
          <p:cNvPr id="238" name="Group 237">
            <a:extLst>
              <a:ext uri="{FF2B5EF4-FFF2-40B4-BE49-F238E27FC236}">
                <a16:creationId xmlns:a16="http://schemas.microsoft.com/office/drawing/2014/main" id="{C5AA0EDB-D683-1A06-1C6E-39C74E97E4BA}"/>
              </a:ext>
            </a:extLst>
          </p:cNvPr>
          <p:cNvGrpSpPr/>
          <p:nvPr/>
        </p:nvGrpSpPr>
        <p:grpSpPr>
          <a:xfrm>
            <a:off x="6244862" y="4114198"/>
            <a:ext cx="3588049" cy="2541605"/>
            <a:chOff x="8040198" y="1349114"/>
            <a:chExt cx="4042050" cy="3112084"/>
          </a:xfrm>
        </p:grpSpPr>
        <p:sp>
          <p:nvSpPr>
            <p:cNvPr id="239" name="Freeform 1325">
              <a:extLst>
                <a:ext uri="{FF2B5EF4-FFF2-40B4-BE49-F238E27FC236}">
                  <a16:creationId xmlns:a16="http://schemas.microsoft.com/office/drawing/2014/main" id="{47D8DCD7-155E-EA76-5410-5FC699147ADB}"/>
                </a:ext>
              </a:extLst>
            </p:cNvPr>
            <p:cNvSpPr/>
            <p:nvPr/>
          </p:nvSpPr>
          <p:spPr>
            <a:xfrm>
              <a:off x="8866524" y="1800642"/>
              <a:ext cx="2795802" cy="1087628"/>
            </a:xfrm>
            <a:custGeom>
              <a:avLst/>
              <a:gdLst>
                <a:gd name="connsiteX0" fmla="*/ 0 w 3504947"/>
                <a:gd name="connsiteY0" fmla="*/ 0 h 1087628"/>
                <a:gd name="connsiteX1" fmla="*/ 88139 w 3504947"/>
                <a:gd name="connsiteY1" fmla="*/ 0 h 1087628"/>
                <a:gd name="connsiteX2" fmla="*/ 88139 w 3504947"/>
                <a:gd name="connsiteY2" fmla="*/ 52578 h 1087628"/>
                <a:gd name="connsiteX3" fmla="*/ 99950 w 3504947"/>
                <a:gd name="connsiteY3" fmla="*/ 52578 h 1087628"/>
                <a:gd name="connsiteX4" fmla="*/ 99950 w 3504947"/>
                <a:gd name="connsiteY4" fmla="*/ 108459 h 1087628"/>
                <a:gd name="connsiteX5" fmla="*/ 137161 w 3504947"/>
                <a:gd name="connsiteY5" fmla="*/ 108459 h 1087628"/>
                <a:gd name="connsiteX6" fmla="*/ 137161 w 3504947"/>
                <a:gd name="connsiteY6" fmla="*/ 164337 h 1087628"/>
                <a:gd name="connsiteX7" fmla="*/ 299848 w 3504947"/>
                <a:gd name="connsiteY7" fmla="*/ 164337 h 1087628"/>
                <a:gd name="connsiteX8" fmla="*/ 299848 w 3504947"/>
                <a:gd name="connsiteY8" fmla="*/ 223647 h 1087628"/>
                <a:gd name="connsiteX9" fmla="*/ 342139 w 3504947"/>
                <a:gd name="connsiteY9" fmla="*/ 223647 h 1087628"/>
                <a:gd name="connsiteX10" fmla="*/ 342139 w 3504947"/>
                <a:gd name="connsiteY10" fmla="*/ 281305 h 1087628"/>
                <a:gd name="connsiteX11" fmla="*/ 622300 w 3504947"/>
                <a:gd name="connsiteY11" fmla="*/ 281305 h 1087628"/>
                <a:gd name="connsiteX12" fmla="*/ 622300 w 3504947"/>
                <a:gd name="connsiteY12" fmla="*/ 352425 h 1087628"/>
                <a:gd name="connsiteX13" fmla="*/ 632334 w 3504947"/>
                <a:gd name="connsiteY13" fmla="*/ 352425 h 1087628"/>
                <a:gd name="connsiteX14" fmla="*/ 632334 w 3504947"/>
                <a:gd name="connsiteY14" fmla="*/ 418846 h 1087628"/>
                <a:gd name="connsiteX15" fmla="*/ 638811 w 3504947"/>
                <a:gd name="connsiteY15" fmla="*/ 418846 h 1087628"/>
                <a:gd name="connsiteX16" fmla="*/ 638811 w 3504947"/>
                <a:gd name="connsiteY16" fmla="*/ 484887 h 1087628"/>
                <a:gd name="connsiteX17" fmla="*/ 697993 w 3504947"/>
                <a:gd name="connsiteY17" fmla="*/ 484505 h 1087628"/>
                <a:gd name="connsiteX18" fmla="*/ 697993 w 3504947"/>
                <a:gd name="connsiteY18" fmla="*/ 552323 h 1087628"/>
                <a:gd name="connsiteX19" fmla="*/ 784352 w 3504947"/>
                <a:gd name="connsiteY19" fmla="*/ 552323 h 1087628"/>
                <a:gd name="connsiteX20" fmla="*/ 784352 w 3504947"/>
                <a:gd name="connsiteY20" fmla="*/ 626872 h 1087628"/>
                <a:gd name="connsiteX21" fmla="*/ 1446657 w 3504947"/>
                <a:gd name="connsiteY21" fmla="*/ 626872 h 1087628"/>
                <a:gd name="connsiteX22" fmla="*/ 1446657 w 3504947"/>
                <a:gd name="connsiteY22" fmla="*/ 753872 h 1087628"/>
                <a:gd name="connsiteX23" fmla="*/ 1594104 w 3504947"/>
                <a:gd name="connsiteY23" fmla="*/ 753872 h 1087628"/>
                <a:gd name="connsiteX24" fmla="*/ 1594104 w 3504947"/>
                <a:gd name="connsiteY24" fmla="*/ 924940 h 1087628"/>
                <a:gd name="connsiteX25" fmla="*/ 1644904 w 3504947"/>
                <a:gd name="connsiteY25" fmla="*/ 924940 h 1087628"/>
                <a:gd name="connsiteX26" fmla="*/ 1644904 w 3504947"/>
                <a:gd name="connsiteY26" fmla="*/ 1087628 h 1087628"/>
                <a:gd name="connsiteX27" fmla="*/ 3504947 w 3504947"/>
                <a:gd name="connsiteY27" fmla="*/ 1087628 h 108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04947" h="1087628">
                  <a:moveTo>
                    <a:pt x="0" y="0"/>
                  </a:moveTo>
                  <a:lnTo>
                    <a:pt x="88139" y="0"/>
                  </a:lnTo>
                  <a:lnTo>
                    <a:pt x="88139" y="52578"/>
                  </a:lnTo>
                  <a:lnTo>
                    <a:pt x="99950" y="52578"/>
                  </a:lnTo>
                  <a:lnTo>
                    <a:pt x="99950" y="108459"/>
                  </a:lnTo>
                  <a:lnTo>
                    <a:pt x="137161" y="108459"/>
                  </a:lnTo>
                  <a:lnTo>
                    <a:pt x="137161" y="164337"/>
                  </a:lnTo>
                  <a:lnTo>
                    <a:pt x="299848" y="164337"/>
                  </a:lnTo>
                  <a:lnTo>
                    <a:pt x="299848" y="223647"/>
                  </a:lnTo>
                  <a:lnTo>
                    <a:pt x="342139" y="223647"/>
                  </a:lnTo>
                  <a:lnTo>
                    <a:pt x="342139" y="281305"/>
                  </a:lnTo>
                  <a:lnTo>
                    <a:pt x="622300" y="281305"/>
                  </a:lnTo>
                  <a:lnTo>
                    <a:pt x="622300" y="352425"/>
                  </a:lnTo>
                  <a:lnTo>
                    <a:pt x="632334" y="352425"/>
                  </a:lnTo>
                  <a:lnTo>
                    <a:pt x="632334" y="418846"/>
                  </a:lnTo>
                  <a:lnTo>
                    <a:pt x="638811" y="418846"/>
                  </a:lnTo>
                  <a:lnTo>
                    <a:pt x="638811" y="484887"/>
                  </a:lnTo>
                  <a:lnTo>
                    <a:pt x="697993" y="484505"/>
                  </a:lnTo>
                  <a:lnTo>
                    <a:pt x="697993" y="552323"/>
                  </a:lnTo>
                  <a:lnTo>
                    <a:pt x="784352" y="552323"/>
                  </a:lnTo>
                  <a:lnTo>
                    <a:pt x="784352" y="626872"/>
                  </a:lnTo>
                  <a:lnTo>
                    <a:pt x="1446657" y="626872"/>
                  </a:lnTo>
                  <a:lnTo>
                    <a:pt x="1446657" y="753872"/>
                  </a:lnTo>
                  <a:lnTo>
                    <a:pt x="1594104" y="753872"/>
                  </a:lnTo>
                  <a:lnTo>
                    <a:pt x="1594104" y="924940"/>
                  </a:lnTo>
                  <a:lnTo>
                    <a:pt x="1644904" y="924940"/>
                  </a:lnTo>
                  <a:lnTo>
                    <a:pt x="1644904" y="1087628"/>
                  </a:lnTo>
                  <a:lnTo>
                    <a:pt x="3504947" y="1087628"/>
                  </a:lnTo>
                </a:path>
              </a:pathLst>
            </a:custGeom>
            <a:noFill/>
            <a:ln w="1270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p:txBody>
        </p:sp>
        <p:sp>
          <p:nvSpPr>
            <p:cNvPr id="240" name="TextBox 239">
              <a:extLst>
                <a:ext uri="{FF2B5EF4-FFF2-40B4-BE49-F238E27FC236}">
                  <a16:creationId xmlns:a16="http://schemas.microsoft.com/office/drawing/2014/main" id="{37EE0CE5-6E4D-D37B-4223-3A17D2AA8557}"/>
                </a:ext>
              </a:extLst>
            </p:cNvPr>
            <p:cNvSpPr txBox="1"/>
            <p:nvPr/>
          </p:nvSpPr>
          <p:spPr>
            <a:xfrm>
              <a:off x="8040198" y="1349114"/>
              <a:ext cx="758087" cy="276999"/>
            </a:xfrm>
            <a:prstGeom prst="rect">
              <a:avLst/>
            </a:prstGeom>
            <a:noFill/>
          </p:spPr>
          <p:txBody>
            <a:bodyPr wrap="square" l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OS</a:t>
              </a:r>
              <a:endParaRPr kumimoji="0" lang="en-US" sz="20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41" name="Group 240">
              <a:extLst>
                <a:ext uri="{FF2B5EF4-FFF2-40B4-BE49-F238E27FC236}">
                  <a16:creationId xmlns:a16="http://schemas.microsoft.com/office/drawing/2014/main" id="{76C46DED-82AD-4141-9A5E-9802CC373D73}"/>
                </a:ext>
              </a:extLst>
            </p:cNvPr>
            <p:cNvGrpSpPr/>
            <p:nvPr/>
          </p:nvGrpSpPr>
          <p:grpSpPr>
            <a:xfrm>
              <a:off x="8128290" y="1533508"/>
              <a:ext cx="3953958" cy="2927690"/>
              <a:chOff x="8136702" y="1980176"/>
              <a:chExt cx="4956864" cy="2927690"/>
            </a:xfrm>
          </p:grpSpPr>
          <p:sp>
            <p:nvSpPr>
              <p:cNvPr id="242" name="TextBox 241">
                <a:extLst>
                  <a:ext uri="{FF2B5EF4-FFF2-40B4-BE49-F238E27FC236}">
                    <a16:creationId xmlns:a16="http://schemas.microsoft.com/office/drawing/2014/main" id="{C1F7AE9E-DF88-83A9-4C06-D55A941F4EEC}"/>
                  </a:ext>
                </a:extLst>
              </p:cNvPr>
              <p:cNvSpPr txBox="1"/>
              <p:nvPr/>
            </p:nvSpPr>
            <p:spPr>
              <a:xfrm>
                <a:off x="8136702" y="4542072"/>
                <a:ext cx="565388" cy="365794"/>
              </a:xfrm>
              <a:prstGeom prst="rect">
                <a:avLst/>
              </a:prstGeom>
              <a:noFill/>
              <a:ln>
                <a:noFill/>
              </a:ln>
            </p:spPr>
            <p:txBody>
              <a:bodyPr wrap="none" lIns="0" tIns="0" rIns="0" bIns="0" rtlCol="0" anchor="ctr">
                <a:noAutofit/>
              </a:bodyPr>
              <a:lstStyle/>
              <a:p>
                <a:pPr marL="0" marR="0" lvl="0" indent="0" algn="l" defTabSz="46611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a:r>
                <a:b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risk</a:t>
                </a:r>
              </a:p>
            </p:txBody>
          </p:sp>
          <p:sp>
            <p:nvSpPr>
              <p:cNvPr id="243" name="TextBox 242">
                <a:extLst>
                  <a:ext uri="{FF2B5EF4-FFF2-40B4-BE49-F238E27FC236}">
                    <a16:creationId xmlns:a16="http://schemas.microsoft.com/office/drawing/2014/main" id="{69F2FCF0-0EAE-C87B-BB88-62AC17FCEAB5}"/>
                  </a:ext>
                </a:extLst>
              </p:cNvPr>
              <p:cNvSpPr txBox="1"/>
              <p:nvPr/>
            </p:nvSpPr>
            <p:spPr>
              <a:xfrm>
                <a:off x="8930354" y="4679478"/>
                <a:ext cx="257511" cy="228387"/>
              </a:xfrm>
              <a:prstGeom prst="rect">
                <a:avLst/>
              </a:prstGeom>
              <a:noFill/>
              <a:ln>
                <a:noFill/>
              </a:ln>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32</a:t>
                </a:r>
              </a:p>
            </p:txBody>
          </p:sp>
          <p:sp>
            <p:nvSpPr>
              <p:cNvPr id="244" name="TextBox 243">
                <a:extLst>
                  <a:ext uri="{FF2B5EF4-FFF2-40B4-BE49-F238E27FC236}">
                    <a16:creationId xmlns:a16="http://schemas.microsoft.com/office/drawing/2014/main" id="{08DFF1A0-3141-EAF0-A2A1-3E1D8E922281}"/>
                  </a:ext>
                </a:extLst>
              </p:cNvPr>
              <p:cNvSpPr txBox="1"/>
              <p:nvPr/>
            </p:nvSpPr>
            <p:spPr>
              <a:xfrm>
                <a:off x="9416129" y="4679478"/>
                <a:ext cx="257511" cy="228387"/>
              </a:xfrm>
              <a:prstGeom prst="rect">
                <a:avLst/>
              </a:prstGeom>
              <a:noFill/>
              <a:ln>
                <a:noFill/>
              </a:ln>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22</a:t>
                </a:r>
              </a:p>
            </p:txBody>
          </p:sp>
          <p:sp>
            <p:nvSpPr>
              <p:cNvPr id="245" name="TextBox 244">
                <a:extLst>
                  <a:ext uri="{FF2B5EF4-FFF2-40B4-BE49-F238E27FC236}">
                    <a16:creationId xmlns:a16="http://schemas.microsoft.com/office/drawing/2014/main" id="{558C578A-C00D-1ED5-F126-5B9F69D20A9D}"/>
                  </a:ext>
                </a:extLst>
              </p:cNvPr>
              <p:cNvSpPr txBox="1"/>
              <p:nvPr/>
            </p:nvSpPr>
            <p:spPr>
              <a:xfrm>
                <a:off x="9905078" y="4679478"/>
                <a:ext cx="257511" cy="228387"/>
              </a:xfrm>
              <a:prstGeom prst="rect">
                <a:avLst/>
              </a:prstGeom>
              <a:noFill/>
              <a:ln>
                <a:noFill/>
              </a:ln>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14</a:t>
                </a:r>
              </a:p>
            </p:txBody>
          </p:sp>
          <p:sp>
            <p:nvSpPr>
              <p:cNvPr id="246" name="TextBox 245">
                <a:extLst>
                  <a:ext uri="{FF2B5EF4-FFF2-40B4-BE49-F238E27FC236}">
                    <a16:creationId xmlns:a16="http://schemas.microsoft.com/office/drawing/2014/main" id="{8D117A4D-C85B-2697-7121-0DC9C658B72B}"/>
                  </a:ext>
                </a:extLst>
              </p:cNvPr>
              <p:cNvSpPr txBox="1"/>
              <p:nvPr/>
            </p:nvSpPr>
            <p:spPr>
              <a:xfrm>
                <a:off x="11369206" y="4679478"/>
                <a:ext cx="257511" cy="228387"/>
              </a:xfrm>
              <a:prstGeom prst="rect">
                <a:avLst/>
              </a:prstGeom>
              <a:noFill/>
              <a:ln>
                <a:noFill/>
              </a:ln>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247" name="TextBox 246">
                <a:extLst>
                  <a:ext uri="{FF2B5EF4-FFF2-40B4-BE49-F238E27FC236}">
                    <a16:creationId xmlns:a16="http://schemas.microsoft.com/office/drawing/2014/main" id="{FD13F9E8-65FE-1FD6-BA96-8C8825E0C7B2}"/>
                  </a:ext>
                </a:extLst>
              </p:cNvPr>
              <p:cNvSpPr txBox="1"/>
              <p:nvPr/>
            </p:nvSpPr>
            <p:spPr>
              <a:xfrm>
                <a:off x="11854979" y="4679478"/>
                <a:ext cx="257511" cy="228387"/>
              </a:xfrm>
              <a:prstGeom prst="rect">
                <a:avLst/>
              </a:prstGeom>
              <a:noFill/>
              <a:ln>
                <a:noFill/>
              </a:ln>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248" name="TextBox 247">
                <a:extLst>
                  <a:ext uri="{FF2B5EF4-FFF2-40B4-BE49-F238E27FC236}">
                    <a16:creationId xmlns:a16="http://schemas.microsoft.com/office/drawing/2014/main" id="{EAA58217-51F2-7639-9AD0-4FE5DA11CF1D}"/>
                  </a:ext>
                </a:extLst>
              </p:cNvPr>
              <p:cNvSpPr txBox="1"/>
              <p:nvPr/>
            </p:nvSpPr>
            <p:spPr>
              <a:xfrm>
                <a:off x="12836055" y="4679478"/>
                <a:ext cx="257511" cy="228387"/>
              </a:xfrm>
              <a:prstGeom prst="rect">
                <a:avLst/>
              </a:prstGeom>
              <a:noFill/>
              <a:ln>
                <a:noFill/>
              </a:ln>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249" name="TextBox 248">
                <a:extLst>
                  <a:ext uri="{FF2B5EF4-FFF2-40B4-BE49-F238E27FC236}">
                    <a16:creationId xmlns:a16="http://schemas.microsoft.com/office/drawing/2014/main" id="{5E1BE9C3-92C4-F638-E93F-4E7549CC9B4B}"/>
                  </a:ext>
                </a:extLst>
              </p:cNvPr>
              <p:cNvSpPr txBox="1"/>
              <p:nvPr/>
            </p:nvSpPr>
            <p:spPr>
              <a:xfrm>
                <a:off x="10389492" y="4679478"/>
                <a:ext cx="257511" cy="228387"/>
              </a:xfrm>
              <a:prstGeom prst="rect">
                <a:avLst/>
              </a:prstGeom>
              <a:noFill/>
              <a:ln>
                <a:noFill/>
              </a:ln>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a:t>
                </a:r>
              </a:p>
            </p:txBody>
          </p:sp>
          <p:sp>
            <p:nvSpPr>
              <p:cNvPr id="250" name="TextBox 249">
                <a:extLst>
                  <a:ext uri="{FF2B5EF4-FFF2-40B4-BE49-F238E27FC236}">
                    <a16:creationId xmlns:a16="http://schemas.microsoft.com/office/drawing/2014/main" id="{BD4D3E7A-7F0B-F72E-E105-71A8F1731030}"/>
                  </a:ext>
                </a:extLst>
              </p:cNvPr>
              <p:cNvSpPr txBox="1"/>
              <p:nvPr/>
            </p:nvSpPr>
            <p:spPr>
              <a:xfrm>
                <a:off x="10873905" y="4679478"/>
                <a:ext cx="257511" cy="228387"/>
              </a:xfrm>
              <a:prstGeom prst="rect">
                <a:avLst/>
              </a:prstGeom>
              <a:noFill/>
              <a:ln>
                <a:noFill/>
              </a:ln>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251" name="TextBox 250">
                <a:extLst>
                  <a:ext uri="{FF2B5EF4-FFF2-40B4-BE49-F238E27FC236}">
                    <a16:creationId xmlns:a16="http://schemas.microsoft.com/office/drawing/2014/main" id="{8A217A01-8D10-FE24-BA5F-16CC18AB1F79}"/>
                  </a:ext>
                </a:extLst>
              </p:cNvPr>
              <p:cNvSpPr txBox="1"/>
              <p:nvPr/>
            </p:nvSpPr>
            <p:spPr>
              <a:xfrm>
                <a:off x="12339393" y="4679478"/>
                <a:ext cx="257511" cy="228387"/>
              </a:xfrm>
              <a:prstGeom prst="rect">
                <a:avLst/>
              </a:prstGeom>
              <a:noFill/>
              <a:ln>
                <a:noFill/>
              </a:ln>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252" name="Freeform: Shape 406">
                <a:extLst>
                  <a:ext uri="{FF2B5EF4-FFF2-40B4-BE49-F238E27FC236}">
                    <a16:creationId xmlns:a16="http://schemas.microsoft.com/office/drawing/2014/main" id="{2D74BFA1-5A63-9EBD-79AD-A78DF957B109}"/>
                  </a:ext>
                </a:extLst>
              </p:cNvPr>
              <p:cNvSpPr/>
              <p:nvPr/>
            </p:nvSpPr>
            <p:spPr>
              <a:xfrm>
                <a:off x="9002000" y="2213991"/>
                <a:ext cx="4014053" cy="1823861"/>
              </a:xfrm>
              <a:custGeom>
                <a:avLst/>
                <a:gdLst>
                  <a:gd name="connsiteX0" fmla="*/ 0 w 12843164"/>
                  <a:gd name="connsiteY0" fmla="*/ 0 h 5835535"/>
                  <a:gd name="connsiteX1" fmla="*/ 0 w 12843164"/>
                  <a:gd name="connsiteY1" fmla="*/ 5835535 h 5835535"/>
                  <a:gd name="connsiteX2" fmla="*/ 12843164 w 12843164"/>
                  <a:gd name="connsiteY2" fmla="*/ 5835535 h 5835535"/>
                </a:gdLst>
                <a:ahLst/>
                <a:cxnLst>
                  <a:cxn ang="0">
                    <a:pos x="connsiteX0" y="connsiteY0"/>
                  </a:cxn>
                  <a:cxn ang="0">
                    <a:pos x="connsiteX1" y="connsiteY1"/>
                  </a:cxn>
                  <a:cxn ang="0">
                    <a:pos x="connsiteX2" y="connsiteY2"/>
                  </a:cxn>
                </a:cxnLst>
                <a:rect l="l" t="t" r="r" b="b"/>
                <a:pathLst>
                  <a:path w="12843164" h="5835535">
                    <a:moveTo>
                      <a:pt x="0" y="0"/>
                    </a:moveTo>
                    <a:lnTo>
                      <a:pt x="0" y="5835535"/>
                    </a:lnTo>
                    <a:lnTo>
                      <a:pt x="12843164" y="5835535"/>
                    </a:lnTo>
                  </a:path>
                </a:pathLst>
              </a:custGeom>
              <a:noFill/>
              <a:ln w="9525" cap="flat" cmpd="sng" algn="ctr">
                <a:solidFill>
                  <a:schemeClr val="tx1"/>
                </a:solid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253" name="Straight Connector 252">
                <a:extLst>
                  <a:ext uri="{FF2B5EF4-FFF2-40B4-BE49-F238E27FC236}">
                    <a16:creationId xmlns:a16="http://schemas.microsoft.com/office/drawing/2014/main" id="{9345A097-9743-345A-913C-34EE43847F48}"/>
                  </a:ext>
                </a:extLst>
              </p:cNvPr>
              <p:cNvCxnSpPr>
                <a:cxnSpLocks/>
              </p:cNvCxnSpPr>
              <p:nvPr/>
            </p:nvCxnSpPr>
            <p:spPr>
              <a:xfrm>
                <a:off x="8934627" y="2251478"/>
                <a:ext cx="67510" cy="0"/>
              </a:xfrm>
              <a:prstGeom prst="line">
                <a:avLst/>
              </a:prstGeom>
              <a:noFill/>
              <a:ln w="9525" cap="flat" cmpd="sng" algn="ctr">
                <a:solidFill>
                  <a:schemeClr val="tx1"/>
                </a:solidFill>
                <a:prstDash val="solid"/>
                <a:miter lim="800000"/>
              </a:ln>
              <a:effectLst/>
            </p:spPr>
          </p:cxnSp>
          <p:cxnSp>
            <p:nvCxnSpPr>
              <p:cNvPr id="254" name="Straight Connector 253">
                <a:extLst>
                  <a:ext uri="{FF2B5EF4-FFF2-40B4-BE49-F238E27FC236}">
                    <a16:creationId xmlns:a16="http://schemas.microsoft.com/office/drawing/2014/main" id="{20C99FDD-14AA-EC19-570C-75973136CDC6}"/>
                  </a:ext>
                </a:extLst>
              </p:cNvPr>
              <p:cNvCxnSpPr>
                <a:cxnSpLocks/>
              </p:cNvCxnSpPr>
              <p:nvPr/>
            </p:nvCxnSpPr>
            <p:spPr>
              <a:xfrm>
                <a:off x="8934627" y="2602024"/>
                <a:ext cx="67510" cy="0"/>
              </a:xfrm>
              <a:prstGeom prst="line">
                <a:avLst/>
              </a:prstGeom>
              <a:noFill/>
              <a:ln w="9525" cap="flat" cmpd="sng" algn="ctr">
                <a:solidFill>
                  <a:schemeClr val="tx1"/>
                </a:solidFill>
                <a:prstDash val="solid"/>
                <a:miter lim="800000"/>
              </a:ln>
              <a:effectLst/>
            </p:spPr>
          </p:cxnSp>
          <p:cxnSp>
            <p:nvCxnSpPr>
              <p:cNvPr id="255" name="Straight Connector 254">
                <a:extLst>
                  <a:ext uri="{FF2B5EF4-FFF2-40B4-BE49-F238E27FC236}">
                    <a16:creationId xmlns:a16="http://schemas.microsoft.com/office/drawing/2014/main" id="{7CEE9A06-D0E0-7CDF-F72B-A699457F2450}"/>
                  </a:ext>
                </a:extLst>
              </p:cNvPr>
              <p:cNvCxnSpPr>
                <a:cxnSpLocks/>
              </p:cNvCxnSpPr>
              <p:nvPr/>
            </p:nvCxnSpPr>
            <p:spPr>
              <a:xfrm>
                <a:off x="8934627" y="2777297"/>
                <a:ext cx="67510" cy="0"/>
              </a:xfrm>
              <a:prstGeom prst="line">
                <a:avLst/>
              </a:prstGeom>
              <a:noFill/>
              <a:ln w="9525" cap="flat" cmpd="sng" algn="ctr">
                <a:solidFill>
                  <a:schemeClr val="tx1"/>
                </a:solidFill>
                <a:prstDash val="solid"/>
                <a:miter lim="800000"/>
              </a:ln>
              <a:effectLst/>
            </p:spPr>
          </p:cxnSp>
          <p:cxnSp>
            <p:nvCxnSpPr>
              <p:cNvPr id="256" name="Straight Connector 255">
                <a:extLst>
                  <a:ext uri="{FF2B5EF4-FFF2-40B4-BE49-F238E27FC236}">
                    <a16:creationId xmlns:a16="http://schemas.microsoft.com/office/drawing/2014/main" id="{3984163E-0ED4-E431-613F-4315723E92D2}"/>
                  </a:ext>
                </a:extLst>
              </p:cNvPr>
              <p:cNvCxnSpPr>
                <a:cxnSpLocks/>
              </p:cNvCxnSpPr>
              <p:nvPr/>
            </p:nvCxnSpPr>
            <p:spPr>
              <a:xfrm>
                <a:off x="8934627" y="2952570"/>
                <a:ext cx="67510" cy="0"/>
              </a:xfrm>
              <a:prstGeom prst="line">
                <a:avLst/>
              </a:prstGeom>
              <a:noFill/>
              <a:ln w="9525" cap="flat" cmpd="sng" algn="ctr">
                <a:solidFill>
                  <a:schemeClr val="tx1"/>
                </a:solidFill>
                <a:prstDash val="solid"/>
                <a:miter lim="800000"/>
              </a:ln>
              <a:effectLst/>
            </p:spPr>
          </p:cxnSp>
          <p:cxnSp>
            <p:nvCxnSpPr>
              <p:cNvPr id="257" name="Straight Connector 256">
                <a:extLst>
                  <a:ext uri="{FF2B5EF4-FFF2-40B4-BE49-F238E27FC236}">
                    <a16:creationId xmlns:a16="http://schemas.microsoft.com/office/drawing/2014/main" id="{753864D1-6322-DB4B-8A86-8A9FBE00290C}"/>
                  </a:ext>
                </a:extLst>
              </p:cNvPr>
              <p:cNvCxnSpPr>
                <a:cxnSpLocks/>
              </p:cNvCxnSpPr>
              <p:nvPr/>
            </p:nvCxnSpPr>
            <p:spPr>
              <a:xfrm>
                <a:off x="8934627" y="3127843"/>
                <a:ext cx="67510" cy="0"/>
              </a:xfrm>
              <a:prstGeom prst="line">
                <a:avLst/>
              </a:prstGeom>
              <a:noFill/>
              <a:ln w="9525" cap="flat" cmpd="sng" algn="ctr">
                <a:solidFill>
                  <a:schemeClr val="tx1"/>
                </a:solidFill>
                <a:prstDash val="solid"/>
                <a:miter lim="800000"/>
              </a:ln>
              <a:effectLst/>
            </p:spPr>
          </p:cxnSp>
          <p:cxnSp>
            <p:nvCxnSpPr>
              <p:cNvPr id="258" name="Straight Connector 257">
                <a:extLst>
                  <a:ext uri="{FF2B5EF4-FFF2-40B4-BE49-F238E27FC236}">
                    <a16:creationId xmlns:a16="http://schemas.microsoft.com/office/drawing/2014/main" id="{B8B64E23-BB5E-81D0-5816-79659FC34A7C}"/>
                  </a:ext>
                </a:extLst>
              </p:cNvPr>
              <p:cNvCxnSpPr>
                <a:cxnSpLocks/>
              </p:cNvCxnSpPr>
              <p:nvPr/>
            </p:nvCxnSpPr>
            <p:spPr>
              <a:xfrm>
                <a:off x="8934627" y="3303116"/>
                <a:ext cx="67510" cy="0"/>
              </a:xfrm>
              <a:prstGeom prst="line">
                <a:avLst/>
              </a:prstGeom>
              <a:noFill/>
              <a:ln w="9525" cap="flat" cmpd="sng" algn="ctr">
                <a:solidFill>
                  <a:schemeClr val="tx1"/>
                </a:solidFill>
                <a:prstDash val="solid"/>
                <a:miter lim="800000"/>
              </a:ln>
              <a:effectLst/>
            </p:spPr>
          </p:cxnSp>
          <p:cxnSp>
            <p:nvCxnSpPr>
              <p:cNvPr id="259" name="Straight Connector 258">
                <a:extLst>
                  <a:ext uri="{FF2B5EF4-FFF2-40B4-BE49-F238E27FC236}">
                    <a16:creationId xmlns:a16="http://schemas.microsoft.com/office/drawing/2014/main" id="{2044D0D4-53D6-A1EE-8DA6-E3436240AEC1}"/>
                  </a:ext>
                </a:extLst>
              </p:cNvPr>
              <p:cNvCxnSpPr>
                <a:cxnSpLocks/>
              </p:cNvCxnSpPr>
              <p:nvPr/>
            </p:nvCxnSpPr>
            <p:spPr>
              <a:xfrm>
                <a:off x="8934627" y="3478389"/>
                <a:ext cx="67510" cy="0"/>
              </a:xfrm>
              <a:prstGeom prst="line">
                <a:avLst/>
              </a:prstGeom>
              <a:noFill/>
              <a:ln w="9525" cap="flat" cmpd="sng" algn="ctr">
                <a:solidFill>
                  <a:schemeClr val="tx1"/>
                </a:solidFill>
                <a:prstDash val="solid"/>
                <a:miter lim="800000"/>
              </a:ln>
              <a:effectLst/>
            </p:spPr>
          </p:cxnSp>
          <p:cxnSp>
            <p:nvCxnSpPr>
              <p:cNvPr id="260" name="Straight Connector 259">
                <a:extLst>
                  <a:ext uri="{FF2B5EF4-FFF2-40B4-BE49-F238E27FC236}">
                    <a16:creationId xmlns:a16="http://schemas.microsoft.com/office/drawing/2014/main" id="{426BD6DA-AB8E-04B7-72C8-F37F8C1E05F1}"/>
                  </a:ext>
                </a:extLst>
              </p:cNvPr>
              <p:cNvCxnSpPr>
                <a:cxnSpLocks/>
              </p:cNvCxnSpPr>
              <p:nvPr/>
            </p:nvCxnSpPr>
            <p:spPr>
              <a:xfrm>
                <a:off x="8934627" y="3653662"/>
                <a:ext cx="67510" cy="0"/>
              </a:xfrm>
              <a:prstGeom prst="line">
                <a:avLst/>
              </a:prstGeom>
              <a:noFill/>
              <a:ln w="9525" cap="flat" cmpd="sng" algn="ctr">
                <a:solidFill>
                  <a:schemeClr val="tx1"/>
                </a:solidFill>
                <a:prstDash val="solid"/>
                <a:miter lim="800000"/>
              </a:ln>
              <a:effectLst/>
            </p:spPr>
          </p:cxnSp>
          <p:cxnSp>
            <p:nvCxnSpPr>
              <p:cNvPr id="261" name="Straight Connector 260">
                <a:extLst>
                  <a:ext uri="{FF2B5EF4-FFF2-40B4-BE49-F238E27FC236}">
                    <a16:creationId xmlns:a16="http://schemas.microsoft.com/office/drawing/2014/main" id="{B13E1B17-21D4-0E1B-A9C3-893DAAD00A62}"/>
                  </a:ext>
                </a:extLst>
              </p:cNvPr>
              <p:cNvCxnSpPr>
                <a:cxnSpLocks/>
              </p:cNvCxnSpPr>
              <p:nvPr/>
            </p:nvCxnSpPr>
            <p:spPr>
              <a:xfrm>
                <a:off x="8934627" y="3828935"/>
                <a:ext cx="67510" cy="0"/>
              </a:xfrm>
              <a:prstGeom prst="line">
                <a:avLst/>
              </a:prstGeom>
              <a:noFill/>
              <a:ln w="9525" cap="flat" cmpd="sng" algn="ctr">
                <a:solidFill>
                  <a:schemeClr val="tx1"/>
                </a:solidFill>
                <a:prstDash val="solid"/>
                <a:miter lim="800000"/>
              </a:ln>
              <a:effectLst/>
            </p:spPr>
          </p:cxnSp>
          <p:cxnSp>
            <p:nvCxnSpPr>
              <p:cNvPr id="262" name="Straight Connector 261">
                <a:extLst>
                  <a:ext uri="{FF2B5EF4-FFF2-40B4-BE49-F238E27FC236}">
                    <a16:creationId xmlns:a16="http://schemas.microsoft.com/office/drawing/2014/main" id="{F983166F-EEF9-6481-F390-92BA07D3BC2B}"/>
                  </a:ext>
                </a:extLst>
              </p:cNvPr>
              <p:cNvCxnSpPr>
                <a:cxnSpLocks/>
              </p:cNvCxnSpPr>
              <p:nvPr/>
            </p:nvCxnSpPr>
            <p:spPr>
              <a:xfrm>
                <a:off x="8934627" y="4004212"/>
                <a:ext cx="67510" cy="0"/>
              </a:xfrm>
              <a:prstGeom prst="line">
                <a:avLst/>
              </a:prstGeom>
              <a:noFill/>
              <a:ln w="9525" cap="flat" cmpd="sng" algn="ctr">
                <a:solidFill>
                  <a:schemeClr val="tx1"/>
                </a:solidFill>
                <a:prstDash val="solid"/>
                <a:miter lim="800000"/>
              </a:ln>
              <a:effectLst/>
            </p:spPr>
          </p:cxnSp>
          <p:cxnSp>
            <p:nvCxnSpPr>
              <p:cNvPr id="263" name="Straight Connector 262">
                <a:extLst>
                  <a:ext uri="{FF2B5EF4-FFF2-40B4-BE49-F238E27FC236}">
                    <a16:creationId xmlns:a16="http://schemas.microsoft.com/office/drawing/2014/main" id="{4087D2BE-F391-265F-2CE2-310D112DE06E}"/>
                  </a:ext>
                </a:extLst>
              </p:cNvPr>
              <p:cNvCxnSpPr>
                <a:cxnSpLocks/>
              </p:cNvCxnSpPr>
              <p:nvPr/>
            </p:nvCxnSpPr>
            <p:spPr>
              <a:xfrm rot="16200000">
                <a:off x="9028189" y="4071607"/>
                <a:ext cx="67510" cy="0"/>
              </a:xfrm>
              <a:prstGeom prst="line">
                <a:avLst/>
              </a:prstGeom>
              <a:noFill/>
              <a:ln w="9525" cap="flat" cmpd="sng" algn="ctr">
                <a:solidFill>
                  <a:schemeClr val="tx1"/>
                </a:solidFill>
                <a:prstDash val="solid"/>
                <a:miter lim="800000"/>
              </a:ln>
              <a:effectLst/>
            </p:spPr>
          </p:cxnSp>
          <p:cxnSp>
            <p:nvCxnSpPr>
              <p:cNvPr id="264" name="Straight Connector 263">
                <a:extLst>
                  <a:ext uri="{FF2B5EF4-FFF2-40B4-BE49-F238E27FC236}">
                    <a16:creationId xmlns:a16="http://schemas.microsoft.com/office/drawing/2014/main" id="{A45B42FD-37E6-3036-2233-A6514044F002}"/>
                  </a:ext>
                </a:extLst>
              </p:cNvPr>
              <p:cNvCxnSpPr>
                <a:cxnSpLocks/>
              </p:cNvCxnSpPr>
              <p:nvPr/>
            </p:nvCxnSpPr>
            <p:spPr>
              <a:xfrm rot="16200000">
                <a:off x="9511693" y="4071607"/>
                <a:ext cx="67510" cy="0"/>
              </a:xfrm>
              <a:prstGeom prst="line">
                <a:avLst/>
              </a:prstGeom>
              <a:noFill/>
              <a:ln w="9525" cap="flat" cmpd="sng" algn="ctr">
                <a:solidFill>
                  <a:schemeClr val="tx1"/>
                </a:solidFill>
                <a:prstDash val="solid"/>
                <a:miter lim="800000"/>
              </a:ln>
              <a:effectLst/>
            </p:spPr>
          </p:cxnSp>
          <p:cxnSp>
            <p:nvCxnSpPr>
              <p:cNvPr id="265" name="Straight Connector 264">
                <a:extLst>
                  <a:ext uri="{FF2B5EF4-FFF2-40B4-BE49-F238E27FC236}">
                    <a16:creationId xmlns:a16="http://schemas.microsoft.com/office/drawing/2014/main" id="{1AD71A3C-4C30-8164-FEC6-7C08BDCB02DB}"/>
                  </a:ext>
                </a:extLst>
              </p:cNvPr>
              <p:cNvCxnSpPr>
                <a:cxnSpLocks/>
              </p:cNvCxnSpPr>
              <p:nvPr/>
            </p:nvCxnSpPr>
            <p:spPr>
              <a:xfrm rot="16200000">
                <a:off x="10000299" y="4071607"/>
                <a:ext cx="67510" cy="0"/>
              </a:xfrm>
              <a:prstGeom prst="line">
                <a:avLst/>
              </a:prstGeom>
              <a:noFill/>
              <a:ln w="9525" cap="flat" cmpd="sng" algn="ctr">
                <a:solidFill>
                  <a:schemeClr val="tx1"/>
                </a:solidFill>
                <a:prstDash val="solid"/>
                <a:miter lim="800000"/>
              </a:ln>
              <a:effectLst/>
            </p:spPr>
          </p:cxnSp>
          <p:cxnSp>
            <p:nvCxnSpPr>
              <p:cNvPr id="266" name="Straight Connector 265">
                <a:extLst>
                  <a:ext uri="{FF2B5EF4-FFF2-40B4-BE49-F238E27FC236}">
                    <a16:creationId xmlns:a16="http://schemas.microsoft.com/office/drawing/2014/main" id="{2E0AA46F-54FF-4818-8E02-3D9EA4D381AA}"/>
                  </a:ext>
                </a:extLst>
              </p:cNvPr>
              <p:cNvCxnSpPr>
                <a:cxnSpLocks/>
              </p:cNvCxnSpPr>
              <p:nvPr/>
            </p:nvCxnSpPr>
            <p:spPr>
              <a:xfrm rot="16200000">
                <a:off x="11457052" y="4071607"/>
                <a:ext cx="67510" cy="0"/>
              </a:xfrm>
              <a:prstGeom prst="line">
                <a:avLst/>
              </a:prstGeom>
              <a:noFill/>
              <a:ln w="9525" cap="flat" cmpd="sng" algn="ctr">
                <a:solidFill>
                  <a:schemeClr val="tx1"/>
                </a:solidFill>
                <a:prstDash val="solid"/>
                <a:miter lim="800000"/>
              </a:ln>
              <a:effectLst/>
            </p:spPr>
          </p:cxnSp>
          <p:cxnSp>
            <p:nvCxnSpPr>
              <p:cNvPr id="267" name="Straight Connector 266">
                <a:extLst>
                  <a:ext uri="{FF2B5EF4-FFF2-40B4-BE49-F238E27FC236}">
                    <a16:creationId xmlns:a16="http://schemas.microsoft.com/office/drawing/2014/main" id="{C96C3F16-6B33-10C0-D170-1FA37DF858CC}"/>
                  </a:ext>
                </a:extLst>
              </p:cNvPr>
              <p:cNvCxnSpPr>
                <a:cxnSpLocks/>
              </p:cNvCxnSpPr>
              <p:nvPr/>
            </p:nvCxnSpPr>
            <p:spPr>
              <a:xfrm rot="16200000">
                <a:off x="11948834" y="4071607"/>
                <a:ext cx="67510" cy="0"/>
              </a:xfrm>
              <a:prstGeom prst="line">
                <a:avLst/>
              </a:prstGeom>
              <a:noFill/>
              <a:ln w="9525" cap="flat" cmpd="sng" algn="ctr">
                <a:solidFill>
                  <a:schemeClr val="tx1"/>
                </a:solidFill>
                <a:prstDash val="solid"/>
                <a:miter lim="800000"/>
              </a:ln>
              <a:effectLst/>
            </p:spPr>
          </p:cxnSp>
          <p:cxnSp>
            <p:nvCxnSpPr>
              <p:cNvPr id="268" name="Straight Connector 267">
                <a:extLst>
                  <a:ext uri="{FF2B5EF4-FFF2-40B4-BE49-F238E27FC236}">
                    <a16:creationId xmlns:a16="http://schemas.microsoft.com/office/drawing/2014/main" id="{9DA7A9C6-6043-B14A-51A0-48217499CF4D}"/>
                  </a:ext>
                </a:extLst>
              </p:cNvPr>
              <p:cNvCxnSpPr>
                <a:cxnSpLocks/>
              </p:cNvCxnSpPr>
              <p:nvPr/>
            </p:nvCxnSpPr>
            <p:spPr>
              <a:xfrm rot="16200000">
                <a:off x="12929169" y="4071607"/>
                <a:ext cx="67510" cy="0"/>
              </a:xfrm>
              <a:prstGeom prst="line">
                <a:avLst/>
              </a:prstGeom>
              <a:noFill/>
              <a:ln w="9525" cap="flat" cmpd="sng" algn="ctr">
                <a:solidFill>
                  <a:schemeClr val="tx1"/>
                </a:solidFill>
                <a:prstDash val="solid"/>
                <a:miter lim="800000"/>
              </a:ln>
              <a:effectLst/>
            </p:spPr>
          </p:cxnSp>
          <p:sp>
            <p:nvSpPr>
              <p:cNvPr id="269" name="TextBox 268">
                <a:extLst>
                  <a:ext uri="{FF2B5EF4-FFF2-40B4-BE49-F238E27FC236}">
                    <a16:creationId xmlns:a16="http://schemas.microsoft.com/office/drawing/2014/main" id="{A4A5DA71-7DFF-534C-3629-FF708621EC78}"/>
                  </a:ext>
                </a:extLst>
              </p:cNvPr>
              <p:cNvSpPr txBox="1"/>
              <p:nvPr/>
            </p:nvSpPr>
            <p:spPr>
              <a:xfrm>
                <a:off x="8643441" y="3891554"/>
                <a:ext cx="257511" cy="228387"/>
              </a:xfrm>
              <a:prstGeom prst="rect">
                <a:avLst/>
              </a:prstGeom>
              <a:noFill/>
              <a:ln>
                <a:noFill/>
              </a:ln>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270" name="TextBox 269">
                <a:extLst>
                  <a:ext uri="{FF2B5EF4-FFF2-40B4-BE49-F238E27FC236}">
                    <a16:creationId xmlns:a16="http://schemas.microsoft.com/office/drawing/2014/main" id="{15BE8895-956A-CB54-710B-D1740E6541CE}"/>
                  </a:ext>
                </a:extLst>
              </p:cNvPr>
              <p:cNvSpPr txBox="1"/>
              <p:nvPr/>
            </p:nvSpPr>
            <p:spPr>
              <a:xfrm>
                <a:off x="8643441" y="3716159"/>
                <a:ext cx="257511" cy="228387"/>
              </a:xfrm>
              <a:prstGeom prst="rect">
                <a:avLst/>
              </a:prstGeom>
              <a:noFill/>
              <a:ln>
                <a:noFill/>
              </a:ln>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a:t>
                </a:r>
              </a:p>
            </p:txBody>
          </p:sp>
          <p:sp>
            <p:nvSpPr>
              <p:cNvPr id="271" name="TextBox 270">
                <a:extLst>
                  <a:ext uri="{FF2B5EF4-FFF2-40B4-BE49-F238E27FC236}">
                    <a16:creationId xmlns:a16="http://schemas.microsoft.com/office/drawing/2014/main" id="{34081CE1-0389-ECE4-A91E-1311E71BAED5}"/>
                  </a:ext>
                </a:extLst>
              </p:cNvPr>
              <p:cNvSpPr txBox="1"/>
              <p:nvPr/>
            </p:nvSpPr>
            <p:spPr>
              <a:xfrm>
                <a:off x="8643441" y="3540763"/>
                <a:ext cx="257511" cy="228387"/>
              </a:xfrm>
              <a:prstGeom prst="rect">
                <a:avLst/>
              </a:prstGeom>
              <a:noFill/>
              <a:ln>
                <a:noFill/>
              </a:ln>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p>
            </p:txBody>
          </p:sp>
          <p:sp>
            <p:nvSpPr>
              <p:cNvPr id="272" name="TextBox 271">
                <a:extLst>
                  <a:ext uri="{FF2B5EF4-FFF2-40B4-BE49-F238E27FC236}">
                    <a16:creationId xmlns:a16="http://schemas.microsoft.com/office/drawing/2014/main" id="{1C8AC975-CC3B-F529-E198-2CBD12B83B86}"/>
                  </a:ext>
                </a:extLst>
              </p:cNvPr>
              <p:cNvSpPr txBox="1"/>
              <p:nvPr/>
            </p:nvSpPr>
            <p:spPr>
              <a:xfrm>
                <a:off x="8643441" y="3365367"/>
                <a:ext cx="257511" cy="228387"/>
              </a:xfrm>
              <a:prstGeom prst="rect">
                <a:avLst/>
              </a:prstGeom>
              <a:noFill/>
              <a:ln>
                <a:noFill/>
              </a:ln>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a:t>
                </a:r>
              </a:p>
            </p:txBody>
          </p:sp>
          <p:sp>
            <p:nvSpPr>
              <p:cNvPr id="273" name="TextBox 272">
                <a:extLst>
                  <a:ext uri="{FF2B5EF4-FFF2-40B4-BE49-F238E27FC236}">
                    <a16:creationId xmlns:a16="http://schemas.microsoft.com/office/drawing/2014/main" id="{006E64B1-1D27-98F3-70CA-6B379B0E905F}"/>
                  </a:ext>
                </a:extLst>
              </p:cNvPr>
              <p:cNvSpPr txBox="1"/>
              <p:nvPr/>
            </p:nvSpPr>
            <p:spPr>
              <a:xfrm>
                <a:off x="8643441" y="3189971"/>
                <a:ext cx="257511" cy="228387"/>
              </a:xfrm>
              <a:prstGeom prst="rect">
                <a:avLst/>
              </a:prstGeom>
              <a:noFill/>
              <a:ln>
                <a:noFill/>
              </a:ln>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p>
            </p:txBody>
          </p:sp>
          <p:sp>
            <p:nvSpPr>
              <p:cNvPr id="274" name="TextBox 273">
                <a:extLst>
                  <a:ext uri="{FF2B5EF4-FFF2-40B4-BE49-F238E27FC236}">
                    <a16:creationId xmlns:a16="http://schemas.microsoft.com/office/drawing/2014/main" id="{511997CE-5587-DC49-E612-6BC5157F4BA2}"/>
                  </a:ext>
                </a:extLst>
              </p:cNvPr>
              <p:cNvSpPr txBox="1"/>
              <p:nvPr/>
            </p:nvSpPr>
            <p:spPr>
              <a:xfrm>
                <a:off x="8643441" y="3014575"/>
                <a:ext cx="257511" cy="228387"/>
              </a:xfrm>
              <a:prstGeom prst="rect">
                <a:avLst/>
              </a:prstGeom>
              <a:noFill/>
              <a:ln>
                <a:noFill/>
              </a:ln>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a:t>
                </a:r>
              </a:p>
            </p:txBody>
          </p:sp>
          <p:sp>
            <p:nvSpPr>
              <p:cNvPr id="275" name="TextBox 274">
                <a:extLst>
                  <a:ext uri="{FF2B5EF4-FFF2-40B4-BE49-F238E27FC236}">
                    <a16:creationId xmlns:a16="http://schemas.microsoft.com/office/drawing/2014/main" id="{387E74CF-8608-2417-2BA1-B723E8819C68}"/>
                  </a:ext>
                </a:extLst>
              </p:cNvPr>
              <p:cNvSpPr txBox="1"/>
              <p:nvPr/>
            </p:nvSpPr>
            <p:spPr>
              <a:xfrm>
                <a:off x="8643441" y="2839179"/>
                <a:ext cx="257511" cy="228387"/>
              </a:xfrm>
              <a:prstGeom prst="rect">
                <a:avLst/>
              </a:prstGeom>
              <a:noFill/>
              <a:ln>
                <a:noFill/>
              </a:ln>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p:txBody>
          </p:sp>
          <p:sp>
            <p:nvSpPr>
              <p:cNvPr id="276" name="TextBox 275">
                <a:extLst>
                  <a:ext uri="{FF2B5EF4-FFF2-40B4-BE49-F238E27FC236}">
                    <a16:creationId xmlns:a16="http://schemas.microsoft.com/office/drawing/2014/main" id="{8523FDDA-2D1E-E46B-77E1-2EA32F669FC1}"/>
                  </a:ext>
                </a:extLst>
              </p:cNvPr>
              <p:cNvSpPr txBox="1"/>
              <p:nvPr/>
            </p:nvSpPr>
            <p:spPr>
              <a:xfrm>
                <a:off x="8643441" y="2663783"/>
                <a:ext cx="257511" cy="228387"/>
              </a:xfrm>
              <a:prstGeom prst="rect">
                <a:avLst/>
              </a:prstGeom>
              <a:noFill/>
              <a:ln>
                <a:noFill/>
              </a:ln>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70</a:t>
                </a:r>
              </a:p>
            </p:txBody>
          </p:sp>
          <p:sp>
            <p:nvSpPr>
              <p:cNvPr id="277" name="TextBox 276">
                <a:extLst>
                  <a:ext uri="{FF2B5EF4-FFF2-40B4-BE49-F238E27FC236}">
                    <a16:creationId xmlns:a16="http://schemas.microsoft.com/office/drawing/2014/main" id="{D3719126-FE5D-4D90-0F97-71FDE11A9312}"/>
                  </a:ext>
                </a:extLst>
              </p:cNvPr>
              <p:cNvSpPr txBox="1"/>
              <p:nvPr/>
            </p:nvSpPr>
            <p:spPr>
              <a:xfrm>
                <a:off x="8643441" y="2488387"/>
                <a:ext cx="257511" cy="228387"/>
              </a:xfrm>
              <a:prstGeom prst="rect">
                <a:avLst/>
              </a:prstGeom>
              <a:noFill/>
              <a:ln>
                <a:noFill/>
              </a:ln>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a:t>
                </a:r>
              </a:p>
            </p:txBody>
          </p:sp>
          <p:sp>
            <p:nvSpPr>
              <p:cNvPr id="278" name="TextBox 277">
                <a:extLst>
                  <a:ext uri="{FF2B5EF4-FFF2-40B4-BE49-F238E27FC236}">
                    <a16:creationId xmlns:a16="http://schemas.microsoft.com/office/drawing/2014/main" id="{0BD66989-3DDC-7D08-CFDF-DDAB77EB753A}"/>
                  </a:ext>
                </a:extLst>
              </p:cNvPr>
              <p:cNvSpPr txBox="1"/>
              <p:nvPr/>
            </p:nvSpPr>
            <p:spPr>
              <a:xfrm>
                <a:off x="8643441" y="2137595"/>
                <a:ext cx="257511" cy="228387"/>
              </a:xfrm>
              <a:prstGeom prst="rect">
                <a:avLst/>
              </a:prstGeom>
              <a:noFill/>
              <a:ln>
                <a:noFill/>
              </a:ln>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p>
            </p:txBody>
          </p:sp>
          <p:sp>
            <p:nvSpPr>
              <p:cNvPr id="279" name="TextBox 278">
                <a:extLst>
                  <a:ext uri="{FF2B5EF4-FFF2-40B4-BE49-F238E27FC236}">
                    <a16:creationId xmlns:a16="http://schemas.microsoft.com/office/drawing/2014/main" id="{EEB7EF3F-6F7F-8CA0-5598-DF2049CB5F1B}"/>
                  </a:ext>
                </a:extLst>
              </p:cNvPr>
              <p:cNvSpPr txBox="1"/>
              <p:nvPr/>
            </p:nvSpPr>
            <p:spPr>
              <a:xfrm>
                <a:off x="8930354" y="4103357"/>
                <a:ext cx="257511" cy="228387"/>
              </a:xfrm>
              <a:prstGeom prst="rect">
                <a:avLst/>
              </a:prstGeom>
              <a:noFill/>
              <a:ln>
                <a:noFill/>
              </a:ln>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280" name="TextBox 279">
                <a:extLst>
                  <a:ext uri="{FF2B5EF4-FFF2-40B4-BE49-F238E27FC236}">
                    <a16:creationId xmlns:a16="http://schemas.microsoft.com/office/drawing/2014/main" id="{005EEAFD-34D0-E8BB-0A5D-A21C7A2C9765}"/>
                  </a:ext>
                </a:extLst>
              </p:cNvPr>
              <p:cNvSpPr txBox="1"/>
              <p:nvPr/>
            </p:nvSpPr>
            <p:spPr>
              <a:xfrm>
                <a:off x="9416129" y="4103357"/>
                <a:ext cx="257511" cy="228387"/>
              </a:xfrm>
              <a:prstGeom prst="rect">
                <a:avLst/>
              </a:prstGeom>
              <a:noFill/>
              <a:ln>
                <a:noFill/>
              </a:ln>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a:t>
                </a:r>
              </a:p>
            </p:txBody>
          </p:sp>
          <p:sp>
            <p:nvSpPr>
              <p:cNvPr id="281" name="TextBox 280">
                <a:extLst>
                  <a:ext uri="{FF2B5EF4-FFF2-40B4-BE49-F238E27FC236}">
                    <a16:creationId xmlns:a16="http://schemas.microsoft.com/office/drawing/2014/main" id="{1CFAE8DE-2A03-B2D4-E1AF-77F5B3ADA81E}"/>
                  </a:ext>
                </a:extLst>
              </p:cNvPr>
              <p:cNvSpPr txBox="1"/>
              <p:nvPr/>
            </p:nvSpPr>
            <p:spPr>
              <a:xfrm>
                <a:off x="9905078" y="4103357"/>
                <a:ext cx="257511" cy="228387"/>
              </a:xfrm>
              <a:prstGeom prst="rect">
                <a:avLst/>
              </a:prstGeom>
              <a:noFill/>
              <a:ln>
                <a:noFill/>
              </a:ln>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a:t>
                </a:r>
              </a:p>
            </p:txBody>
          </p:sp>
          <p:sp>
            <p:nvSpPr>
              <p:cNvPr id="282" name="TextBox 281">
                <a:extLst>
                  <a:ext uri="{FF2B5EF4-FFF2-40B4-BE49-F238E27FC236}">
                    <a16:creationId xmlns:a16="http://schemas.microsoft.com/office/drawing/2014/main" id="{38F16F08-E1AF-641C-A23F-AEA0865A0E24}"/>
                  </a:ext>
                </a:extLst>
              </p:cNvPr>
              <p:cNvSpPr txBox="1"/>
              <p:nvPr/>
            </p:nvSpPr>
            <p:spPr>
              <a:xfrm>
                <a:off x="11369206" y="4103357"/>
                <a:ext cx="257511" cy="228387"/>
              </a:xfrm>
              <a:prstGeom prst="rect">
                <a:avLst/>
              </a:prstGeom>
              <a:noFill/>
              <a:ln>
                <a:noFill/>
              </a:ln>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p:txBody>
          </p:sp>
          <p:sp>
            <p:nvSpPr>
              <p:cNvPr id="283" name="TextBox 282">
                <a:extLst>
                  <a:ext uri="{FF2B5EF4-FFF2-40B4-BE49-F238E27FC236}">
                    <a16:creationId xmlns:a16="http://schemas.microsoft.com/office/drawing/2014/main" id="{703E7C1D-E8E1-F69F-129C-11479F29458C}"/>
                  </a:ext>
                </a:extLst>
              </p:cNvPr>
              <p:cNvSpPr txBox="1"/>
              <p:nvPr/>
            </p:nvSpPr>
            <p:spPr>
              <a:xfrm>
                <a:off x="11854979" y="4103357"/>
                <a:ext cx="257511" cy="228387"/>
              </a:xfrm>
              <a:prstGeom prst="rect">
                <a:avLst/>
              </a:prstGeom>
              <a:noFill/>
              <a:ln>
                <a:noFill/>
              </a:ln>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72</a:t>
                </a:r>
              </a:p>
            </p:txBody>
          </p:sp>
          <p:sp>
            <p:nvSpPr>
              <p:cNvPr id="284" name="TextBox 283">
                <a:extLst>
                  <a:ext uri="{FF2B5EF4-FFF2-40B4-BE49-F238E27FC236}">
                    <a16:creationId xmlns:a16="http://schemas.microsoft.com/office/drawing/2014/main" id="{01146F55-666A-40B6-C278-CA36D0E5C6B0}"/>
                  </a:ext>
                </a:extLst>
              </p:cNvPr>
              <p:cNvSpPr txBox="1"/>
              <p:nvPr/>
            </p:nvSpPr>
            <p:spPr>
              <a:xfrm>
                <a:off x="12836055" y="4103357"/>
                <a:ext cx="257511" cy="228387"/>
              </a:xfrm>
              <a:prstGeom prst="rect">
                <a:avLst/>
              </a:prstGeom>
              <a:noFill/>
              <a:ln>
                <a:noFill/>
              </a:ln>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96</a:t>
                </a:r>
              </a:p>
            </p:txBody>
          </p:sp>
          <p:sp>
            <p:nvSpPr>
              <p:cNvPr id="285" name="TextBox 284">
                <a:extLst>
                  <a:ext uri="{FF2B5EF4-FFF2-40B4-BE49-F238E27FC236}">
                    <a16:creationId xmlns:a16="http://schemas.microsoft.com/office/drawing/2014/main" id="{E62747D0-16FF-7611-7DA7-2F5E43DCF7DC}"/>
                  </a:ext>
                </a:extLst>
              </p:cNvPr>
              <p:cNvSpPr txBox="1"/>
              <p:nvPr/>
            </p:nvSpPr>
            <p:spPr>
              <a:xfrm>
                <a:off x="10643851" y="4327629"/>
                <a:ext cx="790512" cy="228387"/>
              </a:xfrm>
              <a:prstGeom prst="rect">
                <a:avLst/>
              </a:prstGeom>
              <a:noFill/>
              <a:ln>
                <a:noFill/>
              </a:ln>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Months since start of treatment</a:t>
                </a:r>
              </a:p>
            </p:txBody>
          </p:sp>
          <p:sp>
            <p:nvSpPr>
              <p:cNvPr id="286" name="TextBox 285">
                <a:extLst>
                  <a:ext uri="{FF2B5EF4-FFF2-40B4-BE49-F238E27FC236}">
                    <a16:creationId xmlns:a16="http://schemas.microsoft.com/office/drawing/2014/main" id="{64A3BEDE-9C5B-69F2-4D1D-7C9217721256}"/>
                  </a:ext>
                </a:extLst>
              </p:cNvPr>
              <p:cNvSpPr txBox="1"/>
              <p:nvPr/>
            </p:nvSpPr>
            <p:spPr>
              <a:xfrm rot="16200000">
                <a:off x="7263968" y="3011040"/>
                <a:ext cx="2290116" cy="228387"/>
              </a:xfrm>
              <a:prstGeom prst="rect">
                <a:avLst/>
              </a:prstGeom>
              <a:noFill/>
              <a:ln>
                <a:noFill/>
              </a:ln>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OS (%)</a:t>
                </a:r>
              </a:p>
            </p:txBody>
          </p:sp>
          <p:cxnSp>
            <p:nvCxnSpPr>
              <p:cNvPr id="287" name="Straight Connector 286">
                <a:extLst>
                  <a:ext uri="{FF2B5EF4-FFF2-40B4-BE49-F238E27FC236}">
                    <a16:creationId xmlns:a16="http://schemas.microsoft.com/office/drawing/2014/main" id="{434E727C-365A-4E89-E382-CC8C0A7C2E20}"/>
                  </a:ext>
                </a:extLst>
              </p:cNvPr>
              <p:cNvCxnSpPr>
                <a:cxnSpLocks/>
              </p:cNvCxnSpPr>
              <p:nvPr/>
            </p:nvCxnSpPr>
            <p:spPr>
              <a:xfrm rot="16200000">
                <a:off x="10484714" y="4071607"/>
                <a:ext cx="67510" cy="0"/>
              </a:xfrm>
              <a:prstGeom prst="line">
                <a:avLst/>
              </a:prstGeom>
              <a:noFill/>
              <a:ln w="9525" cap="flat" cmpd="sng" algn="ctr">
                <a:solidFill>
                  <a:schemeClr val="tx1"/>
                </a:solidFill>
                <a:prstDash val="solid"/>
                <a:miter lim="800000"/>
              </a:ln>
              <a:effectLst/>
            </p:spPr>
          </p:cxnSp>
          <p:sp>
            <p:nvSpPr>
              <p:cNvPr id="288" name="TextBox 287">
                <a:extLst>
                  <a:ext uri="{FF2B5EF4-FFF2-40B4-BE49-F238E27FC236}">
                    <a16:creationId xmlns:a16="http://schemas.microsoft.com/office/drawing/2014/main" id="{590E52B9-B166-B4A3-842F-A7C68C3F57CE}"/>
                  </a:ext>
                </a:extLst>
              </p:cNvPr>
              <p:cNvSpPr txBox="1"/>
              <p:nvPr/>
            </p:nvSpPr>
            <p:spPr>
              <a:xfrm>
                <a:off x="10389493" y="4103357"/>
                <a:ext cx="257511" cy="228387"/>
              </a:xfrm>
              <a:prstGeom prst="rect">
                <a:avLst/>
              </a:prstGeom>
              <a:noFill/>
              <a:ln>
                <a:noFill/>
              </a:ln>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36</a:t>
                </a:r>
              </a:p>
            </p:txBody>
          </p:sp>
          <p:cxnSp>
            <p:nvCxnSpPr>
              <p:cNvPr id="289" name="Straight Connector 288">
                <a:extLst>
                  <a:ext uri="{FF2B5EF4-FFF2-40B4-BE49-F238E27FC236}">
                    <a16:creationId xmlns:a16="http://schemas.microsoft.com/office/drawing/2014/main" id="{7E7FA21E-94FD-1E1F-58E9-CA27CD6A81C9}"/>
                  </a:ext>
                </a:extLst>
              </p:cNvPr>
              <p:cNvCxnSpPr>
                <a:cxnSpLocks/>
              </p:cNvCxnSpPr>
              <p:nvPr/>
            </p:nvCxnSpPr>
            <p:spPr>
              <a:xfrm rot="16200000">
                <a:off x="10969128" y="4071607"/>
                <a:ext cx="67510" cy="0"/>
              </a:xfrm>
              <a:prstGeom prst="line">
                <a:avLst/>
              </a:prstGeom>
              <a:noFill/>
              <a:ln w="9525" cap="flat" cmpd="sng" algn="ctr">
                <a:solidFill>
                  <a:schemeClr val="tx1"/>
                </a:solidFill>
                <a:prstDash val="solid"/>
                <a:miter lim="800000"/>
              </a:ln>
              <a:effectLst/>
            </p:spPr>
          </p:cxnSp>
          <p:sp>
            <p:nvSpPr>
              <p:cNvPr id="290" name="TextBox 289">
                <a:extLst>
                  <a:ext uri="{FF2B5EF4-FFF2-40B4-BE49-F238E27FC236}">
                    <a16:creationId xmlns:a16="http://schemas.microsoft.com/office/drawing/2014/main" id="{608DEA0B-5705-A018-6D25-227EF9C1A19F}"/>
                  </a:ext>
                </a:extLst>
              </p:cNvPr>
              <p:cNvSpPr txBox="1"/>
              <p:nvPr/>
            </p:nvSpPr>
            <p:spPr>
              <a:xfrm>
                <a:off x="10873907" y="4103357"/>
                <a:ext cx="257511" cy="228387"/>
              </a:xfrm>
              <a:prstGeom prst="rect">
                <a:avLst/>
              </a:prstGeom>
              <a:noFill/>
              <a:ln>
                <a:noFill/>
              </a:ln>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48</a:t>
                </a:r>
              </a:p>
            </p:txBody>
          </p:sp>
          <p:cxnSp>
            <p:nvCxnSpPr>
              <p:cNvPr id="291" name="Straight Connector 290">
                <a:extLst>
                  <a:ext uri="{FF2B5EF4-FFF2-40B4-BE49-F238E27FC236}">
                    <a16:creationId xmlns:a16="http://schemas.microsoft.com/office/drawing/2014/main" id="{A00D240B-646A-7CA2-DC20-769C3803E94C}"/>
                  </a:ext>
                </a:extLst>
              </p:cNvPr>
              <p:cNvCxnSpPr>
                <a:cxnSpLocks/>
              </p:cNvCxnSpPr>
              <p:nvPr/>
            </p:nvCxnSpPr>
            <p:spPr>
              <a:xfrm rot="16200000">
                <a:off x="12433249" y="4071607"/>
                <a:ext cx="67510" cy="0"/>
              </a:xfrm>
              <a:prstGeom prst="line">
                <a:avLst/>
              </a:prstGeom>
              <a:noFill/>
              <a:ln w="9525" cap="flat" cmpd="sng" algn="ctr">
                <a:solidFill>
                  <a:schemeClr val="tx1"/>
                </a:solidFill>
                <a:prstDash val="solid"/>
                <a:miter lim="800000"/>
              </a:ln>
              <a:effectLst/>
            </p:spPr>
          </p:cxnSp>
          <p:sp>
            <p:nvSpPr>
              <p:cNvPr id="292" name="TextBox 291">
                <a:extLst>
                  <a:ext uri="{FF2B5EF4-FFF2-40B4-BE49-F238E27FC236}">
                    <a16:creationId xmlns:a16="http://schemas.microsoft.com/office/drawing/2014/main" id="{B95A8ABD-201B-92D1-FF6A-96A59FD6B03D}"/>
                  </a:ext>
                </a:extLst>
              </p:cNvPr>
              <p:cNvSpPr txBox="1"/>
              <p:nvPr/>
            </p:nvSpPr>
            <p:spPr>
              <a:xfrm>
                <a:off x="12339396" y="4103357"/>
                <a:ext cx="257512" cy="228387"/>
              </a:xfrm>
              <a:prstGeom prst="rect">
                <a:avLst/>
              </a:prstGeom>
              <a:noFill/>
              <a:ln>
                <a:noFill/>
              </a:ln>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84</a:t>
                </a:r>
              </a:p>
            </p:txBody>
          </p:sp>
          <p:cxnSp>
            <p:nvCxnSpPr>
              <p:cNvPr id="293" name="Straight Connector 292">
                <a:extLst>
                  <a:ext uri="{FF2B5EF4-FFF2-40B4-BE49-F238E27FC236}">
                    <a16:creationId xmlns:a16="http://schemas.microsoft.com/office/drawing/2014/main" id="{07A3D157-9179-48AC-04E9-AC1AFF55430C}"/>
                  </a:ext>
                </a:extLst>
              </p:cNvPr>
              <p:cNvCxnSpPr>
                <a:cxnSpLocks/>
              </p:cNvCxnSpPr>
              <p:nvPr/>
            </p:nvCxnSpPr>
            <p:spPr>
              <a:xfrm>
                <a:off x="8934629" y="2426751"/>
                <a:ext cx="67510" cy="0"/>
              </a:xfrm>
              <a:prstGeom prst="line">
                <a:avLst/>
              </a:prstGeom>
              <a:noFill/>
              <a:ln w="9525" cap="flat" cmpd="sng" algn="ctr">
                <a:solidFill>
                  <a:schemeClr val="tx1"/>
                </a:solidFill>
                <a:prstDash val="solid"/>
                <a:miter lim="800000"/>
              </a:ln>
              <a:effectLst/>
            </p:spPr>
          </p:cxnSp>
          <p:sp>
            <p:nvSpPr>
              <p:cNvPr id="294" name="TextBox 293">
                <a:extLst>
                  <a:ext uri="{FF2B5EF4-FFF2-40B4-BE49-F238E27FC236}">
                    <a16:creationId xmlns:a16="http://schemas.microsoft.com/office/drawing/2014/main" id="{253011CD-3A05-D4D1-4605-8C50A495E1A8}"/>
                  </a:ext>
                </a:extLst>
              </p:cNvPr>
              <p:cNvSpPr txBox="1"/>
              <p:nvPr/>
            </p:nvSpPr>
            <p:spPr>
              <a:xfrm>
                <a:off x="8643443" y="2312991"/>
                <a:ext cx="257511" cy="228387"/>
              </a:xfrm>
              <a:prstGeom prst="rect">
                <a:avLst/>
              </a:prstGeom>
              <a:noFill/>
              <a:ln>
                <a:noFill/>
              </a:ln>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90</a:t>
                </a:r>
              </a:p>
            </p:txBody>
          </p:sp>
          <p:cxnSp>
            <p:nvCxnSpPr>
              <p:cNvPr id="295" name="Straight Connector 294">
                <a:extLst>
                  <a:ext uri="{FF2B5EF4-FFF2-40B4-BE49-F238E27FC236}">
                    <a16:creationId xmlns:a16="http://schemas.microsoft.com/office/drawing/2014/main" id="{74A63E6B-4582-45DF-F729-1A0F8B599264}"/>
                  </a:ext>
                </a:extLst>
              </p:cNvPr>
              <p:cNvCxnSpPr>
                <a:cxnSpLocks/>
              </p:cNvCxnSpPr>
              <p:nvPr/>
            </p:nvCxnSpPr>
            <p:spPr>
              <a:xfrm>
                <a:off x="9002001" y="3127843"/>
                <a:ext cx="1737359" cy="0"/>
              </a:xfrm>
              <a:prstGeom prst="line">
                <a:avLst/>
              </a:prstGeom>
              <a:noFill/>
              <a:ln w="12700" cap="flat" cmpd="sng" algn="ctr">
                <a:solidFill>
                  <a:schemeClr val="tx1"/>
                </a:solidFill>
                <a:prstDash val="dashDot"/>
                <a:miter lim="800000"/>
              </a:ln>
              <a:effectLst/>
            </p:spPr>
          </p:cxnSp>
          <p:cxnSp>
            <p:nvCxnSpPr>
              <p:cNvPr id="296" name="Straight Connector 295">
                <a:extLst>
                  <a:ext uri="{FF2B5EF4-FFF2-40B4-BE49-F238E27FC236}">
                    <a16:creationId xmlns:a16="http://schemas.microsoft.com/office/drawing/2014/main" id="{7E0DAF16-192B-F6C3-3B73-FAB13EAD561F}"/>
                  </a:ext>
                </a:extLst>
              </p:cNvPr>
              <p:cNvCxnSpPr>
                <a:cxnSpLocks/>
              </p:cNvCxnSpPr>
              <p:nvPr/>
            </p:nvCxnSpPr>
            <p:spPr>
              <a:xfrm rot="5400000">
                <a:off x="10591403" y="3603850"/>
                <a:ext cx="822960" cy="0"/>
              </a:xfrm>
              <a:prstGeom prst="line">
                <a:avLst/>
              </a:prstGeom>
              <a:noFill/>
              <a:ln w="19050" cap="flat" cmpd="sng" algn="ctr">
                <a:solidFill>
                  <a:schemeClr val="accent1"/>
                </a:solidFill>
                <a:prstDash val="dash"/>
                <a:miter lim="800000"/>
              </a:ln>
              <a:effectLst/>
            </p:spPr>
          </p:cxnSp>
          <p:sp>
            <p:nvSpPr>
              <p:cNvPr id="297" name="TextBox 296">
                <a:extLst>
                  <a:ext uri="{FF2B5EF4-FFF2-40B4-BE49-F238E27FC236}">
                    <a16:creationId xmlns:a16="http://schemas.microsoft.com/office/drawing/2014/main" id="{515149FD-EDBF-8655-FD65-652E9358A24B}"/>
                  </a:ext>
                </a:extLst>
              </p:cNvPr>
              <p:cNvSpPr txBox="1"/>
              <p:nvPr/>
            </p:nvSpPr>
            <p:spPr>
              <a:xfrm>
                <a:off x="11082663" y="2961895"/>
                <a:ext cx="915983" cy="354883"/>
              </a:xfrm>
              <a:prstGeom prst="rect">
                <a:avLst/>
              </a:prstGeom>
              <a:noFill/>
              <a:ln>
                <a:noFill/>
              </a:ln>
            </p:spPr>
            <p:txBody>
              <a:bodyPr wrap="square" l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38%</a:t>
                </a:r>
              </a:p>
            </p:txBody>
          </p:sp>
          <p:grpSp>
            <p:nvGrpSpPr>
              <p:cNvPr id="298" name="Group 297">
                <a:extLst>
                  <a:ext uri="{FF2B5EF4-FFF2-40B4-BE49-F238E27FC236}">
                    <a16:creationId xmlns:a16="http://schemas.microsoft.com/office/drawing/2014/main" id="{12A2F95F-CDE6-1D9B-0A65-8E8B8AA10775}"/>
                  </a:ext>
                </a:extLst>
              </p:cNvPr>
              <p:cNvGrpSpPr/>
              <p:nvPr/>
            </p:nvGrpSpPr>
            <p:grpSpPr>
              <a:xfrm>
                <a:off x="9215094" y="2396026"/>
                <a:ext cx="3372738" cy="968884"/>
                <a:chOff x="20361021" y="15247492"/>
                <a:chExt cx="3372738" cy="968884"/>
              </a:xfrm>
            </p:grpSpPr>
            <p:sp>
              <p:nvSpPr>
                <p:cNvPr id="299" name="Freeform 1064">
                  <a:extLst>
                    <a:ext uri="{FF2B5EF4-FFF2-40B4-BE49-F238E27FC236}">
                      <a16:creationId xmlns:a16="http://schemas.microsoft.com/office/drawing/2014/main" id="{6794C7EB-2045-C574-0F6D-D6762E6CE0CE}"/>
                    </a:ext>
                  </a:extLst>
                </p:cNvPr>
                <p:cNvSpPr/>
                <p:nvPr/>
              </p:nvSpPr>
              <p:spPr>
                <a:xfrm>
                  <a:off x="20361021" y="15247492"/>
                  <a:ext cx="55752" cy="12700"/>
                </a:xfrm>
                <a:custGeom>
                  <a:avLst/>
                  <a:gdLst>
                    <a:gd name="connsiteX0" fmla="*/ 0 w 55752"/>
                    <a:gd name="connsiteY0" fmla="*/ 0 h 12700"/>
                    <a:gd name="connsiteX1" fmla="*/ 55753 w 55752"/>
                    <a:gd name="connsiteY1" fmla="*/ 0 h 12700"/>
                  </a:gdLst>
                  <a:ahLst/>
                  <a:cxnLst>
                    <a:cxn ang="0">
                      <a:pos x="connsiteX0" y="connsiteY0"/>
                    </a:cxn>
                    <a:cxn ang="0">
                      <a:pos x="connsiteX1" y="connsiteY1"/>
                    </a:cxn>
                  </a:cxnLst>
                  <a:rect l="l" t="t" r="r" b="b"/>
                  <a:pathLst>
                    <a:path w="55752" h="12700">
                      <a:moveTo>
                        <a:pt x="0" y="0"/>
                      </a:moveTo>
                      <a:lnTo>
                        <a:pt x="55753" y="0"/>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0" name="Freeform 1065">
                  <a:extLst>
                    <a:ext uri="{FF2B5EF4-FFF2-40B4-BE49-F238E27FC236}">
                      <a16:creationId xmlns:a16="http://schemas.microsoft.com/office/drawing/2014/main" id="{7A62AC5C-CC20-040C-7FBB-C571B4D22218}"/>
                    </a:ext>
                  </a:extLst>
                </p:cNvPr>
                <p:cNvSpPr/>
                <p:nvPr/>
              </p:nvSpPr>
              <p:spPr>
                <a:xfrm>
                  <a:off x="20361021" y="15281910"/>
                  <a:ext cx="55752" cy="12700"/>
                </a:xfrm>
                <a:custGeom>
                  <a:avLst/>
                  <a:gdLst>
                    <a:gd name="connsiteX0" fmla="*/ 0 w 55752"/>
                    <a:gd name="connsiteY0" fmla="*/ 1 h 12700"/>
                    <a:gd name="connsiteX1" fmla="*/ 55753 w 55752"/>
                    <a:gd name="connsiteY1" fmla="*/ 1 h 12700"/>
                  </a:gdLst>
                  <a:ahLst/>
                  <a:cxnLst>
                    <a:cxn ang="0">
                      <a:pos x="connsiteX0" y="connsiteY0"/>
                    </a:cxn>
                    <a:cxn ang="0">
                      <a:pos x="connsiteX1" y="connsiteY1"/>
                    </a:cxn>
                  </a:cxnLst>
                  <a:rect l="l" t="t" r="r" b="b"/>
                  <a:pathLst>
                    <a:path w="55752" h="12700">
                      <a:moveTo>
                        <a:pt x="0" y="1"/>
                      </a:moveTo>
                      <a:lnTo>
                        <a:pt x="55753" y="1"/>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1" name="Freeform 1066">
                  <a:extLst>
                    <a:ext uri="{FF2B5EF4-FFF2-40B4-BE49-F238E27FC236}">
                      <a16:creationId xmlns:a16="http://schemas.microsoft.com/office/drawing/2014/main" id="{555AFA6A-F014-571D-EE62-E85ACC1E1BF3}"/>
                    </a:ext>
                  </a:extLst>
                </p:cNvPr>
                <p:cNvSpPr/>
                <p:nvPr/>
              </p:nvSpPr>
              <p:spPr>
                <a:xfrm>
                  <a:off x="20388961" y="15247492"/>
                  <a:ext cx="12700" cy="33655"/>
                </a:xfrm>
                <a:custGeom>
                  <a:avLst/>
                  <a:gdLst>
                    <a:gd name="connsiteX0" fmla="*/ 1 w 12700"/>
                    <a:gd name="connsiteY0" fmla="*/ 0 h 33655"/>
                    <a:gd name="connsiteX1" fmla="*/ 1 w 12700"/>
                    <a:gd name="connsiteY1" fmla="*/ 33655 h 33655"/>
                  </a:gdLst>
                  <a:ahLst/>
                  <a:cxnLst>
                    <a:cxn ang="0">
                      <a:pos x="connsiteX0" y="connsiteY0"/>
                    </a:cxn>
                    <a:cxn ang="0">
                      <a:pos x="connsiteX1" y="connsiteY1"/>
                    </a:cxn>
                  </a:cxnLst>
                  <a:rect l="l" t="t" r="r" b="b"/>
                  <a:pathLst>
                    <a:path w="12700" h="33655">
                      <a:moveTo>
                        <a:pt x="1" y="0"/>
                      </a:moveTo>
                      <a:lnTo>
                        <a:pt x="1" y="33655"/>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2" name="Freeform 1067">
                  <a:extLst>
                    <a:ext uri="{FF2B5EF4-FFF2-40B4-BE49-F238E27FC236}">
                      <a16:creationId xmlns:a16="http://schemas.microsoft.com/office/drawing/2014/main" id="{5CE20581-1923-5376-35C7-5E3264DC37AC}"/>
                    </a:ext>
                  </a:extLst>
                </p:cNvPr>
                <p:cNvSpPr/>
                <p:nvPr/>
              </p:nvSpPr>
              <p:spPr>
                <a:xfrm>
                  <a:off x="20441539" y="15247492"/>
                  <a:ext cx="55753" cy="12700"/>
                </a:xfrm>
                <a:custGeom>
                  <a:avLst/>
                  <a:gdLst>
                    <a:gd name="connsiteX0" fmla="*/ -1 w 55753"/>
                    <a:gd name="connsiteY0" fmla="*/ 0 h 12700"/>
                    <a:gd name="connsiteX1" fmla="*/ 55753 w 55753"/>
                    <a:gd name="connsiteY1" fmla="*/ 0 h 12700"/>
                  </a:gdLst>
                  <a:ahLst/>
                  <a:cxnLst>
                    <a:cxn ang="0">
                      <a:pos x="connsiteX0" y="connsiteY0"/>
                    </a:cxn>
                    <a:cxn ang="0">
                      <a:pos x="connsiteX1" y="connsiteY1"/>
                    </a:cxn>
                  </a:cxnLst>
                  <a:rect l="l" t="t" r="r" b="b"/>
                  <a:pathLst>
                    <a:path w="55753" h="12700">
                      <a:moveTo>
                        <a:pt x="-1" y="0"/>
                      </a:moveTo>
                      <a:lnTo>
                        <a:pt x="55753" y="0"/>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3" name="Freeform 1068">
                  <a:extLst>
                    <a:ext uri="{FF2B5EF4-FFF2-40B4-BE49-F238E27FC236}">
                      <a16:creationId xmlns:a16="http://schemas.microsoft.com/office/drawing/2014/main" id="{91BB59C4-F75F-397F-DECD-F9E07DD1DF23}"/>
                    </a:ext>
                  </a:extLst>
                </p:cNvPr>
                <p:cNvSpPr/>
                <p:nvPr/>
              </p:nvSpPr>
              <p:spPr>
                <a:xfrm>
                  <a:off x="20441539" y="15281910"/>
                  <a:ext cx="55753" cy="12700"/>
                </a:xfrm>
                <a:custGeom>
                  <a:avLst/>
                  <a:gdLst>
                    <a:gd name="connsiteX0" fmla="*/ -1 w 55753"/>
                    <a:gd name="connsiteY0" fmla="*/ 1 h 12700"/>
                    <a:gd name="connsiteX1" fmla="*/ 55753 w 55753"/>
                    <a:gd name="connsiteY1" fmla="*/ 1 h 12700"/>
                  </a:gdLst>
                  <a:ahLst/>
                  <a:cxnLst>
                    <a:cxn ang="0">
                      <a:pos x="connsiteX0" y="connsiteY0"/>
                    </a:cxn>
                    <a:cxn ang="0">
                      <a:pos x="connsiteX1" y="connsiteY1"/>
                    </a:cxn>
                  </a:cxnLst>
                  <a:rect l="l" t="t" r="r" b="b"/>
                  <a:pathLst>
                    <a:path w="55753" h="12700">
                      <a:moveTo>
                        <a:pt x="-1" y="1"/>
                      </a:moveTo>
                      <a:lnTo>
                        <a:pt x="55753" y="1"/>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4" name="Freeform 1069">
                  <a:extLst>
                    <a:ext uri="{FF2B5EF4-FFF2-40B4-BE49-F238E27FC236}">
                      <a16:creationId xmlns:a16="http://schemas.microsoft.com/office/drawing/2014/main" id="{AD145DB5-47BA-63C9-8A67-704BD2B2784A}"/>
                    </a:ext>
                  </a:extLst>
                </p:cNvPr>
                <p:cNvSpPr/>
                <p:nvPr/>
              </p:nvSpPr>
              <p:spPr>
                <a:xfrm>
                  <a:off x="20469352" y="15247492"/>
                  <a:ext cx="12700" cy="33655"/>
                </a:xfrm>
                <a:custGeom>
                  <a:avLst/>
                  <a:gdLst>
                    <a:gd name="connsiteX0" fmla="*/ 0 w 12700"/>
                    <a:gd name="connsiteY0" fmla="*/ 0 h 33655"/>
                    <a:gd name="connsiteX1" fmla="*/ 0 w 12700"/>
                    <a:gd name="connsiteY1" fmla="*/ 33655 h 33655"/>
                  </a:gdLst>
                  <a:ahLst/>
                  <a:cxnLst>
                    <a:cxn ang="0">
                      <a:pos x="connsiteX0" y="connsiteY0"/>
                    </a:cxn>
                    <a:cxn ang="0">
                      <a:pos x="connsiteX1" y="connsiteY1"/>
                    </a:cxn>
                  </a:cxnLst>
                  <a:rect l="l" t="t" r="r" b="b"/>
                  <a:pathLst>
                    <a:path w="12700" h="33655">
                      <a:moveTo>
                        <a:pt x="0" y="0"/>
                      </a:moveTo>
                      <a:lnTo>
                        <a:pt x="0" y="33655"/>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5" name="Freeform 1070">
                  <a:extLst>
                    <a:ext uri="{FF2B5EF4-FFF2-40B4-BE49-F238E27FC236}">
                      <a16:creationId xmlns:a16="http://schemas.microsoft.com/office/drawing/2014/main" id="{930A3506-BE0C-4610-AD16-A03D556BD836}"/>
                    </a:ext>
                  </a:extLst>
                </p:cNvPr>
                <p:cNvSpPr/>
                <p:nvPr/>
              </p:nvSpPr>
              <p:spPr>
                <a:xfrm>
                  <a:off x="20522438" y="15362936"/>
                  <a:ext cx="55752" cy="12700"/>
                </a:xfrm>
                <a:custGeom>
                  <a:avLst/>
                  <a:gdLst>
                    <a:gd name="connsiteX0" fmla="*/ -1 w 55752"/>
                    <a:gd name="connsiteY0" fmla="*/ 1 h 12700"/>
                    <a:gd name="connsiteX1" fmla="*/ 55752 w 55752"/>
                    <a:gd name="connsiteY1" fmla="*/ 1 h 12700"/>
                  </a:gdLst>
                  <a:ahLst/>
                  <a:cxnLst>
                    <a:cxn ang="0">
                      <a:pos x="connsiteX0" y="connsiteY0"/>
                    </a:cxn>
                    <a:cxn ang="0">
                      <a:pos x="connsiteX1" y="connsiteY1"/>
                    </a:cxn>
                  </a:cxnLst>
                  <a:rect l="l" t="t" r="r" b="b"/>
                  <a:pathLst>
                    <a:path w="55752" h="12700">
                      <a:moveTo>
                        <a:pt x="-1" y="1"/>
                      </a:moveTo>
                      <a:lnTo>
                        <a:pt x="55752" y="1"/>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6" name="Freeform 1071">
                  <a:extLst>
                    <a:ext uri="{FF2B5EF4-FFF2-40B4-BE49-F238E27FC236}">
                      <a16:creationId xmlns:a16="http://schemas.microsoft.com/office/drawing/2014/main" id="{1549D21B-9E43-DE0A-6AF0-AEC234C174E8}"/>
                    </a:ext>
                  </a:extLst>
                </p:cNvPr>
                <p:cNvSpPr/>
                <p:nvPr/>
              </p:nvSpPr>
              <p:spPr>
                <a:xfrm>
                  <a:off x="20522438" y="15397480"/>
                  <a:ext cx="55752" cy="12700"/>
                </a:xfrm>
                <a:custGeom>
                  <a:avLst/>
                  <a:gdLst>
                    <a:gd name="connsiteX0" fmla="*/ -1 w 55752"/>
                    <a:gd name="connsiteY0" fmla="*/ 0 h 12700"/>
                    <a:gd name="connsiteX1" fmla="*/ 55752 w 55752"/>
                    <a:gd name="connsiteY1" fmla="*/ 0 h 12700"/>
                  </a:gdLst>
                  <a:ahLst/>
                  <a:cxnLst>
                    <a:cxn ang="0">
                      <a:pos x="connsiteX0" y="connsiteY0"/>
                    </a:cxn>
                    <a:cxn ang="0">
                      <a:pos x="connsiteX1" y="connsiteY1"/>
                    </a:cxn>
                  </a:cxnLst>
                  <a:rect l="l" t="t" r="r" b="b"/>
                  <a:pathLst>
                    <a:path w="55752" h="12700">
                      <a:moveTo>
                        <a:pt x="-1" y="0"/>
                      </a:moveTo>
                      <a:lnTo>
                        <a:pt x="55752" y="0"/>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 name="Freeform 1072">
                  <a:extLst>
                    <a:ext uri="{FF2B5EF4-FFF2-40B4-BE49-F238E27FC236}">
                      <a16:creationId xmlns:a16="http://schemas.microsoft.com/office/drawing/2014/main" id="{069C5088-1C43-AECB-E495-EEE02C42991B}"/>
                    </a:ext>
                  </a:extLst>
                </p:cNvPr>
                <p:cNvSpPr/>
                <p:nvPr/>
              </p:nvSpPr>
              <p:spPr>
                <a:xfrm>
                  <a:off x="20550251" y="15362936"/>
                  <a:ext cx="12700" cy="33654"/>
                </a:xfrm>
                <a:custGeom>
                  <a:avLst/>
                  <a:gdLst>
                    <a:gd name="connsiteX0" fmla="*/ 0 w 12700"/>
                    <a:gd name="connsiteY0" fmla="*/ 1 h 33654"/>
                    <a:gd name="connsiteX1" fmla="*/ 0 w 12700"/>
                    <a:gd name="connsiteY1" fmla="*/ 33654 h 33654"/>
                  </a:gdLst>
                  <a:ahLst/>
                  <a:cxnLst>
                    <a:cxn ang="0">
                      <a:pos x="connsiteX0" y="connsiteY0"/>
                    </a:cxn>
                    <a:cxn ang="0">
                      <a:pos x="connsiteX1" y="connsiteY1"/>
                    </a:cxn>
                  </a:cxnLst>
                  <a:rect l="l" t="t" r="r" b="b"/>
                  <a:pathLst>
                    <a:path w="12700" h="33654">
                      <a:moveTo>
                        <a:pt x="0" y="1"/>
                      </a:moveTo>
                      <a:lnTo>
                        <a:pt x="0" y="33654"/>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8" name="Freeform 1073">
                  <a:extLst>
                    <a:ext uri="{FF2B5EF4-FFF2-40B4-BE49-F238E27FC236}">
                      <a16:creationId xmlns:a16="http://schemas.microsoft.com/office/drawing/2014/main" id="{0E1AB13C-E049-0E51-D607-4DF06704F945}"/>
                    </a:ext>
                  </a:extLst>
                </p:cNvPr>
                <p:cNvSpPr/>
                <p:nvPr/>
              </p:nvSpPr>
              <p:spPr>
                <a:xfrm>
                  <a:off x="20583398" y="15362936"/>
                  <a:ext cx="55753" cy="12700"/>
                </a:xfrm>
                <a:custGeom>
                  <a:avLst/>
                  <a:gdLst>
                    <a:gd name="connsiteX0" fmla="*/ 0 w 55753"/>
                    <a:gd name="connsiteY0" fmla="*/ 1 h 12700"/>
                    <a:gd name="connsiteX1" fmla="*/ 55753 w 55753"/>
                    <a:gd name="connsiteY1" fmla="*/ 1 h 12700"/>
                  </a:gdLst>
                  <a:ahLst/>
                  <a:cxnLst>
                    <a:cxn ang="0">
                      <a:pos x="connsiteX0" y="connsiteY0"/>
                    </a:cxn>
                    <a:cxn ang="0">
                      <a:pos x="connsiteX1" y="connsiteY1"/>
                    </a:cxn>
                  </a:cxnLst>
                  <a:rect l="l" t="t" r="r" b="b"/>
                  <a:pathLst>
                    <a:path w="55753" h="12700">
                      <a:moveTo>
                        <a:pt x="0" y="1"/>
                      </a:moveTo>
                      <a:lnTo>
                        <a:pt x="55753" y="1"/>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9" name="Freeform 1074">
                  <a:extLst>
                    <a:ext uri="{FF2B5EF4-FFF2-40B4-BE49-F238E27FC236}">
                      <a16:creationId xmlns:a16="http://schemas.microsoft.com/office/drawing/2014/main" id="{3594D264-D285-0599-A210-21B55AB57EF6}"/>
                    </a:ext>
                  </a:extLst>
                </p:cNvPr>
                <p:cNvSpPr/>
                <p:nvPr/>
              </p:nvSpPr>
              <p:spPr>
                <a:xfrm>
                  <a:off x="20583398" y="15397480"/>
                  <a:ext cx="55753" cy="12700"/>
                </a:xfrm>
                <a:custGeom>
                  <a:avLst/>
                  <a:gdLst>
                    <a:gd name="connsiteX0" fmla="*/ 0 w 55753"/>
                    <a:gd name="connsiteY0" fmla="*/ 0 h 12700"/>
                    <a:gd name="connsiteX1" fmla="*/ 55753 w 55753"/>
                    <a:gd name="connsiteY1" fmla="*/ 0 h 12700"/>
                  </a:gdLst>
                  <a:ahLst/>
                  <a:cxnLst>
                    <a:cxn ang="0">
                      <a:pos x="connsiteX0" y="connsiteY0"/>
                    </a:cxn>
                    <a:cxn ang="0">
                      <a:pos x="connsiteX1" y="connsiteY1"/>
                    </a:cxn>
                  </a:cxnLst>
                  <a:rect l="l" t="t" r="r" b="b"/>
                  <a:pathLst>
                    <a:path w="55753" h="12700">
                      <a:moveTo>
                        <a:pt x="0" y="0"/>
                      </a:moveTo>
                      <a:lnTo>
                        <a:pt x="55753" y="0"/>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0" name="Freeform 1077">
                  <a:extLst>
                    <a:ext uri="{FF2B5EF4-FFF2-40B4-BE49-F238E27FC236}">
                      <a16:creationId xmlns:a16="http://schemas.microsoft.com/office/drawing/2014/main" id="{15173558-5325-3D4B-98C6-01B51FD4FDC7}"/>
                    </a:ext>
                  </a:extLst>
                </p:cNvPr>
                <p:cNvSpPr/>
                <p:nvPr/>
              </p:nvSpPr>
              <p:spPr>
                <a:xfrm>
                  <a:off x="20611338" y="15362936"/>
                  <a:ext cx="12700" cy="33654"/>
                </a:xfrm>
                <a:custGeom>
                  <a:avLst/>
                  <a:gdLst>
                    <a:gd name="connsiteX0" fmla="*/ -1 w 12700"/>
                    <a:gd name="connsiteY0" fmla="*/ 1 h 33654"/>
                    <a:gd name="connsiteX1" fmla="*/ -1 w 12700"/>
                    <a:gd name="connsiteY1" fmla="*/ 33654 h 33654"/>
                  </a:gdLst>
                  <a:ahLst/>
                  <a:cxnLst>
                    <a:cxn ang="0">
                      <a:pos x="connsiteX0" y="connsiteY0"/>
                    </a:cxn>
                    <a:cxn ang="0">
                      <a:pos x="connsiteX1" y="connsiteY1"/>
                    </a:cxn>
                  </a:cxnLst>
                  <a:rect l="l" t="t" r="r" b="b"/>
                  <a:pathLst>
                    <a:path w="12700" h="33654">
                      <a:moveTo>
                        <a:pt x="-1" y="1"/>
                      </a:moveTo>
                      <a:lnTo>
                        <a:pt x="-1" y="33654"/>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1" name="Freeform 1285">
                  <a:extLst>
                    <a:ext uri="{FF2B5EF4-FFF2-40B4-BE49-F238E27FC236}">
                      <a16:creationId xmlns:a16="http://schemas.microsoft.com/office/drawing/2014/main" id="{4F27A7DB-88A6-3EB7-13A2-455E6A1DC63E}"/>
                    </a:ext>
                  </a:extLst>
                </p:cNvPr>
                <p:cNvSpPr/>
                <p:nvPr/>
              </p:nvSpPr>
              <p:spPr>
                <a:xfrm>
                  <a:off x="20656169" y="15362936"/>
                  <a:ext cx="55879" cy="12700"/>
                </a:xfrm>
                <a:custGeom>
                  <a:avLst/>
                  <a:gdLst>
                    <a:gd name="connsiteX0" fmla="*/ 0 w 55879"/>
                    <a:gd name="connsiteY0" fmla="*/ 1 h 12700"/>
                    <a:gd name="connsiteX1" fmla="*/ 55880 w 55879"/>
                    <a:gd name="connsiteY1" fmla="*/ 1 h 12700"/>
                  </a:gdLst>
                  <a:ahLst/>
                  <a:cxnLst>
                    <a:cxn ang="0">
                      <a:pos x="connsiteX0" y="connsiteY0"/>
                    </a:cxn>
                    <a:cxn ang="0">
                      <a:pos x="connsiteX1" y="connsiteY1"/>
                    </a:cxn>
                  </a:cxnLst>
                  <a:rect l="l" t="t" r="r" b="b"/>
                  <a:pathLst>
                    <a:path w="55879" h="12700">
                      <a:moveTo>
                        <a:pt x="0" y="1"/>
                      </a:moveTo>
                      <a:lnTo>
                        <a:pt x="55880" y="1"/>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2" name="Freeform 1286">
                  <a:extLst>
                    <a:ext uri="{FF2B5EF4-FFF2-40B4-BE49-F238E27FC236}">
                      <a16:creationId xmlns:a16="http://schemas.microsoft.com/office/drawing/2014/main" id="{391AF64F-0460-83AC-0A57-5EE5946356E8}"/>
                    </a:ext>
                  </a:extLst>
                </p:cNvPr>
                <p:cNvSpPr/>
                <p:nvPr/>
              </p:nvSpPr>
              <p:spPr>
                <a:xfrm>
                  <a:off x="20656169" y="15397480"/>
                  <a:ext cx="55879" cy="12700"/>
                </a:xfrm>
                <a:custGeom>
                  <a:avLst/>
                  <a:gdLst>
                    <a:gd name="connsiteX0" fmla="*/ 0 w 55879"/>
                    <a:gd name="connsiteY0" fmla="*/ 0 h 12700"/>
                    <a:gd name="connsiteX1" fmla="*/ 55880 w 55879"/>
                    <a:gd name="connsiteY1" fmla="*/ 0 h 12700"/>
                  </a:gdLst>
                  <a:ahLst/>
                  <a:cxnLst>
                    <a:cxn ang="0">
                      <a:pos x="connsiteX0" y="connsiteY0"/>
                    </a:cxn>
                    <a:cxn ang="0">
                      <a:pos x="connsiteX1" y="connsiteY1"/>
                    </a:cxn>
                  </a:cxnLst>
                  <a:rect l="l" t="t" r="r" b="b"/>
                  <a:pathLst>
                    <a:path w="55879" h="12700">
                      <a:moveTo>
                        <a:pt x="0" y="0"/>
                      </a:moveTo>
                      <a:lnTo>
                        <a:pt x="55880" y="0"/>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3" name="Freeform 1287">
                  <a:extLst>
                    <a:ext uri="{FF2B5EF4-FFF2-40B4-BE49-F238E27FC236}">
                      <a16:creationId xmlns:a16="http://schemas.microsoft.com/office/drawing/2014/main" id="{B0531219-D1BE-2FB9-0441-1854E27675DC}"/>
                    </a:ext>
                  </a:extLst>
                </p:cNvPr>
                <p:cNvSpPr/>
                <p:nvPr/>
              </p:nvSpPr>
              <p:spPr>
                <a:xfrm>
                  <a:off x="20684109" y="15362936"/>
                  <a:ext cx="12700" cy="33654"/>
                </a:xfrm>
                <a:custGeom>
                  <a:avLst/>
                  <a:gdLst>
                    <a:gd name="connsiteX0" fmla="*/ 1 w 12700"/>
                    <a:gd name="connsiteY0" fmla="*/ 1 h 33654"/>
                    <a:gd name="connsiteX1" fmla="*/ 1 w 12700"/>
                    <a:gd name="connsiteY1" fmla="*/ 33654 h 33654"/>
                  </a:gdLst>
                  <a:ahLst/>
                  <a:cxnLst>
                    <a:cxn ang="0">
                      <a:pos x="connsiteX0" y="connsiteY0"/>
                    </a:cxn>
                    <a:cxn ang="0">
                      <a:pos x="connsiteX1" y="connsiteY1"/>
                    </a:cxn>
                  </a:cxnLst>
                  <a:rect l="l" t="t" r="r" b="b"/>
                  <a:pathLst>
                    <a:path w="12700" h="33654">
                      <a:moveTo>
                        <a:pt x="1" y="1"/>
                      </a:moveTo>
                      <a:lnTo>
                        <a:pt x="1" y="33654"/>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4" name="Freeform 1288">
                  <a:extLst>
                    <a:ext uri="{FF2B5EF4-FFF2-40B4-BE49-F238E27FC236}">
                      <a16:creationId xmlns:a16="http://schemas.microsoft.com/office/drawing/2014/main" id="{FA7BD50A-A428-0183-A673-B7063770CF14}"/>
                    </a:ext>
                  </a:extLst>
                </p:cNvPr>
                <p:cNvSpPr/>
                <p:nvPr/>
              </p:nvSpPr>
              <p:spPr>
                <a:xfrm>
                  <a:off x="20818856" y="15566771"/>
                  <a:ext cx="55753" cy="12700"/>
                </a:xfrm>
                <a:custGeom>
                  <a:avLst/>
                  <a:gdLst>
                    <a:gd name="connsiteX0" fmla="*/ 0 w 55753"/>
                    <a:gd name="connsiteY0" fmla="*/ 0 h 12700"/>
                    <a:gd name="connsiteX1" fmla="*/ 55754 w 55753"/>
                    <a:gd name="connsiteY1" fmla="*/ 0 h 12700"/>
                  </a:gdLst>
                  <a:ahLst/>
                  <a:cxnLst>
                    <a:cxn ang="0">
                      <a:pos x="connsiteX0" y="connsiteY0"/>
                    </a:cxn>
                    <a:cxn ang="0">
                      <a:pos x="connsiteX1" y="connsiteY1"/>
                    </a:cxn>
                  </a:cxnLst>
                  <a:rect l="l" t="t" r="r" b="b"/>
                  <a:pathLst>
                    <a:path w="55753" h="12700">
                      <a:moveTo>
                        <a:pt x="0" y="0"/>
                      </a:moveTo>
                      <a:lnTo>
                        <a:pt x="55754" y="0"/>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5" name="Freeform 1289">
                  <a:extLst>
                    <a:ext uri="{FF2B5EF4-FFF2-40B4-BE49-F238E27FC236}">
                      <a16:creationId xmlns:a16="http://schemas.microsoft.com/office/drawing/2014/main" id="{2BD3538D-56D9-7295-E4CC-CC377E346460}"/>
                    </a:ext>
                  </a:extLst>
                </p:cNvPr>
                <p:cNvSpPr/>
                <p:nvPr/>
              </p:nvSpPr>
              <p:spPr>
                <a:xfrm>
                  <a:off x="20818856" y="15601188"/>
                  <a:ext cx="55753" cy="12700"/>
                </a:xfrm>
                <a:custGeom>
                  <a:avLst/>
                  <a:gdLst>
                    <a:gd name="connsiteX0" fmla="*/ 0 w 55753"/>
                    <a:gd name="connsiteY0" fmla="*/ -1 h 12700"/>
                    <a:gd name="connsiteX1" fmla="*/ 55754 w 55753"/>
                    <a:gd name="connsiteY1" fmla="*/ -1 h 12700"/>
                  </a:gdLst>
                  <a:ahLst/>
                  <a:cxnLst>
                    <a:cxn ang="0">
                      <a:pos x="connsiteX0" y="connsiteY0"/>
                    </a:cxn>
                    <a:cxn ang="0">
                      <a:pos x="connsiteX1" y="connsiteY1"/>
                    </a:cxn>
                  </a:cxnLst>
                  <a:rect l="l" t="t" r="r" b="b"/>
                  <a:pathLst>
                    <a:path w="55753" h="12700">
                      <a:moveTo>
                        <a:pt x="0" y="-1"/>
                      </a:moveTo>
                      <a:lnTo>
                        <a:pt x="55754" y="-1"/>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6" name="Freeform 1290">
                  <a:extLst>
                    <a:ext uri="{FF2B5EF4-FFF2-40B4-BE49-F238E27FC236}">
                      <a16:creationId xmlns:a16="http://schemas.microsoft.com/office/drawing/2014/main" id="{3FCE9419-D0FB-2FBC-CAC4-D79AAAA6F56E}"/>
                    </a:ext>
                  </a:extLst>
                </p:cNvPr>
                <p:cNvSpPr/>
                <p:nvPr/>
              </p:nvSpPr>
              <p:spPr>
                <a:xfrm>
                  <a:off x="20846669" y="15566771"/>
                  <a:ext cx="12700" cy="33655"/>
                </a:xfrm>
                <a:custGeom>
                  <a:avLst/>
                  <a:gdLst>
                    <a:gd name="connsiteX0" fmla="*/ 0 w 12700"/>
                    <a:gd name="connsiteY0" fmla="*/ 0 h 33655"/>
                    <a:gd name="connsiteX1" fmla="*/ 0 w 12700"/>
                    <a:gd name="connsiteY1" fmla="*/ 33655 h 33655"/>
                  </a:gdLst>
                  <a:ahLst/>
                  <a:cxnLst>
                    <a:cxn ang="0">
                      <a:pos x="connsiteX0" y="connsiteY0"/>
                    </a:cxn>
                    <a:cxn ang="0">
                      <a:pos x="connsiteX1" y="connsiteY1"/>
                    </a:cxn>
                  </a:cxnLst>
                  <a:rect l="l" t="t" r="r" b="b"/>
                  <a:pathLst>
                    <a:path w="12700" h="33655">
                      <a:moveTo>
                        <a:pt x="0" y="0"/>
                      </a:moveTo>
                      <a:lnTo>
                        <a:pt x="0" y="33655"/>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7" name="Freeform 1291">
                  <a:extLst>
                    <a:ext uri="{FF2B5EF4-FFF2-40B4-BE49-F238E27FC236}">
                      <a16:creationId xmlns:a16="http://schemas.microsoft.com/office/drawing/2014/main" id="{B9BBBD59-857E-BF9F-02C1-06D6F2014EB9}"/>
                    </a:ext>
                  </a:extLst>
                </p:cNvPr>
                <p:cNvSpPr/>
                <p:nvPr/>
              </p:nvSpPr>
              <p:spPr>
                <a:xfrm>
                  <a:off x="20984464" y="15708248"/>
                  <a:ext cx="55753" cy="12700"/>
                </a:xfrm>
                <a:custGeom>
                  <a:avLst/>
                  <a:gdLst>
                    <a:gd name="connsiteX0" fmla="*/ -1 w 55753"/>
                    <a:gd name="connsiteY0" fmla="*/ 0 h 12700"/>
                    <a:gd name="connsiteX1" fmla="*/ 55753 w 55753"/>
                    <a:gd name="connsiteY1" fmla="*/ 0 h 12700"/>
                  </a:gdLst>
                  <a:ahLst/>
                  <a:cxnLst>
                    <a:cxn ang="0">
                      <a:pos x="connsiteX0" y="connsiteY0"/>
                    </a:cxn>
                    <a:cxn ang="0">
                      <a:pos x="connsiteX1" y="connsiteY1"/>
                    </a:cxn>
                  </a:cxnLst>
                  <a:rect l="l" t="t" r="r" b="b"/>
                  <a:pathLst>
                    <a:path w="55753" h="12700">
                      <a:moveTo>
                        <a:pt x="-1" y="0"/>
                      </a:moveTo>
                      <a:lnTo>
                        <a:pt x="55753" y="0"/>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8" name="Freeform 1292">
                  <a:extLst>
                    <a:ext uri="{FF2B5EF4-FFF2-40B4-BE49-F238E27FC236}">
                      <a16:creationId xmlns:a16="http://schemas.microsoft.com/office/drawing/2014/main" id="{EBB3C08F-E4EF-8387-8152-073187B2572D}"/>
                    </a:ext>
                  </a:extLst>
                </p:cNvPr>
                <p:cNvSpPr/>
                <p:nvPr/>
              </p:nvSpPr>
              <p:spPr>
                <a:xfrm>
                  <a:off x="20984464" y="15742666"/>
                  <a:ext cx="55753" cy="12700"/>
                </a:xfrm>
                <a:custGeom>
                  <a:avLst/>
                  <a:gdLst>
                    <a:gd name="connsiteX0" fmla="*/ -1 w 55753"/>
                    <a:gd name="connsiteY0" fmla="*/ -1 h 12700"/>
                    <a:gd name="connsiteX1" fmla="*/ 55753 w 55753"/>
                    <a:gd name="connsiteY1" fmla="*/ -1 h 12700"/>
                  </a:gdLst>
                  <a:ahLst/>
                  <a:cxnLst>
                    <a:cxn ang="0">
                      <a:pos x="connsiteX0" y="connsiteY0"/>
                    </a:cxn>
                    <a:cxn ang="0">
                      <a:pos x="connsiteX1" y="connsiteY1"/>
                    </a:cxn>
                  </a:cxnLst>
                  <a:rect l="l" t="t" r="r" b="b"/>
                  <a:pathLst>
                    <a:path w="55753" h="12700">
                      <a:moveTo>
                        <a:pt x="-1" y="-1"/>
                      </a:moveTo>
                      <a:lnTo>
                        <a:pt x="55753" y="-1"/>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9" name="Freeform 1293">
                  <a:extLst>
                    <a:ext uri="{FF2B5EF4-FFF2-40B4-BE49-F238E27FC236}">
                      <a16:creationId xmlns:a16="http://schemas.microsoft.com/office/drawing/2014/main" id="{39409E83-5B60-7C4D-F91E-A046716BAF64}"/>
                    </a:ext>
                  </a:extLst>
                </p:cNvPr>
                <p:cNvSpPr/>
                <p:nvPr/>
              </p:nvSpPr>
              <p:spPr>
                <a:xfrm>
                  <a:off x="21012277" y="15708248"/>
                  <a:ext cx="12700" cy="33655"/>
                </a:xfrm>
                <a:custGeom>
                  <a:avLst/>
                  <a:gdLst>
                    <a:gd name="connsiteX0" fmla="*/ 0 w 12700"/>
                    <a:gd name="connsiteY0" fmla="*/ 0 h 33655"/>
                    <a:gd name="connsiteX1" fmla="*/ 0 w 12700"/>
                    <a:gd name="connsiteY1" fmla="*/ 33655 h 33655"/>
                  </a:gdLst>
                  <a:ahLst/>
                  <a:cxnLst>
                    <a:cxn ang="0">
                      <a:pos x="connsiteX0" y="connsiteY0"/>
                    </a:cxn>
                    <a:cxn ang="0">
                      <a:pos x="connsiteX1" y="connsiteY1"/>
                    </a:cxn>
                  </a:cxnLst>
                  <a:rect l="l" t="t" r="r" b="b"/>
                  <a:pathLst>
                    <a:path w="12700" h="33655">
                      <a:moveTo>
                        <a:pt x="0" y="0"/>
                      </a:moveTo>
                      <a:lnTo>
                        <a:pt x="0" y="33655"/>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0" name="Freeform 1294">
                  <a:extLst>
                    <a:ext uri="{FF2B5EF4-FFF2-40B4-BE49-F238E27FC236}">
                      <a16:creationId xmlns:a16="http://schemas.microsoft.com/office/drawing/2014/main" id="{566B8353-0853-FD60-3D02-FCB867BCE238}"/>
                    </a:ext>
                  </a:extLst>
                </p:cNvPr>
                <p:cNvSpPr/>
                <p:nvPr/>
              </p:nvSpPr>
              <p:spPr>
                <a:xfrm>
                  <a:off x="21133054" y="15708248"/>
                  <a:ext cx="55753" cy="12700"/>
                </a:xfrm>
                <a:custGeom>
                  <a:avLst/>
                  <a:gdLst>
                    <a:gd name="connsiteX0" fmla="*/ 0 w 55753"/>
                    <a:gd name="connsiteY0" fmla="*/ 0 h 12700"/>
                    <a:gd name="connsiteX1" fmla="*/ 55753 w 55753"/>
                    <a:gd name="connsiteY1" fmla="*/ 0 h 12700"/>
                  </a:gdLst>
                  <a:ahLst/>
                  <a:cxnLst>
                    <a:cxn ang="0">
                      <a:pos x="connsiteX0" y="connsiteY0"/>
                    </a:cxn>
                    <a:cxn ang="0">
                      <a:pos x="connsiteX1" y="connsiteY1"/>
                    </a:cxn>
                  </a:cxnLst>
                  <a:rect l="l" t="t" r="r" b="b"/>
                  <a:pathLst>
                    <a:path w="55753" h="12700">
                      <a:moveTo>
                        <a:pt x="0" y="0"/>
                      </a:moveTo>
                      <a:lnTo>
                        <a:pt x="55753" y="0"/>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1" name="Freeform 1295">
                  <a:extLst>
                    <a:ext uri="{FF2B5EF4-FFF2-40B4-BE49-F238E27FC236}">
                      <a16:creationId xmlns:a16="http://schemas.microsoft.com/office/drawing/2014/main" id="{25FFF241-4BCC-CD8E-A8FB-E6C01A3332E6}"/>
                    </a:ext>
                  </a:extLst>
                </p:cNvPr>
                <p:cNvSpPr/>
                <p:nvPr/>
              </p:nvSpPr>
              <p:spPr>
                <a:xfrm>
                  <a:off x="21133054" y="15742666"/>
                  <a:ext cx="55753" cy="12700"/>
                </a:xfrm>
                <a:custGeom>
                  <a:avLst/>
                  <a:gdLst>
                    <a:gd name="connsiteX0" fmla="*/ 0 w 55753"/>
                    <a:gd name="connsiteY0" fmla="*/ -1 h 12700"/>
                    <a:gd name="connsiteX1" fmla="*/ 55753 w 55753"/>
                    <a:gd name="connsiteY1" fmla="*/ -1 h 12700"/>
                  </a:gdLst>
                  <a:ahLst/>
                  <a:cxnLst>
                    <a:cxn ang="0">
                      <a:pos x="connsiteX0" y="connsiteY0"/>
                    </a:cxn>
                    <a:cxn ang="0">
                      <a:pos x="connsiteX1" y="connsiteY1"/>
                    </a:cxn>
                  </a:cxnLst>
                  <a:rect l="l" t="t" r="r" b="b"/>
                  <a:pathLst>
                    <a:path w="55753" h="12700">
                      <a:moveTo>
                        <a:pt x="0" y="-1"/>
                      </a:moveTo>
                      <a:lnTo>
                        <a:pt x="55753" y="-1"/>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2" name="Freeform 1296">
                  <a:extLst>
                    <a:ext uri="{FF2B5EF4-FFF2-40B4-BE49-F238E27FC236}">
                      <a16:creationId xmlns:a16="http://schemas.microsoft.com/office/drawing/2014/main" id="{BD2558B2-E603-FA4E-A2F5-330B3E7B526C}"/>
                    </a:ext>
                  </a:extLst>
                </p:cNvPr>
                <p:cNvSpPr/>
                <p:nvPr/>
              </p:nvSpPr>
              <p:spPr>
                <a:xfrm>
                  <a:off x="21160994" y="15708248"/>
                  <a:ext cx="12700" cy="33655"/>
                </a:xfrm>
                <a:custGeom>
                  <a:avLst/>
                  <a:gdLst>
                    <a:gd name="connsiteX0" fmla="*/ 0 w 12700"/>
                    <a:gd name="connsiteY0" fmla="*/ 0 h 33655"/>
                    <a:gd name="connsiteX1" fmla="*/ 0 w 12700"/>
                    <a:gd name="connsiteY1" fmla="*/ 33655 h 33655"/>
                  </a:gdLst>
                  <a:ahLst/>
                  <a:cxnLst>
                    <a:cxn ang="0">
                      <a:pos x="connsiteX0" y="connsiteY0"/>
                    </a:cxn>
                    <a:cxn ang="0">
                      <a:pos x="connsiteX1" y="connsiteY1"/>
                    </a:cxn>
                  </a:cxnLst>
                  <a:rect l="l" t="t" r="r" b="b"/>
                  <a:pathLst>
                    <a:path w="12700" h="33655">
                      <a:moveTo>
                        <a:pt x="0" y="0"/>
                      </a:moveTo>
                      <a:lnTo>
                        <a:pt x="0" y="33655"/>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3" name="Freeform 1297">
                  <a:extLst>
                    <a:ext uri="{FF2B5EF4-FFF2-40B4-BE49-F238E27FC236}">
                      <a16:creationId xmlns:a16="http://schemas.microsoft.com/office/drawing/2014/main" id="{85CEABDB-08E9-CB80-D231-8F842AE8BDB2}"/>
                    </a:ext>
                  </a:extLst>
                </p:cNvPr>
                <p:cNvSpPr/>
                <p:nvPr/>
              </p:nvSpPr>
              <p:spPr>
                <a:xfrm>
                  <a:off x="21353780" y="15708248"/>
                  <a:ext cx="55752" cy="12700"/>
                </a:xfrm>
                <a:custGeom>
                  <a:avLst/>
                  <a:gdLst>
                    <a:gd name="connsiteX0" fmla="*/ 0 w 55752"/>
                    <a:gd name="connsiteY0" fmla="*/ 0 h 12700"/>
                    <a:gd name="connsiteX1" fmla="*/ 55753 w 55752"/>
                    <a:gd name="connsiteY1" fmla="*/ 0 h 12700"/>
                  </a:gdLst>
                  <a:ahLst/>
                  <a:cxnLst>
                    <a:cxn ang="0">
                      <a:pos x="connsiteX0" y="connsiteY0"/>
                    </a:cxn>
                    <a:cxn ang="0">
                      <a:pos x="connsiteX1" y="connsiteY1"/>
                    </a:cxn>
                  </a:cxnLst>
                  <a:rect l="l" t="t" r="r" b="b"/>
                  <a:pathLst>
                    <a:path w="55752" h="12700">
                      <a:moveTo>
                        <a:pt x="0" y="0"/>
                      </a:moveTo>
                      <a:lnTo>
                        <a:pt x="55753" y="0"/>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4" name="Freeform 1298">
                  <a:extLst>
                    <a:ext uri="{FF2B5EF4-FFF2-40B4-BE49-F238E27FC236}">
                      <a16:creationId xmlns:a16="http://schemas.microsoft.com/office/drawing/2014/main" id="{75011066-43BB-948A-5321-20A06CB490D4}"/>
                    </a:ext>
                  </a:extLst>
                </p:cNvPr>
                <p:cNvSpPr/>
                <p:nvPr/>
              </p:nvSpPr>
              <p:spPr>
                <a:xfrm>
                  <a:off x="21353780" y="15742666"/>
                  <a:ext cx="55752" cy="12700"/>
                </a:xfrm>
                <a:custGeom>
                  <a:avLst/>
                  <a:gdLst>
                    <a:gd name="connsiteX0" fmla="*/ 0 w 55752"/>
                    <a:gd name="connsiteY0" fmla="*/ -1 h 12700"/>
                    <a:gd name="connsiteX1" fmla="*/ 55753 w 55752"/>
                    <a:gd name="connsiteY1" fmla="*/ -1 h 12700"/>
                  </a:gdLst>
                  <a:ahLst/>
                  <a:cxnLst>
                    <a:cxn ang="0">
                      <a:pos x="connsiteX0" y="connsiteY0"/>
                    </a:cxn>
                    <a:cxn ang="0">
                      <a:pos x="connsiteX1" y="connsiteY1"/>
                    </a:cxn>
                  </a:cxnLst>
                  <a:rect l="l" t="t" r="r" b="b"/>
                  <a:pathLst>
                    <a:path w="55752" h="12700">
                      <a:moveTo>
                        <a:pt x="0" y="-1"/>
                      </a:moveTo>
                      <a:lnTo>
                        <a:pt x="55753" y="-1"/>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5" name="Freeform 1299">
                  <a:extLst>
                    <a:ext uri="{FF2B5EF4-FFF2-40B4-BE49-F238E27FC236}">
                      <a16:creationId xmlns:a16="http://schemas.microsoft.com/office/drawing/2014/main" id="{79812A37-CDD0-AB93-A31F-5684BC09F941}"/>
                    </a:ext>
                  </a:extLst>
                </p:cNvPr>
                <p:cNvSpPr/>
                <p:nvPr/>
              </p:nvSpPr>
              <p:spPr>
                <a:xfrm>
                  <a:off x="21381593" y="15708248"/>
                  <a:ext cx="12700" cy="33655"/>
                </a:xfrm>
                <a:custGeom>
                  <a:avLst/>
                  <a:gdLst>
                    <a:gd name="connsiteX0" fmla="*/ 0 w 12700"/>
                    <a:gd name="connsiteY0" fmla="*/ 0 h 33655"/>
                    <a:gd name="connsiteX1" fmla="*/ 0 w 12700"/>
                    <a:gd name="connsiteY1" fmla="*/ 33655 h 33655"/>
                  </a:gdLst>
                  <a:ahLst/>
                  <a:cxnLst>
                    <a:cxn ang="0">
                      <a:pos x="connsiteX0" y="connsiteY0"/>
                    </a:cxn>
                    <a:cxn ang="0">
                      <a:pos x="connsiteX1" y="connsiteY1"/>
                    </a:cxn>
                  </a:cxnLst>
                  <a:rect l="l" t="t" r="r" b="b"/>
                  <a:pathLst>
                    <a:path w="12700" h="33655">
                      <a:moveTo>
                        <a:pt x="0" y="0"/>
                      </a:moveTo>
                      <a:lnTo>
                        <a:pt x="0" y="33655"/>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6" name="Freeform 1300">
                  <a:extLst>
                    <a:ext uri="{FF2B5EF4-FFF2-40B4-BE49-F238E27FC236}">
                      <a16:creationId xmlns:a16="http://schemas.microsoft.com/office/drawing/2014/main" id="{3B7D0B87-2A57-59D6-1F77-8246B185DC49}"/>
                    </a:ext>
                  </a:extLst>
                </p:cNvPr>
                <p:cNvSpPr/>
                <p:nvPr/>
              </p:nvSpPr>
              <p:spPr>
                <a:xfrm>
                  <a:off x="21446490" y="15708248"/>
                  <a:ext cx="55752" cy="12700"/>
                </a:xfrm>
                <a:custGeom>
                  <a:avLst/>
                  <a:gdLst>
                    <a:gd name="connsiteX0" fmla="*/ -1 w 55752"/>
                    <a:gd name="connsiteY0" fmla="*/ 0 h 12700"/>
                    <a:gd name="connsiteX1" fmla="*/ 55753 w 55752"/>
                    <a:gd name="connsiteY1" fmla="*/ 0 h 12700"/>
                  </a:gdLst>
                  <a:ahLst/>
                  <a:cxnLst>
                    <a:cxn ang="0">
                      <a:pos x="connsiteX0" y="connsiteY0"/>
                    </a:cxn>
                    <a:cxn ang="0">
                      <a:pos x="connsiteX1" y="connsiteY1"/>
                    </a:cxn>
                  </a:cxnLst>
                  <a:rect l="l" t="t" r="r" b="b"/>
                  <a:pathLst>
                    <a:path w="55752" h="12700">
                      <a:moveTo>
                        <a:pt x="-1" y="0"/>
                      </a:moveTo>
                      <a:lnTo>
                        <a:pt x="55753" y="0"/>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7" name="Freeform 1301">
                  <a:extLst>
                    <a:ext uri="{FF2B5EF4-FFF2-40B4-BE49-F238E27FC236}">
                      <a16:creationId xmlns:a16="http://schemas.microsoft.com/office/drawing/2014/main" id="{97B67130-56B4-E87F-76AA-442209B74A05}"/>
                    </a:ext>
                  </a:extLst>
                </p:cNvPr>
                <p:cNvSpPr/>
                <p:nvPr/>
              </p:nvSpPr>
              <p:spPr>
                <a:xfrm>
                  <a:off x="21446490" y="15742666"/>
                  <a:ext cx="55752" cy="12700"/>
                </a:xfrm>
                <a:custGeom>
                  <a:avLst/>
                  <a:gdLst>
                    <a:gd name="connsiteX0" fmla="*/ -1 w 55752"/>
                    <a:gd name="connsiteY0" fmla="*/ -1 h 12700"/>
                    <a:gd name="connsiteX1" fmla="*/ 55753 w 55752"/>
                    <a:gd name="connsiteY1" fmla="*/ -1 h 12700"/>
                  </a:gdLst>
                  <a:ahLst/>
                  <a:cxnLst>
                    <a:cxn ang="0">
                      <a:pos x="connsiteX0" y="connsiteY0"/>
                    </a:cxn>
                    <a:cxn ang="0">
                      <a:pos x="connsiteX1" y="connsiteY1"/>
                    </a:cxn>
                  </a:cxnLst>
                  <a:rect l="l" t="t" r="r" b="b"/>
                  <a:pathLst>
                    <a:path w="55752" h="12700">
                      <a:moveTo>
                        <a:pt x="-1" y="-1"/>
                      </a:moveTo>
                      <a:lnTo>
                        <a:pt x="55753" y="-1"/>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8" name="Freeform 1302">
                  <a:extLst>
                    <a:ext uri="{FF2B5EF4-FFF2-40B4-BE49-F238E27FC236}">
                      <a16:creationId xmlns:a16="http://schemas.microsoft.com/office/drawing/2014/main" id="{6DB8F1AB-E201-9666-F23A-63EA69735E0A}"/>
                    </a:ext>
                  </a:extLst>
                </p:cNvPr>
                <p:cNvSpPr/>
                <p:nvPr/>
              </p:nvSpPr>
              <p:spPr>
                <a:xfrm>
                  <a:off x="21474430" y="15708248"/>
                  <a:ext cx="12700" cy="33655"/>
                </a:xfrm>
                <a:custGeom>
                  <a:avLst/>
                  <a:gdLst>
                    <a:gd name="connsiteX0" fmla="*/ 0 w 12700"/>
                    <a:gd name="connsiteY0" fmla="*/ 0 h 33655"/>
                    <a:gd name="connsiteX1" fmla="*/ 0 w 12700"/>
                    <a:gd name="connsiteY1" fmla="*/ 33655 h 33655"/>
                  </a:gdLst>
                  <a:ahLst/>
                  <a:cxnLst>
                    <a:cxn ang="0">
                      <a:pos x="connsiteX0" y="connsiteY0"/>
                    </a:cxn>
                    <a:cxn ang="0">
                      <a:pos x="connsiteX1" y="connsiteY1"/>
                    </a:cxn>
                  </a:cxnLst>
                  <a:rect l="l" t="t" r="r" b="b"/>
                  <a:pathLst>
                    <a:path w="12700" h="33655">
                      <a:moveTo>
                        <a:pt x="0" y="0"/>
                      </a:moveTo>
                      <a:lnTo>
                        <a:pt x="0" y="33655"/>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9" name="Freeform 1303">
                  <a:extLst>
                    <a:ext uri="{FF2B5EF4-FFF2-40B4-BE49-F238E27FC236}">
                      <a16:creationId xmlns:a16="http://schemas.microsoft.com/office/drawing/2014/main" id="{80A8E1EC-5B40-1734-8958-D4067D066C8A}"/>
                    </a:ext>
                  </a:extLst>
                </p:cNvPr>
                <p:cNvSpPr/>
                <p:nvPr/>
              </p:nvSpPr>
              <p:spPr>
                <a:xfrm>
                  <a:off x="21458428" y="15708248"/>
                  <a:ext cx="55752" cy="12700"/>
                </a:xfrm>
                <a:custGeom>
                  <a:avLst/>
                  <a:gdLst>
                    <a:gd name="connsiteX0" fmla="*/ 0 w 55752"/>
                    <a:gd name="connsiteY0" fmla="*/ 0 h 12700"/>
                    <a:gd name="connsiteX1" fmla="*/ 55753 w 55752"/>
                    <a:gd name="connsiteY1" fmla="*/ 0 h 12700"/>
                  </a:gdLst>
                  <a:ahLst/>
                  <a:cxnLst>
                    <a:cxn ang="0">
                      <a:pos x="connsiteX0" y="connsiteY0"/>
                    </a:cxn>
                    <a:cxn ang="0">
                      <a:pos x="connsiteX1" y="connsiteY1"/>
                    </a:cxn>
                  </a:cxnLst>
                  <a:rect l="l" t="t" r="r" b="b"/>
                  <a:pathLst>
                    <a:path w="55752" h="12700">
                      <a:moveTo>
                        <a:pt x="0" y="0"/>
                      </a:moveTo>
                      <a:lnTo>
                        <a:pt x="55753" y="0"/>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0" name="Freeform 1304">
                  <a:extLst>
                    <a:ext uri="{FF2B5EF4-FFF2-40B4-BE49-F238E27FC236}">
                      <a16:creationId xmlns:a16="http://schemas.microsoft.com/office/drawing/2014/main" id="{5F9A9457-F90C-D5F7-E502-2427071D12EE}"/>
                    </a:ext>
                  </a:extLst>
                </p:cNvPr>
                <p:cNvSpPr/>
                <p:nvPr/>
              </p:nvSpPr>
              <p:spPr>
                <a:xfrm>
                  <a:off x="21458428" y="15742666"/>
                  <a:ext cx="55752" cy="12700"/>
                </a:xfrm>
                <a:custGeom>
                  <a:avLst/>
                  <a:gdLst>
                    <a:gd name="connsiteX0" fmla="*/ 0 w 55752"/>
                    <a:gd name="connsiteY0" fmla="*/ -1 h 12700"/>
                    <a:gd name="connsiteX1" fmla="*/ 55753 w 55752"/>
                    <a:gd name="connsiteY1" fmla="*/ -1 h 12700"/>
                  </a:gdLst>
                  <a:ahLst/>
                  <a:cxnLst>
                    <a:cxn ang="0">
                      <a:pos x="connsiteX0" y="connsiteY0"/>
                    </a:cxn>
                    <a:cxn ang="0">
                      <a:pos x="connsiteX1" y="connsiteY1"/>
                    </a:cxn>
                  </a:cxnLst>
                  <a:rect l="l" t="t" r="r" b="b"/>
                  <a:pathLst>
                    <a:path w="55752" h="12700">
                      <a:moveTo>
                        <a:pt x="0" y="-1"/>
                      </a:moveTo>
                      <a:lnTo>
                        <a:pt x="55753" y="-1"/>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1" name="Freeform 1305">
                  <a:extLst>
                    <a:ext uri="{FF2B5EF4-FFF2-40B4-BE49-F238E27FC236}">
                      <a16:creationId xmlns:a16="http://schemas.microsoft.com/office/drawing/2014/main" id="{6A3AC309-0083-6D7B-231C-46CDAB5944D3}"/>
                    </a:ext>
                  </a:extLst>
                </p:cNvPr>
                <p:cNvSpPr/>
                <p:nvPr/>
              </p:nvSpPr>
              <p:spPr>
                <a:xfrm>
                  <a:off x="21486241" y="15708248"/>
                  <a:ext cx="12700" cy="33655"/>
                </a:xfrm>
                <a:custGeom>
                  <a:avLst/>
                  <a:gdLst>
                    <a:gd name="connsiteX0" fmla="*/ -1 w 12700"/>
                    <a:gd name="connsiteY0" fmla="*/ 0 h 33655"/>
                    <a:gd name="connsiteX1" fmla="*/ -1 w 12700"/>
                    <a:gd name="connsiteY1" fmla="*/ 33655 h 33655"/>
                  </a:gdLst>
                  <a:ahLst/>
                  <a:cxnLst>
                    <a:cxn ang="0">
                      <a:pos x="connsiteX0" y="connsiteY0"/>
                    </a:cxn>
                    <a:cxn ang="0">
                      <a:pos x="connsiteX1" y="connsiteY1"/>
                    </a:cxn>
                  </a:cxnLst>
                  <a:rect l="l" t="t" r="r" b="b"/>
                  <a:pathLst>
                    <a:path w="12700" h="33655">
                      <a:moveTo>
                        <a:pt x="-1" y="0"/>
                      </a:moveTo>
                      <a:lnTo>
                        <a:pt x="-1" y="33655"/>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2" name="Freeform 1306">
                  <a:extLst>
                    <a:ext uri="{FF2B5EF4-FFF2-40B4-BE49-F238E27FC236}">
                      <a16:creationId xmlns:a16="http://schemas.microsoft.com/office/drawing/2014/main" id="{D8B786E0-9746-049C-A573-F4B36427B686}"/>
                    </a:ext>
                  </a:extLst>
                </p:cNvPr>
                <p:cNvSpPr/>
                <p:nvPr/>
              </p:nvSpPr>
              <p:spPr>
                <a:xfrm>
                  <a:off x="21512149" y="15708248"/>
                  <a:ext cx="55753" cy="12700"/>
                </a:xfrm>
                <a:custGeom>
                  <a:avLst/>
                  <a:gdLst>
                    <a:gd name="connsiteX0" fmla="*/ 0 w 55753"/>
                    <a:gd name="connsiteY0" fmla="*/ 0 h 12700"/>
                    <a:gd name="connsiteX1" fmla="*/ 55753 w 55753"/>
                    <a:gd name="connsiteY1" fmla="*/ 0 h 12700"/>
                  </a:gdLst>
                  <a:ahLst/>
                  <a:cxnLst>
                    <a:cxn ang="0">
                      <a:pos x="connsiteX0" y="connsiteY0"/>
                    </a:cxn>
                    <a:cxn ang="0">
                      <a:pos x="connsiteX1" y="connsiteY1"/>
                    </a:cxn>
                  </a:cxnLst>
                  <a:rect l="l" t="t" r="r" b="b"/>
                  <a:pathLst>
                    <a:path w="55753" h="12700">
                      <a:moveTo>
                        <a:pt x="0" y="0"/>
                      </a:moveTo>
                      <a:lnTo>
                        <a:pt x="55753" y="0"/>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3" name="Freeform 1307">
                  <a:extLst>
                    <a:ext uri="{FF2B5EF4-FFF2-40B4-BE49-F238E27FC236}">
                      <a16:creationId xmlns:a16="http://schemas.microsoft.com/office/drawing/2014/main" id="{001356AB-8105-4992-C7DA-2CF3F8DE5A64}"/>
                    </a:ext>
                  </a:extLst>
                </p:cNvPr>
                <p:cNvSpPr/>
                <p:nvPr/>
              </p:nvSpPr>
              <p:spPr>
                <a:xfrm>
                  <a:off x="21512149" y="15742666"/>
                  <a:ext cx="55753" cy="12700"/>
                </a:xfrm>
                <a:custGeom>
                  <a:avLst/>
                  <a:gdLst>
                    <a:gd name="connsiteX0" fmla="*/ 0 w 55753"/>
                    <a:gd name="connsiteY0" fmla="*/ -1 h 12700"/>
                    <a:gd name="connsiteX1" fmla="*/ 55753 w 55753"/>
                    <a:gd name="connsiteY1" fmla="*/ -1 h 12700"/>
                  </a:gdLst>
                  <a:ahLst/>
                  <a:cxnLst>
                    <a:cxn ang="0">
                      <a:pos x="connsiteX0" y="connsiteY0"/>
                    </a:cxn>
                    <a:cxn ang="0">
                      <a:pos x="connsiteX1" y="connsiteY1"/>
                    </a:cxn>
                  </a:cxnLst>
                  <a:rect l="l" t="t" r="r" b="b"/>
                  <a:pathLst>
                    <a:path w="55753" h="12700">
                      <a:moveTo>
                        <a:pt x="0" y="-1"/>
                      </a:moveTo>
                      <a:lnTo>
                        <a:pt x="55753" y="-1"/>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4" name="Freeform 1308">
                  <a:extLst>
                    <a:ext uri="{FF2B5EF4-FFF2-40B4-BE49-F238E27FC236}">
                      <a16:creationId xmlns:a16="http://schemas.microsoft.com/office/drawing/2014/main" id="{730BBC16-C658-66E7-1DBB-BC388FB7B441}"/>
                    </a:ext>
                  </a:extLst>
                </p:cNvPr>
                <p:cNvSpPr/>
                <p:nvPr/>
              </p:nvSpPr>
              <p:spPr>
                <a:xfrm>
                  <a:off x="21539962" y="15708248"/>
                  <a:ext cx="12700" cy="33655"/>
                </a:xfrm>
                <a:custGeom>
                  <a:avLst/>
                  <a:gdLst>
                    <a:gd name="connsiteX0" fmla="*/ 1 w 12700"/>
                    <a:gd name="connsiteY0" fmla="*/ 0 h 33655"/>
                    <a:gd name="connsiteX1" fmla="*/ 1 w 12700"/>
                    <a:gd name="connsiteY1" fmla="*/ 33655 h 33655"/>
                  </a:gdLst>
                  <a:ahLst/>
                  <a:cxnLst>
                    <a:cxn ang="0">
                      <a:pos x="connsiteX0" y="connsiteY0"/>
                    </a:cxn>
                    <a:cxn ang="0">
                      <a:pos x="connsiteX1" y="connsiteY1"/>
                    </a:cxn>
                  </a:cxnLst>
                  <a:rect l="l" t="t" r="r" b="b"/>
                  <a:pathLst>
                    <a:path w="12700" h="33655">
                      <a:moveTo>
                        <a:pt x="1" y="0"/>
                      </a:moveTo>
                      <a:lnTo>
                        <a:pt x="1" y="33655"/>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5" name="Freeform 1309">
                  <a:extLst>
                    <a:ext uri="{FF2B5EF4-FFF2-40B4-BE49-F238E27FC236}">
                      <a16:creationId xmlns:a16="http://schemas.microsoft.com/office/drawing/2014/main" id="{2DD30FC2-A737-11A0-4AF2-F39211A3DFF9}"/>
                    </a:ext>
                  </a:extLst>
                </p:cNvPr>
                <p:cNvSpPr/>
                <p:nvPr/>
              </p:nvSpPr>
              <p:spPr>
                <a:xfrm>
                  <a:off x="21539708" y="15708248"/>
                  <a:ext cx="55753" cy="12700"/>
                </a:xfrm>
                <a:custGeom>
                  <a:avLst/>
                  <a:gdLst>
                    <a:gd name="connsiteX0" fmla="*/ 0 w 55753"/>
                    <a:gd name="connsiteY0" fmla="*/ 0 h 12700"/>
                    <a:gd name="connsiteX1" fmla="*/ 55754 w 55753"/>
                    <a:gd name="connsiteY1" fmla="*/ 0 h 12700"/>
                  </a:gdLst>
                  <a:ahLst/>
                  <a:cxnLst>
                    <a:cxn ang="0">
                      <a:pos x="connsiteX0" y="connsiteY0"/>
                    </a:cxn>
                    <a:cxn ang="0">
                      <a:pos x="connsiteX1" y="connsiteY1"/>
                    </a:cxn>
                  </a:cxnLst>
                  <a:rect l="l" t="t" r="r" b="b"/>
                  <a:pathLst>
                    <a:path w="55753" h="12700">
                      <a:moveTo>
                        <a:pt x="0" y="0"/>
                      </a:moveTo>
                      <a:lnTo>
                        <a:pt x="55754" y="0"/>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6" name="Freeform 1310">
                  <a:extLst>
                    <a:ext uri="{FF2B5EF4-FFF2-40B4-BE49-F238E27FC236}">
                      <a16:creationId xmlns:a16="http://schemas.microsoft.com/office/drawing/2014/main" id="{1D6A4409-73AE-27E7-A3CF-12118E3AB43C}"/>
                    </a:ext>
                  </a:extLst>
                </p:cNvPr>
                <p:cNvSpPr/>
                <p:nvPr/>
              </p:nvSpPr>
              <p:spPr>
                <a:xfrm>
                  <a:off x="21539708" y="15742666"/>
                  <a:ext cx="55753" cy="12700"/>
                </a:xfrm>
                <a:custGeom>
                  <a:avLst/>
                  <a:gdLst>
                    <a:gd name="connsiteX0" fmla="*/ 0 w 55753"/>
                    <a:gd name="connsiteY0" fmla="*/ -1 h 12700"/>
                    <a:gd name="connsiteX1" fmla="*/ 55754 w 55753"/>
                    <a:gd name="connsiteY1" fmla="*/ -1 h 12700"/>
                  </a:gdLst>
                  <a:ahLst/>
                  <a:cxnLst>
                    <a:cxn ang="0">
                      <a:pos x="connsiteX0" y="connsiteY0"/>
                    </a:cxn>
                    <a:cxn ang="0">
                      <a:pos x="connsiteX1" y="connsiteY1"/>
                    </a:cxn>
                  </a:cxnLst>
                  <a:rect l="l" t="t" r="r" b="b"/>
                  <a:pathLst>
                    <a:path w="55753" h="12700">
                      <a:moveTo>
                        <a:pt x="0" y="-1"/>
                      </a:moveTo>
                      <a:lnTo>
                        <a:pt x="55754" y="-1"/>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7" name="Freeform 1311">
                  <a:extLst>
                    <a:ext uri="{FF2B5EF4-FFF2-40B4-BE49-F238E27FC236}">
                      <a16:creationId xmlns:a16="http://schemas.microsoft.com/office/drawing/2014/main" id="{94FDB329-E269-E545-944F-36A67B282FA5}"/>
                    </a:ext>
                  </a:extLst>
                </p:cNvPr>
                <p:cNvSpPr/>
                <p:nvPr/>
              </p:nvSpPr>
              <p:spPr>
                <a:xfrm>
                  <a:off x="21567521" y="15708248"/>
                  <a:ext cx="12700" cy="33655"/>
                </a:xfrm>
                <a:custGeom>
                  <a:avLst/>
                  <a:gdLst>
                    <a:gd name="connsiteX0" fmla="*/ 0 w 12700"/>
                    <a:gd name="connsiteY0" fmla="*/ 0 h 33655"/>
                    <a:gd name="connsiteX1" fmla="*/ 0 w 12700"/>
                    <a:gd name="connsiteY1" fmla="*/ 33655 h 33655"/>
                  </a:gdLst>
                  <a:ahLst/>
                  <a:cxnLst>
                    <a:cxn ang="0">
                      <a:pos x="connsiteX0" y="connsiteY0"/>
                    </a:cxn>
                    <a:cxn ang="0">
                      <a:pos x="connsiteX1" y="connsiteY1"/>
                    </a:cxn>
                  </a:cxnLst>
                  <a:rect l="l" t="t" r="r" b="b"/>
                  <a:pathLst>
                    <a:path w="12700" h="33655">
                      <a:moveTo>
                        <a:pt x="0" y="0"/>
                      </a:moveTo>
                      <a:lnTo>
                        <a:pt x="0" y="33655"/>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8" name="Freeform 1312">
                  <a:extLst>
                    <a:ext uri="{FF2B5EF4-FFF2-40B4-BE49-F238E27FC236}">
                      <a16:creationId xmlns:a16="http://schemas.microsoft.com/office/drawing/2014/main" id="{DDA3AF4A-8846-3001-8C30-AE47C9722087}"/>
                    </a:ext>
                  </a:extLst>
                </p:cNvPr>
                <p:cNvSpPr/>
                <p:nvPr/>
              </p:nvSpPr>
              <p:spPr>
                <a:xfrm>
                  <a:off x="21679408" y="15836138"/>
                  <a:ext cx="55753" cy="12700"/>
                </a:xfrm>
                <a:custGeom>
                  <a:avLst/>
                  <a:gdLst>
                    <a:gd name="connsiteX0" fmla="*/ 0 w 55753"/>
                    <a:gd name="connsiteY0" fmla="*/ -1 h 12700"/>
                    <a:gd name="connsiteX1" fmla="*/ 55754 w 55753"/>
                    <a:gd name="connsiteY1" fmla="*/ -1 h 12700"/>
                  </a:gdLst>
                  <a:ahLst/>
                  <a:cxnLst>
                    <a:cxn ang="0">
                      <a:pos x="connsiteX0" y="connsiteY0"/>
                    </a:cxn>
                    <a:cxn ang="0">
                      <a:pos x="connsiteX1" y="connsiteY1"/>
                    </a:cxn>
                  </a:cxnLst>
                  <a:rect l="l" t="t" r="r" b="b"/>
                  <a:pathLst>
                    <a:path w="55753" h="12700">
                      <a:moveTo>
                        <a:pt x="0" y="-1"/>
                      </a:moveTo>
                      <a:lnTo>
                        <a:pt x="55754" y="-1"/>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9" name="Freeform 1313">
                  <a:extLst>
                    <a:ext uri="{FF2B5EF4-FFF2-40B4-BE49-F238E27FC236}">
                      <a16:creationId xmlns:a16="http://schemas.microsoft.com/office/drawing/2014/main" id="{445E1B59-790B-56DA-D444-68EF2A274C8C}"/>
                    </a:ext>
                  </a:extLst>
                </p:cNvPr>
                <p:cNvSpPr/>
                <p:nvPr/>
              </p:nvSpPr>
              <p:spPr>
                <a:xfrm>
                  <a:off x="21679408" y="15870555"/>
                  <a:ext cx="55753" cy="12700"/>
                </a:xfrm>
                <a:custGeom>
                  <a:avLst/>
                  <a:gdLst>
                    <a:gd name="connsiteX0" fmla="*/ 0 w 55753"/>
                    <a:gd name="connsiteY0" fmla="*/ 0 h 12700"/>
                    <a:gd name="connsiteX1" fmla="*/ 55754 w 55753"/>
                    <a:gd name="connsiteY1" fmla="*/ 0 h 12700"/>
                  </a:gdLst>
                  <a:ahLst/>
                  <a:cxnLst>
                    <a:cxn ang="0">
                      <a:pos x="connsiteX0" y="connsiteY0"/>
                    </a:cxn>
                    <a:cxn ang="0">
                      <a:pos x="connsiteX1" y="connsiteY1"/>
                    </a:cxn>
                  </a:cxnLst>
                  <a:rect l="l" t="t" r="r" b="b"/>
                  <a:pathLst>
                    <a:path w="55753" h="12700">
                      <a:moveTo>
                        <a:pt x="0" y="0"/>
                      </a:moveTo>
                      <a:lnTo>
                        <a:pt x="55754" y="0"/>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0" name="Freeform 1314">
                  <a:extLst>
                    <a:ext uri="{FF2B5EF4-FFF2-40B4-BE49-F238E27FC236}">
                      <a16:creationId xmlns:a16="http://schemas.microsoft.com/office/drawing/2014/main" id="{DB134744-B24E-19C0-7185-99460B972811}"/>
                    </a:ext>
                  </a:extLst>
                </p:cNvPr>
                <p:cNvSpPr/>
                <p:nvPr/>
              </p:nvSpPr>
              <p:spPr>
                <a:xfrm>
                  <a:off x="21707348" y="15836138"/>
                  <a:ext cx="12700" cy="33654"/>
                </a:xfrm>
                <a:custGeom>
                  <a:avLst/>
                  <a:gdLst>
                    <a:gd name="connsiteX0" fmla="*/ 0 w 12700"/>
                    <a:gd name="connsiteY0" fmla="*/ -1 h 33654"/>
                    <a:gd name="connsiteX1" fmla="*/ 0 w 12700"/>
                    <a:gd name="connsiteY1" fmla="*/ 33655 h 33654"/>
                  </a:gdLst>
                  <a:ahLst/>
                  <a:cxnLst>
                    <a:cxn ang="0">
                      <a:pos x="connsiteX0" y="connsiteY0"/>
                    </a:cxn>
                    <a:cxn ang="0">
                      <a:pos x="connsiteX1" y="connsiteY1"/>
                    </a:cxn>
                  </a:cxnLst>
                  <a:rect l="l" t="t" r="r" b="b"/>
                  <a:pathLst>
                    <a:path w="12700" h="33654">
                      <a:moveTo>
                        <a:pt x="0" y="-1"/>
                      </a:moveTo>
                      <a:lnTo>
                        <a:pt x="0" y="33655"/>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1" name="Freeform 1315">
                  <a:extLst>
                    <a:ext uri="{FF2B5EF4-FFF2-40B4-BE49-F238E27FC236}">
                      <a16:creationId xmlns:a16="http://schemas.microsoft.com/office/drawing/2014/main" id="{1779FA53-2935-FA90-E41C-EF55E5657342}"/>
                    </a:ext>
                  </a:extLst>
                </p:cNvPr>
                <p:cNvSpPr/>
                <p:nvPr/>
              </p:nvSpPr>
              <p:spPr>
                <a:xfrm>
                  <a:off x="22607270" y="16169132"/>
                  <a:ext cx="55753" cy="12700"/>
                </a:xfrm>
                <a:custGeom>
                  <a:avLst/>
                  <a:gdLst>
                    <a:gd name="connsiteX0" fmla="*/ 0 w 55753"/>
                    <a:gd name="connsiteY0" fmla="*/ 0 h 12700"/>
                    <a:gd name="connsiteX1" fmla="*/ 55753 w 55753"/>
                    <a:gd name="connsiteY1" fmla="*/ 0 h 12700"/>
                  </a:gdLst>
                  <a:ahLst/>
                  <a:cxnLst>
                    <a:cxn ang="0">
                      <a:pos x="connsiteX0" y="connsiteY0"/>
                    </a:cxn>
                    <a:cxn ang="0">
                      <a:pos x="connsiteX1" y="connsiteY1"/>
                    </a:cxn>
                  </a:cxnLst>
                  <a:rect l="l" t="t" r="r" b="b"/>
                  <a:pathLst>
                    <a:path w="55753" h="12700">
                      <a:moveTo>
                        <a:pt x="0" y="0"/>
                      </a:moveTo>
                      <a:lnTo>
                        <a:pt x="55753" y="0"/>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2" name="Freeform 1316">
                  <a:extLst>
                    <a:ext uri="{FF2B5EF4-FFF2-40B4-BE49-F238E27FC236}">
                      <a16:creationId xmlns:a16="http://schemas.microsoft.com/office/drawing/2014/main" id="{EE20BFB5-325E-F2FE-7ED4-E0A7F755670F}"/>
                    </a:ext>
                  </a:extLst>
                </p:cNvPr>
                <p:cNvSpPr/>
                <p:nvPr/>
              </p:nvSpPr>
              <p:spPr>
                <a:xfrm>
                  <a:off x="22607270" y="16203676"/>
                  <a:ext cx="55753" cy="12700"/>
                </a:xfrm>
                <a:custGeom>
                  <a:avLst/>
                  <a:gdLst>
                    <a:gd name="connsiteX0" fmla="*/ 0 w 55753"/>
                    <a:gd name="connsiteY0" fmla="*/ 0 h 12700"/>
                    <a:gd name="connsiteX1" fmla="*/ 55753 w 55753"/>
                    <a:gd name="connsiteY1" fmla="*/ 0 h 12700"/>
                  </a:gdLst>
                  <a:ahLst/>
                  <a:cxnLst>
                    <a:cxn ang="0">
                      <a:pos x="connsiteX0" y="connsiteY0"/>
                    </a:cxn>
                    <a:cxn ang="0">
                      <a:pos x="connsiteX1" y="connsiteY1"/>
                    </a:cxn>
                  </a:cxnLst>
                  <a:rect l="l" t="t" r="r" b="b"/>
                  <a:pathLst>
                    <a:path w="55753" h="12700">
                      <a:moveTo>
                        <a:pt x="0" y="0"/>
                      </a:moveTo>
                      <a:lnTo>
                        <a:pt x="55753" y="0"/>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3" name="Freeform 1317">
                  <a:extLst>
                    <a:ext uri="{FF2B5EF4-FFF2-40B4-BE49-F238E27FC236}">
                      <a16:creationId xmlns:a16="http://schemas.microsoft.com/office/drawing/2014/main" id="{34B954C9-F439-FCB5-8FC0-7B222588EDA6}"/>
                    </a:ext>
                  </a:extLst>
                </p:cNvPr>
                <p:cNvSpPr/>
                <p:nvPr/>
              </p:nvSpPr>
              <p:spPr>
                <a:xfrm>
                  <a:off x="22635083" y="16169132"/>
                  <a:ext cx="12700" cy="33654"/>
                </a:xfrm>
                <a:custGeom>
                  <a:avLst/>
                  <a:gdLst>
                    <a:gd name="connsiteX0" fmla="*/ 0 w 12700"/>
                    <a:gd name="connsiteY0" fmla="*/ 0 h 33654"/>
                    <a:gd name="connsiteX1" fmla="*/ 0 w 12700"/>
                    <a:gd name="connsiteY1" fmla="*/ 33656 h 33654"/>
                  </a:gdLst>
                  <a:ahLst/>
                  <a:cxnLst>
                    <a:cxn ang="0">
                      <a:pos x="connsiteX0" y="connsiteY0"/>
                    </a:cxn>
                    <a:cxn ang="0">
                      <a:pos x="connsiteX1" y="connsiteY1"/>
                    </a:cxn>
                  </a:cxnLst>
                  <a:rect l="l" t="t" r="r" b="b"/>
                  <a:pathLst>
                    <a:path w="12700" h="33654">
                      <a:moveTo>
                        <a:pt x="0" y="0"/>
                      </a:moveTo>
                      <a:lnTo>
                        <a:pt x="0" y="33656"/>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4" name="Freeform 1318">
                  <a:extLst>
                    <a:ext uri="{FF2B5EF4-FFF2-40B4-BE49-F238E27FC236}">
                      <a16:creationId xmlns:a16="http://schemas.microsoft.com/office/drawing/2014/main" id="{D92A0E2A-2970-57E6-DE1E-C708BB57AC48}"/>
                    </a:ext>
                  </a:extLst>
                </p:cNvPr>
                <p:cNvSpPr/>
                <p:nvPr/>
              </p:nvSpPr>
              <p:spPr>
                <a:xfrm>
                  <a:off x="22886416" y="16169132"/>
                  <a:ext cx="55753" cy="12700"/>
                </a:xfrm>
                <a:custGeom>
                  <a:avLst/>
                  <a:gdLst>
                    <a:gd name="connsiteX0" fmla="*/ -1 w 55753"/>
                    <a:gd name="connsiteY0" fmla="*/ 0 h 12700"/>
                    <a:gd name="connsiteX1" fmla="*/ 55753 w 55753"/>
                    <a:gd name="connsiteY1" fmla="*/ 0 h 12700"/>
                  </a:gdLst>
                  <a:ahLst/>
                  <a:cxnLst>
                    <a:cxn ang="0">
                      <a:pos x="connsiteX0" y="connsiteY0"/>
                    </a:cxn>
                    <a:cxn ang="0">
                      <a:pos x="connsiteX1" y="connsiteY1"/>
                    </a:cxn>
                  </a:cxnLst>
                  <a:rect l="l" t="t" r="r" b="b"/>
                  <a:pathLst>
                    <a:path w="55753" h="12700">
                      <a:moveTo>
                        <a:pt x="-1" y="0"/>
                      </a:moveTo>
                      <a:lnTo>
                        <a:pt x="55753" y="0"/>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5" name="Freeform 1319">
                  <a:extLst>
                    <a:ext uri="{FF2B5EF4-FFF2-40B4-BE49-F238E27FC236}">
                      <a16:creationId xmlns:a16="http://schemas.microsoft.com/office/drawing/2014/main" id="{E129A5B5-C972-30D3-B876-EB797A59955D}"/>
                    </a:ext>
                  </a:extLst>
                </p:cNvPr>
                <p:cNvSpPr/>
                <p:nvPr/>
              </p:nvSpPr>
              <p:spPr>
                <a:xfrm>
                  <a:off x="22886416" y="16203676"/>
                  <a:ext cx="55753" cy="12700"/>
                </a:xfrm>
                <a:custGeom>
                  <a:avLst/>
                  <a:gdLst>
                    <a:gd name="connsiteX0" fmla="*/ -1 w 55753"/>
                    <a:gd name="connsiteY0" fmla="*/ 0 h 12700"/>
                    <a:gd name="connsiteX1" fmla="*/ 55753 w 55753"/>
                    <a:gd name="connsiteY1" fmla="*/ 0 h 12700"/>
                  </a:gdLst>
                  <a:ahLst/>
                  <a:cxnLst>
                    <a:cxn ang="0">
                      <a:pos x="connsiteX0" y="connsiteY0"/>
                    </a:cxn>
                    <a:cxn ang="0">
                      <a:pos x="connsiteX1" y="connsiteY1"/>
                    </a:cxn>
                  </a:cxnLst>
                  <a:rect l="l" t="t" r="r" b="b"/>
                  <a:pathLst>
                    <a:path w="55753" h="12700">
                      <a:moveTo>
                        <a:pt x="-1" y="0"/>
                      </a:moveTo>
                      <a:lnTo>
                        <a:pt x="55753" y="0"/>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6" name="Freeform 1320">
                  <a:extLst>
                    <a:ext uri="{FF2B5EF4-FFF2-40B4-BE49-F238E27FC236}">
                      <a16:creationId xmlns:a16="http://schemas.microsoft.com/office/drawing/2014/main" id="{20614E86-F8D8-57C8-0519-460662C9CEF4}"/>
                    </a:ext>
                  </a:extLst>
                </p:cNvPr>
                <p:cNvSpPr/>
                <p:nvPr/>
              </p:nvSpPr>
              <p:spPr>
                <a:xfrm>
                  <a:off x="22914356" y="16169132"/>
                  <a:ext cx="12700" cy="33654"/>
                </a:xfrm>
                <a:custGeom>
                  <a:avLst/>
                  <a:gdLst>
                    <a:gd name="connsiteX0" fmla="*/ 0 w 12700"/>
                    <a:gd name="connsiteY0" fmla="*/ 0 h 33654"/>
                    <a:gd name="connsiteX1" fmla="*/ 0 w 12700"/>
                    <a:gd name="connsiteY1" fmla="*/ 33656 h 33654"/>
                  </a:gdLst>
                  <a:ahLst/>
                  <a:cxnLst>
                    <a:cxn ang="0">
                      <a:pos x="connsiteX0" y="connsiteY0"/>
                    </a:cxn>
                    <a:cxn ang="0">
                      <a:pos x="connsiteX1" y="connsiteY1"/>
                    </a:cxn>
                  </a:cxnLst>
                  <a:rect l="l" t="t" r="r" b="b"/>
                  <a:pathLst>
                    <a:path w="12700" h="33654">
                      <a:moveTo>
                        <a:pt x="0" y="0"/>
                      </a:moveTo>
                      <a:lnTo>
                        <a:pt x="0" y="33656"/>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7" name="Freeform 1322">
                  <a:extLst>
                    <a:ext uri="{FF2B5EF4-FFF2-40B4-BE49-F238E27FC236}">
                      <a16:creationId xmlns:a16="http://schemas.microsoft.com/office/drawing/2014/main" id="{38009C55-5784-DAB6-6C1B-BDA245DE8B57}"/>
                    </a:ext>
                  </a:extLst>
                </p:cNvPr>
                <p:cNvSpPr/>
                <p:nvPr/>
              </p:nvSpPr>
              <p:spPr>
                <a:xfrm>
                  <a:off x="23678007" y="16169132"/>
                  <a:ext cx="55752" cy="12700"/>
                </a:xfrm>
                <a:custGeom>
                  <a:avLst/>
                  <a:gdLst>
                    <a:gd name="connsiteX0" fmla="*/ 0 w 55752"/>
                    <a:gd name="connsiteY0" fmla="*/ 0 h 12700"/>
                    <a:gd name="connsiteX1" fmla="*/ 55754 w 55752"/>
                    <a:gd name="connsiteY1" fmla="*/ 0 h 12700"/>
                  </a:gdLst>
                  <a:ahLst/>
                  <a:cxnLst>
                    <a:cxn ang="0">
                      <a:pos x="connsiteX0" y="connsiteY0"/>
                    </a:cxn>
                    <a:cxn ang="0">
                      <a:pos x="connsiteX1" y="connsiteY1"/>
                    </a:cxn>
                  </a:cxnLst>
                  <a:rect l="l" t="t" r="r" b="b"/>
                  <a:pathLst>
                    <a:path w="55752" h="12700">
                      <a:moveTo>
                        <a:pt x="0" y="0"/>
                      </a:moveTo>
                      <a:lnTo>
                        <a:pt x="55754" y="0"/>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8" name="Freeform 1323">
                  <a:extLst>
                    <a:ext uri="{FF2B5EF4-FFF2-40B4-BE49-F238E27FC236}">
                      <a16:creationId xmlns:a16="http://schemas.microsoft.com/office/drawing/2014/main" id="{D16E90FE-F0D9-34CC-0431-AF6768F2C88B}"/>
                    </a:ext>
                  </a:extLst>
                </p:cNvPr>
                <p:cNvSpPr/>
                <p:nvPr/>
              </p:nvSpPr>
              <p:spPr>
                <a:xfrm>
                  <a:off x="23678007" y="16203676"/>
                  <a:ext cx="55752" cy="12700"/>
                </a:xfrm>
                <a:custGeom>
                  <a:avLst/>
                  <a:gdLst>
                    <a:gd name="connsiteX0" fmla="*/ 0 w 55752"/>
                    <a:gd name="connsiteY0" fmla="*/ 0 h 12700"/>
                    <a:gd name="connsiteX1" fmla="*/ 55754 w 55752"/>
                    <a:gd name="connsiteY1" fmla="*/ 0 h 12700"/>
                  </a:gdLst>
                  <a:ahLst/>
                  <a:cxnLst>
                    <a:cxn ang="0">
                      <a:pos x="connsiteX0" y="connsiteY0"/>
                    </a:cxn>
                    <a:cxn ang="0">
                      <a:pos x="connsiteX1" y="connsiteY1"/>
                    </a:cxn>
                  </a:cxnLst>
                  <a:rect l="l" t="t" r="r" b="b"/>
                  <a:pathLst>
                    <a:path w="55752" h="12700">
                      <a:moveTo>
                        <a:pt x="0" y="0"/>
                      </a:moveTo>
                      <a:lnTo>
                        <a:pt x="55754" y="0"/>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9" name="Freeform 1324">
                  <a:extLst>
                    <a:ext uri="{FF2B5EF4-FFF2-40B4-BE49-F238E27FC236}">
                      <a16:creationId xmlns:a16="http://schemas.microsoft.com/office/drawing/2014/main" id="{F0A18BE3-694B-BC69-24E3-58FC73174659}"/>
                    </a:ext>
                  </a:extLst>
                </p:cNvPr>
                <p:cNvSpPr/>
                <p:nvPr/>
              </p:nvSpPr>
              <p:spPr>
                <a:xfrm>
                  <a:off x="23705820" y="16169132"/>
                  <a:ext cx="12700" cy="33654"/>
                </a:xfrm>
                <a:custGeom>
                  <a:avLst/>
                  <a:gdLst>
                    <a:gd name="connsiteX0" fmla="*/ 0 w 12700"/>
                    <a:gd name="connsiteY0" fmla="*/ 0 h 33654"/>
                    <a:gd name="connsiteX1" fmla="*/ 0 w 12700"/>
                    <a:gd name="connsiteY1" fmla="*/ 33656 h 33654"/>
                  </a:gdLst>
                  <a:ahLst/>
                  <a:cxnLst>
                    <a:cxn ang="0">
                      <a:pos x="connsiteX0" y="connsiteY0"/>
                    </a:cxn>
                    <a:cxn ang="0">
                      <a:pos x="connsiteX1" y="connsiteY1"/>
                    </a:cxn>
                  </a:cxnLst>
                  <a:rect l="l" t="t" r="r" b="b"/>
                  <a:pathLst>
                    <a:path w="12700" h="33654">
                      <a:moveTo>
                        <a:pt x="0" y="0"/>
                      </a:moveTo>
                      <a:lnTo>
                        <a:pt x="0" y="33656"/>
                      </a:lnTo>
                    </a:path>
                  </a:pathLst>
                </a:custGeom>
                <a:ln w="6350" cap="flat">
                  <a:solidFill>
                    <a:schemeClr val="accent1"/>
                  </a:solidFill>
                  <a:prstDash val="solid"/>
                  <a:miter/>
                </a:ln>
              </p:spPr>
              <p:txBody>
                <a:bodyPr rtlCol="0" anchor="ctr"/>
                <a:lstStyle/>
                <a:p>
                  <a:pPr marL="0" marR="0" lvl="0" indent="0" algn="l" defTabSz="46611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graphicFrame>
        <p:nvGraphicFramePr>
          <p:cNvPr id="350" name="Table 24">
            <a:extLst>
              <a:ext uri="{FF2B5EF4-FFF2-40B4-BE49-F238E27FC236}">
                <a16:creationId xmlns:a16="http://schemas.microsoft.com/office/drawing/2014/main" id="{B57AD421-5AF9-7E41-5ACB-4FDB79CFCF78}"/>
              </a:ext>
            </a:extLst>
          </p:cNvPr>
          <p:cNvGraphicFramePr>
            <a:graphicFrameLocks noGrp="1"/>
          </p:cNvGraphicFramePr>
          <p:nvPr/>
        </p:nvGraphicFramePr>
        <p:xfrm>
          <a:off x="7491925" y="1149216"/>
          <a:ext cx="3981644" cy="748080"/>
        </p:xfrm>
        <a:graphic>
          <a:graphicData uri="http://schemas.openxmlformats.org/drawingml/2006/table">
            <a:tbl>
              <a:tblPr firstRow="1" bandRow="1">
                <a:tableStyleId>{3B4B98B0-60AC-42C2-AFA5-B58CD77FA1E5}</a:tableStyleId>
              </a:tblPr>
              <a:tblGrid>
                <a:gridCol w="2588069">
                  <a:extLst>
                    <a:ext uri="{9D8B030D-6E8A-4147-A177-3AD203B41FA5}">
                      <a16:colId xmlns:a16="http://schemas.microsoft.com/office/drawing/2014/main" val="3484497413"/>
                    </a:ext>
                  </a:extLst>
                </a:gridCol>
                <a:gridCol w="1393575">
                  <a:extLst>
                    <a:ext uri="{9D8B030D-6E8A-4147-A177-3AD203B41FA5}">
                      <a16:colId xmlns:a16="http://schemas.microsoft.com/office/drawing/2014/main" val="3144389578"/>
                    </a:ext>
                  </a:extLst>
                </a:gridCol>
              </a:tblGrid>
              <a:tr h="13703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r>
                        <a:rPr lang="en-US" sz="1400" dirty="0">
                          <a:latin typeface="Arial" panose="020B0604020202020204" pitchFamily="34" charset="0"/>
                          <a:cs typeface="Arial" panose="020B0604020202020204" pitchFamily="34" charset="0"/>
                        </a:rPr>
                        <a:t>Median DoR, </a:t>
                      </a:r>
                      <a:r>
                        <a:rPr lang="en-US" sz="1400" b="0" dirty="0">
                          <a:latin typeface="Arial" panose="020B0604020202020204" pitchFamily="34" charset="0"/>
                          <a:cs typeface="Arial" panose="020B0604020202020204" pitchFamily="34" charset="0"/>
                        </a:rPr>
                        <a:t>months (95% CI)</a:t>
                      </a:r>
                    </a:p>
                  </a:txBody>
                  <a:tcPr marL="46800" marR="46800" marT="18000" marB="18000" anchor="ctr">
                    <a:lnB w="12700" cap="flat" cmpd="sng" algn="ctr">
                      <a:noFill/>
                      <a:prstDash val="solid"/>
                      <a:round/>
                      <a:headEnd type="none" w="med" len="med"/>
                      <a:tailEnd type="none" w="med" len="med"/>
                    </a:lnB>
                  </a:tcPr>
                </a:tc>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algn="ctr"/>
                      <a:r>
                        <a:rPr lang="en-US" sz="1400" b="1" dirty="0">
                          <a:latin typeface="Arial" panose="020B0604020202020204" pitchFamily="34" charset="0"/>
                          <a:cs typeface="Arial" panose="020B0604020202020204" pitchFamily="34" charset="0"/>
                        </a:rPr>
                        <a:t>34 (10–NE)</a:t>
                      </a:r>
                    </a:p>
                  </a:txBody>
                  <a:tcPr marL="46800" marR="46800" marT="18000" marB="18000" anchor="ctr">
                    <a:lnB w="12700" cap="flat" cmpd="sng" algn="ctr">
                      <a:noFill/>
                      <a:prstDash val="solid"/>
                      <a:round/>
                      <a:headEnd type="none" w="med" len="med"/>
                      <a:tailEnd type="none" w="med" len="med"/>
                    </a:lnB>
                  </a:tcPr>
                </a:tc>
                <a:extLst>
                  <a:ext uri="{0D108BD9-81ED-4DB2-BD59-A6C34878D82A}">
                    <a16:rowId xmlns:a16="http://schemas.microsoft.com/office/drawing/2014/main" val="1688364203"/>
                  </a:ext>
                </a:extLst>
              </a:tr>
              <a:tr h="13703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a:r>
                        <a:rPr lang="en-US" sz="1400" b="1" dirty="0">
                          <a:latin typeface="Arial" panose="020B0604020202020204" pitchFamily="34" charset="0"/>
                          <a:cs typeface="Arial" panose="020B0604020202020204" pitchFamily="34" charset="0"/>
                        </a:rPr>
                        <a:t>Median follow-up, </a:t>
                      </a:r>
                      <a:r>
                        <a:rPr lang="en-US" sz="1400" dirty="0">
                          <a:latin typeface="Arial" panose="020B0604020202020204" pitchFamily="34" charset="0"/>
                          <a:cs typeface="Arial" panose="020B0604020202020204" pitchFamily="34" charset="0"/>
                        </a:rPr>
                        <a:t>months</a:t>
                      </a:r>
                    </a:p>
                  </a:txBody>
                  <a:tcPr marL="46800" marR="46800" marT="18000" marB="18000" anchor="ctr">
                    <a:lnT w="12700" cap="flat" cmpd="sng" algn="ctr">
                      <a:noFill/>
                      <a:prstDash val="solid"/>
                      <a:round/>
                      <a:headEnd type="none" w="med" len="med"/>
                      <a:tailEnd type="none" w="med" len="med"/>
                    </a:lnT>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400" b="0" dirty="0">
                          <a:latin typeface="Arial" panose="020B0604020202020204" pitchFamily="34" charset="0"/>
                          <a:cs typeface="Arial" panose="020B0604020202020204" pitchFamily="34" charset="0"/>
                        </a:rPr>
                        <a:t>26</a:t>
                      </a:r>
                    </a:p>
                  </a:txBody>
                  <a:tcPr marL="46800" marR="46800" marT="18000" marB="18000" anchor="ctr">
                    <a:lnT w="12700" cap="flat" cmpd="sng" algn="ctr">
                      <a:noFill/>
                      <a:prstDash val="solid"/>
                      <a:round/>
                      <a:headEnd type="none" w="med" len="med"/>
                      <a:tailEnd type="none" w="med" len="med"/>
                    </a:lnT>
                  </a:tcPr>
                </a:tc>
                <a:extLst>
                  <a:ext uri="{0D108BD9-81ED-4DB2-BD59-A6C34878D82A}">
                    <a16:rowId xmlns:a16="http://schemas.microsoft.com/office/drawing/2014/main" val="3999783958"/>
                  </a:ext>
                </a:extLst>
              </a:tr>
              <a:tr h="13703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a:r>
                        <a:rPr lang="en-US" sz="1400" b="1" dirty="0">
                          <a:latin typeface="Arial" panose="020B0604020202020204" pitchFamily="34" charset="0"/>
                          <a:cs typeface="Arial" panose="020B0604020202020204" pitchFamily="34" charset="0"/>
                        </a:rPr>
                        <a:t>48-month DoR, </a:t>
                      </a:r>
                      <a:r>
                        <a:rPr lang="en-US" sz="1400" dirty="0">
                          <a:latin typeface="Arial" panose="020B0604020202020204" pitchFamily="34" charset="0"/>
                          <a:cs typeface="Arial" panose="020B0604020202020204" pitchFamily="34" charset="0"/>
                        </a:rPr>
                        <a:t>% (95% CI)</a:t>
                      </a:r>
                    </a:p>
                  </a:txBody>
                  <a:tcPr marL="46800" marR="46800" marT="18000" marB="1800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400" b="0" dirty="0">
                          <a:latin typeface="Arial" panose="020B0604020202020204" pitchFamily="34" charset="0"/>
                          <a:cs typeface="Arial" panose="020B0604020202020204" pitchFamily="34" charset="0"/>
                        </a:rPr>
                        <a:t>47 (19–76)</a:t>
                      </a:r>
                    </a:p>
                  </a:txBody>
                  <a:tcPr marL="46800" marR="46800" marT="18000" marB="18000" anchor="ctr"/>
                </a:tc>
                <a:extLst>
                  <a:ext uri="{0D108BD9-81ED-4DB2-BD59-A6C34878D82A}">
                    <a16:rowId xmlns:a16="http://schemas.microsoft.com/office/drawing/2014/main" val="2712521388"/>
                  </a:ext>
                </a:extLst>
              </a:tr>
            </a:tbl>
          </a:graphicData>
        </a:graphic>
      </p:graphicFrame>
      <p:graphicFrame>
        <p:nvGraphicFramePr>
          <p:cNvPr id="351" name="Table 24">
            <a:extLst>
              <a:ext uri="{FF2B5EF4-FFF2-40B4-BE49-F238E27FC236}">
                <a16:creationId xmlns:a16="http://schemas.microsoft.com/office/drawing/2014/main" id="{FCD3E5E4-BEFD-15B2-0096-9E8032D2BA46}"/>
              </a:ext>
            </a:extLst>
          </p:cNvPr>
          <p:cNvGraphicFramePr>
            <a:graphicFrameLocks noGrp="1"/>
          </p:cNvGraphicFramePr>
          <p:nvPr/>
        </p:nvGraphicFramePr>
        <p:xfrm>
          <a:off x="1856873" y="4175328"/>
          <a:ext cx="3981644" cy="748080"/>
        </p:xfrm>
        <a:graphic>
          <a:graphicData uri="http://schemas.openxmlformats.org/drawingml/2006/table">
            <a:tbl>
              <a:tblPr firstRow="1" bandRow="1">
                <a:tableStyleId>{3B4B98B0-60AC-42C2-AFA5-B58CD77FA1E5}</a:tableStyleId>
              </a:tblPr>
              <a:tblGrid>
                <a:gridCol w="2588069">
                  <a:extLst>
                    <a:ext uri="{9D8B030D-6E8A-4147-A177-3AD203B41FA5}">
                      <a16:colId xmlns:a16="http://schemas.microsoft.com/office/drawing/2014/main" val="3484497413"/>
                    </a:ext>
                  </a:extLst>
                </a:gridCol>
                <a:gridCol w="1393575">
                  <a:extLst>
                    <a:ext uri="{9D8B030D-6E8A-4147-A177-3AD203B41FA5}">
                      <a16:colId xmlns:a16="http://schemas.microsoft.com/office/drawing/2014/main" val="3144389578"/>
                    </a:ext>
                  </a:extLst>
                </a:gridCol>
              </a:tblGrid>
              <a:tr h="0">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r>
                        <a:rPr lang="en-US" sz="1400" dirty="0">
                          <a:latin typeface="Arial" panose="020B0604020202020204" pitchFamily="34" charset="0"/>
                          <a:cs typeface="Arial" panose="020B0604020202020204" pitchFamily="34" charset="0"/>
                        </a:rPr>
                        <a:t>Median PFS, </a:t>
                      </a:r>
                      <a:r>
                        <a:rPr lang="en-US" sz="1400" b="0" dirty="0">
                          <a:latin typeface="Arial" panose="020B0604020202020204" pitchFamily="34" charset="0"/>
                          <a:cs typeface="Arial" panose="020B0604020202020204" pitchFamily="34" charset="0"/>
                        </a:rPr>
                        <a:t>months (95% CI)</a:t>
                      </a:r>
                    </a:p>
                  </a:txBody>
                  <a:tcPr marL="46800" marR="46800" marT="18000" marB="18000" anchor="ctr">
                    <a:lnB w="12700" cap="flat" cmpd="sng" algn="ctr">
                      <a:noFill/>
                      <a:prstDash val="solid"/>
                      <a:round/>
                      <a:headEnd type="none" w="med" len="med"/>
                      <a:tailEnd type="none" w="med" len="med"/>
                    </a:lnB>
                  </a:tcPr>
                </a:tc>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algn="ctr"/>
                      <a:r>
                        <a:rPr lang="en-US" sz="1400" b="1" dirty="0">
                          <a:latin typeface="Arial" panose="020B0604020202020204" pitchFamily="34" charset="0"/>
                          <a:cs typeface="Arial" panose="020B0604020202020204" pitchFamily="34" charset="0"/>
                        </a:rPr>
                        <a:t>22 (10–NE)</a:t>
                      </a:r>
                    </a:p>
                  </a:txBody>
                  <a:tcPr marL="46800" marR="46800" marT="18000" marB="18000" anchor="ctr">
                    <a:lnB w="12700" cap="flat" cmpd="sng" algn="ctr">
                      <a:noFill/>
                      <a:prstDash val="solid"/>
                      <a:round/>
                      <a:headEnd type="none" w="med" len="med"/>
                      <a:tailEnd type="none" w="med" len="med"/>
                    </a:lnB>
                  </a:tcPr>
                </a:tc>
                <a:extLst>
                  <a:ext uri="{0D108BD9-81ED-4DB2-BD59-A6C34878D82A}">
                    <a16:rowId xmlns:a16="http://schemas.microsoft.com/office/drawing/2014/main" val="1688364203"/>
                  </a:ext>
                </a:extLst>
              </a:tr>
              <a:tr h="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r>
                        <a:rPr lang="en-US" sz="1400" b="1" dirty="0">
                          <a:latin typeface="Arial" panose="020B0604020202020204" pitchFamily="34" charset="0"/>
                          <a:cs typeface="Arial" panose="020B0604020202020204" pitchFamily="34" charset="0"/>
                        </a:rPr>
                        <a:t>Median follow-up, </a:t>
                      </a:r>
                      <a:r>
                        <a:rPr lang="en-US" sz="1400" dirty="0">
                          <a:latin typeface="Arial" panose="020B0604020202020204" pitchFamily="34" charset="0"/>
                          <a:cs typeface="Arial" panose="020B0604020202020204" pitchFamily="34" charset="0"/>
                        </a:rPr>
                        <a:t>months</a:t>
                      </a:r>
                    </a:p>
                  </a:txBody>
                  <a:tcPr marL="46800" marR="46800" marT="18000" marB="18000" anchor="ctr">
                    <a:lnT w="12700" cap="flat" cmpd="sng" algn="ctr">
                      <a:noFill/>
                      <a:prstDash val="solid"/>
                      <a:round/>
                      <a:headEnd type="none" w="med" len="med"/>
                      <a:tailEnd type="none" w="med" len="med"/>
                    </a:lnT>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400" b="0" dirty="0">
                          <a:latin typeface="Arial" panose="020B0604020202020204" pitchFamily="34" charset="0"/>
                          <a:cs typeface="Arial" panose="020B0604020202020204" pitchFamily="34" charset="0"/>
                        </a:rPr>
                        <a:t>28</a:t>
                      </a:r>
                    </a:p>
                  </a:txBody>
                  <a:tcPr marL="46800" marR="46800" marT="18000" marB="18000" anchor="ctr">
                    <a:lnT w="12700" cap="flat" cmpd="sng" algn="ctr">
                      <a:noFill/>
                      <a:prstDash val="solid"/>
                      <a:round/>
                      <a:headEnd type="none" w="med" len="med"/>
                      <a:tailEnd type="none" w="med" len="med"/>
                    </a:lnT>
                  </a:tcPr>
                </a:tc>
                <a:extLst>
                  <a:ext uri="{0D108BD9-81ED-4DB2-BD59-A6C34878D82A}">
                    <a16:rowId xmlns:a16="http://schemas.microsoft.com/office/drawing/2014/main" val="3999783958"/>
                  </a:ext>
                </a:extLst>
              </a:tr>
              <a:tr h="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r>
                        <a:rPr lang="en-US" sz="1400" b="1" dirty="0">
                          <a:latin typeface="Arial" panose="020B0604020202020204" pitchFamily="34" charset="0"/>
                          <a:cs typeface="Arial" panose="020B0604020202020204" pitchFamily="34" charset="0"/>
                        </a:rPr>
                        <a:t>48-month PFS, </a:t>
                      </a:r>
                      <a:r>
                        <a:rPr lang="en-US" sz="1400" dirty="0">
                          <a:latin typeface="Arial" panose="020B0604020202020204" pitchFamily="34" charset="0"/>
                          <a:cs typeface="Arial" panose="020B0604020202020204" pitchFamily="34" charset="0"/>
                        </a:rPr>
                        <a:t>% (95% CI)</a:t>
                      </a:r>
                    </a:p>
                  </a:txBody>
                  <a:tcPr marL="46800" marR="46800" marT="18000" marB="1800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400" b="0" dirty="0">
                          <a:latin typeface="Arial" panose="020B0604020202020204" pitchFamily="34" charset="0"/>
                          <a:cs typeface="Arial" panose="020B0604020202020204" pitchFamily="34" charset="0"/>
                        </a:rPr>
                        <a:t>34 (11–56)</a:t>
                      </a:r>
                    </a:p>
                  </a:txBody>
                  <a:tcPr marL="46800" marR="46800" marT="18000" marB="18000" anchor="ctr"/>
                </a:tc>
                <a:extLst>
                  <a:ext uri="{0D108BD9-81ED-4DB2-BD59-A6C34878D82A}">
                    <a16:rowId xmlns:a16="http://schemas.microsoft.com/office/drawing/2014/main" val="2712521388"/>
                  </a:ext>
                </a:extLst>
              </a:tr>
            </a:tbl>
          </a:graphicData>
        </a:graphic>
      </p:graphicFrame>
      <p:graphicFrame>
        <p:nvGraphicFramePr>
          <p:cNvPr id="352" name="Table 351">
            <a:extLst>
              <a:ext uri="{FF2B5EF4-FFF2-40B4-BE49-F238E27FC236}">
                <a16:creationId xmlns:a16="http://schemas.microsoft.com/office/drawing/2014/main" id="{9B23CD8B-3F15-1A84-0C42-058EFB1AEB0C}"/>
              </a:ext>
            </a:extLst>
          </p:cNvPr>
          <p:cNvGraphicFramePr>
            <a:graphicFrameLocks noGrp="1"/>
          </p:cNvGraphicFramePr>
          <p:nvPr/>
        </p:nvGraphicFramePr>
        <p:xfrm>
          <a:off x="7883325" y="4175328"/>
          <a:ext cx="4222801" cy="748080"/>
        </p:xfrm>
        <a:graphic>
          <a:graphicData uri="http://schemas.openxmlformats.org/drawingml/2006/table">
            <a:tbl>
              <a:tblPr firstRow="1" bandRow="1">
                <a:tableStyleId>{3B4B98B0-60AC-42C2-AFA5-B58CD77FA1E5}</a:tableStyleId>
              </a:tblPr>
              <a:tblGrid>
                <a:gridCol w="2744821">
                  <a:extLst>
                    <a:ext uri="{9D8B030D-6E8A-4147-A177-3AD203B41FA5}">
                      <a16:colId xmlns:a16="http://schemas.microsoft.com/office/drawing/2014/main" val="2435476643"/>
                    </a:ext>
                  </a:extLst>
                </a:gridCol>
                <a:gridCol w="1477980">
                  <a:extLst>
                    <a:ext uri="{9D8B030D-6E8A-4147-A177-3AD203B41FA5}">
                      <a16:colId xmlns:a16="http://schemas.microsoft.com/office/drawing/2014/main" val="1575611628"/>
                    </a:ext>
                  </a:extLst>
                </a:gridCol>
              </a:tblGrid>
              <a:tr h="180000">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r>
                        <a:rPr lang="en-US" sz="1400" dirty="0">
                          <a:latin typeface="Arial" panose="020B0604020202020204" pitchFamily="34" charset="0"/>
                          <a:cs typeface="Arial" panose="020B0604020202020204" pitchFamily="34" charset="0"/>
                        </a:rPr>
                        <a:t>Median OS, </a:t>
                      </a:r>
                      <a:r>
                        <a:rPr lang="en-US" sz="1400" b="0" dirty="0">
                          <a:latin typeface="Arial" panose="020B0604020202020204" pitchFamily="34" charset="0"/>
                          <a:cs typeface="Arial" panose="020B0604020202020204" pitchFamily="34" charset="0"/>
                        </a:rPr>
                        <a:t>months (95% CI)</a:t>
                      </a:r>
                    </a:p>
                  </a:txBody>
                  <a:tcPr marL="46800" marR="46800" marT="18000" marB="18000" anchor="ctr">
                    <a:lnB w="12700" cap="flat" cmpd="sng" algn="ctr">
                      <a:noFill/>
                      <a:prstDash val="solid"/>
                      <a:round/>
                      <a:headEnd type="none" w="med" len="med"/>
                      <a:tailEnd type="none" w="med" len="med"/>
                    </a:lnB>
                  </a:tcPr>
                </a:tc>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algn="ctr"/>
                      <a:r>
                        <a:rPr lang="en-US" sz="1400" b="1" dirty="0">
                          <a:latin typeface="Arial" panose="020B0604020202020204" pitchFamily="34" charset="0"/>
                          <a:cs typeface="Arial" panose="020B0604020202020204" pitchFamily="34" charset="0"/>
                        </a:rPr>
                        <a:t>39 (17–NE)</a:t>
                      </a:r>
                    </a:p>
                  </a:txBody>
                  <a:tcPr marL="46800" marR="46800" marT="18000" marB="18000" anchor="ctr">
                    <a:lnB w="12700" cap="flat" cmpd="sng" algn="ctr">
                      <a:noFill/>
                      <a:prstDash val="solid"/>
                      <a:round/>
                      <a:headEnd type="none" w="med" len="med"/>
                      <a:tailEnd type="none" w="med" len="med"/>
                    </a:lnB>
                  </a:tcPr>
                </a:tc>
                <a:extLst>
                  <a:ext uri="{0D108BD9-81ED-4DB2-BD59-A6C34878D82A}">
                    <a16:rowId xmlns:a16="http://schemas.microsoft.com/office/drawing/2014/main" val="213887448"/>
                  </a:ext>
                </a:extLst>
              </a:tr>
              <a:tr h="18000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r>
                        <a:rPr lang="en-US" sz="1400" b="1" dirty="0">
                          <a:latin typeface="Arial" panose="020B0604020202020204" pitchFamily="34" charset="0"/>
                          <a:cs typeface="Arial" panose="020B0604020202020204" pitchFamily="34" charset="0"/>
                        </a:rPr>
                        <a:t>Median follow-up, </a:t>
                      </a:r>
                      <a:r>
                        <a:rPr lang="en-US" sz="1400" dirty="0">
                          <a:latin typeface="Arial" panose="020B0604020202020204" pitchFamily="34" charset="0"/>
                          <a:cs typeface="Arial" panose="020B0604020202020204" pitchFamily="34" charset="0"/>
                        </a:rPr>
                        <a:t>months</a:t>
                      </a:r>
                    </a:p>
                  </a:txBody>
                  <a:tcPr marL="46800" marR="46800" marT="18000" marB="18000" anchor="ctr">
                    <a:lnT w="12700" cap="flat" cmpd="sng" algn="ctr">
                      <a:noFill/>
                      <a:prstDash val="solid"/>
                      <a:round/>
                      <a:headEnd type="none" w="med" len="med"/>
                      <a:tailEnd type="none" w="med" len="med"/>
                    </a:lnT>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400" b="0" dirty="0">
                          <a:latin typeface="Arial" panose="020B0604020202020204" pitchFamily="34" charset="0"/>
                          <a:cs typeface="Arial" panose="020B0604020202020204" pitchFamily="34" charset="0"/>
                        </a:rPr>
                        <a:t>33</a:t>
                      </a:r>
                    </a:p>
                  </a:txBody>
                  <a:tcPr marL="46800" marR="46800" marT="18000" marB="18000" anchor="ctr">
                    <a:lnT w="12700" cap="flat" cmpd="sng" algn="ctr">
                      <a:noFill/>
                      <a:prstDash val="solid"/>
                      <a:round/>
                      <a:headEnd type="none" w="med" len="med"/>
                      <a:tailEnd type="none" w="med" len="med"/>
                    </a:lnT>
                  </a:tcPr>
                </a:tc>
                <a:extLst>
                  <a:ext uri="{0D108BD9-81ED-4DB2-BD59-A6C34878D82A}">
                    <a16:rowId xmlns:a16="http://schemas.microsoft.com/office/drawing/2014/main" val="44227594"/>
                  </a:ext>
                </a:extLst>
              </a:tr>
              <a:tr h="18000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r>
                        <a:rPr lang="en-US" sz="1400" b="1">
                          <a:latin typeface="Arial" panose="020B0604020202020204" pitchFamily="34" charset="0"/>
                          <a:cs typeface="Arial" panose="020B0604020202020204" pitchFamily="34" charset="0"/>
                        </a:rPr>
                        <a:t>48-month OS, </a:t>
                      </a:r>
                      <a:r>
                        <a:rPr lang="en-US" sz="1400">
                          <a:latin typeface="Arial" panose="020B0604020202020204" pitchFamily="34" charset="0"/>
                          <a:cs typeface="Arial" panose="020B0604020202020204" pitchFamily="34" charset="0"/>
                        </a:rPr>
                        <a:t>% (95% CI)</a:t>
                      </a:r>
                    </a:p>
                  </a:txBody>
                  <a:tcPr marL="46800" marR="46800" marT="18000" marB="18000" anchor="ct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400" b="0" dirty="0">
                          <a:latin typeface="Arial" panose="020B0604020202020204" pitchFamily="34" charset="0"/>
                          <a:cs typeface="Arial" panose="020B0604020202020204" pitchFamily="34" charset="0"/>
                        </a:rPr>
                        <a:t>38 (13–64)</a:t>
                      </a:r>
                    </a:p>
                  </a:txBody>
                  <a:tcPr marL="46800" marR="46800" marT="18000" marB="18000" anchor="ctr"/>
                </a:tc>
                <a:extLst>
                  <a:ext uri="{0D108BD9-81ED-4DB2-BD59-A6C34878D82A}">
                    <a16:rowId xmlns:a16="http://schemas.microsoft.com/office/drawing/2014/main" val="1512814489"/>
                  </a:ext>
                </a:extLst>
              </a:tr>
            </a:tbl>
          </a:graphicData>
        </a:graphic>
      </p:graphicFrame>
      <p:grpSp>
        <p:nvGrpSpPr>
          <p:cNvPr id="353" name="Group 352">
            <a:extLst>
              <a:ext uri="{FF2B5EF4-FFF2-40B4-BE49-F238E27FC236}">
                <a16:creationId xmlns:a16="http://schemas.microsoft.com/office/drawing/2014/main" id="{5CFD54A2-A07C-4828-6873-AAACBE36CE02}"/>
              </a:ext>
            </a:extLst>
          </p:cNvPr>
          <p:cNvGrpSpPr/>
          <p:nvPr/>
        </p:nvGrpSpPr>
        <p:grpSpPr>
          <a:xfrm>
            <a:off x="688808" y="1003956"/>
            <a:ext cx="4439900" cy="3054201"/>
            <a:chOff x="16785930" y="3739018"/>
            <a:chExt cx="7419544" cy="4814659"/>
          </a:xfrm>
        </p:grpSpPr>
        <p:grpSp>
          <p:nvGrpSpPr>
            <p:cNvPr id="354" name="Group 353">
              <a:extLst>
                <a:ext uri="{FF2B5EF4-FFF2-40B4-BE49-F238E27FC236}">
                  <a16:creationId xmlns:a16="http://schemas.microsoft.com/office/drawing/2014/main" id="{E125CE30-DF05-E111-ACE1-CF933497F1EA}"/>
                </a:ext>
              </a:extLst>
            </p:cNvPr>
            <p:cNvGrpSpPr/>
            <p:nvPr/>
          </p:nvGrpSpPr>
          <p:grpSpPr>
            <a:xfrm>
              <a:off x="17696151" y="3853543"/>
              <a:ext cx="64800" cy="4596488"/>
              <a:chOff x="17779608" y="3853543"/>
              <a:chExt cx="64800" cy="4596488"/>
            </a:xfrm>
          </p:grpSpPr>
          <p:cxnSp>
            <p:nvCxnSpPr>
              <p:cNvPr id="405" name="Straight Connector 404">
                <a:extLst>
                  <a:ext uri="{FF2B5EF4-FFF2-40B4-BE49-F238E27FC236}">
                    <a16:creationId xmlns:a16="http://schemas.microsoft.com/office/drawing/2014/main" id="{5072E9C5-1AC1-AF53-AF67-9C79257EE171}"/>
                  </a:ext>
                </a:extLst>
              </p:cNvPr>
              <p:cNvCxnSpPr>
                <a:cxnSpLocks/>
              </p:cNvCxnSpPr>
              <p:nvPr/>
            </p:nvCxnSpPr>
            <p:spPr>
              <a:xfrm>
                <a:off x="17844408" y="3853543"/>
                <a:ext cx="0" cy="4595132"/>
              </a:xfrm>
              <a:prstGeom prst="line">
                <a:avLst/>
              </a:prstGeom>
              <a:noFill/>
              <a:ln w="9525" cap="flat" cmpd="sng" algn="ctr">
                <a:solidFill>
                  <a:sysClr val="windowText" lastClr="000000"/>
                </a:solidFill>
                <a:prstDash val="solid"/>
                <a:miter lim="800000"/>
              </a:ln>
              <a:effectLst/>
            </p:spPr>
          </p:cxnSp>
          <p:cxnSp>
            <p:nvCxnSpPr>
              <p:cNvPr id="406" name="Straight Connector 405">
                <a:extLst>
                  <a:ext uri="{FF2B5EF4-FFF2-40B4-BE49-F238E27FC236}">
                    <a16:creationId xmlns:a16="http://schemas.microsoft.com/office/drawing/2014/main" id="{496EF6E0-5D9D-83EB-FA09-AC375C8E86E0}"/>
                  </a:ext>
                </a:extLst>
              </p:cNvPr>
              <p:cNvCxnSpPr/>
              <p:nvPr/>
            </p:nvCxnSpPr>
            <p:spPr>
              <a:xfrm>
                <a:off x="17779608" y="3853543"/>
                <a:ext cx="64800" cy="0"/>
              </a:xfrm>
              <a:prstGeom prst="line">
                <a:avLst/>
              </a:prstGeom>
              <a:noFill/>
              <a:ln w="9525" cap="flat" cmpd="sng" algn="ctr">
                <a:solidFill>
                  <a:sysClr val="windowText" lastClr="000000"/>
                </a:solidFill>
                <a:prstDash val="solid"/>
                <a:miter lim="800000"/>
              </a:ln>
              <a:effectLst/>
            </p:spPr>
          </p:cxnSp>
          <p:cxnSp>
            <p:nvCxnSpPr>
              <p:cNvPr id="407" name="Straight Connector 406">
                <a:extLst>
                  <a:ext uri="{FF2B5EF4-FFF2-40B4-BE49-F238E27FC236}">
                    <a16:creationId xmlns:a16="http://schemas.microsoft.com/office/drawing/2014/main" id="{74792684-BA44-3C3C-4A33-298A3C835F5B}"/>
                  </a:ext>
                </a:extLst>
              </p:cNvPr>
              <p:cNvCxnSpPr/>
              <p:nvPr/>
            </p:nvCxnSpPr>
            <p:spPr>
              <a:xfrm>
                <a:off x="17779608" y="4082143"/>
                <a:ext cx="64800" cy="0"/>
              </a:xfrm>
              <a:prstGeom prst="line">
                <a:avLst/>
              </a:prstGeom>
              <a:noFill/>
              <a:ln w="9525" cap="flat" cmpd="sng" algn="ctr">
                <a:solidFill>
                  <a:sysClr val="windowText" lastClr="000000"/>
                </a:solidFill>
                <a:prstDash val="solid"/>
                <a:miter lim="800000"/>
              </a:ln>
              <a:effectLst/>
            </p:spPr>
          </p:cxnSp>
          <p:cxnSp>
            <p:nvCxnSpPr>
              <p:cNvPr id="408" name="Straight Connector 407">
                <a:extLst>
                  <a:ext uri="{FF2B5EF4-FFF2-40B4-BE49-F238E27FC236}">
                    <a16:creationId xmlns:a16="http://schemas.microsoft.com/office/drawing/2014/main" id="{D045AAA6-6CE1-B54C-9C7E-AA5609DDEE54}"/>
                  </a:ext>
                </a:extLst>
              </p:cNvPr>
              <p:cNvCxnSpPr/>
              <p:nvPr/>
            </p:nvCxnSpPr>
            <p:spPr>
              <a:xfrm>
                <a:off x="17779608" y="4314825"/>
                <a:ext cx="64800" cy="0"/>
              </a:xfrm>
              <a:prstGeom prst="line">
                <a:avLst/>
              </a:prstGeom>
              <a:noFill/>
              <a:ln w="9525" cap="flat" cmpd="sng" algn="ctr">
                <a:solidFill>
                  <a:sysClr val="windowText" lastClr="000000"/>
                </a:solidFill>
                <a:prstDash val="solid"/>
                <a:miter lim="800000"/>
              </a:ln>
              <a:effectLst/>
            </p:spPr>
          </p:cxnSp>
          <p:cxnSp>
            <p:nvCxnSpPr>
              <p:cNvPr id="409" name="Straight Connector 408">
                <a:extLst>
                  <a:ext uri="{FF2B5EF4-FFF2-40B4-BE49-F238E27FC236}">
                    <a16:creationId xmlns:a16="http://schemas.microsoft.com/office/drawing/2014/main" id="{0860276F-8F5E-299D-7FF5-F09CDABE76BB}"/>
                  </a:ext>
                </a:extLst>
              </p:cNvPr>
              <p:cNvCxnSpPr/>
              <p:nvPr/>
            </p:nvCxnSpPr>
            <p:spPr>
              <a:xfrm>
                <a:off x="17779608" y="4539342"/>
                <a:ext cx="64800" cy="0"/>
              </a:xfrm>
              <a:prstGeom prst="line">
                <a:avLst/>
              </a:prstGeom>
              <a:noFill/>
              <a:ln w="9525" cap="flat" cmpd="sng" algn="ctr">
                <a:solidFill>
                  <a:sysClr val="windowText" lastClr="000000"/>
                </a:solidFill>
                <a:prstDash val="solid"/>
                <a:miter lim="800000"/>
              </a:ln>
              <a:effectLst/>
            </p:spPr>
          </p:cxnSp>
          <p:cxnSp>
            <p:nvCxnSpPr>
              <p:cNvPr id="410" name="Straight Connector 409">
                <a:extLst>
                  <a:ext uri="{FF2B5EF4-FFF2-40B4-BE49-F238E27FC236}">
                    <a16:creationId xmlns:a16="http://schemas.microsoft.com/office/drawing/2014/main" id="{CB0D1517-EDDE-21D4-67D0-B3772F2EC218}"/>
                  </a:ext>
                </a:extLst>
              </p:cNvPr>
              <p:cNvCxnSpPr/>
              <p:nvPr/>
            </p:nvCxnSpPr>
            <p:spPr>
              <a:xfrm>
                <a:off x="17779608" y="4767941"/>
                <a:ext cx="64800" cy="0"/>
              </a:xfrm>
              <a:prstGeom prst="line">
                <a:avLst/>
              </a:prstGeom>
              <a:noFill/>
              <a:ln w="9525" cap="flat" cmpd="sng" algn="ctr">
                <a:solidFill>
                  <a:sysClr val="windowText" lastClr="000000"/>
                </a:solidFill>
                <a:prstDash val="solid"/>
                <a:miter lim="800000"/>
              </a:ln>
              <a:effectLst/>
            </p:spPr>
          </p:cxnSp>
          <p:cxnSp>
            <p:nvCxnSpPr>
              <p:cNvPr id="411" name="Straight Connector 410">
                <a:extLst>
                  <a:ext uri="{FF2B5EF4-FFF2-40B4-BE49-F238E27FC236}">
                    <a16:creationId xmlns:a16="http://schemas.microsoft.com/office/drawing/2014/main" id="{154C6459-2C3C-58B0-3036-123DB84E17CE}"/>
                  </a:ext>
                </a:extLst>
              </p:cNvPr>
              <p:cNvCxnSpPr/>
              <p:nvPr/>
            </p:nvCxnSpPr>
            <p:spPr>
              <a:xfrm>
                <a:off x="17779608" y="5003344"/>
                <a:ext cx="64800" cy="0"/>
              </a:xfrm>
              <a:prstGeom prst="line">
                <a:avLst/>
              </a:prstGeom>
              <a:noFill/>
              <a:ln w="9525" cap="flat" cmpd="sng" algn="ctr">
                <a:solidFill>
                  <a:sysClr val="windowText" lastClr="000000"/>
                </a:solidFill>
                <a:prstDash val="solid"/>
                <a:miter lim="800000"/>
              </a:ln>
              <a:effectLst/>
            </p:spPr>
          </p:cxnSp>
          <p:cxnSp>
            <p:nvCxnSpPr>
              <p:cNvPr id="412" name="Straight Connector 411">
                <a:extLst>
                  <a:ext uri="{FF2B5EF4-FFF2-40B4-BE49-F238E27FC236}">
                    <a16:creationId xmlns:a16="http://schemas.microsoft.com/office/drawing/2014/main" id="{7489211F-ED97-C336-73BC-05BC2593B8E3}"/>
                  </a:ext>
                </a:extLst>
              </p:cNvPr>
              <p:cNvCxnSpPr/>
              <p:nvPr/>
            </p:nvCxnSpPr>
            <p:spPr>
              <a:xfrm>
                <a:off x="17779608" y="5230583"/>
                <a:ext cx="64800" cy="0"/>
              </a:xfrm>
              <a:prstGeom prst="line">
                <a:avLst/>
              </a:prstGeom>
              <a:noFill/>
              <a:ln w="9525" cap="flat" cmpd="sng" algn="ctr">
                <a:solidFill>
                  <a:sysClr val="windowText" lastClr="000000"/>
                </a:solidFill>
                <a:prstDash val="solid"/>
                <a:miter lim="800000"/>
              </a:ln>
              <a:effectLst/>
            </p:spPr>
          </p:cxnSp>
          <p:cxnSp>
            <p:nvCxnSpPr>
              <p:cNvPr id="413" name="Straight Connector 412">
                <a:extLst>
                  <a:ext uri="{FF2B5EF4-FFF2-40B4-BE49-F238E27FC236}">
                    <a16:creationId xmlns:a16="http://schemas.microsoft.com/office/drawing/2014/main" id="{6E3A5C13-795B-7226-DE1E-728133557C79}"/>
                  </a:ext>
                </a:extLst>
              </p:cNvPr>
              <p:cNvCxnSpPr/>
              <p:nvPr/>
            </p:nvCxnSpPr>
            <p:spPr>
              <a:xfrm>
                <a:off x="17779608" y="5453740"/>
                <a:ext cx="64800" cy="0"/>
              </a:xfrm>
              <a:prstGeom prst="line">
                <a:avLst/>
              </a:prstGeom>
              <a:noFill/>
              <a:ln w="9525" cap="flat" cmpd="sng" algn="ctr">
                <a:solidFill>
                  <a:sysClr val="windowText" lastClr="000000"/>
                </a:solidFill>
                <a:prstDash val="solid"/>
                <a:miter lim="800000"/>
              </a:ln>
              <a:effectLst/>
            </p:spPr>
          </p:cxnSp>
          <p:cxnSp>
            <p:nvCxnSpPr>
              <p:cNvPr id="414" name="Straight Connector 413">
                <a:extLst>
                  <a:ext uri="{FF2B5EF4-FFF2-40B4-BE49-F238E27FC236}">
                    <a16:creationId xmlns:a16="http://schemas.microsoft.com/office/drawing/2014/main" id="{175F81E1-140A-3D5E-15E0-C7C65E9F1A9C}"/>
                  </a:ext>
                </a:extLst>
              </p:cNvPr>
              <p:cNvCxnSpPr/>
              <p:nvPr/>
            </p:nvCxnSpPr>
            <p:spPr>
              <a:xfrm>
                <a:off x="17779608" y="5690504"/>
                <a:ext cx="64800" cy="0"/>
              </a:xfrm>
              <a:prstGeom prst="line">
                <a:avLst/>
              </a:prstGeom>
              <a:noFill/>
              <a:ln w="9525" cap="flat" cmpd="sng" algn="ctr">
                <a:solidFill>
                  <a:sysClr val="windowText" lastClr="000000"/>
                </a:solidFill>
                <a:prstDash val="solid"/>
                <a:miter lim="800000"/>
              </a:ln>
              <a:effectLst/>
            </p:spPr>
          </p:cxnSp>
          <p:cxnSp>
            <p:nvCxnSpPr>
              <p:cNvPr id="415" name="Straight Connector 414">
                <a:extLst>
                  <a:ext uri="{FF2B5EF4-FFF2-40B4-BE49-F238E27FC236}">
                    <a16:creationId xmlns:a16="http://schemas.microsoft.com/office/drawing/2014/main" id="{7AA12CF9-F59E-1EC6-D556-DFDB20AC017F}"/>
                  </a:ext>
                </a:extLst>
              </p:cNvPr>
              <p:cNvCxnSpPr/>
              <p:nvPr/>
            </p:nvCxnSpPr>
            <p:spPr>
              <a:xfrm>
                <a:off x="17779608" y="5917744"/>
                <a:ext cx="64800" cy="0"/>
              </a:xfrm>
              <a:prstGeom prst="line">
                <a:avLst/>
              </a:prstGeom>
              <a:noFill/>
              <a:ln w="9525" cap="flat" cmpd="sng" algn="ctr">
                <a:solidFill>
                  <a:sysClr val="windowText" lastClr="000000"/>
                </a:solidFill>
                <a:prstDash val="solid"/>
                <a:miter lim="800000"/>
              </a:ln>
              <a:effectLst/>
            </p:spPr>
          </p:cxnSp>
          <p:cxnSp>
            <p:nvCxnSpPr>
              <p:cNvPr id="416" name="Straight Connector 415">
                <a:extLst>
                  <a:ext uri="{FF2B5EF4-FFF2-40B4-BE49-F238E27FC236}">
                    <a16:creationId xmlns:a16="http://schemas.microsoft.com/office/drawing/2014/main" id="{C186C12D-3FF0-4F69-9C13-6EF2CEF1E512}"/>
                  </a:ext>
                </a:extLst>
              </p:cNvPr>
              <p:cNvCxnSpPr/>
              <p:nvPr/>
            </p:nvCxnSpPr>
            <p:spPr>
              <a:xfrm>
                <a:off x="17779608" y="6142261"/>
                <a:ext cx="64800" cy="0"/>
              </a:xfrm>
              <a:prstGeom prst="line">
                <a:avLst/>
              </a:prstGeom>
              <a:noFill/>
              <a:ln w="9525" cap="flat" cmpd="sng" algn="ctr">
                <a:solidFill>
                  <a:sysClr val="windowText" lastClr="000000"/>
                </a:solidFill>
                <a:prstDash val="solid"/>
                <a:miter lim="800000"/>
              </a:ln>
              <a:effectLst/>
            </p:spPr>
          </p:cxnSp>
          <p:cxnSp>
            <p:nvCxnSpPr>
              <p:cNvPr id="417" name="Straight Connector 416">
                <a:extLst>
                  <a:ext uri="{FF2B5EF4-FFF2-40B4-BE49-F238E27FC236}">
                    <a16:creationId xmlns:a16="http://schemas.microsoft.com/office/drawing/2014/main" id="{1CC39C5D-2E93-C32F-CEA3-E299656D4245}"/>
                  </a:ext>
                </a:extLst>
              </p:cNvPr>
              <p:cNvCxnSpPr/>
              <p:nvPr/>
            </p:nvCxnSpPr>
            <p:spPr>
              <a:xfrm>
                <a:off x="17779608" y="6377664"/>
                <a:ext cx="64800" cy="0"/>
              </a:xfrm>
              <a:prstGeom prst="line">
                <a:avLst/>
              </a:prstGeom>
              <a:noFill/>
              <a:ln w="9525" cap="flat" cmpd="sng" algn="ctr">
                <a:solidFill>
                  <a:sysClr val="windowText" lastClr="000000"/>
                </a:solidFill>
                <a:prstDash val="solid"/>
                <a:miter lim="800000"/>
              </a:ln>
              <a:effectLst/>
            </p:spPr>
          </p:cxnSp>
          <p:cxnSp>
            <p:nvCxnSpPr>
              <p:cNvPr id="418" name="Straight Connector 417">
                <a:extLst>
                  <a:ext uri="{FF2B5EF4-FFF2-40B4-BE49-F238E27FC236}">
                    <a16:creationId xmlns:a16="http://schemas.microsoft.com/office/drawing/2014/main" id="{EBF3AAAE-3E52-8C9E-BBEA-EEDAB5F128B6}"/>
                  </a:ext>
                </a:extLst>
              </p:cNvPr>
              <p:cNvCxnSpPr/>
              <p:nvPr/>
            </p:nvCxnSpPr>
            <p:spPr>
              <a:xfrm>
                <a:off x="17779608" y="6604904"/>
                <a:ext cx="64800" cy="0"/>
              </a:xfrm>
              <a:prstGeom prst="line">
                <a:avLst/>
              </a:prstGeom>
              <a:noFill/>
              <a:ln w="9525" cap="flat" cmpd="sng" algn="ctr">
                <a:solidFill>
                  <a:sysClr val="windowText" lastClr="000000"/>
                </a:solidFill>
                <a:prstDash val="solid"/>
                <a:miter lim="800000"/>
              </a:ln>
              <a:effectLst/>
            </p:spPr>
          </p:cxnSp>
          <p:cxnSp>
            <p:nvCxnSpPr>
              <p:cNvPr id="419" name="Straight Connector 418">
                <a:extLst>
                  <a:ext uri="{FF2B5EF4-FFF2-40B4-BE49-F238E27FC236}">
                    <a16:creationId xmlns:a16="http://schemas.microsoft.com/office/drawing/2014/main" id="{8E31CB6D-066F-ABCE-3FA1-528243961AAE}"/>
                  </a:ext>
                </a:extLst>
              </p:cNvPr>
              <p:cNvCxnSpPr/>
              <p:nvPr/>
            </p:nvCxnSpPr>
            <p:spPr>
              <a:xfrm>
                <a:off x="17779608" y="6837586"/>
                <a:ext cx="64800" cy="0"/>
              </a:xfrm>
              <a:prstGeom prst="line">
                <a:avLst/>
              </a:prstGeom>
              <a:noFill/>
              <a:ln w="9525" cap="flat" cmpd="sng" algn="ctr">
                <a:solidFill>
                  <a:sysClr val="windowText" lastClr="000000"/>
                </a:solidFill>
                <a:prstDash val="solid"/>
                <a:miter lim="800000"/>
              </a:ln>
              <a:effectLst/>
            </p:spPr>
          </p:cxnSp>
          <p:cxnSp>
            <p:nvCxnSpPr>
              <p:cNvPr id="420" name="Straight Connector 419">
                <a:extLst>
                  <a:ext uri="{FF2B5EF4-FFF2-40B4-BE49-F238E27FC236}">
                    <a16:creationId xmlns:a16="http://schemas.microsoft.com/office/drawing/2014/main" id="{18FB0676-2953-D474-3143-1ED983F13B54}"/>
                  </a:ext>
                </a:extLst>
              </p:cNvPr>
              <p:cNvCxnSpPr/>
              <p:nvPr/>
            </p:nvCxnSpPr>
            <p:spPr>
              <a:xfrm>
                <a:off x="17779608" y="7064825"/>
                <a:ext cx="64800" cy="0"/>
              </a:xfrm>
              <a:prstGeom prst="line">
                <a:avLst/>
              </a:prstGeom>
              <a:noFill/>
              <a:ln w="9525" cap="flat" cmpd="sng" algn="ctr">
                <a:solidFill>
                  <a:sysClr val="windowText" lastClr="000000"/>
                </a:solidFill>
                <a:prstDash val="solid"/>
                <a:miter lim="800000"/>
              </a:ln>
              <a:effectLst/>
            </p:spPr>
          </p:cxnSp>
          <p:cxnSp>
            <p:nvCxnSpPr>
              <p:cNvPr id="421" name="Straight Connector 420">
                <a:extLst>
                  <a:ext uri="{FF2B5EF4-FFF2-40B4-BE49-F238E27FC236}">
                    <a16:creationId xmlns:a16="http://schemas.microsoft.com/office/drawing/2014/main" id="{2EF610D9-FE20-3A1B-260E-3B2837788A2A}"/>
                  </a:ext>
                </a:extLst>
              </p:cNvPr>
              <p:cNvCxnSpPr/>
              <p:nvPr/>
            </p:nvCxnSpPr>
            <p:spPr>
              <a:xfrm>
                <a:off x="17779608" y="7300228"/>
                <a:ext cx="64800" cy="0"/>
              </a:xfrm>
              <a:prstGeom prst="line">
                <a:avLst/>
              </a:prstGeom>
              <a:noFill/>
              <a:ln w="9525" cap="flat" cmpd="sng" algn="ctr">
                <a:solidFill>
                  <a:sysClr val="windowText" lastClr="000000"/>
                </a:solidFill>
                <a:prstDash val="solid"/>
                <a:miter lim="800000"/>
              </a:ln>
              <a:effectLst/>
            </p:spPr>
          </p:cxnSp>
          <p:cxnSp>
            <p:nvCxnSpPr>
              <p:cNvPr id="422" name="Straight Connector 421">
                <a:extLst>
                  <a:ext uri="{FF2B5EF4-FFF2-40B4-BE49-F238E27FC236}">
                    <a16:creationId xmlns:a16="http://schemas.microsoft.com/office/drawing/2014/main" id="{2E13C22D-E6B8-6EA6-9D2D-B47B2ED1FBC2}"/>
                  </a:ext>
                </a:extLst>
              </p:cNvPr>
              <p:cNvCxnSpPr/>
              <p:nvPr/>
            </p:nvCxnSpPr>
            <p:spPr>
              <a:xfrm>
                <a:off x="17779608" y="7526106"/>
                <a:ext cx="64800" cy="0"/>
              </a:xfrm>
              <a:prstGeom prst="line">
                <a:avLst/>
              </a:prstGeom>
              <a:noFill/>
              <a:ln w="9525" cap="flat" cmpd="sng" algn="ctr">
                <a:solidFill>
                  <a:sysClr val="windowText" lastClr="000000"/>
                </a:solidFill>
                <a:prstDash val="solid"/>
                <a:miter lim="800000"/>
              </a:ln>
              <a:effectLst/>
            </p:spPr>
          </p:cxnSp>
          <p:cxnSp>
            <p:nvCxnSpPr>
              <p:cNvPr id="423" name="Straight Connector 422">
                <a:extLst>
                  <a:ext uri="{FF2B5EF4-FFF2-40B4-BE49-F238E27FC236}">
                    <a16:creationId xmlns:a16="http://schemas.microsoft.com/office/drawing/2014/main" id="{EAAD8439-88C2-3A25-4CFE-F124717B89EB}"/>
                  </a:ext>
                </a:extLst>
              </p:cNvPr>
              <p:cNvCxnSpPr/>
              <p:nvPr/>
            </p:nvCxnSpPr>
            <p:spPr>
              <a:xfrm>
                <a:off x="17779608" y="7761510"/>
                <a:ext cx="64800" cy="0"/>
              </a:xfrm>
              <a:prstGeom prst="line">
                <a:avLst/>
              </a:prstGeom>
              <a:noFill/>
              <a:ln w="9525" cap="flat" cmpd="sng" algn="ctr">
                <a:solidFill>
                  <a:sysClr val="windowText" lastClr="000000"/>
                </a:solidFill>
                <a:prstDash val="solid"/>
                <a:miter lim="800000"/>
              </a:ln>
              <a:effectLst/>
            </p:spPr>
          </p:cxnSp>
          <p:cxnSp>
            <p:nvCxnSpPr>
              <p:cNvPr id="424" name="Straight Connector 423">
                <a:extLst>
                  <a:ext uri="{FF2B5EF4-FFF2-40B4-BE49-F238E27FC236}">
                    <a16:creationId xmlns:a16="http://schemas.microsoft.com/office/drawing/2014/main" id="{1670A45D-3206-7FEC-7E76-1D1AFFBD2E9C}"/>
                  </a:ext>
                </a:extLst>
              </p:cNvPr>
              <p:cNvCxnSpPr/>
              <p:nvPr/>
            </p:nvCxnSpPr>
            <p:spPr>
              <a:xfrm>
                <a:off x="17779608" y="7988749"/>
                <a:ext cx="64800" cy="0"/>
              </a:xfrm>
              <a:prstGeom prst="line">
                <a:avLst/>
              </a:prstGeom>
              <a:noFill/>
              <a:ln w="9525" cap="flat" cmpd="sng" algn="ctr">
                <a:solidFill>
                  <a:sysClr val="windowText" lastClr="000000"/>
                </a:solidFill>
                <a:prstDash val="solid"/>
                <a:miter lim="800000"/>
              </a:ln>
              <a:effectLst/>
            </p:spPr>
          </p:cxnSp>
          <p:cxnSp>
            <p:nvCxnSpPr>
              <p:cNvPr id="425" name="Straight Connector 424">
                <a:extLst>
                  <a:ext uri="{FF2B5EF4-FFF2-40B4-BE49-F238E27FC236}">
                    <a16:creationId xmlns:a16="http://schemas.microsoft.com/office/drawing/2014/main" id="{D8F2040F-4C82-614F-71EC-483A3D1DA2F3}"/>
                  </a:ext>
                </a:extLst>
              </p:cNvPr>
              <p:cNvCxnSpPr/>
              <p:nvPr/>
            </p:nvCxnSpPr>
            <p:spPr>
              <a:xfrm>
                <a:off x="17779608" y="8221431"/>
                <a:ext cx="64800" cy="0"/>
              </a:xfrm>
              <a:prstGeom prst="line">
                <a:avLst/>
              </a:prstGeom>
              <a:noFill/>
              <a:ln w="9525" cap="flat" cmpd="sng" algn="ctr">
                <a:solidFill>
                  <a:sysClr val="windowText" lastClr="000000"/>
                </a:solidFill>
                <a:prstDash val="solid"/>
                <a:miter lim="800000"/>
              </a:ln>
              <a:effectLst/>
            </p:spPr>
          </p:cxnSp>
          <p:cxnSp>
            <p:nvCxnSpPr>
              <p:cNvPr id="426" name="Straight Connector 425">
                <a:extLst>
                  <a:ext uri="{FF2B5EF4-FFF2-40B4-BE49-F238E27FC236}">
                    <a16:creationId xmlns:a16="http://schemas.microsoft.com/office/drawing/2014/main" id="{98B0B5D8-1744-0321-96BF-02D8E477FE02}"/>
                  </a:ext>
                </a:extLst>
              </p:cNvPr>
              <p:cNvCxnSpPr/>
              <p:nvPr/>
            </p:nvCxnSpPr>
            <p:spPr>
              <a:xfrm>
                <a:off x="17779608" y="8450031"/>
                <a:ext cx="64800" cy="0"/>
              </a:xfrm>
              <a:prstGeom prst="line">
                <a:avLst/>
              </a:prstGeom>
              <a:noFill/>
              <a:ln w="9525" cap="flat" cmpd="sng" algn="ctr">
                <a:solidFill>
                  <a:sysClr val="windowText" lastClr="000000"/>
                </a:solidFill>
                <a:prstDash val="solid"/>
                <a:miter lim="800000"/>
              </a:ln>
              <a:effectLst/>
            </p:spPr>
          </p:cxnSp>
        </p:grpSp>
        <p:sp>
          <p:nvSpPr>
            <p:cNvPr id="355" name="TextBox 354">
              <a:extLst>
                <a:ext uri="{FF2B5EF4-FFF2-40B4-BE49-F238E27FC236}">
                  <a16:creationId xmlns:a16="http://schemas.microsoft.com/office/drawing/2014/main" id="{23BF30EA-130B-7577-447D-533C4F58539A}"/>
                </a:ext>
              </a:extLst>
            </p:cNvPr>
            <p:cNvSpPr txBox="1"/>
            <p:nvPr/>
          </p:nvSpPr>
          <p:spPr>
            <a:xfrm>
              <a:off x="17338464" y="3739018"/>
              <a:ext cx="298159" cy="215444"/>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p>
          </p:txBody>
        </p:sp>
        <p:sp>
          <p:nvSpPr>
            <p:cNvPr id="356" name="TextBox 355">
              <a:extLst>
                <a:ext uri="{FF2B5EF4-FFF2-40B4-BE49-F238E27FC236}">
                  <a16:creationId xmlns:a16="http://schemas.microsoft.com/office/drawing/2014/main" id="{12843D3D-ECA9-F511-138A-B68B27A7D342}"/>
                </a:ext>
              </a:extLst>
            </p:cNvPr>
            <p:cNvSpPr txBox="1"/>
            <p:nvPr/>
          </p:nvSpPr>
          <p:spPr>
            <a:xfrm>
              <a:off x="17338464" y="3968979"/>
              <a:ext cx="298159" cy="215444"/>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90</a:t>
              </a:r>
            </a:p>
          </p:txBody>
        </p:sp>
        <p:sp>
          <p:nvSpPr>
            <p:cNvPr id="357" name="TextBox 356">
              <a:extLst>
                <a:ext uri="{FF2B5EF4-FFF2-40B4-BE49-F238E27FC236}">
                  <a16:creationId xmlns:a16="http://schemas.microsoft.com/office/drawing/2014/main" id="{66185F4E-8A3F-FAAA-5ABE-D229D0633463}"/>
                </a:ext>
              </a:extLst>
            </p:cNvPr>
            <p:cNvSpPr txBox="1"/>
            <p:nvPr/>
          </p:nvSpPr>
          <p:spPr>
            <a:xfrm>
              <a:off x="17338464" y="4198940"/>
              <a:ext cx="298159" cy="215444"/>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a:t>
              </a:r>
            </a:p>
          </p:txBody>
        </p:sp>
        <p:sp>
          <p:nvSpPr>
            <p:cNvPr id="358" name="TextBox 357">
              <a:extLst>
                <a:ext uri="{FF2B5EF4-FFF2-40B4-BE49-F238E27FC236}">
                  <a16:creationId xmlns:a16="http://schemas.microsoft.com/office/drawing/2014/main" id="{721B5B64-EB39-E43B-93EC-EBA91E15DDAA}"/>
                </a:ext>
              </a:extLst>
            </p:cNvPr>
            <p:cNvSpPr txBox="1"/>
            <p:nvPr/>
          </p:nvSpPr>
          <p:spPr>
            <a:xfrm>
              <a:off x="17338464" y="4428901"/>
              <a:ext cx="298159" cy="215444"/>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70</a:t>
              </a:r>
            </a:p>
          </p:txBody>
        </p:sp>
        <p:sp>
          <p:nvSpPr>
            <p:cNvPr id="359" name="TextBox 358">
              <a:extLst>
                <a:ext uri="{FF2B5EF4-FFF2-40B4-BE49-F238E27FC236}">
                  <a16:creationId xmlns:a16="http://schemas.microsoft.com/office/drawing/2014/main" id="{B3429DB1-EB59-9AC6-7983-DEBBCDC9E432}"/>
                </a:ext>
              </a:extLst>
            </p:cNvPr>
            <p:cNvSpPr txBox="1"/>
            <p:nvPr/>
          </p:nvSpPr>
          <p:spPr>
            <a:xfrm>
              <a:off x="17338464" y="4658862"/>
              <a:ext cx="298159" cy="215444"/>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p:txBody>
        </p:sp>
        <p:sp>
          <p:nvSpPr>
            <p:cNvPr id="360" name="TextBox 359">
              <a:extLst>
                <a:ext uri="{FF2B5EF4-FFF2-40B4-BE49-F238E27FC236}">
                  <a16:creationId xmlns:a16="http://schemas.microsoft.com/office/drawing/2014/main" id="{03687963-C4A1-604E-E082-374E5141C7C5}"/>
                </a:ext>
              </a:extLst>
            </p:cNvPr>
            <p:cNvSpPr txBox="1"/>
            <p:nvPr/>
          </p:nvSpPr>
          <p:spPr>
            <a:xfrm>
              <a:off x="17338464" y="4888823"/>
              <a:ext cx="298159" cy="215444"/>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a:t>
              </a:r>
            </a:p>
          </p:txBody>
        </p:sp>
        <p:sp>
          <p:nvSpPr>
            <p:cNvPr id="361" name="TextBox 360">
              <a:extLst>
                <a:ext uri="{FF2B5EF4-FFF2-40B4-BE49-F238E27FC236}">
                  <a16:creationId xmlns:a16="http://schemas.microsoft.com/office/drawing/2014/main" id="{6F3A0679-03DA-7E0D-B921-15CCD77DAC85}"/>
                </a:ext>
              </a:extLst>
            </p:cNvPr>
            <p:cNvSpPr txBox="1"/>
            <p:nvPr/>
          </p:nvSpPr>
          <p:spPr>
            <a:xfrm>
              <a:off x="17338464" y="5118784"/>
              <a:ext cx="298159" cy="215444"/>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p>
          </p:txBody>
        </p:sp>
        <p:sp>
          <p:nvSpPr>
            <p:cNvPr id="362" name="TextBox 361">
              <a:extLst>
                <a:ext uri="{FF2B5EF4-FFF2-40B4-BE49-F238E27FC236}">
                  <a16:creationId xmlns:a16="http://schemas.microsoft.com/office/drawing/2014/main" id="{4A776FC7-4678-F211-0974-94F98F5C6880}"/>
                </a:ext>
              </a:extLst>
            </p:cNvPr>
            <p:cNvSpPr txBox="1"/>
            <p:nvPr/>
          </p:nvSpPr>
          <p:spPr>
            <a:xfrm>
              <a:off x="17338464" y="5348745"/>
              <a:ext cx="298159" cy="215444"/>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a:t>
              </a:r>
            </a:p>
          </p:txBody>
        </p:sp>
        <p:sp>
          <p:nvSpPr>
            <p:cNvPr id="363" name="TextBox 362">
              <a:extLst>
                <a:ext uri="{FF2B5EF4-FFF2-40B4-BE49-F238E27FC236}">
                  <a16:creationId xmlns:a16="http://schemas.microsoft.com/office/drawing/2014/main" id="{7F905A4E-5DA7-0074-FCD1-4A8F6004FA05}"/>
                </a:ext>
              </a:extLst>
            </p:cNvPr>
            <p:cNvSpPr txBox="1"/>
            <p:nvPr/>
          </p:nvSpPr>
          <p:spPr>
            <a:xfrm>
              <a:off x="17338464" y="5578706"/>
              <a:ext cx="298159" cy="215444"/>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p>
          </p:txBody>
        </p:sp>
        <p:sp>
          <p:nvSpPr>
            <p:cNvPr id="364" name="TextBox 363">
              <a:extLst>
                <a:ext uri="{FF2B5EF4-FFF2-40B4-BE49-F238E27FC236}">
                  <a16:creationId xmlns:a16="http://schemas.microsoft.com/office/drawing/2014/main" id="{F00F559F-B8A1-0CAE-D786-163682587D01}"/>
                </a:ext>
              </a:extLst>
            </p:cNvPr>
            <p:cNvSpPr txBox="1"/>
            <p:nvPr/>
          </p:nvSpPr>
          <p:spPr>
            <a:xfrm>
              <a:off x="17338464" y="5808667"/>
              <a:ext cx="298159" cy="215444"/>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a:t>
              </a:r>
            </a:p>
          </p:txBody>
        </p:sp>
        <p:sp>
          <p:nvSpPr>
            <p:cNvPr id="365" name="TextBox 364">
              <a:extLst>
                <a:ext uri="{FF2B5EF4-FFF2-40B4-BE49-F238E27FC236}">
                  <a16:creationId xmlns:a16="http://schemas.microsoft.com/office/drawing/2014/main" id="{C5C5606C-8604-9EB6-D1F8-FF6CF645C28A}"/>
                </a:ext>
              </a:extLst>
            </p:cNvPr>
            <p:cNvSpPr txBox="1"/>
            <p:nvPr/>
          </p:nvSpPr>
          <p:spPr>
            <a:xfrm>
              <a:off x="17338464" y="6038628"/>
              <a:ext cx="298159" cy="215444"/>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366" name="TextBox 365">
              <a:extLst>
                <a:ext uri="{FF2B5EF4-FFF2-40B4-BE49-F238E27FC236}">
                  <a16:creationId xmlns:a16="http://schemas.microsoft.com/office/drawing/2014/main" id="{07CAA112-3123-0337-15CE-9DC0FC230BF7}"/>
                </a:ext>
              </a:extLst>
            </p:cNvPr>
            <p:cNvSpPr txBox="1"/>
            <p:nvPr/>
          </p:nvSpPr>
          <p:spPr>
            <a:xfrm>
              <a:off x="17338464" y="6268589"/>
              <a:ext cx="298159" cy="215444"/>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a:t>
              </a:r>
            </a:p>
          </p:txBody>
        </p:sp>
        <p:sp>
          <p:nvSpPr>
            <p:cNvPr id="367" name="TextBox 366">
              <a:extLst>
                <a:ext uri="{FF2B5EF4-FFF2-40B4-BE49-F238E27FC236}">
                  <a16:creationId xmlns:a16="http://schemas.microsoft.com/office/drawing/2014/main" id="{1BAABFBA-7C7E-AD83-6BEA-0B55E181A564}"/>
                </a:ext>
              </a:extLst>
            </p:cNvPr>
            <p:cNvSpPr txBox="1"/>
            <p:nvPr/>
          </p:nvSpPr>
          <p:spPr>
            <a:xfrm>
              <a:off x="17338464" y="6498550"/>
              <a:ext cx="298159" cy="215444"/>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p>
          </p:txBody>
        </p:sp>
        <p:sp>
          <p:nvSpPr>
            <p:cNvPr id="368" name="TextBox 367">
              <a:extLst>
                <a:ext uri="{FF2B5EF4-FFF2-40B4-BE49-F238E27FC236}">
                  <a16:creationId xmlns:a16="http://schemas.microsoft.com/office/drawing/2014/main" id="{014B1BD8-0325-1BDE-E2C2-EBF77EFBDD9D}"/>
                </a:ext>
              </a:extLst>
            </p:cNvPr>
            <p:cNvSpPr txBox="1"/>
            <p:nvPr/>
          </p:nvSpPr>
          <p:spPr>
            <a:xfrm>
              <a:off x="17338464" y="6728511"/>
              <a:ext cx="298159" cy="215444"/>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a:t>
              </a:r>
            </a:p>
          </p:txBody>
        </p:sp>
        <p:sp>
          <p:nvSpPr>
            <p:cNvPr id="369" name="TextBox 368">
              <a:extLst>
                <a:ext uri="{FF2B5EF4-FFF2-40B4-BE49-F238E27FC236}">
                  <a16:creationId xmlns:a16="http://schemas.microsoft.com/office/drawing/2014/main" id="{703BDD61-1E9C-80B1-EFAF-D92D27F43C5E}"/>
                </a:ext>
              </a:extLst>
            </p:cNvPr>
            <p:cNvSpPr txBox="1"/>
            <p:nvPr/>
          </p:nvSpPr>
          <p:spPr>
            <a:xfrm>
              <a:off x="17338464" y="6958472"/>
              <a:ext cx="298159" cy="215444"/>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p>
          </p:txBody>
        </p:sp>
        <p:sp>
          <p:nvSpPr>
            <p:cNvPr id="370" name="TextBox 369">
              <a:extLst>
                <a:ext uri="{FF2B5EF4-FFF2-40B4-BE49-F238E27FC236}">
                  <a16:creationId xmlns:a16="http://schemas.microsoft.com/office/drawing/2014/main" id="{40E03D74-5280-411D-F008-8BAC3FECB4B6}"/>
                </a:ext>
              </a:extLst>
            </p:cNvPr>
            <p:cNvSpPr txBox="1"/>
            <p:nvPr/>
          </p:nvSpPr>
          <p:spPr>
            <a:xfrm>
              <a:off x="17338464" y="7188433"/>
              <a:ext cx="298159" cy="215444"/>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a:t>
              </a:r>
            </a:p>
          </p:txBody>
        </p:sp>
        <p:sp>
          <p:nvSpPr>
            <p:cNvPr id="371" name="TextBox 370">
              <a:extLst>
                <a:ext uri="{FF2B5EF4-FFF2-40B4-BE49-F238E27FC236}">
                  <a16:creationId xmlns:a16="http://schemas.microsoft.com/office/drawing/2014/main" id="{67A20B7B-8943-7AFC-A611-B5569D1588D7}"/>
                </a:ext>
              </a:extLst>
            </p:cNvPr>
            <p:cNvSpPr txBox="1"/>
            <p:nvPr/>
          </p:nvSpPr>
          <p:spPr>
            <a:xfrm>
              <a:off x="17338464" y="7418394"/>
              <a:ext cx="298159" cy="215444"/>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p:txBody>
        </p:sp>
        <p:sp>
          <p:nvSpPr>
            <p:cNvPr id="372" name="TextBox 371">
              <a:extLst>
                <a:ext uri="{FF2B5EF4-FFF2-40B4-BE49-F238E27FC236}">
                  <a16:creationId xmlns:a16="http://schemas.microsoft.com/office/drawing/2014/main" id="{92D0D997-482F-3AF1-BCAF-4C6A75E1BC61}"/>
                </a:ext>
              </a:extLst>
            </p:cNvPr>
            <p:cNvSpPr txBox="1"/>
            <p:nvPr/>
          </p:nvSpPr>
          <p:spPr>
            <a:xfrm>
              <a:off x="17338464" y="7648355"/>
              <a:ext cx="298159" cy="215444"/>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−70</a:t>
              </a:r>
            </a:p>
          </p:txBody>
        </p:sp>
        <p:sp>
          <p:nvSpPr>
            <p:cNvPr id="373" name="TextBox 372">
              <a:extLst>
                <a:ext uri="{FF2B5EF4-FFF2-40B4-BE49-F238E27FC236}">
                  <a16:creationId xmlns:a16="http://schemas.microsoft.com/office/drawing/2014/main" id="{A639A39F-CDA2-62BC-5548-7F5BAB63887D}"/>
                </a:ext>
              </a:extLst>
            </p:cNvPr>
            <p:cNvSpPr txBox="1"/>
            <p:nvPr/>
          </p:nvSpPr>
          <p:spPr>
            <a:xfrm>
              <a:off x="17338464" y="7878316"/>
              <a:ext cx="298159" cy="215444"/>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a:t>
              </a:r>
            </a:p>
          </p:txBody>
        </p:sp>
        <p:sp>
          <p:nvSpPr>
            <p:cNvPr id="374" name="TextBox 373">
              <a:extLst>
                <a:ext uri="{FF2B5EF4-FFF2-40B4-BE49-F238E27FC236}">
                  <a16:creationId xmlns:a16="http://schemas.microsoft.com/office/drawing/2014/main" id="{27CDBCE8-6BC5-245F-8AF7-41550CF145E6}"/>
                </a:ext>
              </a:extLst>
            </p:cNvPr>
            <p:cNvSpPr txBox="1"/>
            <p:nvPr/>
          </p:nvSpPr>
          <p:spPr>
            <a:xfrm>
              <a:off x="17338464" y="8108277"/>
              <a:ext cx="298159" cy="215444"/>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−90</a:t>
              </a:r>
            </a:p>
          </p:txBody>
        </p:sp>
        <p:sp>
          <p:nvSpPr>
            <p:cNvPr id="375" name="TextBox 374">
              <a:extLst>
                <a:ext uri="{FF2B5EF4-FFF2-40B4-BE49-F238E27FC236}">
                  <a16:creationId xmlns:a16="http://schemas.microsoft.com/office/drawing/2014/main" id="{B1590F87-0F2A-3B0B-FC49-994634848095}"/>
                </a:ext>
              </a:extLst>
            </p:cNvPr>
            <p:cNvSpPr txBox="1"/>
            <p:nvPr/>
          </p:nvSpPr>
          <p:spPr>
            <a:xfrm>
              <a:off x="17338464" y="8338233"/>
              <a:ext cx="298159" cy="215444"/>
            </a:xfrm>
            <a:prstGeom prst="rect">
              <a:avLst/>
            </a:prstGeom>
            <a:noFill/>
          </p:spPr>
          <p:txBody>
            <a:bodyPr wrap="none" lIns="0" tIns="0" rIns="0" bIns="0" rtlCol="0" anchor="ctr">
              <a:noAutofit/>
            </a:bodyPr>
            <a:lstStyle/>
            <a:p>
              <a:pPr marL="0" marR="0" lvl="0" indent="0" algn="r" defTabSz="46611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p>
          </p:txBody>
        </p:sp>
        <p:sp>
          <p:nvSpPr>
            <p:cNvPr id="376" name="TextBox 375">
              <a:extLst>
                <a:ext uri="{FF2B5EF4-FFF2-40B4-BE49-F238E27FC236}">
                  <a16:creationId xmlns:a16="http://schemas.microsoft.com/office/drawing/2014/main" id="{A0066552-FED9-6E6C-8160-AD73EF7422A9}"/>
                </a:ext>
              </a:extLst>
            </p:cNvPr>
            <p:cNvSpPr txBox="1"/>
            <p:nvPr/>
          </p:nvSpPr>
          <p:spPr>
            <a:xfrm rot="16200000">
              <a:off x="14596088" y="6037418"/>
              <a:ext cx="4595130" cy="215446"/>
            </a:xfrm>
            <a:prstGeom prst="rect">
              <a:avLst/>
            </a:prstGeom>
            <a:noFill/>
          </p:spPr>
          <p:txBody>
            <a:bodyPr wrap="none" lIns="0" tIns="0" rIns="0" bIns="0" rtlCol="0" anchor="ctr">
              <a:noAutofit/>
            </a:bodyPr>
            <a:lstStyle/>
            <a:p>
              <a:pPr marL="0" marR="0" lvl="0" indent="0" algn="ctr" defTabSz="466115"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Maximum change in target lesion size (%)</a:t>
              </a:r>
              <a:r>
                <a:rPr kumimoji="0" lang="en-US" sz="1200" b="1" i="0" u="none" strike="noStrike" kern="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77" name="Rectangle 376">
              <a:extLst>
                <a:ext uri="{FF2B5EF4-FFF2-40B4-BE49-F238E27FC236}">
                  <a16:creationId xmlns:a16="http://schemas.microsoft.com/office/drawing/2014/main" id="{A1661AB0-D781-65EF-AD9B-AC4062C3C67C}"/>
                </a:ext>
              </a:extLst>
            </p:cNvPr>
            <p:cNvSpPr/>
            <p:nvPr/>
          </p:nvSpPr>
          <p:spPr>
            <a:xfrm>
              <a:off x="17914275" y="4107996"/>
              <a:ext cx="153290" cy="2033686"/>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8" name="Rectangle 377">
              <a:extLst>
                <a:ext uri="{FF2B5EF4-FFF2-40B4-BE49-F238E27FC236}">
                  <a16:creationId xmlns:a16="http://schemas.microsoft.com/office/drawing/2014/main" id="{84DF0D27-4FF2-A3CF-2B2F-50A14FD7128F}"/>
                </a:ext>
              </a:extLst>
            </p:cNvPr>
            <p:cNvSpPr/>
            <p:nvPr/>
          </p:nvSpPr>
          <p:spPr>
            <a:xfrm>
              <a:off x="18145987" y="5912756"/>
              <a:ext cx="153290" cy="228925"/>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9" name="Rectangle 378">
              <a:extLst>
                <a:ext uri="{FF2B5EF4-FFF2-40B4-BE49-F238E27FC236}">
                  <a16:creationId xmlns:a16="http://schemas.microsoft.com/office/drawing/2014/main" id="{3DC92006-A0D7-C8CD-4146-AD13C600E3FE}"/>
                </a:ext>
              </a:extLst>
            </p:cNvPr>
            <p:cNvSpPr/>
            <p:nvPr/>
          </p:nvSpPr>
          <p:spPr>
            <a:xfrm>
              <a:off x="18377699" y="6047014"/>
              <a:ext cx="153290" cy="94667"/>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0" name="Rectangle 379">
              <a:extLst>
                <a:ext uri="{FF2B5EF4-FFF2-40B4-BE49-F238E27FC236}">
                  <a16:creationId xmlns:a16="http://schemas.microsoft.com/office/drawing/2014/main" id="{0AE2A9AE-A10D-7E2D-FB7D-589B886A4854}"/>
                </a:ext>
              </a:extLst>
            </p:cNvPr>
            <p:cNvSpPr/>
            <p:nvPr/>
          </p:nvSpPr>
          <p:spPr>
            <a:xfrm flipV="1">
              <a:off x="18609411" y="6141681"/>
              <a:ext cx="153290" cy="382490"/>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1" name="Rectangle 380">
              <a:extLst>
                <a:ext uri="{FF2B5EF4-FFF2-40B4-BE49-F238E27FC236}">
                  <a16:creationId xmlns:a16="http://schemas.microsoft.com/office/drawing/2014/main" id="{1796D6D3-7940-078E-15C5-1743F5120215}"/>
                </a:ext>
              </a:extLst>
            </p:cNvPr>
            <p:cNvSpPr/>
            <p:nvPr/>
          </p:nvSpPr>
          <p:spPr>
            <a:xfrm flipV="1">
              <a:off x="18841123" y="6141681"/>
              <a:ext cx="153290" cy="585690"/>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2" name="Rectangle 381">
              <a:extLst>
                <a:ext uri="{FF2B5EF4-FFF2-40B4-BE49-F238E27FC236}">
                  <a16:creationId xmlns:a16="http://schemas.microsoft.com/office/drawing/2014/main" id="{AD2E8623-67CC-BF8E-1DD7-EA98B9CC085B}"/>
                </a:ext>
              </a:extLst>
            </p:cNvPr>
            <p:cNvSpPr/>
            <p:nvPr/>
          </p:nvSpPr>
          <p:spPr>
            <a:xfrm flipV="1">
              <a:off x="19072835" y="6141681"/>
              <a:ext cx="153290" cy="732648"/>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3" name="Rectangle 382">
              <a:extLst>
                <a:ext uri="{FF2B5EF4-FFF2-40B4-BE49-F238E27FC236}">
                  <a16:creationId xmlns:a16="http://schemas.microsoft.com/office/drawing/2014/main" id="{44ED6007-0BBD-0AC3-7BC0-70697B67ECD5}"/>
                </a:ext>
              </a:extLst>
            </p:cNvPr>
            <p:cNvSpPr/>
            <p:nvPr/>
          </p:nvSpPr>
          <p:spPr>
            <a:xfrm flipV="1">
              <a:off x="19304547" y="6141680"/>
              <a:ext cx="153290" cy="741719"/>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4" name="Rectangle 383">
              <a:extLst>
                <a:ext uri="{FF2B5EF4-FFF2-40B4-BE49-F238E27FC236}">
                  <a16:creationId xmlns:a16="http://schemas.microsoft.com/office/drawing/2014/main" id="{E95FD277-60AF-94CA-2E32-D17F4CA2A244}"/>
                </a:ext>
              </a:extLst>
            </p:cNvPr>
            <p:cNvSpPr/>
            <p:nvPr/>
          </p:nvSpPr>
          <p:spPr>
            <a:xfrm flipV="1">
              <a:off x="19536259" y="6141679"/>
              <a:ext cx="153290" cy="801591"/>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5" name="Rectangle 384">
              <a:extLst>
                <a:ext uri="{FF2B5EF4-FFF2-40B4-BE49-F238E27FC236}">
                  <a16:creationId xmlns:a16="http://schemas.microsoft.com/office/drawing/2014/main" id="{E904FC5F-CD1A-6023-9AC1-01F274ECED3A}"/>
                </a:ext>
              </a:extLst>
            </p:cNvPr>
            <p:cNvSpPr/>
            <p:nvPr/>
          </p:nvSpPr>
          <p:spPr>
            <a:xfrm flipV="1">
              <a:off x="19767971" y="6141678"/>
              <a:ext cx="153290" cy="910450"/>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6" name="Rectangle 385">
              <a:extLst>
                <a:ext uri="{FF2B5EF4-FFF2-40B4-BE49-F238E27FC236}">
                  <a16:creationId xmlns:a16="http://schemas.microsoft.com/office/drawing/2014/main" id="{96E46504-4612-491D-F22A-DEB1D13D83BF}"/>
                </a:ext>
              </a:extLst>
            </p:cNvPr>
            <p:cNvSpPr/>
            <p:nvPr/>
          </p:nvSpPr>
          <p:spPr>
            <a:xfrm flipV="1">
              <a:off x="19999683" y="6141677"/>
              <a:ext cx="153290" cy="928593"/>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7" name="Rectangle 386">
              <a:extLst>
                <a:ext uri="{FF2B5EF4-FFF2-40B4-BE49-F238E27FC236}">
                  <a16:creationId xmlns:a16="http://schemas.microsoft.com/office/drawing/2014/main" id="{AA427B90-EB57-41AC-4D13-05146B9D63FC}"/>
                </a:ext>
              </a:extLst>
            </p:cNvPr>
            <p:cNvSpPr/>
            <p:nvPr/>
          </p:nvSpPr>
          <p:spPr>
            <a:xfrm flipV="1">
              <a:off x="20231395" y="6141676"/>
              <a:ext cx="153290" cy="1039266"/>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8" name="Rectangle 387">
              <a:extLst>
                <a:ext uri="{FF2B5EF4-FFF2-40B4-BE49-F238E27FC236}">
                  <a16:creationId xmlns:a16="http://schemas.microsoft.com/office/drawing/2014/main" id="{A5E9DBCB-9471-A2DE-D1F6-91329B396670}"/>
                </a:ext>
              </a:extLst>
            </p:cNvPr>
            <p:cNvSpPr/>
            <p:nvPr/>
          </p:nvSpPr>
          <p:spPr>
            <a:xfrm flipV="1">
              <a:off x="20463107" y="6141675"/>
              <a:ext cx="153290" cy="1231581"/>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9" name="Rectangle 388">
              <a:extLst>
                <a:ext uri="{FF2B5EF4-FFF2-40B4-BE49-F238E27FC236}">
                  <a16:creationId xmlns:a16="http://schemas.microsoft.com/office/drawing/2014/main" id="{C0FAD83E-9039-6E12-2626-CFB03E9836A2}"/>
                </a:ext>
              </a:extLst>
            </p:cNvPr>
            <p:cNvSpPr/>
            <p:nvPr/>
          </p:nvSpPr>
          <p:spPr>
            <a:xfrm flipV="1">
              <a:off x="20694819" y="6141674"/>
              <a:ext cx="153290" cy="1237025"/>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0" name="Rectangle 389">
              <a:extLst>
                <a:ext uri="{FF2B5EF4-FFF2-40B4-BE49-F238E27FC236}">
                  <a16:creationId xmlns:a16="http://schemas.microsoft.com/office/drawing/2014/main" id="{40A458BD-BDBD-EFBD-FAB2-2C270ED0ECB1}"/>
                </a:ext>
              </a:extLst>
            </p:cNvPr>
            <p:cNvSpPr/>
            <p:nvPr/>
          </p:nvSpPr>
          <p:spPr>
            <a:xfrm flipV="1">
              <a:off x="20926531" y="6141673"/>
              <a:ext cx="153290" cy="1416640"/>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1" name="Rectangle 390">
              <a:extLst>
                <a:ext uri="{FF2B5EF4-FFF2-40B4-BE49-F238E27FC236}">
                  <a16:creationId xmlns:a16="http://schemas.microsoft.com/office/drawing/2014/main" id="{846A3A3F-7F4C-BEF2-982C-279EB90EE0A7}"/>
                </a:ext>
              </a:extLst>
            </p:cNvPr>
            <p:cNvSpPr/>
            <p:nvPr/>
          </p:nvSpPr>
          <p:spPr>
            <a:xfrm flipV="1">
              <a:off x="21158243" y="6141672"/>
              <a:ext cx="153290" cy="1465627"/>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2" name="Rectangle 391">
              <a:extLst>
                <a:ext uri="{FF2B5EF4-FFF2-40B4-BE49-F238E27FC236}">
                  <a16:creationId xmlns:a16="http://schemas.microsoft.com/office/drawing/2014/main" id="{22241D29-0D53-E0A3-4D70-6B89CC5E0478}"/>
                </a:ext>
              </a:extLst>
            </p:cNvPr>
            <p:cNvSpPr/>
            <p:nvPr/>
          </p:nvSpPr>
          <p:spPr>
            <a:xfrm flipV="1">
              <a:off x="21389955" y="6141671"/>
              <a:ext cx="153290" cy="1599885"/>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3" name="Rectangle 392">
              <a:extLst>
                <a:ext uri="{FF2B5EF4-FFF2-40B4-BE49-F238E27FC236}">
                  <a16:creationId xmlns:a16="http://schemas.microsoft.com/office/drawing/2014/main" id="{9340AAAF-57C5-6942-529A-847CEFC1070E}"/>
                </a:ext>
              </a:extLst>
            </p:cNvPr>
            <p:cNvSpPr/>
            <p:nvPr/>
          </p:nvSpPr>
          <p:spPr>
            <a:xfrm flipV="1">
              <a:off x="21621667" y="6141670"/>
              <a:ext cx="153290" cy="1630729"/>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4" name="Rectangle 393">
              <a:extLst>
                <a:ext uri="{FF2B5EF4-FFF2-40B4-BE49-F238E27FC236}">
                  <a16:creationId xmlns:a16="http://schemas.microsoft.com/office/drawing/2014/main" id="{2AD02C50-9497-0A2E-0CDB-5393899FD557}"/>
                </a:ext>
              </a:extLst>
            </p:cNvPr>
            <p:cNvSpPr/>
            <p:nvPr/>
          </p:nvSpPr>
          <p:spPr>
            <a:xfrm flipV="1">
              <a:off x="21853379" y="6141669"/>
              <a:ext cx="153290" cy="1634359"/>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5" name="Rectangle 394">
              <a:extLst>
                <a:ext uri="{FF2B5EF4-FFF2-40B4-BE49-F238E27FC236}">
                  <a16:creationId xmlns:a16="http://schemas.microsoft.com/office/drawing/2014/main" id="{9FAA7A07-6964-8103-576A-20E0CBBCED2B}"/>
                </a:ext>
              </a:extLst>
            </p:cNvPr>
            <p:cNvSpPr/>
            <p:nvPr/>
          </p:nvSpPr>
          <p:spPr>
            <a:xfrm flipV="1">
              <a:off x="22085091" y="6141668"/>
              <a:ext cx="153290" cy="1659760"/>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6" name="Rectangle 395">
              <a:extLst>
                <a:ext uri="{FF2B5EF4-FFF2-40B4-BE49-F238E27FC236}">
                  <a16:creationId xmlns:a16="http://schemas.microsoft.com/office/drawing/2014/main" id="{C36BCE23-00BD-70F0-6614-5B94BF0E0887}"/>
                </a:ext>
              </a:extLst>
            </p:cNvPr>
            <p:cNvSpPr/>
            <p:nvPr/>
          </p:nvSpPr>
          <p:spPr>
            <a:xfrm flipV="1">
              <a:off x="22316803" y="6141668"/>
              <a:ext cx="153290" cy="1924646"/>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7" name="Rectangle 396">
              <a:extLst>
                <a:ext uri="{FF2B5EF4-FFF2-40B4-BE49-F238E27FC236}">
                  <a16:creationId xmlns:a16="http://schemas.microsoft.com/office/drawing/2014/main" id="{9425B75C-DD75-7B73-E5DF-3F9BAEF12932}"/>
                </a:ext>
              </a:extLst>
            </p:cNvPr>
            <p:cNvSpPr/>
            <p:nvPr/>
          </p:nvSpPr>
          <p:spPr>
            <a:xfrm flipV="1">
              <a:off x="22548515" y="6141668"/>
              <a:ext cx="153290" cy="2009918"/>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8" name="Rectangle 397">
              <a:extLst>
                <a:ext uri="{FF2B5EF4-FFF2-40B4-BE49-F238E27FC236}">
                  <a16:creationId xmlns:a16="http://schemas.microsoft.com/office/drawing/2014/main" id="{F367338E-00B7-4201-1F39-165F18C12C9C}"/>
                </a:ext>
              </a:extLst>
            </p:cNvPr>
            <p:cNvSpPr/>
            <p:nvPr/>
          </p:nvSpPr>
          <p:spPr>
            <a:xfrm flipV="1">
              <a:off x="22780227" y="6141667"/>
              <a:ext cx="153290" cy="2084303"/>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9" name="Rectangle 398">
              <a:extLst>
                <a:ext uri="{FF2B5EF4-FFF2-40B4-BE49-F238E27FC236}">
                  <a16:creationId xmlns:a16="http://schemas.microsoft.com/office/drawing/2014/main" id="{FB3DA3CC-827B-D43C-EF59-D43979DAB292}"/>
                </a:ext>
              </a:extLst>
            </p:cNvPr>
            <p:cNvSpPr/>
            <p:nvPr/>
          </p:nvSpPr>
          <p:spPr>
            <a:xfrm flipV="1">
              <a:off x="23011939" y="6141666"/>
              <a:ext cx="153290" cy="2098819"/>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0" name="Rectangle 399">
              <a:extLst>
                <a:ext uri="{FF2B5EF4-FFF2-40B4-BE49-F238E27FC236}">
                  <a16:creationId xmlns:a16="http://schemas.microsoft.com/office/drawing/2014/main" id="{28AB3B67-6CFD-C981-0E74-B83EF752D130}"/>
                </a:ext>
              </a:extLst>
            </p:cNvPr>
            <p:cNvSpPr/>
            <p:nvPr/>
          </p:nvSpPr>
          <p:spPr>
            <a:xfrm flipV="1">
              <a:off x="23243651" y="6141665"/>
              <a:ext cx="153290" cy="2100634"/>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1" name="Rectangle 400">
              <a:extLst>
                <a:ext uri="{FF2B5EF4-FFF2-40B4-BE49-F238E27FC236}">
                  <a16:creationId xmlns:a16="http://schemas.microsoft.com/office/drawing/2014/main" id="{E56F53FA-A3FF-5410-787F-894EC637F5D8}"/>
                </a:ext>
              </a:extLst>
            </p:cNvPr>
            <p:cNvSpPr/>
            <p:nvPr/>
          </p:nvSpPr>
          <p:spPr>
            <a:xfrm flipV="1">
              <a:off x="23475363" y="6141665"/>
              <a:ext cx="153290" cy="2311092"/>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2" name="Rectangle 401">
              <a:extLst>
                <a:ext uri="{FF2B5EF4-FFF2-40B4-BE49-F238E27FC236}">
                  <a16:creationId xmlns:a16="http://schemas.microsoft.com/office/drawing/2014/main" id="{D3791F1A-ED4D-0D69-27C7-BC0D7BF3A91B}"/>
                </a:ext>
              </a:extLst>
            </p:cNvPr>
            <p:cNvSpPr/>
            <p:nvPr/>
          </p:nvSpPr>
          <p:spPr>
            <a:xfrm flipV="1">
              <a:off x="23707075" y="6141665"/>
              <a:ext cx="153290" cy="2311092"/>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3" name="Rectangle 402">
              <a:extLst>
                <a:ext uri="{FF2B5EF4-FFF2-40B4-BE49-F238E27FC236}">
                  <a16:creationId xmlns:a16="http://schemas.microsoft.com/office/drawing/2014/main" id="{FC068AFE-1280-6390-77AE-5F8C388C0DD3}"/>
                </a:ext>
              </a:extLst>
            </p:cNvPr>
            <p:cNvSpPr/>
            <p:nvPr/>
          </p:nvSpPr>
          <p:spPr>
            <a:xfrm flipV="1">
              <a:off x="23938794" y="6141665"/>
              <a:ext cx="153290" cy="2311092"/>
            </a:xfrm>
            <a:prstGeom prst="rect">
              <a:avLst/>
            </a:prstGeom>
            <a:solidFill>
              <a:srgbClr val="00BFF3"/>
            </a:solidFill>
            <a:ln w="12700" cap="flat" cmpd="sng" algn="ctr">
              <a:noFill/>
              <a:prstDash val="solid"/>
              <a:miter lim="800000"/>
            </a:ln>
            <a:effectLst/>
          </p:spPr>
          <p:txBody>
            <a:bodyPr rtlCol="0" anchor="ctr"/>
            <a:lstStyle/>
            <a:p>
              <a:pPr marL="0" marR="0" lvl="0" indent="0" algn="ctr" defTabSz="4661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04" name="Straight Connector 403">
              <a:extLst>
                <a:ext uri="{FF2B5EF4-FFF2-40B4-BE49-F238E27FC236}">
                  <a16:creationId xmlns:a16="http://schemas.microsoft.com/office/drawing/2014/main" id="{6C4B8040-4F25-A157-5DDB-39496FEBB19A}"/>
                </a:ext>
              </a:extLst>
            </p:cNvPr>
            <p:cNvCxnSpPr>
              <a:cxnSpLocks/>
            </p:cNvCxnSpPr>
            <p:nvPr/>
          </p:nvCxnSpPr>
          <p:spPr>
            <a:xfrm>
              <a:off x="17763671" y="6142261"/>
              <a:ext cx="6441803" cy="0"/>
            </a:xfrm>
            <a:prstGeom prst="line">
              <a:avLst/>
            </a:prstGeom>
            <a:noFill/>
            <a:ln w="9525" cap="flat" cmpd="sng" algn="ctr">
              <a:solidFill>
                <a:sysClr val="windowText" lastClr="000000"/>
              </a:solidFill>
              <a:prstDash val="solid"/>
              <a:miter lim="800000"/>
            </a:ln>
            <a:effectLst/>
          </p:spPr>
        </p:cxnSp>
      </p:grpSp>
      <p:graphicFrame>
        <p:nvGraphicFramePr>
          <p:cNvPr id="427" name="Table 42">
            <a:extLst>
              <a:ext uri="{FF2B5EF4-FFF2-40B4-BE49-F238E27FC236}">
                <a16:creationId xmlns:a16="http://schemas.microsoft.com/office/drawing/2014/main" id="{CC851072-2BEB-E43F-9856-6D8D286AFE12}"/>
              </a:ext>
            </a:extLst>
          </p:cNvPr>
          <p:cNvGraphicFramePr>
            <a:graphicFrameLocks noGrp="1"/>
          </p:cNvGraphicFramePr>
          <p:nvPr/>
        </p:nvGraphicFramePr>
        <p:xfrm>
          <a:off x="1825855" y="719731"/>
          <a:ext cx="4161129" cy="1735800"/>
        </p:xfrm>
        <a:graphic>
          <a:graphicData uri="http://schemas.openxmlformats.org/drawingml/2006/table">
            <a:tbl>
              <a:tblPr firstRow="1" bandRow="1">
                <a:tableStyleId>{3B4B98B0-60AC-42C2-AFA5-B58CD77FA1E5}</a:tableStyleId>
              </a:tblPr>
              <a:tblGrid>
                <a:gridCol w="1669542">
                  <a:extLst>
                    <a:ext uri="{9D8B030D-6E8A-4147-A177-3AD203B41FA5}">
                      <a16:colId xmlns:a16="http://schemas.microsoft.com/office/drawing/2014/main" val="671210302"/>
                    </a:ext>
                  </a:extLst>
                </a:gridCol>
                <a:gridCol w="1666446">
                  <a:extLst>
                    <a:ext uri="{9D8B030D-6E8A-4147-A177-3AD203B41FA5}">
                      <a16:colId xmlns:a16="http://schemas.microsoft.com/office/drawing/2014/main" val="705187249"/>
                    </a:ext>
                  </a:extLst>
                </a:gridCol>
                <a:gridCol w="825141">
                  <a:extLst>
                    <a:ext uri="{9D8B030D-6E8A-4147-A177-3AD203B41FA5}">
                      <a16:colId xmlns:a16="http://schemas.microsoft.com/office/drawing/2014/main" val="1573779512"/>
                    </a:ext>
                  </a:extLst>
                </a:gridCol>
              </a:tblGrid>
              <a:tr h="310657">
                <a:tc>
                  <a:txBody>
                    <a:bodyPr/>
                    <a:lstStyle>
                      <a:lvl1pPr marL="0" algn="l" defTabSz="914400" rtl="0" eaLnBrk="1" latinLnBrk="0" hangingPunct="1">
                        <a:defRPr sz="1800" b="1" kern="1200">
                          <a:solidFill>
                            <a:schemeClr val="lt1"/>
                          </a:solidFill>
                          <a:latin typeface="Arial" panose="020F0502020204030204"/>
                        </a:defRPr>
                      </a:lvl1pPr>
                      <a:lvl2pPr marL="457200" algn="l" defTabSz="914400" rtl="0" eaLnBrk="1" latinLnBrk="0" hangingPunct="1">
                        <a:defRPr sz="1800" b="1" kern="1200">
                          <a:solidFill>
                            <a:schemeClr val="lt1"/>
                          </a:solidFill>
                          <a:latin typeface="Arial" panose="020F0502020204030204"/>
                        </a:defRPr>
                      </a:lvl2pPr>
                      <a:lvl3pPr marL="914400" algn="l" defTabSz="914400" rtl="0" eaLnBrk="1" latinLnBrk="0" hangingPunct="1">
                        <a:defRPr sz="1800" b="1" kern="1200">
                          <a:solidFill>
                            <a:schemeClr val="lt1"/>
                          </a:solidFill>
                          <a:latin typeface="Arial" panose="020F0502020204030204"/>
                        </a:defRPr>
                      </a:lvl3pPr>
                      <a:lvl4pPr marL="1371600" algn="l" defTabSz="914400" rtl="0" eaLnBrk="1" latinLnBrk="0" hangingPunct="1">
                        <a:defRPr sz="1800" b="1" kern="1200">
                          <a:solidFill>
                            <a:schemeClr val="lt1"/>
                          </a:solidFill>
                          <a:latin typeface="Arial" panose="020F0502020204030204"/>
                        </a:defRPr>
                      </a:lvl4pPr>
                      <a:lvl5pPr marL="1828800" algn="l" defTabSz="914400" rtl="0" eaLnBrk="1" latinLnBrk="0" hangingPunct="1">
                        <a:defRPr sz="1800" b="1" kern="1200">
                          <a:solidFill>
                            <a:schemeClr val="lt1"/>
                          </a:solidFill>
                          <a:latin typeface="Arial" panose="020F0502020204030204"/>
                        </a:defRPr>
                      </a:lvl5pPr>
                      <a:lvl6pPr marL="2286000" algn="l" defTabSz="914400" rtl="0" eaLnBrk="1" latinLnBrk="0" hangingPunct="1">
                        <a:defRPr sz="1800" b="1" kern="1200">
                          <a:solidFill>
                            <a:schemeClr val="lt1"/>
                          </a:solidFill>
                          <a:latin typeface="Arial" panose="020F0502020204030204"/>
                        </a:defRPr>
                      </a:lvl6pPr>
                      <a:lvl7pPr marL="2743200" algn="l" defTabSz="914400" rtl="0" eaLnBrk="1" latinLnBrk="0" hangingPunct="1">
                        <a:defRPr sz="1800" b="1" kern="1200">
                          <a:solidFill>
                            <a:schemeClr val="lt1"/>
                          </a:solidFill>
                          <a:latin typeface="Arial" panose="020F0502020204030204"/>
                        </a:defRPr>
                      </a:lvl7pPr>
                      <a:lvl8pPr marL="3200400" algn="l" defTabSz="914400" rtl="0" eaLnBrk="1" latinLnBrk="0" hangingPunct="1">
                        <a:defRPr sz="1800" b="1" kern="1200">
                          <a:solidFill>
                            <a:schemeClr val="lt1"/>
                          </a:solidFill>
                          <a:latin typeface="Arial" panose="020F0502020204030204"/>
                        </a:defRPr>
                      </a:lvl8pPr>
                      <a:lvl9pPr marL="3657600" algn="l" defTabSz="914400" rtl="0" eaLnBrk="1" latinLnBrk="0" hangingPunct="1">
                        <a:defRPr sz="1800" b="1" kern="1200">
                          <a:solidFill>
                            <a:schemeClr val="lt1"/>
                          </a:solidFill>
                          <a:latin typeface="Arial" panose="020F0502020204030204"/>
                        </a:defRPr>
                      </a:lvl9pPr>
                    </a:lstStyle>
                    <a:p>
                      <a:pPr>
                        <a:lnSpc>
                          <a:spcPct val="95000"/>
                        </a:lnSpc>
                      </a:pPr>
                      <a:endParaRPr lang="en-GB" sz="1000" dirty="0">
                        <a:latin typeface="Arial" panose="020B0604020202020204" pitchFamily="34" charset="0"/>
                        <a:cs typeface="Arial" panose="020B0604020202020204" pitchFamily="34" charset="0"/>
                      </a:endParaRPr>
                    </a:p>
                  </a:txBody>
                  <a:tcPr marT="36000" marB="36000"/>
                </a:tc>
                <a:tc>
                  <a:txBody>
                    <a:bodyPr/>
                    <a:lstStyle>
                      <a:lvl1pPr marL="0" algn="l" defTabSz="914400" rtl="0" eaLnBrk="1" latinLnBrk="0" hangingPunct="1">
                        <a:defRPr sz="1800" b="1" kern="1200">
                          <a:solidFill>
                            <a:schemeClr val="lt1"/>
                          </a:solidFill>
                          <a:latin typeface="Arial" panose="020F0502020204030204"/>
                        </a:defRPr>
                      </a:lvl1pPr>
                      <a:lvl2pPr marL="457200" algn="l" defTabSz="914400" rtl="0" eaLnBrk="1" latinLnBrk="0" hangingPunct="1">
                        <a:defRPr sz="1800" b="1" kern="1200">
                          <a:solidFill>
                            <a:schemeClr val="lt1"/>
                          </a:solidFill>
                          <a:latin typeface="Arial" panose="020F0502020204030204"/>
                        </a:defRPr>
                      </a:lvl2pPr>
                      <a:lvl3pPr marL="914400" algn="l" defTabSz="914400" rtl="0" eaLnBrk="1" latinLnBrk="0" hangingPunct="1">
                        <a:defRPr sz="1800" b="1" kern="1200">
                          <a:solidFill>
                            <a:schemeClr val="lt1"/>
                          </a:solidFill>
                          <a:latin typeface="Arial" panose="020F0502020204030204"/>
                        </a:defRPr>
                      </a:lvl3pPr>
                      <a:lvl4pPr marL="1371600" algn="l" defTabSz="914400" rtl="0" eaLnBrk="1" latinLnBrk="0" hangingPunct="1">
                        <a:defRPr sz="1800" b="1" kern="1200">
                          <a:solidFill>
                            <a:schemeClr val="lt1"/>
                          </a:solidFill>
                          <a:latin typeface="Arial" panose="020F0502020204030204"/>
                        </a:defRPr>
                      </a:lvl4pPr>
                      <a:lvl5pPr marL="1828800" algn="l" defTabSz="914400" rtl="0" eaLnBrk="1" latinLnBrk="0" hangingPunct="1">
                        <a:defRPr sz="1800" b="1" kern="1200">
                          <a:solidFill>
                            <a:schemeClr val="lt1"/>
                          </a:solidFill>
                          <a:latin typeface="Arial" panose="020F0502020204030204"/>
                        </a:defRPr>
                      </a:lvl5pPr>
                      <a:lvl6pPr marL="2286000" algn="l" defTabSz="914400" rtl="0" eaLnBrk="1" latinLnBrk="0" hangingPunct="1">
                        <a:defRPr sz="1800" b="1" kern="1200">
                          <a:solidFill>
                            <a:schemeClr val="lt1"/>
                          </a:solidFill>
                          <a:latin typeface="Arial" panose="020F0502020204030204"/>
                        </a:defRPr>
                      </a:lvl6pPr>
                      <a:lvl7pPr marL="2743200" algn="l" defTabSz="914400" rtl="0" eaLnBrk="1" latinLnBrk="0" hangingPunct="1">
                        <a:defRPr sz="1800" b="1" kern="1200">
                          <a:solidFill>
                            <a:schemeClr val="lt1"/>
                          </a:solidFill>
                          <a:latin typeface="Arial" panose="020F0502020204030204"/>
                        </a:defRPr>
                      </a:lvl7pPr>
                      <a:lvl8pPr marL="3200400" algn="l" defTabSz="914400" rtl="0" eaLnBrk="1" latinLnBrk="0" hangingPunct="1">
                        <a:defRPr sz="1800" b="1" kern="1200">
                          <a:solidFill>
                            <a:schemeClr val="lt1"/>
                          </a:solidFill>
                          <a:latin typeface="Arial" panose="020F0502020204030204"/>
                        </a:defRPr>
                      </a:lvl8pPr>
                      <a:lvl9pPr marL="3657600" algn="l" defTabSz="914400" rtl="0" eaLnBrk="1" latinLnBrk="0" hangingPunct="1">
                        <a:defRPr sz="1800" b="1" kern="1200">
                          <a:solidFill>
                            <a:schemeClr val="lt1"/>
                          </a:solidFill>
                          <a:latin typeface="Arial" panose="020F0502020204030204"/>
                        </a:defRPr>
                      </a:lvl9pPr>
                    </a:lstStyle>
                    <a:p>
                      <a:pPr algn="ctr">
                        <a:lnSpc>
                          <a:spcPct val="95000"/>
                        </a:lnSpc>
                      </a:pPr>
                      <a:r>
                        <a:rPr lang="en-GB" sz="1000" dirty="0">
                          <a:solidFill>
                            <a:schemeClr val="tx1"/>
                          </a:solidFill>
                          <a:latin typeface="Arial" panose="020B0604020202020204" pitchFamily="34" charset="0"/>
                          <a:cs typeface="Arial" panose="020B0604020202020204" pitchFamily="34" charset="0"/>
                        </a:rPr>
                        <a:t>Patients with known </a:t>
                      </a:r>
                      <a:br>
                        <a:rPr lang="en-GB" sz="1000" dirty="0">
                          <a:solidFill>
                            <a:schemeClr val="tx1"/>
                          </a:solidFill>
                          <a:latin typeface="Arial" panose="020B0604020202020204" pitchFamily="34" charset="0"/>
                          <a:cs typeface="Arial" panose="020B0604020202020204" pitchFamily="34" charset="0"/>
                        </a:rPr>
                      </a:br>
                      <a:r>
                        <a:rPr lang="en-GB" sz="1000" dirty="0">
                          <a:solidFill>
                            <a:schemeClr val="tx1"/>
                          </a:solidFill>
                          <a:latin typeface="Arial" panose="020B0604020202020204" pitchFamily="34" charset="0"/>
                          <a:cs typeface="Arial" panose="020B0604020202020204" pitchFamily="34" charset="0"/>
                        </a:rPr>
                        <a:t>CNS metastases at BL</a:t>
                      </a:r>
                    </a:p>
                  </a:txBody>
                  <a:tcPr marT="36000" marB="36000"/>
                </a:tc>
                <a:tc>
                  <a:txBody>
                    <a:bodyPr/>
                    <a:lstStyle>
                      <a:lvl1pPr marL="0" algn="l" defTabSz="914400" rtl="0" eaLnBrk="1" latinLnBrk="0" hangingPunct="1">
                        <a:defRPr sz="1800" b="1" kern="1200">
                          <a:solidFill>
                            <a:schemeClr val="lt1"/>
                          </a:solidFill>
                          <a:latin typeface="Arial" panose="020F0502020204030204"/>
                        </a:defRPr>
                      </a:lvl1pPr>
                      <a:lvl2pPr marL="457200" algn="l" defTabSz="914400" rtl="0" eaLnBrk="1" latinLnBrk="0" hangingPunct="1">
                        <a:defRPr sz="1800" b="1" kern="1200">
                          <a:solidFill>
                            <a:schemeClr val="lt1"/>
                          </a:solidFill>
                          <a:latin typeface="Arial" panose="020F0502020204030204"/>
                        </a:defRPr>
                      </a:lvl2pPr>
                      <a:lvl3pPr marL="914400" algn="l" defTabSz="914400" rtl="0" eaLnBrk="1" latinLnBrk="0" hangingPunct="1">
                        <a:defRPr sz="1800" b="1" kern="1200">
                          <a:solidFill>
                            <a:schemeClr val="lt1"/>
                          </a:solidFill>
                          <a:latin typeface="Arial" panose="020F0502020204030204"/>
                        </a:defRPr>
                      </a:lvl3pPr>
                      <a:lvl4pPr marL="1371600" algn="l" defTabSz="914400" rtl="0" eaLnBrk="1" latinLnBrk="0" hangingPunct="1">
                        <a:defRPr sz="1800" b="1" kern="1200">
                          <a:solidFill>
                            <a:schemeClr val="lt1"/>
                          </a:solidFill>
                          <a:latin typeface="Arial" panose="020F0502020204030204"/>
                        </a:defRPr>
                      </a:lvl4pPr>
                      <a:lvl5pPr marL="1828800" algn="l" defTabSz="914400" rtl="0" eaLnBrk="1" latinLnBrk="0" hangingPunct="1">
                        <a:defRPr sz="1800" b="1" kern="1200">
                          <a:solidFill>
                            <a:schemeClr val="lt1"/>
                          </a:solidFill>
                          <a:latin typeface="Arial" panose="020F0502020204030204"/>
                        </a:defRPr>
                      </a:lvl5pPr>
                      <a:lvl6pPr marL="2286000" algn="l" defTabSz="914400" rtl="0" eaLnBrk="1" latinLnBrk="0" hangingPunct="1">
                        <a:defRPr sz="1800" b="1" kern="1200">
                          <a:solidFill>
                            <a:schemeClr val="lt1"/>
                          </a:solidFill>
                          <a:latin typeface="Arial" panose="020F0502020204030204"/>
                        </a:defRPr>
                      </a:lvl6pPr>
                      <a:lvl7pPr marL="2743200" algn="l" defTabSz="914400" rtl="0" eaLnBrk="1" latinLnBrk="0" hangingPunct="1">
                        <a:defRPr sz="1800" b="1" kern="1200">
                          <a:solidFill>
                            <a:schemeClr val="lt1"/>
                          </a:solidFill>
                          <a:latin typeface="Arial" panose="020F0502020204030204"/>
                        </a:defRPr>
                      </a:lvl7pPr>
                      <a:lvl8pPr marL="3200400" algn="l" defTabSz="914400" rtl="0" eaLnBrk="1" latinLnBrk="0" hangingPunct="1">
                        <a:defRPr sz="1800" b="1" kern="1200">
                          <a:solidFill>
                            <a:schemeClr val="lt1"/>
                          </a:solidFill>
                          <a:latin typeface="Arial" panose="020F0502020204030204"/>
                        </a:defRPr>
                      </a:lvl8pPr>
                      <a:lvl9pPr marL="3657600" algn="l" defTabSz="914400" rtl="0" eaLnBrk="1" latinLnBrk="0" hangingPunct="1">
                        <a:defRPr sz="1800" b="1" kern="1200">
                          <a:solidFill>
                            <a:schemeClr val="lt1"/>
                          </a:solidFill>
                          <a:latin typeface="Arial" panose="020F0502020204030204"/>
                        </a:defRPr>
                      </a:lvl9pPr>
                    </a:lstStyle>
                    <a:p>
                      <a:pPr algn="ctr">
                        <a:lnSpc>
                          <a:spcPct val="95000"/>
                        </a:lnSpc>
                      </a:pPr>
                      <a:r>
                        <a:rPr lang="en-GB" sz="1000" dirty="0">
                          <a:solidFill>
                            <a:schemeClr val="tx1"/>
                          </a:solidFill>
                          <a:latin typeface="Arial" panose="020B0604020202020204" pitchFamily="34" charset="0"/>
                          <a:cs typeface="Arial" panose="020B0604020202020204" pitchFamily="34" charset="0"/>
                        </a:rPr>
                        <a:t>Total</a:t>
                      </a:r>
                    </a:p>
                  </a:txBody>
                  <a:tcPr marT="36000" marB="36000" anchor="b"/>
                </a:tc>
                <a:extLst>
                  <a:ext uri="{0D108BD9-81ED-4DB2-BD59-A6C34878D82A}">
                    <a16:rowId xmlns:a16="http://schemas.microsoft.com/office/drawing/2014/main" val="823509940"/>
                  </a:ext>
                </a:extLst>
              </a:tr>
              <a:tr h="133002">
                <a:tc>
                  <a:txBody>
                    <a:bodyPr/>
                    <a:lstStyle>
                      <a:lvl1pPr marL="0" algn="l" defTabSz="914400" rtl="0" eaLnBrk="1" latinLnBrk="0" hangingPunct="1">
                        <a:defRPr sz="1800" kern="1200">
                          <a:solidFill>
                            <a:schemeClr val="dk1"/>
                          </a:solidFill>
                          <a:latin typeface="Arial" panose="020F0502020204030204"/>
                        </a:defRPr>
                      </a:lvl1pPr>
                      <a:lvl2pPr marL="457200" algn="l" defTabSz="914400" rtl="0" eaLnBrk="1" latinLnBrk="0" hangingPunct="1">
                        <a:defRPr sz="1800" kern="1200">
                          <a:solidFill>
                            <a:schemeClr val="dk1"/>
                          </a:solidFill>
                          <a:latin typeface="Arial" panose="020F0502020204030204"/>
                        </a:defRPr>
                      </a:lvl2pPr>
                      <a:lvl3pPr marL="914400" algn="l" defTabSz="914400" rtl="0" eaLnBrk="1" latinLnBrk="0" hangingPunct="1">
                        <a:defRPr sz="1800" kern="1200">
                          <a:solidFill>
                            <a:schemeClr val="dk1"/>
                          </a:solidFill>
                          <a:latin typeface="Arial" panose="020F0502020204030204"/>
                        </a:defRPr>
                      </a:lvl3pPr>
                      <a:lvl4pPr marL="1371600" algn="l" defTabSz="914400" rtl="0" eaLnBrk="1" latinLnBrk="0" hangingPunct="1">
                        <a:defRPr sz="1800" kern="1200">
                          <a:solidFill>
                            <a:schemeClr val="dk1"/>
                          </a:solidFill>
                          <a:latin typeface="Arial" panose="020F0502020204030204"/>
                        </a:defRPr>
                      </a:lvl4pPr>
                      <a:lvl5pPr marL="1828800" algn="l" defTabSz="914400" rtl="0" eaLnBrk="1" latinLnBrk="0" hangingPunct="1">
                        <a:defRPr sz="1800" kern="1200">
                          <a:solidFill>
                            <a:schemeClr val="dk1"/>
                          </a:solidFill>
                          <a:latin typeface="Arial" panose="020F0502020204030204"/>
                        </a:defRPr>
                      </a:lvl5pPr>
                      <a:lvl6pPr marL="2286000" algn="l" defTabSz="914400" rtl="0" eaLnBrk="1" latinLnBrk="0" hangingPunct="1">
                        <a:defRPr sz="1800" kern="1200">
                          <a:solidFill>
                            <a:schemeClr val="dk1"/>
                          </a:solidFill>
                          <a:latin typeface="Arial" panose="020F0502020204030204"/>
                        </a:defRPr>
                      </a:lvl6pPr>
                      <a:lvl7pPr marL="2743200" algn="l" defTabSz="914400" rtl="0" eaLnBrk="1" latinLnBrk="0" hangingPunct="1">
                        <a:defRPr sz="1800" kern="1200">
                          <a:solidFill>
                            <a:schemeClr val="dk1"/>
                          </a:solidFill>
                          <a:latin typeface="Arial" panose="020F0502020204030204"/>
                        </a:defRPr>
                      </a:lvl7pPr>
                      <a:lvl8pPr marL="3200400" algn="l" defTabSz="914400" rtl="0" eaLnBrk="1" latinLnBrk="0" hangingPunct="1">
                        <a:defRPr sz="1800" kern="1200">
                          <a:solidFill>
                            <a:schemeClr val="dk1"/>
                          </a:solidFill>
                          <a:latin typeface="Arial" panose="020F0502020204030204"/>
                        </a:defRPr>
                      </a:lvl8pPr>
                      <a:lvl9pPr marL="3657600" algn="l" defTabSz="914400" rtl="0" eaLnBrk="1" latinLnBrk="0" hangingPunct="1">
                        <a:defRPr sz="1800" kern="1200">
                          <a:solidFill>
                            <a:schemeClr val="dk1"/>
                          </a:solidFill>
                          <a:latin typeface="Arial" panose="020F0502020204030204"/>
                        </a:defRPr>
                      </a:lvl9pPr>
                    </a:lstStyle>
                    <a:p>
                      <a:pPr>
                        <a:lnSpc>
                          <a:spcPct val="95000"/>
                        </a:lnSpc>
                      </a:pPr>
                      <a:r>
                        <a:rPr lang="en-GB" sz="1000" b="1" dirty="0">
                          <a:latin typeface="Arial" panose="020B0604020202020204" pitchFamily="34" charset="0"/>
                          <a:cs typeface="Arial" panose="020B0604020202020204" pitchFamily="34" charset="0"/>
                        </a:rPr>
                        <a:t>IRC-eligible patients, </a:t>
                      </a:r>
                      <a:r>
                        <a:rPr lang="en-GB" sz="1000" b="0" dirty="0">
                          <a:latin typeface="Arial" panose="020B0604020202020204" pitchFamily="34" charset="0"/>
                          <a:cs typeface="Arial" panose="020B0604020202020204" pitchFamily="34" charset="0"/>
                        </a:rPr>
                        <a:t>n </a:t>
                      </a:r>
                      <a:endParaRPr lang="en-GB" sz="1000" b="1" dirty="0">
                        <a:latin typeface="Arial" panose="020B0604020202020204" pitchFamily="34" charset="0"/>
                        <a:cs typeface="Arial" panose="020B0604020202020204" pitchFamily="34" charset="0"/>
                      </a:endParaRPr>
                    </a:p>
                  </a:txBody>
                  <a:tcPr marT="36000" marB="36000"/>
                </a:tc>
                <a:tc>
                  <a:txBody>
                    <a:bodyPr/>
                    <a:lstStyle>
                      <a:lvl1pPr marL="0" algn="l" defTabSz="914400" rtl="0" eaLnBrk="1" latinLnBrk="0" hangingPunct="1">
                        <a:defRPr sz="1800" kern="1200">
                          <a:solidFill>
                            <a:schemeClr val="dk1"/>
                          </a:solidFill>
                          <a:latin typeface="Arial" panose="020F0502020204030204"/>
                        </a:defRPr>
                      </a:lvl1pPr>
                      <a:lvl2pPr marL="457200" algn="l" defTabSz="914400" rtl="0" eaLnBrk="1" latinLnBrk="0" hangingPunct="1">
                        <a:defRPr sz="1800" kern="1200">
                          <a:solidFill>
                            <a:schemeClr val="dk1"/>
                          </a:solidFill>
                          <a:latin typeface="Arial" panose="020F0502020204030204"/>
                        </a:defRPr>
                      </a:lvl2pPr>
                      <a:lvl3pPr marL="914400" algn="l" defTabSz="914400" rtl="0" eaLnBrk="1" latinLnBrk="0" hangingPunct="1">
                        <a:defRPr sz="1800" kern="1200">
                          <a:solidFill>
                            <a:schemeClr val="dk1"/>
                          </a:solidFill>
                          <a:latin typeface="Arial" panose="020F0502020204030204"/>
                        </a:defRPr>
                      </a:lvl3pPr>
                      <a:lvl4pPr marL="1371600" algn="l" defTabSz="914400" rtl="0" eaLnBrk="1" latinLnBrk="0" hangingPunct="1">
                        <a:defRPr sz="1800" kern="1200">
                          <a:solidFill>
                            <a:schemeClr val="dk1"/>
                          </a:solidFill>
                          <a:latin typeface="Arial" panose="020F0502020204030204"/>
                        </a:defRPr>
                      </a:lvl4pPr>
                      <a:lvl5pPr marL="1828800" algn="l" defTabSz="914400" rtl="0" eaLnBrk="1" latinLnBrk="0" hangingPunct="1">
                        <a:defRPr sz="1800" kern="1200">
                          <a:solidFill>
                            <a:schemeClr val="dk1"/>
                          </a:solidFill>
                          <a:latin typeface="Arial" panose="020F0502020204030204"/>
                        </a:defRPr>
                      </a:lvl5pPr>
                      <a:lvl6pPr marL="2286000" algn="l" defTabSz="914400" rtl="0" eaLnBrk="1" latinLnBrk="0" hangingPunct="1">
                        <a:defRPr sz="1800" kern="1200">
                          <a:solidFill>
                            <a:schemeClr val="dk1"/>
                          </a:solidFill>
                          <a:latin typeface="Arial" panose="020F0502020204030204"/>
                        </a:defRPr>
                      </a:lvl6pPr>
                      <a:lvl7pPr marL="2743200" algn="l" defTabSz="914400" rtl="0" eaLnBrk="1" latinLnBrk="0" hangingPunct="1">
                        <a:defRPr sz="1800" kern="1200">
                          <a:solidFill>
                            <a:schemeClr val="dk1"/>
                          </a:solidFill>
                          <a:latin typeface="Arial" panose="020F0502020204030204"/>
                        </a:defRPr>
                      </a:lvl7pPr>
                      <a:lvl8pPr marL="3200400" algn="l" defTabSz="914400" rtl="0" eaLnBrk="1" latinLnBrk="0" hangingPunct="1">
                        <a:defRPr sz="1800" kern="1200">
                          <a:solidFill>
                            <a:schemeClr val="dk1"/>
                          </a:solidFill>
                          <a:latin typeface="Arial" panose="020F0502020204030204"/>
                        </a:defRPr>
                      </a:lvl8pPr>
                      <a:lvl9pPr marL="3657600" algn="l" defTabSz="914400" rtl="0" eaLnBrk="1" latinLnBrk="0" hangingPunct="1">
                        <a:defRPr sz="1800" kern="1200">
                          <a:solidFill>
                            <a:schemeClr val="dk1"/>
                          </a:solidFill>
                          <a:latin typeface="Arial" panose="020F0502020204030204"/>
                        </a:defRPr>
                      </a:lvl9pPr>
                    </a:lstStyle>
                    <a:p>
                      <a:pPr algn="ctr">
                        <a:lnSpc>
                          <a:spcPct val="95000"/>
                        </a:lnSpc>
                      </a:pPr>
                      <a:r>
                        <a:rPr lang="en-GB" sz="1000" dirty="0">
                          <a:latin typeface="Arial" panose="020B0604020202020204" pitchFamily="34" charset="0"/>
                          <a:cs typeface="Arial" panose="020B0604020202020204" pitchFamily="34" charset="0"/>
                        </a:rPr>
                        <a:t>12</a:t>
                      </a:r>
                    </a:p>
                  </a:txBody>
                  <a:tcPr marT="36000" marB="36000"/>
                </a:tc>
                <a:tc>
                  <a:txBody>
                    <a:bodyPr/>
                    <a:lstStyle>
                      <a:lvl1pPr marL="0" algn="l" defTabSz="914400" rtl="0" eaLnBrk="1" latinLnBrk="0" hangingPunct="1">
                        <a:defRPr sz="1800" kern="1200">
                          <a:solidFill>
                            <a:schemeClr val="dk1"/>
                          </a:solidFill>
                          <a:latin typeface="Arial" panose="020F0502020204030204"/>
                        </a:defRPr>
                      </a:lvl1pPr>
                      <a:lvl2pPr marL="457200" algn="l" defTabSz="914400" rtl="0" eaLnBrk="1" latinLnBrk="0" hangingPunct="1">
                        <a:defRPr sz="1800" kern="1200">
                          <a:solidFill>
                            <a:schemeClr val="dk1"/>
                          </a:solidFill>
                          <a:latin typeface="Arial" panose="020F0502020204030204"/>
                        </a:defRPr>
                      </a:lvl2pPr>
                      <a:lvl3pPr marL="914400" algn="l" defTabSz="914400" rtl="0" eaLnBrk="1" latinLnBrk="0" hangingPunct="1">
                        <a:defRPr sz="1800" kern="1200">
                          <a:solidFill>
                            <a:schemeClr val="dk1"/>
                          </a:solidFill>
                          <a:latin typeface="Arial" panose="020F0502020204030204"/>
                        </a:defRPr>
                      </a:lvl3pPr>
                      <a:lvl4pPr marL="1371600" algn="l" defTabSz="914400" rtl="0" eaLnBrk="1" latinLnBrk="0" hangingPunct="1">
                        <a:defRPr sz="1800" kern="1200">
                          <a:solidFill>
                            <a:schemeClr val="dk1"/>
                          </a:solidFill>
                          <a:latin typeface="Arial" panose="020F0502020204030204"/>
                        </a:defRPr>
                      </a:lvl4pPr>
                      <a:lvl5pPr marL="1828800" algn="l" defTabSz="914400" rtl="0" eaLnBrk="1" latinLnBrk="0" hangingPunct="1">
                        <a:defRPr sz="1800" kern="1200">
                          <a:solidFill>
                            <a:schemeClr val="dk1"/>
                          </a:solidFill>
                          <a:latin typeface="Arial" panose="020F0502020204030204"/>
                        </a:defRPr>
                      </a:lvl5pPr>
                      <a:lvl6pPr marL="2286000" algn="l" defTabSz="914400" rtl="0" eaLnBrk="1" latinLnBrk="0" hangingPunct="1">
                        <a:defRPr sz="1800" kern="1200">
                          <a:solidFill>
                            <a:schemeClr val="dk1"/>
                          </a:solidFill>
                          <a:latin typeface="Arial" panose="020F0502020204030204"/>
                        </a:defRPr>
                      </a:lvl6pPr>
                      <a:lvl7pPr marL="2743200" algn="l" defTabSz="914400" rtl="0" eaLnBrk="1" latinLnBrk="0" hangingPunct="1">
                        <a:defRPr sz="1800" kern="1200">
                          <a:solidFill>
                            <a:schemeClr val="dk1"/>
                          </a:solidFill>
                          <a:latin typeface="Arial" panose="020F0502020204030204"/>
                        </a:defRPr>
                      </a:lvl7pPr>
                      <a:lvl8pPr marL="3200400" algn="l" defTabSz="914400" rtl="0" eaLnBrk="1" latinLnBrk="0" hangingPunct="1">
                        <a:defRPr sz="1800" kern="1200">
                          <a:solidFill>
                            <a:schemeClr val="dk1"/>
                          </a:solidFill>
                          <a:latin typeface="Arial" panose="020F0502020204030204"/>
                        </a:defRPr>
                      </a:lvl8pPr>
                      <a:lvl9pPr marL="3657600" algn="l" defTabSz="914400" rtl="0" eaLnBrk="1" latinLnBrk="0" hangingPunct="1">
                        <a:defRPr sz="1800" kern="1200">
                          <a:solidFill>
                            <a:schemeClr val="dk1"/>
                          </a:solidFill>
                          <a:latin typeface="Arial" panose="020F0502020204030204"/>
                        </a:defRPr>
                      </a:lvl9pPr>
                    </a:lstStyle>
                    <a:p>
                      <a:pPr algn="ctr">
                        <a:lnSpc>
                          <a:spcPct val="95000"/>
                        </a:lnSpc>
                      </a:pPr>
                      <a:r>
                        <a:rPr lang="en-GB" sz="1000" dirty="0">
                          <a:latin typeface="Arial" panose="020B0604020202020204" pitchFamily="34" charset="0"/>
                          <a:cs typeface="Arial" panose="020B0604020202020204" pitchFamily="34" charset="0"/>
                        </a:rPr>
                        <a:t>32</a:t>
                      </a:r>
                    </a:p>
                  </a:txBody>
                  <a:tcPr marT="36000" marB="36000"/>
                </a:tc>
                <a:extLst>
                  <a:ext uri="{0D108BD9-81ED-4DB2-BD59-A6C34878D82A}">
                    <a16:rowId xmlns:a16="http://schemas.microsoft.com/office/drawing/2014/main" val="1969099565"/>
                  </a:ext>
                </a:extLst>
              </a:tr>
              <a:tr h="133002">
                <a:tc>
                  <a:txBody>
                    <a:bodyPr/>
                    <a:lstStyle>
                      <a:lvl1pPr marL="0" algn="l" defTabSz="914400" rtl="0" eaLnBrk="1" latinLnBrk="0" hangingPunct="1">
                        <a:defRPr sz="1800" kern="1200">
                          <a:solidFill>
                            <a:schemeClr val="dk1"/>
                          </a:solidFill>
                          <a:latin typeface="Arial" panose="020F0502020204030204"/>
                        </a:defRPr>
                      </a:lvl1pPr>
                      <a:lvl2pPr marL="457200" algn="l" defTabSz="914400" rtl="0" eaLnBrk="1" latinLnBrk="0" hangingPunct="1">
                        <a:defRPr sz="1800" kern="1200">
                          <a:solidFill>
                            <a:schemeClr val="dk1"/>
                          </a:solidFill>
                          <a:latin typeface="Arial" panose="020F0502020204030204"/>
                        </a:defRPr>
                      </a:lvl2pPr>
                      <a:lvl3pPr marL="914400" algn="l" defTabSz="914400" rtl="0" eaLnBrk="1" latinLnBrk="0" hangingPunct="1">
                        <a:defRPr sz="1800" kern="1200">
                          <a:solidFill>
                            <a:schemeClr val="dk1"/>
                          </a:solidFill>
                          <a:latin typeface="Arial" panose="020F0502020204030204"/>
                        </a:defRPr>
                      </a:lvl3pPr>
                      <a:lvl4pPr marL="1371600" algn="l" defTabSz="914400" rtl="0" eaLnBrk="1" latinLnBrk="0" hangingPunct="1">
                        <a:defRPr sz="1800" kern="1200">
                          <a:solidFill>
                            <a:schemeClr val="dk1"/>
                          </a:solidFill>
                          <a:latin typeface="Arial" panose="020F0502020204030204"/>
                        </a:defRPr>
                      </a:lvl4pPr>
                      <a:lvl5pPr marL="1828800" algn="l" defTabSz="914400" rtl="0" eaLnBrk="1" latinLnBrk="0" hangingPunct="1">
                        <a:defRPr sz="1800" kern="1200">
                          <a:solidFill>
                            <a:schemeClr val="dk1"/>
                          </a:solidFill>
                          <a:latin typeface="Arial" panose="020F0502020204030204"/>
                        </a:defRPr>
                      </a:lvl5pPr>
                      <a:lvl6pPr marL="2286000" algn="l" defTabSz="914400" rtl="0" eaLnBrk="1" latinLnBrk="0" hangingPunct="1">
                        <a:defRPr sz="1800" kern="1200">
                          <a:solidFill>
                            <a:schemeClr val="dk1"/>
                          </a:solidFill>
                          <a:latin typeface="Arial" panose="020F0502020204030204"/>
                        </a:defRPr>
                      </a:lvl6pPr>
                      <a:lvl7pPr marL="2743200" algn="l" defTabSz="914400" rtl="0" eaLnBrk="1" latinLnBrk="0" hangingPunct="1">
                        <a:defRPr sz="1800" kern="1200">
                          <a:solidFill>
                            <a:schemeClr val="dk1"/>
                          </a:solidFill>
                          <a:latin typeface="Arial" panose="020F0502020204030204"/>
                        </a:defRPr>
                      </a:lvl7pPr>
                      <a:lvl8pPr marL="3200400" algn="l" defTabSz="914400" rtl="0" eaLnBrk="1" latinLnBrk="0" hangingPunct="1">
                        <a:defRPr sz="1800" kern="1200">
                          <a:solidFill>
                            <a:schemeClr val="dk1"/>
                          </a:solidFill>
                          <a:latin typeface="Arial" panose="020F0502020204030204"/>
                        </a:defRPr>
                      </a:lvl8pPr>
                      <a:lvl9pPr marL="3657600" algn="l" defTabSz="914400" rtl="0" eaLnBrk="1" latinLnBrk="0" hangingPunct="1">
                        <a:defRPr sz="1800" kern="1200">
                          <a:solidFill>
                            <a:schemeClr val="dk1"/>
                          </a:solidFill>
                          <a:latin typeface="Arial" panose="020F0502020204030204"/>
                        </a:defRPr>
                      </a:lvl9pPr>
                    </a:lstStyle>
                    <a:p>
                      <a:pPr>
                        <a:lnSpc>
                          <a:spcPct val="95000"/>
                        </a:lnSpc>
                      </a:pPr>
                      <a:r>
                        <a:rPr lang="en-GB" sz="1000" b="1" dirty="0">
                          <a:latin typeface="Arial" panose="020B0604020202020204" pitchFamily="34" charset="0"/>
                          <a:cs typeface="Arial" panose="020B0604020202020204" pitchFamily="34" charset="0"/>
                        </a:rPr>
                        <a:t>ORR, </a:t>
                      </a:r>
                      <a:r>
                        <a:rPr lang="en-GB" sz="1000" b="0" dirty="0">
                          <a:latin typeface="Arial" panose="020B0604020202020204" pitchFamily="34" charset="0"/>
                          <a:cs typeface="Arial" panose="020B0604020202020204" pitchFamily="34" charset="0"/>
                        </a:rPr>
                        <a:t>% (95% CI)</a:t>
                      </a:r>
                      <a:endParaRPr lang="en-GB" sz="1000" b="1" dirty="0">
                        <a:latin typeface="Arial" panose="020B0604020202020204" pitchFamily="34" charset="0"/>
                        <a:cs typeface="Arial" panose="020B0604020202020204" pitchFamily="34" charset="0"/>
                      </a:endParaRPr>
                    </a:p>
                  </a:txBody>
                  <a:tcPr marT="36000" marB="36000"/>
                </a:tc>
                <a:tc>
                  <a:txBody>
                    <a:bodyPr/>
                    <a:lstStyle>
                      <a:lvl1pPr marL="0" algn="l" defTabSz="914400" rtl="0" eaLnBrk="1" latinLnBrk="0" hangingPunct="1">
                        <a:defRPr sz="1800" kern="1200">
                          <a:solidFill>
                            <a:schemeClr val="dk1"/>
                          </a:solidFill>
                          <a:latin typeface="Arial" panose="020F0502020204030204"/>
                        </a:defRPr>
                      </a:lvl1pPr>
                      <a:lvl2pPr marL="457200" algn="l" defTabSz="914400" rtl="0" eaLnBrk="1" latinLnBrk="0" hangingPunct="1">
                        <a:defRPr sz="1800" kern="1200">
                          <a:solidFill>
                            <a:schemeClr val="dk1"/>
                          </a:solidFill>
                          <a:latin typeface="Arial" panose="020F0502020204030204"/>
                        </a:defRPr>
                      </a:lvl2pPr>
                      <a:lvl3pPr marL="914400" algn="l" defTabSz="914400" rtl="0" eaLnBrk="1" latinLnBrk="0" hangingPunct="1">
                        <a:defRPr sz="1800" kern="1200">
                          <a:solidFill>
                            <a:schemeClr val="dk1"/>
                          </a:solidFill>
                          <a:latin typeface="Arial" panose="020F0502020204030204"/>
                        </a:defRPr>
                      </a:lvl3pPr>
                      <a:lvl4pPr marL="1371600" algn="l" defTabSz="914400" rtl="0" eaLnBrk="1" latinLnBrk="0" hangingPunct="1">
                        <a:defRPr sz="1800" kern="1200">
                          <a:solidFill>
                            <a:schemeClr val="dk1"/>
                          </a:solidFill>
                          <a:latin typeface="Arial" panose="020F0502020204030204"/>
                        </a:defRPr>
                      </a:lvl4pPr>
                      <a:lvl5pPr marL="1828800" algn="l" defTabSz="914400" rtl="0" eaLnBrk="1" latinLnBrk="0" hangingPunct="1">
                        <a:defRPr sz="1800" kern="1200">
                          <a:solidFill>
                            <a:schemeClr val="dk1"/>
                          </a:solidFill>
                          <a:latin typeface="Arial" panose="020F0502020204030204"/>
                        </a:defRPr>
                      </a:lvl5pPr>
                      <a:lvl6pPr marL="2286000" algn="l" defTabSz="914400" rtl="0" eaLnBrk="1" latinLnBrk="0" hangingPunct="1">
                        <a:defRPr sz="1800" kern="1200">
                          <a:solidFill>
                            <a:schemeClr val="dk1"/>
                          </a:solidFill>
                          <a:latin typeface="Arial" panose="020F0502020204030204"/>
                        </a:defRPr>
                      </a:lvl6pPr>
                      <a:lvl7pPr marL="2743200" algn="l" defTabSz="914400" rtl="0" eaLnBrk="1" latinLnBrk="0" hangingPunct="1">
                        <a:defRPr sz="1800" kern="1200">
                          <a:solidFill>
                            <a:schemeClr val="dk1"/>
                          </a:solidFill>
                          <a:latin typeface="Arial" panose="020F0502020204030204"/>
                        </a:defRPr>
                      </a:lvl7pPr>
                      <a:lvl8pPr marL="3200400" algn="l" defTabSz="914400" rtl="0" eaLnBrk="1" latinLnBrk="0" hangingPunct="1">
                        <a:defRPr sz="1800" kern="1200">
                          <a:solidFill>
                            <a:schemeClr val="dk1"/>
                          </a:solidFill>
                          <a:latin typeface="Arial" panose="020F0502020204030204"/>
                        </a:defRPr>
                      </a:lvl8pPr>
                      <a:lvl9pPr marL="3657600" algn="l" defTabSz="914400" rtl="0" eaLnBrk="1" latinLnBrk="0" hangingPunct="1">
                        <a:defRPr sz="1800" kern="1200">
                          <a:solidFill>
                            <a:schemeClr val="dk1"/>
                          </a:solidFill>
                          <a:latin typeface="Arial" panose="020F0502020204030204"/>
                        </a:defRPr>
                      </a:lvl9pPr>
                    </a:lstStyle>
                    <a:p>
                      <a:pPr algn="ctr">
                        <a:lnSpc>
                          <a:spcPct val="95000"/>
                        </a:lnSpc>
                      </a:pPr>
                      <a:r>
                        <a:rPr lang="en-GB" sz="1000" b="1" dirty="0">
                          <a:latin typeface="Arial" panose="020B0604020202020204" pitchFamily="34" charset="0"/>
                          <a:cs typeface="Arial" panose="020B0604020202020204" pitchFamily="34" charset="0"/>
                        </a:rPr>
                        <a:t>67 (35–90)</a:t>
                      </a:r>
                    </a:p>
                  </a:txBody>
                  <a:tcPr marT="36000" marB="36000"/>
                </a:tc>
                <a:tc>
                  <a:txBody>
                    <a:bodyPr/>
                    <a:lstStyle>
                      <a:lvl1pPr marL="0" algn="l" defTabSz="914400" rtl="0" eaLnBrk="1" latinLnBrk="0" hangingPunct="1">
                        <a:defRPr sz="1800" kern="1200">
                          <a:solidFill>
                            <a:schemeClr val="dk1"/>
                          </a:solidFill>
                          <a:latin typeface="Arial" panose="020F0502020204030204"/>
                        </a:defRPr>
                      </a:lvl1pPr>
                      <a:lvl2pPr marL="457200" algn="l" defTabSz="914400" rtl="0" eaLnBrk="1" latinLnBrk="0" hangingPunct="1">
                        <a:defRPr sz="1800" kern="1200">
                          <a:solidFill>
                            <a:schemeClr val="dk1"/>
                          </a:solidFill>
                          <a:latin typeface="Arial" panose="020F0502020204030204"/>
                        </a:defRPr>
                      </a:lvl2pPr>
                      <a:lvl3pPr marL="914400" algn="l" defTabSz="914400" rtl="0" eaLnBrk="1" latinLnBrk="0" hangingPunct="1">
                        <a:defRPr sz="1800" kern="1200">
                          <a:solidFill>
                            <a:schemeClr val="dk1"/>
                          </a:solidFill>
                          <a:latin typeface="Arial" panose="020F0502020204030204"/>
                        </a:defRPr>
                      </a:lvl3pPr>
                      <a:lvl4pPr marL="1371600" algn="l" defTabSz="914400" rtl="0" eaLnBrk="1" latinLnBrk="0" hangingPunct="1">
                        <a:defRPr sz="1800" kern="1200">
                          <a:solidFill>
                            <a:schemeClr val="dk1"/>
                          </a:solidFill>
                          <a:latin typeface="Arial" panose="020F0502020204030204"/>
                        </a:defRPr>
                      </a:lvl4pPr>
                      <a:lvl5pPr marL="1828800" algn="l" defTabSz="914400" rtl="0" eaLnBrk="1" latinLnBrk="0" hangingPunct="1">
                        <a:defRPr sz="1800" kern="1200">
                          <a:solidFill>
                            <a:schemeClr val="dk1"/>
                          </a:solidFill>
                          <a:latin typeface="Arial" panose="020F0502020204030204"/>
                        </a:defRPr>
                      </a:lvl5pPr>
                      <a:lvl6pPr marL="2286000" algn="l" defTabSz="914400" rtl="0" eaLnBrk="1" latinLnBrk="0" hangingPunct="1">
                        <a:defRPr sz="1800" kern="1200">
                          <a:solidFill>
                            <a:schemeClr val="dk1"/>
                          </a:solidFill>
                          <a:latin typeface="Arial" panose="020F0502020204030204"/>
                        </a:defRPr>
                      </a:lvl6pPr>
                      <a:lvl7pPr marL="2743200" algn="l" defTabSz="914400" rtl="0" eaLnBrk="1" latinLnBrk="0" hangingPunct="1">
                        <a:defRPr sz="1800" kern="1200">
                          <a:solidFill>
                            <a:schemeClr val="dk1"/>
                          </a:solidFill>
                          <a:latin typeface="Arial" panose="020F0502020204030204"/>
                        </a:defRPr>
                      </a:lvl7pPr>
                      <a:lvl8pPr marL="3200400" algn="l" defTabSz="914400" rtl="0" eaLnBrk="1" latinLnBrk="0" hangingPunct="1">
                        <a:defRPr sz="1800" kern="1200">
                          <a:solidFill>
                            <a:schemeClr val="dk1"/>
                          </a:solidFill>
                          <a:latin typeface="Arial" panose="020F0502020204030204"/>
                        </a:defRPr>
                      </a:lvl8pPr>
                      <a:lvl9pPr marL="3657600" algn="l" defTabSz="914400" rtl="0" eaLnBrk="1" latinLnBrk="0" hangingPunct="1">
                        <a:defRPr sz="1800" kern="1200">
                          <a:solidFill>
                            <a:schemeClr val="dk1"/>
                          </a:solidFill>
                          <a:latin typeface="Arial" panose="020F0502020204030204"/>
                        </a:defRPr>
                      </a:lvl9pPr>
                    </a:lstStyle>
                    <a:p>
                      <a:pPr algn="ctr">
                        <a:lnSpc>
                          <a:spcPct val="95000"/>
                        </a:lnSpc>
                      </a:pPr>
                      <a:r>
                        <a:rPr lang="en-GB" sz="1000" b="1" dirty="0">
                          <a:latin typeface="Arial" panose="020B0604020202020204" pitchFamily="34" charset="0"/>
                          <a:cs typeface="Arial" panose="020B0604020202020204" pitchFamily="34" charset="0"/>
                        </a:rPr>
                        <a:t>66 (47–81)</a:t>
                      </a:r>
                    </a:p>
                  </a:txBody>
                  <a:tcPr marT="36000" marB="36000"/>
                </a:tc>
                <a:extLst>
                  <a:ext uri="{0D108BD9-81ED-4DB2-BD59-A6C34878D82A}">
                    <a16:rowId xmlns:a16="http://schemas.microsoft.com/office/drawing/2014/main" val="2495782009"/>
                  </a:ext>
                </a:extLst>
              </a:tr>
              <a:tr h="577140">
                <a:tc>
                  <a:txBody>
                    <a:bodyPr/>
                    <a:lstStyle>
                      <a:lvl1pPr marL="0" algn="l" defTabSz="914400" rtl="0" eaLnBrk="1" latinLnBrk="0" hangingPunct="1">
                        <a:defRPr sz="1800" kern="1200">
                          <a:solidFill>
                            <a:schemeClr val="dk1"/>
                          </a:solidFill>
                          <a:latin typeface="Arial" panose="020F0502020204030204"/>
                        </a:defRPr>
                      </a:lvl1pPr>
                      <a:lvl2pPr marL="457200" algn="l" defTabSz="914400" rtl="0" eaLnBrk="1" latinLnBrk="0" hangingPunct="1">
                        <a:defRPr sz="1800" kern="1200">
                          <a:solidFill>
                            <a:schemeClr val="dk1"/>
                          </a:solidFill>
                          <a:latin typeface="Arial" panose="020F0502020204030204"/>
                        </a:defRPr>
                      </a:lvl2pPr>
                      <a:lvl3pPr marL="914400" algn="l" defTabSz="914400" rtl="0" eaLnBrk="1" latinLnBrk="0" hangingPunct="1">
                        <a:defRPr sz="1800" kern="1200">
                          <a:solidFill>
                            <a:schemeClr val="dk1"/>
                          </a:solidFill>
                          <a:latin typeface="Arial" panose="020F0502020204030204"/>
                        </a:defRPr>
                      </a:lvl3pPr>
                      <a:lvl4pPr marL="1371600" algn="l" defTabSz="914400" rtl="0" eaLnBrk="1" latinLnBrk="0" hangingPunct="1">
                        <a:defRPr sz="1800" kern="1200">
                          <a:solidFill>
                            <a:schemeClr val="dk1"/>
                          </a:solidFill>
                          <a:latin typeface="Arial" panose="020F0502020204030204"/>
                        </a:defRPr>
                      </a:lvl4pPr>
                      <a:lvl5pPr marL="1828800" algn="l" defTabSz="914400" rtl="0" eaLnBrk="1" latinLnBrk="0" hangingPunct="1">
                        <a:defRPr sz="1800" kern="1200">
                          <a:solidFill>
                            <a:schemeClr val="dk1"/>
                          </a:solidFill>
                          <a:latin typeface="Arial" panose="020F0502020204030204"/>
                        </a:defRPr>
                      </a:lvl5pPr>
                      <a:lvl6pPr marL="2286000" algn="l" defTabSz="914400" rtl="0" eaLnBrk="1" latinLnBrk="0" hangingPunct="1">
                        <a:defRPr sz="1800" kern="1200">
                          <a:solidFill>
                            <a:schemeClr val="dk1"/>
                          </a:solidFill>
                          <a:latin typeface="Arial" panose="020F0502020204030204"/>
                        </a:defRPr>
                      </a:lvl6pPr>
                      <a:lvl7pPr marL="2743200" algn="l" defTabSz="914400" rtl="0" eaLnBrk="1" latinLnBrk="0" hangingPunct="1">
                        <a:defRPr sz="1800" kern="1200">
                          <a:solidFill>
                            <a:schemeClr val="dk1"/>
                          </a:solidFill>
                          <a:latin typeface="Arial" panose="020F0502020204030204"/>
                        </a:defRPr>
                      </a:lvl7pPr>
                      <a:lvl8pPr marL="3200400" algn="l" defTabSz="914400" rtl="0" eaLnBrk="1" latinLnBrk="0" hangingPunct="1">
                        <a:defRPr sz="1800" kern="1200">
                          <a:solidFill>
                            <a:schemeClr val="dk1"/>
                          </a:solidFill>
                          <a:latin typeface="Arial" panose="020F0502020204030204"/>
                        </a:defRPr>
                      </a:lvl8pPr>
                      <a:lvl9pPr marL="3657600" algn="l" defTabSz="914400" rtl="0" eaLnBrk="1" latinLnBrk="0" hangingPunct="1">
                        <a:defRPr sz="1800" kern="1200">
                          <a:solidFill>
                            <a:schemeClr val="dk1"/>
                          </a:solidFill>
                          <a:latin typeface="Arial" panose="020F0502020204030204"/>
                        </a:defRPr>
                      </a:lvl9pPr>
                    </a:lstStyle>
                    <a:p>
                      <a:pPr>
                        <a:lnSpc>
                          <a:spcPct val="95000"/>
                        </a:lnSpc>
                      </a:pPr>
                      <a:r>
                        <a:rPr lang="en-GB" sz="1000" b="1" dirty="0">
                          <a:latin typeface="Arial" panose="020B0604020202020204" pitchFamily="34" charset="0"/>
                          <a:cs typeface="Arial" panose="020B0604020202020204" pitchFamily="34" charset="0"/>
                        </a:rPr>
                        <a:t>Best response, </a:t>
                      </a:r>
                      <a:r>
                        <a:rPr lang="en-GB" sz="1000" b="0" dirty="0">
                          <a:latin typeface="Arial" panose="020B0604020202020204" pitchFamily="34" charset="0"/>
                          <a:cs typeface="Arial" panose="020B0604020202020204" pitchFamily="34" charset="0"/>
                        </a:rPr>
                        <a:t>n (%)</a:t>
                      </a:r>
                      <a:br>
                        <a:rPr lang="en-GB" sz="1000" b="0" dirty="0">
                          <a:latin typeface="Arial" panose="020B0604020202020204" pitchFamily="34" charset="0"/>
                          <a:cs typeface="Arial" panose="020B0604020202020204" pitchFamily="34" charset="0"/>
                        </a:rPr>
                      </a:br>
                      <a:r>
                        <a:rPr lang="en-GB" sz="1000" b="0" dirty="0">
                          <a:latin typeface="Arial" panose="020B0604020202020204" pitchFamily="34" charset="0"/>
                          <a:cs typeface="Arial" panose="020B0604020202020204" pitchFamily="34" charset="0"/>
                        </a:rPr>
                        <a:t>   Complete response </a:t>
                      </a:r>
                    </a:p>
                    <a:p>
                      <a:pPr>
                        <a:lnSpc>
                          <a:spcPct val="95000"/>
                        </a:lnSpc>
                      </a:pPr>
                      <a:r>
                        <a:rPr lang="en-GB" sz="1000" b="0" dirty="0">
                          <a:latin typeface="Arial" panose="020B0604020202020204" pitchFamily="34" charset="0"/>
                          <a:cs typeface="Arial" panose="020B0604020202020204" pitchFamily="34" charset="0"/>
                        </a:rPr>
                        <a:t>   Partial response </a:t>
                      </a:r>
                      <a:br>
                        <a:rPr lang="en-GB" sz="1000" b="0" dirty="0">
                          <a:latin typeface="Arial" panose="020B0604020202020204" pitchFamily="34" charset="0"/>
                          <a:cs typeface="Arial" panose="020B0604020202020204" pitchFamily="34" charset="0"/>
                        </a:rPr>
                      </a:br>
                      <a:r>
                        <a:rPr lang="en-GB" sz="1000" b="0" dirty="0">
                          <a:latin typeface="Arial" panose="020B0604020202020204" pitchFamily="34" charset="0"/>
                          <a:cs typeface="Arial" panose="020B0604020202020204" pitchFamily="34" charset="0"/>
                        </a:rPr>
                        <a:t>   Stable disease </a:t>
                      </a:r>
                    </a:p>
                    <a:p>
                      <a:pPr>
                        <a:lnSpc>
                          <a:spcPct val="95000"/>
                        </a:lnSpc>
                      </a:pPr>
                      <a:r>
                        <a:rPr lang="en-GB" sz="1000" b="0" dirty="0">
                          <a:latin typeface="Arial" panose="020B0604020202020204" pitchFamily="34" charset="0"/>
                          <a:cs typeface="Arial" panose="020B0604020202020204" pitchFamily="34" charset="0"/>
                        </a:rPr>
                        <a:t>   Progressive disease </a:t>
                      </a:r>
                    </a:p>
                    <a:p>
                      <a:pPr>
                        <a:lnSpc>
                          <a:spcPct val="95000"/>
                        </a:lnSpc>
                      </a:pPr>
                      <a:r>
                        <a:rPr lang="en-GB" sz="1000" b="0" dirty="0">
                          <a:latin typeface="Arial" panose="020B0604020202020204" pitchFamily="34" charset="0"/>
                          <a:cs typeface="Arial" panose="020B0604020202020204" pitchFamily="34" charset="0"/>
                        </a:rPr>
                        <a:t>   Not evaluable</a:t>
                      </a:r>
                      <a:endParaRPr lang="en-GB" sz="1000" b="1" dirty="0">
                        <a:latin typeface="Arial" panose="020B0604020202020204" pitchFamily="34" charset="0"/>
                        <a:cs typeface="Arial" panose="020B0604020202020204" pitchFamily="34" charset="0"/>
                      </a:endParaRPr>
                    </a:p>
                  </a:txBody>
                  <a:tcPr marT="36000" marB="36000"/>
                </a:tc>
                <a:tc>
                  <a:txBody>
                    <a:bodyPr/>
                    <a:lstStyle>
                      <a:lvl1pPr marL="0" algn="l" defTabSz="914400" rtl="0" eaLnBrk="1" latinLnBrk="0" hangingPunct="1">
                        <a:defRPr sz="1800" kern="1200">
                          <a:solidFill>
                            <a:schemeClr val="dk1"/>
                          </a:solidFill>
                          <a:latin typeface="Arial" panose="020F0502020204030204"/>
                        </a:defRPr>
                      </a:lvl1pPr>
                      <a:lvl2pPr marL="457200" algn="l" defTabSz="914400" rtl="0" eaLnBrk="1" latinLnBrk="0" hangingPunct="1">
                        <a:defRPr sz="1800" kern="1200">
                          <a:solidFill>
                            <a:schemeClr val="dk1"/>
                          </a:solidFill>
                          <a:latin typeface="Arial" panose="020F0502020204030204"/>
                        </a:defRPr>
                      </a:lvl2pPr>
                      <a:lvl3pPr marL="914400" algn="l" defTabSz="914400" rtl="0" eaLnBrk="1" latinLnBrk="0" hangingPunct="1">
                        <a:defRPr sz="1800" kern="1200">
                          <a:solidFill>
                            <a:schemeClr val="dk1"/>
                          </a:solidFill>
                          <a:latin typeface="Arial" panose="020F0502020204030204"/>
                        </a:defRPr>
                      </a:lvl3pPr>
                      <a:lvl4pPr marL="1371600" algn="l" defTabSz="914400" rtl="0" eaLnBrk="1" latinLnBrk="0" hangingPunct="1">
                        <a:defRPr sz="1800" kern="1200">
                          <a:solidFill>
                            <a:schemeClr val="dk1"/>
                          </a:solidFill>
                          <a:latin typeface="Arial" panose="020F0502020204030204"/>
                        </a:defRPr>
                      </a:lvl4pPr>
                      <a:lvl5pPr marL="1828800" algn="l" defTabSz="914400" rtl="0" eaLnBrk="1" latinLnBrk="0" hangingPunct="1">
                        <a:defRPr sz="1800" kern="1200">
                          <a:solidFill>
                            <a:schemeClr val="dk1"/>
                          </a:solidFill>
                          <a:latin typeface="Arial" panose="020F0502020204030204"/>
                        </a:defRPr>
                      </a:lvl5pPr>
                      <a:lvl6pPr marL="2286000" algn="l" defTabSz="914400" rtl="0" eaLnBrk="1" latinLnBrk="0" hangingPunct="1">
                        <a:defRPr sz="1800" kern="1200">
                          <a:solidFill>
                            <a:schemeClr val="dk1"/>
                          </a:solidFill>
                          <a:latin typeface="Arial" panose="020F0502020204030204"/>
                        </a:defRPr>
                      </a:lvl6pPr>
                      <a:lvl7pPr marL="2743200" algn="l" defTabSz="914400" rtl="0" eaLnBrk="1" latinLnBrk="0" hangingPunct="1">
                        <a:defRPr sz="1800" kern="1200">
                          <a:solidFill>
                            <a:schemeClr val="dk1"/>
                          </a:solidFill>
                          <a:latin typeface="Arial" panose="020F0502020204030204"/>
                        </a:defRPr>
                      </a:lvl7pPr>
                      <a:lvl8pPr marL="3200400" algn="l" defTabSz="914400" rtl="0" eaLnBrk="1" latinLnBrk="0" hangingPunct="1">
                        <a:defRPr sz="1800" kern="1200">
                          <a:solidFill>
                            <a:schemeClr val="dk1"/>
                          </a:solidFill>
                          <a:latin typeface="Arial" panose="020F0502020204030204"/>
                        </a:defRPr>
                      </a:lvl8pPr>
                      <a:lvl9pPr marL="3657600" algn="l" defTabSz="914400" rtl="0" eaLnBrk="1" latinLnBrk="0" hangingPunct="1">
                        <a:defRPr sz="1800" kern="1200">
                          <a:solidFill>
                            <a:schemeClr val="dk1"/>
                          </a:solidFill>
                          <a:latin typeface="Arial" panose="020F0502020204030204"/>
                        </a:defRPr>
                      </a:lvl9pPr>
                    </a:lstStyle>
                    <a:p>
                      <a:pPr algn="ctr">
                        <a:lnSpc>
                          <a:spcPct val="95000"/>
                        </a:lnSpc>
                      </a:pPr>
                      <a:endParaRPr lang="en-GB" sz="1000" dirty="0">
                        <a:latin typeface="Arial" panose="020B0604020202020204" pitchFamily="34" charset="0"/>
                        <a:cs typeface="Arial" panose="020B0604020202020204" pitchFamily="34" charset="0"/>
                      </a:endParaRPr>
                    </a:p>
                    <a:p>
                      <a:pPr algn="ctr">
                        <a:lnSpc>
                          <a:spcPct val="95000"/>
                        </a:lnSpc>
                      </a:pPr>
                      <a:r>
                        <a:rPr lang="en-GB" sz="1000" dirty="0">
                          <a:latin typeface="Arial" panose="020B0604020202020204" pitchFamily="34" charset="0"/>
                          <a:cs typeface="Arial" panose="020B0604020202020204" pitchFamily="34" charset="0"/>
                        </a:rPr>
                        <a:t>0</a:t>
                      </a:r>
                    </a:p>
                    <a:p>
                      <a:pPr algn="ctr">
                        <a:lnSpc>
                          <a:spcPct val="95000"/>
                        </a:lnSpc>
                      </a:pPr>
                      <a:r>
                        <a:rPr lang="en-GB" sz="1000" dirty="0">
                          <a:latin typeface="Arial" panose="020B0604020202020204" pitchFamily="34" charset="0"/>
                          <a:cs typeface="Arial" panose="020B0604020202020204" pitchFamily="34" charset="0"/>
                        </a:rPr>
                        <a:t>8 (67)</a:t>
                      </a:r>
                    </a:p>
                    <a:p>
                      <a:pPr algn="ctr">
                        <a:lnSpc>
                          <a:spcPct val="95000"/>
                        </a:lnSpc>
                      </a:pPr>
                      <a:r>
                        <a:rPr lang="en-GB" sz="1000" dirty="0">
                          <a:latin typeface="Arial" panose="020B0604020202020204" pitchFamily="34" charset="0"/>
                          <a:cs typeface="Arial" panose="020B0604020202020204" pitchFamily="34" charset="0"/>
                        </a:rPr>
                        <a:t>2 (17)</a:t>
                      </a:r>
                    </a:p>
                    <a:p>
                      <a:pPr algn="ctr">
                        <a:lnSpc>
                          <a:spcPct val="95000"/>
                        </a:lnSpc>
                      </a:pPr>
                      <a:r>
                        <a:rPr lang="en-GB" sz="1000" dirty="0">
                          <a:latin typeface="Arial" panose="020B0604020202020204" pitchFamily="34" charset="0"/>
                          <a:cs typeface="Arial" panose="020B0604020202020204" pitchFamily="34" charset="0"/>
                        </a:rPr>
                        <a:t>2 (17)</a:t>
                      </a:r>
                    </a:p>
                    <a:p>
                      <a:pPr algn="ctr">
                        <a:lnSpc>
                          <a:spcPct val="95000"/>
                        </a:lnSpc>
                      </a:pPr>
                      <a:r>
                        <a:rPr lang="en-GB" sz="1000" dirty="0">
                          <a:latin typeface="Arial" panose="020B0604020202020204" pitchFamily="34" charset="0"/>
                          <a:cs typeface="Arial" panose="020B0604020202020204" pitchFamily="34" charset="0"/>
                        </a:rPr>
                        <a:t>0</a:t>
                      </a:r>
                    </a:p>
                  </a:txBody>
                  <a:tcPr marT="36000" marB="36000"/>
                </a:tc>
                <a:tc>
                  <a:txBody>
                    <a:bodyPr/>
                    <a:lstStyle>
                      <a:lvl1pPr marL="0" algn="l" defTabSz="914400" rtl="0" eaLnBrk="1" latinLnBrk="0" hangingPunct="1">
                        <a:defRPr sz="1800" kern="1200">
                          <a:solidFill>
                            <a:schemeClr val="dk1"/>
                          </a:solidFill>
                          <a:latin typeface="Arial" panose="020F0502020204030204"/>
                        </a:defRPr>
                      </a:lvl1pPr>
                      <a:lvl2pPr marL="457200" algn="l" defTabSz="914400" rtl="0" eaLnBrk="1" latinLnBrk="0" hangingPunct="1">
                        <a:defRPr sz="1800" kern="1200">
                          <a:solidFill>
                            <a:schemeClr val="dk1"/>
                          </a:solidFill>
                          <a:latin typeface="Arial" panose="020F0502020204030204"/>
                        </a:defRPr>
                      </a:lvl2pPr>
                      <a:lvl3pPr marL="914400" algn="l" defTabSz="914400" rtl="0" eaLnBrk="1" latinLnBrk="0" hangingPunct="1">
                        <a:defRPr sz="1800" kern="1200">
                          <a:solidFill>
                            <a:schemeClr val="dk1"/>
                          </a:solidFill>
                          <a:latin typeface="Arial" panose="020F0502020204030204"/>
                        </a:defRPr>
                      </a:lvl3pPr>
                      <a:lvl4pPr marL="1371600" algn="l" defTabSz="914400" rtl="0" eaLnBrk="1" latinLnBrk="0" hangingPunct="1">
                        <a:defRPr sz="1800" kern="1200">
                          <a:solidFill>
                            <a:schemeClr val="dk1"/>
                          </a:solidFill>
                          <a:latin typeface="Arial" panose="020F0502020204030204"/>
                        </a:defRPr>
                      </a:lvl4pPr>
                      <a:lvl5pPr marL="1828800" algn="l" defTabSz="914400" rtl="0" eaLnBrk="1" latinLnBrk="0" hangingPunct="1">
                        <a:defRPr sz="1800" kern="1200">
                          <a:solidFill>
                            <a:schemeClr val="dk1"/>
                          </a:solidFill>
                          <a:latin typeface="Arial" panose="020F0502020204030204"/>
                        </a:defRPr>
                      </a:lvl5pPr>
                      <a:lvl6pPr marL="2286000" algn="l" defTabSz="914400" rtl="0" eaLnBrk="1" latinLnBrk="0" hangingPunct="1">
                        <a:defRPr sz="1800" kern="1200">
                          <a:solidFill>
                            <a:schemeClr val="dk1"/>
                          </a:solidFill>
                          <a:latin typeface="Arial" panose="020F0502020204030204"/>
                        </a:defRPr>
                      </a:lvl6pPr>
                      <a:lvl7pPr marL="2743200" algn="l" defTabSz="914400" rtl="0" eaLnBrk="1" latinLnBrk="0" hangingPunct="1">
                        <a:defRPr sz="1800" kern="1200">
                          <a:solidFill>
                            <a:schemeClr val="dk1"/>
                          </a:solidFill>
                          <a:latin typeface="Arial" panose="020F0502020204030204"/>
                        </a:defRPr>
                      </a:lvl7pPr>
                      <a:lvl8pPr marL="3200400" algn="l" defTabSz="914400" rtl="0" eaLnBrk="1" latinLnBrk="0" hangingPunct="1">
                        <a:defRPr sz="1800" kern="1200">
                          <a:solidFill>
                            <a:schemeClr val="dk1"/>
                          </a:solidFill>
                          <a:latin typeface="Arial" panose="020F0502020204030204"/>
                        </a:defRPr>
                      </a:lvl8pPr>
                      <a:lvl9pPr marL="3657600" algn="l" defTabSz="914400" rtl="0" eaLnBrk="1" latinLnBrk="0" hangingPunct="1">
                        <a:defRPr sz="1800" kern="1200">
                          <a:solidFill>
                            <a:schemeClr val="dk1"/>
                          </a:solidFill>
                          <a:latin typeface="Arial" panose="020F0502020204030204"/>
                        </a:defRPr>
                      </a:lvl9pPr>
                    </a:lstStyle>
                    <a:p>
                      <a:pPr algn="ctr">
                        <a:lnSpc>
                          <a:spcPct val="95000"/>
                        </a:lnSpc>
                      </a:pPr>
                      <a:endParaRPr lang="en-GB" sz="1000" dirty="0">
                        <a:latin typeface="Arial" panose="020B0604020202020204" pitchFamily="34" charset="0"/>
                        <a:cs typeface="Arial" panose="020B0604020202020204" pitchFamily="34" charset="0"/>
                      </a:endParaRPr>
                    </a:p>
                    <a:p>
                      <a:pPr algn="ctr">
                        <a:lnSpc>
                          <a:spcPct val="95000"/>
                        </a:lnSpc>
                      </a:pPr>
                      <a:r>
                        <a:rPr lang="en-GB" sz="1000" dirty="0">
                          <a:latin typeface="Arial" panose="020B0604020202020204" pitchFamily="34" charset="0"/>
                          <a:cs typeface="Arial" panose="020B0604020202020204" pitchFamily="34" charset="0"/>
                        </a:rPr>
                        <a:t>4 (13)</a:t>
                      </a:r>
                    </a:p>
                    <a:p>
                      <a:pPr algn="ctr">
                        <a:lnSpc>
                          <a:spcPct val="95000"/>
                        </a:lnSpc>
                      </a:pPr>
                      <a:r>
                        <a:rPr lang="en-GB" sz="1000" dirty="0">
                          <a:latin typeface="Arial" panose="020B0604020202020204" pitchFamily="34" charset="0"/>
                          <a:cs typeface="Arial" panose="020B0604020202020204" pitchFamily="34" charset="0"/>
                        </a:rPr>
                        <a:t>17 (53)</a:t>
                      </a:r>
                    </a:p>
                    <a:p>
                      <a:pPr algn="ctr">
                        <a:lnSpc>
                          <a:spcPct val="95000"/>
                        </a:lnSpc>
                      </a:pPr>
                      <a:r>
                        <a:rPr lang="en-GB" sz="1000" dirty="0">
                          <a:latin typeface="Arial" panose="020B0604020202020204" pitchFamily="34" charset="0"/>
                          <a:cs typeface="Arial" panose="020B0604020202020204" pitchFamily="34" charset="0"/>
                        </a:rPr>
                        <a:t>7 (22)</a:t>
                      </a:r>
                    </a:p>
                    <a:p>
                      <a:pPr algn="ctr">
                        <a:lnSpc>
                          <a:spcPct val="95000"/>
                        </a:lnSpc>
                      </a:pPr>
                      <a:r>
                        <a:rPr lang="en-GB" sz="1000" dirty="0">
                          <a:latin typeface="Arial" panose="020B0604020202020204" pitchFamily="34" charset="0"/>
                          <a:cs typeface="Arial" panose="020B0604020202020204" pitchFamily="34" charset="0"/>
                        </a:rPr>
                        <a:t>2 (6)</a:t>
                      </a:r>
                    </a:p>
                    <a:p>
                      <a:pPr algn="ctr">
                        <a:lnSpc>
                          <a:spcPct val="95000"/>
                        </a:lnSpc>
                      </a:pPr>
                      <a:r>
                        <a:rPr lang="en-GB" sz="1000" dirty="0">
                          <a:latin typeface="Arial" panose="020B0604020202020204" pitchFamily="34" charset="0"/>
                          <a:cs typeface="Arial" panose="020B0604020202020204" pitchFamily="34" charset="0"/>
                        </a:rPr>
                        <a:t>2 (6)</a:t>
                      </a:r>
                    </a:p>
                  </a:txBody>
                  <a:tcPr marT="36000" marB="36000"/>
                </a:tc>
                <a:extLst>
                  <a:ext uri="{0D108BD9-81ED-4DB2-BD59-A6C34878D82A}">
                    <a16:rowId xmlns:a16="http://schemas.microsoft.com/office/drawing/2014/main" val="3156395002"/>
                  </a:ext>
                </a:extLst>
              </a:tr>
            </a:tbl>
          </a:graphicData>
        </a:graphic>
      </p:graphicFrame>
      <p:sp>
        <p:nvSpPr>
          <p:cNvPr id="428" name="TextBox 427">
            <a:extLst>
              <a:ext uri="{FF2B5EF4-FFF2-40B4-BE49-F238E27FC236}">
                <a16:creationId xmlns:a16="http://schemas.microsoft.com/office/drawing/2014/main" id="{53AEA1D9-A417-8D3A-0437-1FB4218C83B5}"/>
              </a:ext>
            </a:extLst>
          </p:cNvPr>
          <p:cNvSpPr txBox="1"/>
          <p:nvPr/>
        </p:nvSpPr>
        <p:spPr>
          <a:xfrm>
            <a:off x="7278911" y="6220204"/>
            <a:ext cx="481459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Lin JJ et al., WCLC 2024</a:t>
            </a:r>
          </a:p>
        </p:txBody>
      </p:sp>
      <p:sp>
        <p:nvSpPr>
          <p:cNvPr id="3" name="TextBox 2">
            <a:extLst>
              <a:ext uri="{FF2B5EF4-FFF2-40B4-BE49-F238E27FC236}">
                <a16:creationId xmlns:a16="http://schemas.microsoft.com/office/drawing/2014/main" id="{DC09272A-36C3-3883-C975-963B1EFB5713}"/>
              </a:ext>
            </a:extLst>
          </p:cNvPr>
          <p:cNvSpPr txBox="1"/>
          <p:nvPr/>
        </p:nvSpPr>
        <p:spPr>
          <a:xfrm>
            <a:off x="9895595" y="6509209"/>
            <a:ext cx="2249077" cy="307777"/>
          </a:xfrm>
          <a:prstGeom prst="rect">
            <a:avLst/>
          </a:prstGeom>
          <a:noFill/>
        </p:spPr>
        <p:txBody>
          <a:bodyPr wrap="none" rtlCol="0">
            <a:spAutoFit/>
          </a:bodyPr>
          <a:lstStyle/>
          <a:p>
            <a:r>
              <a:rPr lang="en-US" sz="14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4040447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BD194-6E36-0582-FAA1-C6FDE42E0A93}"/>
              </a:ext>
            </a:extLst>
          </p:cNvPr>
          <p:cNvSpPr>
            <a:spLocks noGrp="1"/>
          </p:cNvSpPr>
          <p:nvPr>
            <p:ph type="title"/>
          </p:nvPr>
        </p:nvSpPr>
        <p:spPr>
          <a:xfrm>
            <a:off x="825658" y="-2667"/>
            <a:ext cx="10515600" cy="1325563"/>
          </a:xfrm>
        </p:spPr>
        <p:txBody>
          <a:bodyPr>
            <a:normAutofit/>
          </a:bodyPr>
          <a:lstStyle/>
          <a:p>
            <a:r>
              <a:rPr lang="en-US" sz="3600" b="1" dirty="0"/>
              <a:t>Larotrectinib in TRK+ NSCLC: Safety Update</a:t>
            </a:r>
          </a:p>
        </p:txBody>
      </p:sp>
      <p:sp>
        <p:nvSpPr>
          <p:cNvPr id="4" name="Content Placeholder 3">
            <a:extLst>
              <a:ext uri="{FF2B5EF4-FFF2-40B4-BE49-F238E27FC236}">
                <a16:creationId xmlns:a16="http://schemas.microsoft.com/office/drawing/2014/main" id="{8A6F6D5A-50BD-FA13-A55A-A7E74417804F}"/>
              </a:ext>
            </a:extLst>
          </p:cNvPr>
          <p:cNvSpPr>
            <a:spLocks noGrp="1"/>
          </p:cNvSpPr>
          <p:nvPr>
            <p:ph idx="1"/>
          </p:nvPr>
        </p:nvSpPr>
        <p:spPr>
          <a:xfrm>
            <a:off x="7934013" y="1860294"/>
            <a:ext cx="4059194" cy="4351338"/>
          </a:xfrm>
        </p:spPr>
        <p:txBody>
          <a:bodyPr>
            <a:noAutofit/>
          </a:bodyPr>
          <a:lstStyle/>
          <a:p>
            <a:pPr>
              <a:lnSpc>
                <a:spcPct val="100000"/>
              </a:lnSpc>
            </a:pPr>
            <a:r>
              <a:rPr lang="en-US" sz="2000" dirty="0">
                <a:latin typeface="Aptos" panose="020B0004020202020204" pitchFamily="34" charset="0"/>
                <a:cs typeface="Arial" panose="020B0604020202020204" pitchFamily="34" charset="0"/>
              </a:rPr>
              <a:t>TRAEs were predominantly </a:t>
            </a:r>
            <a:br>
              <a:rPr lang="en-US" sz="2000" dirty="0">
                <a:latin typeface="Aptos" panose="020B0004020202020204" pitchFamily="34" charset="0"/>
                <a:cs typeface="Arial" panose="020B0604020202020204" pitchFamily="34" charset="0"/>
              </a:rPr>
            </a:br>
            <a:r>
              <a:rPr lang="en-US" sz="2000" dirty="0">
                <a:latin typeface="Aptos" panose="020B0004020202020204" pitchFamily="34" charset="0"/>
                <a:cs typeface="Arial" panose="020B0604020202020204" pitchFamily="34" charset="0"/>
              </a:rPr>
              <a:t>Grade 1/2</a:t>
            </a:r>
          </a:p>
          <a:p>
            <a:pPr>
              <a:lnSpc>
                <a:spcPct val="100000"/>
              </a:lnSpc>
            </a:pPr>
            <a:r>
              <a:rPr lang="en-US" sz="2000" dirty="0">
                <a:latin typeface="Aptos" panose="020B0004020202020204" pitchFamily="34" charset="0"/>
                <a:cs typeface="Arial" panose="020B0604020202020204" pitchFamily="34" charset="0"/>
              </a:rPr>
              <a:t>Grade 3/4 TRAEs were reported in 9 patients</a:t>
            </a:r>
          </a:p>
          <a:p>
            <a:pPr>
              <a:lnSpc>
                <a:spcPct val="100000"/>
              </a:lnSpc>
            </a:pPr>
            <a:r>
              <a:rPr lang="en-US" sz="2000" dirty="0">
                <a:latin typeface="Aptos" panose="020B0004020202020204" pitchFamily="34" charset="0"/>
                <a:cs typeface="Arial" panose="020B0604020202020204" pitchFamily="34" charset="0"/>
              </a:rPr>
              <a:t>One patient discontinued treatment due to TRAEs (increased ALT, AST, and gamma-glutamyl transferase)</a:t>
            </a:r>
          </a:p>
          <a:p>
            <a:pPr>
              <a:lnSpc>
                <a:spcPct val="100000"/>
              </a:lnSpc>
            </a:pPr>
            <a:r>
              <a:rPr lang="en-US" sz="2000" dirty="0">
                <a:latin typeface="Aptos" panose="020B0004020202020204" pitchFamily="34" charset="0"/>
                <a:cs typeface="Arial" panose="020B0604020202020204" pitchFamily="34" charset="0"/>
              </a:rPr>
              <a:t>There were no </a:t>
            </a:r>
            <a:br>
              <a:rPr lang="en-US" sz="2000" dirty="0">
                <a:latin typeface="Aptos" panose="020B0004020202020204" pitchFamily="34" charset="0"/>
                <a:cs typeface="Arial" panose="020B0604020202020204" pitchFamily="34" charset="0"/>
              </a:rPr>
            </a:br>
            <a:r>
              <a:rPr lang="en-US" sz="2000" dirty="0">
                <a:latin typeface="Aptos" panose="020B0004020202020204" pitchFamily="34" charset="0"/>
                <a:cs typeface="Arial" panose="020B0604020202020204" pitchFamily="34" charset="0"/>
              </a:rPr>
              <a:t>treatment-related deaths</a:t>
            </a:r>
          </a:p>
        </p:txBody>
      </p:sp>
      <p:sp>
        <p:nvSpPr>
          <p:cNvPr id="5" name="Title 12">
            <a:extLst>
              <a:ext uri="{FF2B5EF4-FFF2-40B4-BE49-F238E27FC236}">
                <a16:creationId xmlns:a16="http://schemas.microsoft.com/office/drawing/2014/main" id="{EA596DC6-5734-B930-A878-45CFFA593230}"/>
              </a:ext>
            </a:extLst>
          </p:cNvPr>
          <p:cNvSpPr txBox="1">
            <a:spLocks/>
          </p:cNvSpPr>
          <p:nvPr/>
        </p:nvSpPr>
        <p:spPr>
          <a:xfrm>
            <a:off x="569249" y="6133965"/>
            <a:ext cx="10734220" cy="30458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AE, adverse event; ALT, alanine aminotransferase; AST, aspartate aminotransferase; SAE, serious adverse event; TRAE, treatment-related adverse event. </a:t>
            </a:r>
          </a:p>
        </p:txBody>
      </p:sp>
      <p:grpSp>
        <p:nvGrpSpPr>
          <p:cNvPr id="6" name="Group 5">
            <a:extLst>
              <a:ext uri="{FF2B5EF4-FFF2-40B4-BE49-F238E27FC236}">
                <a16:creationId xmlns:a16="http://schemas.microsoft.com/office/drawing/2014/main" id="{B355B41C-E40D-F46D-CEBB-55D6E0306E0A}"/>
              </a:ext>
            </a:extLst>
          </p:cNvPr>
          <p:cNvGrpSpPr/>
          <p:nvPr/>
        </p:nvGrpSpPr>
        <p:grpSpPr>
          <a:xfrm>
            <a:off x="360713" y="1545715"/>
            <a:ext cx="7465178" cy="4425038"/>
            <a:chOff x="13387250" y="4793492"/>
            <a:chExt cx="7667023" cy="4425038"/>
          </a:xfrm>
        </p:grpSpPr>
        <p:graphicFrame>
          <p:nvGraphicFramePr>
            <p:cNvPr id="7" name="Chart 6">
              <a:extLst>
                <a:ext uri="{FF2B5EF4-FFF2-40B4-BE49-F238E27FC236}">
                  <a16:creationId xmlns:a16="http://schemas.microsoft.com/office/drawing/2014/main" id="{B9227428-7AA8-9ACC-1064-9DC27F81EDCB}"/>
                </a:ext>
              </a:extLst>
            </p:cNvPr>
            <p:cNvGraphicFramePr>
              <a:graphicFrameLocks/>
            </p:cNvGraphicFramePr>
            <p:nvPr/>
          </p:nvGraphicFramePr>
          <p:xfrm>
            <a:off x="13387250" y="4793492"/>
            <a:ext cx="7625038" cy="4389120"/>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Connector 7">
              <a:extLst>
                <a:ext uri="{FF2B5EF4-FFF2-40B4-BE49-F238E27FC236}">
                  <a16:creationId xmlns:a16="http://schemas.microsoft.com/office/drawing/2014/main" id="{E5BCC3C8-6246-147B-BCB6-5A4E2E55CE43}"/>
                </a:ext>
              </a:extLst>
            </p:cNvPr>
            <p:cNvCxnSpPr>
              <a:cxnSpLocks/>
            </p:cNvCxnSpPr>
            <p:nvPr/>
          </p:nvCxnSpPr>
          <p:spPr>
            <a:xfrm>
              <a:off x="13499077" y="5701351"/>
              <a:ext cx="7409074" cy="0"/>
            </a:xfrm>
            <a:prstGeom prst="line">
              <a:avLst/>
            </a:prstGeom>
            <a:noFill/>
            <a:ln w="9525" cap="flat" cmpd="sng" algn="ctr">
              <a:solidFill>
                <a:srgbClr val="000000">
                  <a:shade val="95000"/>
                  <a:satMod val="105000"/>
                </a:srgbClr>
              </a:solidFill>
              <a:prstDash val="dash"/>
            </a:ln>
            <a:effectLst/>
          </p:spPr>
        </p:cxnSp>
        <p:sp>
          <p:nvSpPr>
            <p:cNvPr id="9" name="TextBox 8">
              <a:extLst>
                <a:ext uri="{FF2B5EF4-FFF2-40B4-BE49-F238E27FC236}">
                  <a16:creationId xmlns:a16="http://schemas.microsoft.com/office/drawing/2014/main" id="{9A653671-68C7-43A2-1BCA-FC450C15EED9}"/>
                </a:ext>
              </a:extLst>
            </p:cNvPr>
            <p:cNvSpPr txBox="1"/>
            <p:nvPr/>
          </p:nvSpPr>
          <p:spPr>
            <a:xfrm>
              <a:off x="16237982" y="4837128"/>
              <a:ext cx="891834" cy="184666"/>
            </a:xfrm>
            <a:prstGeom prst="rect">
              <a:avLst/>
            </a:prstGeom>
            <a:noFill/>
          </p:spPr>
          <p:txBody>
            <a:bodyPr wrap="square" t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All AEs</a:t>
              </a:r>
            </a:p>
          </p:txBody>
        </p:sp>
        <p:sp>
          <p:nvSpPr>
            <p:cNvPr id="10" name="TextBox 9">
              <a:extLst>
                <a:ext uri="{FF2B5EF4-FFF2-40B4-BE49-F238E27FC236}">
                  <a16:creationId xmlns:a16="http://schemas.microsoft.com/office/drawing/2014/main" id="{F8245511-526D-AE30-2E54-81095A930C0F}"/>
                </a:ext>
              </a:extLst>
            </p:cNvPr>
            <p:cNvSpPr txBox="1"/>
            <p:nvPr/>
          </p:nvSpPr>
          <p:spPr>
            <a:xfrm>
              <a:off x="18011300" y="4837128"/>
              <a:ext cx="3042973" cy="184666"/>
            </a:xfrm>
            <a:prstGeom prst="rect">
              <a:avLst/>
            </a:prstGeom>
            <a:noFill/>
          </p:spPr>
          <p:txBody>
            <a:bodyPr wrap="square" t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TRAEs (AEs related to larotrectinib)</a:t>
              </a:r>
            </a:p>
          </p:txBody>
        </p:sp>
        <p:sp>
          <p:nvSpPr>
            <p:cNvPr id="11" name="TextBox 10">
              <a:extLst>
                <a:ext uri="{FF2B5EF4-FFF2-40B4-BE49-F238E27FC236}">
                  <a16:creationId xmlns:a16="http://schemas.microsoft.com/office/drawing/2014/main" id="{C60A5C7E-885E-0034-C9CD-32B7733DC610}"/>
                </a:ext>
              </a:extLst>
            </p:cNvPr>
            <p:cNvSpPr txBox="1"/>
            <p:nvPr/>
          </p:nvSpPr>
          <p:spPr>
            <a:xfrm>
              <a:off x="17175648" y="9033864"/>
              <a:ext cx="1697470" cy="184666"/>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Patients (%)</a:t>
              </a:r>
            </a:p>
          </p:txBody>
        </p:sp>
        <p:sp>
          <p:nvSpPr>
            <p:cNvPr id="12" name="TextBox 11">
              <a:extLst>
                <a:ext uri="{FF2B5EF4-FFF2-40B4-BE49-F238E27FC236}">
                  <a16:creationId xmlns:a16="http://schemas.microsoft.com/office/drawing/2014/main" id="{9997CAF4-F2DF-8B8E-8526-A78F2BFB68FF}"/>
                </a:ext>
              </a:extLst>
            </p:cNvPr>
            <p:cNvSpPr txBox="1"/>
            <p:nvPr/>
          </p:nvSpPr>
          <p:spPr>
            <a:xfrm>
              <a:off x="15209280" y="5110591"/>
              <a:ext cx="379186" cy="138499"/>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100.0</a:t>
              </a:r>
            </a:p>
          </p:txBody>
        </p:sp>
        <p:sp>
          <p:nvSpPr>
            <p:cNvPr id="13" name="TextBox 12">
              <a:extLst>
                <a:ext uri="{FF2B5EF4-FFF2-40B4-BE49-F238E27FC236}">
                  <a16:creationId xmlns:a16="http://schemas.microsoft.com/office/drawing/2014/main" id="{01B90BBF-1E20-5900-53C1-5FDF85F7054E}"/>
                </a:ext>
              </a:extLst>
            </p:cNvPr>
            <p:cNvSpPr txBox="1"/>
            <p:nvPr/>
          </p:nvSpPr>
          <p:spPr>
            <a:xfrm>
              <a:off x="18433293" y="8588368"/>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15.6</a:t>
              </a:r>
            </a:p>
          </p:txBody>
        </p:sp>
        <p:sp>
          <p:nvSpPr>
            <p:cNvPr id="14" name="TextBox 13">
              <a:extLst>
                <a:ext uri="{FF2B5EF4-FFF2-40B4-BE49-F238E27FC236}">
                  <a16:creationId xmlns:a16="http://schemas.microsoft.com/office/drawing/2014/main" id="{CDFFCE95-B8D1-C59C-1F2A-198B94E4A608}"/>
                </a:ext>
              </a:extLst>
            </p:cNvPr>
            <p:cNvSpPr txBox="1"/>
            <p:nvPr/>
          </p:nvSpPr>
          <p:spPr>
            <a:xfrm>
              <a:off x="18816755" y="5110591"/>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28.1</a:t>
              </a:r>
            </a:p>
          </p:txBody>
        </p:sp>
        <p:sp>
          <p:nvSpPr>
            <p:cNvPr id="15" name="TextBox 14">
              <a:extLst>
                <a:ext uri="{FF2B5EF4-FFF2-40B4-BE49-F238E27FC236}">
                  <a16:creationId xmlns:a16="http://schemas.microsoft.com/office/drawing/2014/main" id="{F421EA22-62B7-6471-3946-2231F53DF34B}"/>
                </a:ext>
              </a:extLst>
            </p:cNvPr>
            <p:cNvSpPr txBox="1"/>
            <p:nvPr/>
          </p:nvSpPr>
          <p:spPr>
            <a:xfrm>
              <a:off x="17632481" y="6920300"/>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3.1</a:t>
              </a:r>
            </a:p>
          </p:txBody>
        </p:sp>
        <p:sp>
          <p:nvSpPr>
            <p:cNvPr id="16" name="TextBox 15">
              <a:extLst>
                <a:ext uri="{FF2B5EF4-FFF2-40B4-BE49-F238E27FC236}">
                  <a16:creationId xmlns:a16="http://schemas.microsoft.com/office/drawing/2014/main" id="{EB4E29D0-46FA-A513-7F16-BE0D84517203}"/>
                </a:ext>
              </a:extLst>
            </p:cNvPr>
            <p:cNvSpPr txBox="1"/>
            <p:nvPr/>
          </p:nvSpPr>
          <p:spPr>
            <a:xfrm>
              <a:off x="17083649" y="7376655"/>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21.9</a:t>
              </a:r>
            </a:p>
          </p:txBody>
        </p:sp>
        <p:sp>
          <p:nvSpPr>
            <p:cNvPr id="17" name="TextBox 16">
              <a:extLst>
                <a:ext uri="{FF2B5EF4-FFF2-40B4-BE49-F238E27FC236}">
                  <a16:creationId xmlns:a16="http://schemas.microsoft.com/office/drawing/2014/main" id="{5DB7321A-92B6-0FE0-CA00-2D3E9B591CB6}"/>
                </a:ext>
              </a:extLst>
            </p:cNvPr>
            <p:cNvSpPr txBox="1"/>
            <p:nvPr/>
          </p:nvSpPr>
          <p:spPr>
            <a:xfrm>
              <a:off x="16386728" y="5409591"/>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46.9</a:t>
              </a:r>
            </a:p>
          </p:txBody>
        </p:sp>
        <p:sp>
          <p:nvSpPr>
            <p:cNvPr id="18" name="TextBox 17">
              <a:extLst>
                <a:ext uri="{FF2B5EF4-FFF2-40B4-BE49-F238E27FC236}">
                  <a16:creationId xmlns:a16="http://schemas.microsoft.com/office/drawing/2014/main" id="{32C88F17-6657-8C3B-E262-53305287542B}"/>
                </a:ext>
              </a:extLst>
            </p:cNvPr>
            <p:cNvSpPr txBox="1"/>
            <p:nvPr/>
          </p:nvSpPr>
          <p:spPr>
            <a:xfrm>
              <a:off x="18270215" y="5261662"/>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9.4</a:t>
              </a:r>
            </a:p>
          </p:txBody>
        </p:sp>
        <p:sp>
          <p:nvSpPr>
            <p:cNvPr id="19" name="TextBox 18">
              <a:extLst>
                <a:ext uri="{FF2B5EF4-FFF2-40B4-BE49-F238E27FC236}">
                  <a16:creationId xmlns:a16="http://schemas.microsoft.com/office/drawing/2014/main" id="{428F0EF2-F5FB-97FD-DC23-E046675E6154}"/>
                </a:ext>
              </a:extLst>
            </p:cNvPr>
            <p:cNvSpPr txBox="1"/>
            <p:nvPr/>
          </p:nvSpPr>
          <p:spPr>
            <a:xfrm>
              <a:off x="16386728" y="5261662"/>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46.9</a:t>
              </a:r>
            </a:p>
          </p:txBody>
        </p:sp>
        <p:sp>
          <p:nvSpPr>
            <p:cNvPr id="20" name="TextBox 19">
              <a:extLst>
                <a:ext uri="{FF2B5EF4-FFF2-40B4-BE49-F238E27FC236}">
                  <a16:creationId xmlns:a16="http://schemas.microsoft.com/office/drawing/2014/main" id="{B1021472-0690-5894-716B-890DF28251CF}"/>
                </a:ext>
              </a:extLst>
            </p:cNvPr>
            <p:cNvSpPr txBox="1"/>
            <p:nvPr/>
          </p:nvSpPr>
          <p:spPr>
            <a:xfrm>
              <a:off x="16926644" y="6620961"/>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28.1</a:t>
              </a:r>
            </a:p>
          </p:txBody>
        </p:sp>
        <p:sp>
          <p:nvSpPr>
            <p:cNvPr id="21" name="TextBox 20">
              <a:extLst>
                <a:ext uri="{FF2B5EF4-FFF2-40B4-BE49-F238E27FC236}">
                  <a16:creationId xmlns:a16="http://schemas.microsoft.com/office/drawing/2014/main" id="{AA96681E-DE3C-1DAC-8463-1EDFA2B9AA2C}"/>
                </a:ext>
              </a:extLst>
            </p:cNvPr>
            <p:cNvSpPr txBox="1"/>
            <p:nvPr/>
          </p:nvSpPr>
          <p:spPr>
            <a:xfrm>
              <a:off x="16562623" y="6168087"/>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40.6</a:t>
              </a:r>
            </a:p>
          </p:txBody>
        </p:sp>
        <p:sp>
          <p:nvSpPr>
            <p:cNvPr id="22" name="TextBox 21">
              <a:extLst>
                <a:ext uri="{FF2B5EF4-FFF2-40B4-BE49-F238E27FC236}">
                  <a16:creationId xmlns:a16="http://schemas.microsoft.com/office/drawing/2014/main" id="{F3CB77E4-9D76-882F-BA76-A204BC72A27A}"/>
                </a:ext>
              </a:extLst>
            </p:cNvPr>
            <p:cNvSpPr txBox="1"/>
            <p:nvPr/>
          </p:nvSpPr>
          <p:spPr>
            <a:xfrm>
              <a:off x="16560211" y="5865946"/>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40.6</a:t>
              </a:r>
            </a:p>
          </p:txBody>
        </p:sp>
        <p:sp>
          <p:nvSpPr>
            <p:cNvPr id="23" name="TextBox 22">
              <a:extLst>
                <a:ext uri="{FF2B5EF4-FFF2-40B4-BE49-F238E27FC236}">
                  <a16:creationId xmlns:a16="http://schemas.microsoft.com/office/drawing/2014/main" id="{15E3AFB8-66AD-861F-46D3-48594900B581}"/>
                </a:ext>
              </a:extLst>
            </p:cNvPr>
            <p:cNvSpPr txBox="1"/>
            <p:nvPr/>
          </p:nvSpPr>
          <p:spPr>
            <a:xfrm>
              <a:off x="18523987" y="5409591"/>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18.8</a:t>
              </a:r>
            </a:p>
          </p:txBody>
        </p:sp>
        <p:sp>
          <p:nvSpPr>
            <p:cNvPr id="24" name="TextBox 23">
              <a:extLst>
                <a:ext uri="{FF2B5EF4-FFF2-40B4-BE49-F238E27FC236}">
                  <a16:creationId xmlns:a16="http://schemas.microsoft.com/office/drawing/2014/main" id="{96EA7DEE-589F-8F73-13B1-E08ADEBDC1D2}"/>
                </a:ext>
              </a:extLst>
            </p:cNvPr>
            <p:cNvSpPr txBox="1"/>
            <p:nvPr/>
          </p:nvSpPr>
          <p:spPr>
            <a:xfrm>
              <a:off x="16560209" y="6017017"/>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40.6</a:t>
              </a:r>
            </a:p>
          </p:txBody>
        </p:sp>
        <p:sp>
          <p:nvSpPr>
            <p:cNvPr id="25" name="TextBox 24">
              <a:extLst>
                <a:ext uri="{FF2B5EF4-FFF2-40B4-BE49-F238E27FC236}">
                  <a16:creationId xmlns:a16="http://schemas.microsoft.com/office/drawing/2014/main" id="{FC281746-19BD-FA48-1889-896754FD902F}"/>
                </a:ext>
              </a:extLst>
            </p:cNvPr>
            <p:cNvSpPr txBox="1"/>
            <p:nvPr/>
          </p:nvSpPr>
          <p:spPr>
            <a:xfrm>
              <a:off x="16467641" y="5718017"/>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43.8</a:t>
              </a:r>
            </a:p>
          </p:txBody>
        </p:sp>
        <p:sp>
          <p:nvSpPr>
            <p:cNvPr id="26" name="TextBox 25">
              <a:extLst>
                <a:ext uri="{FF2B5EF4-FFF2-40B4-BE49-F238E27FC236}">
                  <a16:creationId xmlns:a16="http://schemas.microsoft.com/office/drawing/2014/main" id="{5985F335-F2DF-A5C1-02E4-D3B9BB935DEA}"/>
                </a:ext>
              </a:extLst>
            </p:cNvPr>
            <p:cNvSpPr txBox="1"/>
            <p:nvPr/>
          </p:nvSpPr>
          <p:spPr>
            <a:xfrm>
              <a:off x="16830143" y="6470229"/>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31.3</a:t>
              </a:r>
            </a:p>
          </p:txBody>
        </p:sp>
        <p:sp>
          <p:nvSpPr>
            <p:cNvPr id="27" name="TextBox 26">
              <a:extLst>
                <a:ext uri="{FF2B5EF4-FFF2-40B4-BE49-F238E27FC236}">
                  <a16:creationId xmlns:a16="http://schemas.microsoft.com/office/drawing/2014/main" id="{DE2657F1-975A-FA82-C804-6B9907853B33}"/>
                </a:ext>
              </a:extLst>
            </p:cNvPr>
            <p:cNvSpPr txBox="1"/>
            <p:nvPr/>
          </p:nvSpPr>
          <p:spPr>
            <a:xfrm>
              <a:off x="16924518" y="6775514"/>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28.1</a:t>
              </a:r>
            </a:p>
          </p:txBody>
        </p:sp>
        <p:sp>
          <p:nvSpPr>
            <p:cNvPr id="28" name="TextBox 27">
              <a:extLst>
                <a:ext uri="{FF2B5EF4-FFF2-40B4-BE49-F238E27FC236}">
                  <a16:creationId xmlns:a16="http://schemas.microsoft.com/office/drawing/2014/main" id="{DC7A92B3-45D0-6904-31BC-F5451E8E1262}"/>
                </a:ext>
              </a:extLst>
            </p:cNvPr>
            <p:cNvSpPr txBox="1"/>
            <p:nvPr/>
          </p:nvSpPr>
          <p:spPr>
            <a:xfrm>
              <a:off x="16749159" y="6319157"/>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34.4</a:t>
              </a:r>
            </a:p>
          </p:txBody>
        </p:sp>
        <p:sp>
          <p:nvSpPr>
            <p:cNvPr id="29" name="TextBox 28">
              <a:extLst>
                <a:ext uri="{FF2B5EF4-FFF2-40B4-BE49-F238E27FC236}">
                  <a16:creationId xmlns:a16="http://schemas.microsoft.com/office/drawing/2014/main" id="{FB9D1800-336E-AAA6-0FBE-8A45510C082C}"/>
                </a:ext>
              </a:extLst>
            </p:cNvPr>
            <p:cNvSpPr txBox="1"/>
            <p:nvPr/>
          </p:nvSpPr>
          <p:spPr>
            <a:xfrm>
              <a:off x="17080747" y="7225585"/>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21.9</a:t>
              </a:r>
            </a:p>
          </p:txBody>
        </p:sp>
        <p:sp>
          <p:nvSpPr>
            <p:cNvPr id="30" name="TextBox 29">
              <a:extLst>
                <a:ext uri="{FF2B5EF4-FFF2-40B4-BE49-F238E27FC236}">
                  <a16:creationId xmlns:a16="http://schemas.microsoft.com/office/drawing/2014/main" id="{87006553-789A-9D99-010F-17908F270E50}"/>
                </a:ext>
              </a:extLst>
            </p:cNvPr>
            <p:cNvSpPr txBox="1"/>
            <p:nvPr/>
          </p:nvSpPr>
          <p:spPr>
            <a:xfrm>
              <a:off x="17012931" y="7077656"/>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25.0</a:t>
              </a:r>
            </a:p>
          </p:txBody>
        </p:sp>
        <p:sp>
          <p:nvSpPr>
            <p:cNvPr id="31" name="TextBox 30">
              <a:extLst>
                <a:ext uri="{FF2B5EF4-FFF2-40B4-BE49-F238E27FC236}">
                  <a16:creationId xmlns:a16="http://schemas.microsoft.com/office/drawing/2014/main" id="{F77B09FC-0A8F-4445-A5E7-A93E1A286A03}"/>
                </a:ext>
              </a:extLst>
            </p:cNvPr>
            <p:cNvSpPr txBox="1"/>
            <p:nvPr/>
          </p:nvSpPr>
          <p:spPr>
            <a:xfrm>
              <a:off x="17006447" y="6920300"/>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25.0</a:t>
              </a:r>
            </a:p>
          </p:txBody>
        </p:sp>
        <p:sp>
          <p:nvSpPr>
            <p:cNvPr id="32" name="TextBox 31">
              <a:extLst>
                <a:ext uri="{FF2B5EF4-FFF2-40B4-BE49-F238E27FC236}">
                  <a16:creationId xmlns:a16="http://schemas.microsoft.com/office/drawing/2014/main" id="{D8FABB24-238C-E35F-DF80-FC10D5E4C3D2}"/>
                </a:ext>
              </a:extLst>
            </p:cNvPr>
            <p:cNvSpPr txBox="1"/>
            <p:nvPr/>
          </p:nvSpPr>
          <p:spPr>
            <a:xfrm>
              <a:off x="17621208" y="6168087"/>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3.1</a:t>
              </a:r>
            </a:p>
          </p:txBody>
        </p:sp>
        <p:sp>
          <p:nvSpPr>
            <p:cNvPr id="33" name="TextBox 32">
              <a:extLst>
                <a:ext uri="{FF2B5EF4-FFF2-40B4-BE49-F238E27FC236}">
                  <a16:creationId xmlns:a16="http://schemas.microsoft.com/office/drawing/2014/main" id="{7632D1A5-4D3D-4A91-7B12-520FBCEED985}"/>
                </a:ext>
              </a:extLst>
            </p:cNvPr>
            <p:cNvSpPr txBox="1"/>
            <p:nvPr/>
          </p:nvSpPr>
          <p:spPr>
            <a:xfrm>
              <a:off x="17633843" y="7678795"/>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3.1</a:t>
              </a:r>
            </a:p>
          </p:txBody>
        </p:sp>
        <p:sp>
          <p:nvSpPr>
            <p:cNvPr id="34" name="TextBox 33">
              <a:extLst>
                <a:ext uri="{FF2B5EF4-FFF2-40B4-BE49-F238E27FC236}">
                  <a16:creationId xmlns:a16="http://schemas.microsoft.com/office/drawing/2014/main" id="{5B5B4537-A584-9693-48C3-8DB9E00FD3A8}"/>
                </a:ext>
              </a:extLst>
            </p:cNvPr>
            <p:cNvSpPr txBox="1"/>
            <p:nvPr/>
          </p:nvSpPr>
          <p:spPr>
            <a:xfrm>
              <a:off x="17080747" y="7524585"/>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21.9</a:t>
              </a:r>
            </a:p>
          </p:txBody>
        </p:sp>
        <p:sp>
          <p:nvSpPr>
            <p:cNvPr id="35" name="TextBox 34">
              <a:extLst>
                <a:ext uri="{FF2B5EF4-FFF2-40B4-BE49-F238E27FC236}">
                  <a16:creationId xmlns:a16="http://schemas.microsoft.com/office/drawing/2014/main" id="{791461AA-EA0D-D3AA-7FD6-DD4BEFE254BA}"/>
                </a:ext>
              </a:extLst>
            </p:cNvPr>
            <p:cNvSpPr txBox="1"/>
            <p:nvPr/>
          </p:nvSpPr>
          <p:spPr>
            <a:xfrm>
              <a:off x="17443456" y="6775514"/>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9.4</a:t>
              </a:r>
            </a:p>
          </p:txBody>
        </p:sp>
        <p:sp>
          <p:nvSpPr>
            <p:cNvPr id="36" name="TextBox 35">
              <a:extLst>
                <a:ext uri="{FF2B5EF4-FFF2-40B4-BE49-F238E27FC236}">
                  <a16:creationId xmlns:a16="http://schemas.microsoft.com/office/drawing/2014/main" id="{F8B21157-3EF5-F337-2CC1-825A6365F1E0}"/>
                </a:ext>
              </a:extLst>
            </p:cNvPr>
            <p:cNvSpPr txBox="1"/>
            <p:nvPr/>
          </p:nvSpPr>
          <p:spPr>
            <a:xfrm>
              <a:off x="17083649" y="7678795"/>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21.9</a:t>
              </a:r>
            </a:p>
          </p:txBody>
        </p:sp>
        <p:sp>
          <p:nvSpPr>
            <p:cNvPr id="37" name="TextBox 36">
              <a:extLst>
                <a:ext uri="{FF2B5EF4-FFF2-40B4-BE49-F238E27FC236}">
                  <a16:creationId xmlns:a16="http://schemas.microsoft.com/office/drawing/2014/main" id="{6DD01C8D-6E3E-1A52-6E6E-E56B70B7270F}"/>
                </a:ext>
              </a:extLst>
            </p:cNvPr>
            <p:cNvSpPr txBox="1"/>
            <p:nvPr/>
          </p:nvSpPr>
          <p:spPr>
            <a:xfrm>
              <a:off x="17088594" y="8135153"/>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21.9</a:t>
              </a:r>
            </a:p>
          </p:txBody>
        </p:sp>
        <p:sp>
          <p:nvSpPr>
            <p:cNvPr id="38" name="TextBox 37">
              <a:extLst>
                <a:ext uri="{FF2B5EF4-FFF2-40B4-BE49-F238E27FC236}">
                  <a16:creationId xmlns:a16="http://schemas.microsoft.com/office/drawing/2014/main" id="{3352BF7C-B1E0-0711-D197-B377329D3011}"/>
                </a:ext>
              </a:extLst>
            </p:cNvPr>
            <p:cNvSpPr txBox="1"/>
            <p:nvPr/>
          </p:nvSpPr>
          <p:spPr>
            <a:xfrm>
              <a:off x="17088594" y="7979507"/>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21.9</a:t>
              </a:r>
            </a:p>
          </p:txBody>
        </p:sp>
        <p:sp>
          <p:nvSpPr>
            <p:cNvPr id="39" name="TextBox 38">
              <a:extLst>
                <a:ext uri="{FF2B5EF4-FFF2-40B4-BE49-F238E27FC236}">
                  <a16:creationId xmlns:a16="http://schemas.microsoft.com/office/drawing/2014/main" id="{EFE50940-31DB-3B6C-F2BE-EC64BA4B3F1D}"/>
                </a:ext>
              </a:extLst>
            </p:cNvPr>
            <p:cNvSpPr txBox="1"/>
            <p:nvPr/>
          </p:nvSpPr>
          <p:spPr>
            <a:xfrm>
              <a:off x="17443456" y="7376655"/>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9.4</a:t>
              </a:r>
            </a:p>
          </p:txBody>
        </p:sp>
        <p:sp>
          <p:nvSpPr>
            <p:cNvPr id="40" name="TextBox 39">
              <a:extLst>
                <a:ext uri="{FF2B5EF4-FFF2-40B4-BE49-F238E27FC236}">
                  <a16:creationId xmlns:a16="http://schemas.microsoft.com/office/drawing/2014/main" id="{95A0CCE3-4FE4-E711-6641-6741713A78C7}"/>
                </a:ext>
              </a:extLst>
            </p:cNvPr>
            <p:cNvSpPr txBox="1"/>
            <p:nvPr/>
          </p:nvSpPr>
          <p:spPr>
            <a:xfrm>
              <a:off x="17167417" y="8588368"/>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18.8</a:t>
              </a:r>
            </a:p>
          </p:txBody>
        </p:sp>
        <p:sp>
          <p:nvSpPr>
            <p:cNvPr id="41" name="TextBox 40">
              <a:extLst>
                <a:ext uri="{FF2B5EF4-FFF2-40B4-BE49-F238E27FC236}">
                  <a16:creationId xmlns:a16="http://schemas.microsoft.com/office/drawing/2014/main" id="{E86E182C-751A-DC66-EFA0-F267D01071A7}"/>
                </a:ext>
              </a:extLst>
            </p:cNvPr>
            <p:cNvSpPr txBox="1"/>
            <p:nvPr/>
          </p:nvSpPr>
          <p:spPr>
            <a:xfrm>
              <a:off x="17512821" y="8437295"/>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6.3</a:t>
              </a:r>
            </a:p>
          </p:txBody>
        </p:sp>
        <p:sp>
          <p:nvSpPr>
            <p:cNvPr id="42" name="TextBox 41">
              <a:extLst>
                <a:ext uri="{FF2B5EF4-FFF2-40B4-BE49-F238E27FC236}">
                  <a16:creationId xmlns:a16="http://schemas.microsoft.com/office/drawing/2014/main" id="{17BADF17-2DD1-ABD2-63D4-61A1330CE4A5}"/>
                </a:ext>
              </a:extLst>
            </p:cNvPr>
            <p:cNvSpPr txBox="1"/>
            <p:nvPr/>
          </p:nvSpPr>
          <p:spPr>
            <a:xfrm>
              <a:off x="17169009" y="8437295"/>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18.8</a:t>
              </a:r>
            </a:p>
          </p:txBody>
        </p:sp>
        <p:sp>
          <p:nvSpPr>
            <p:cNvPr id="43" name="TextBox 42">
              <a:extLst>
                <a:ext uri="{FF2B5EF4-FFF2-40B4-BE49-F238E27FC236}">
                  <a16:creationId xmlns:a16="http://schemas.microsoft.com/office/drawing/2014/main" id="{D916B4E1-9112-0E91-03F4-4B484BB4A056}"/>
                </a:ext>
              </a:extLst>
            </p:cNvPr>
            <p:cNvSpPr txBox="1"/>
            <p:nvPr/>
          </p:nvSpPr>
          <p:spPr>
            <a:xfrm>
              <a:off x="17512821" y="5865946"/>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6.3</a:t>
              </a:r>
            </a:p>
          </p:txBody>
        </p:sp>
        <p:sp>
          <p:nvSpPr>
            <p:cNvPr id="44" name="TextBox 43">
              <a:extLst>
                <a:ext uri="{FF2B5EF4-FFF2-40B4-BE49-F238E27FC236}">
                  <a16:creationId xmlns:a16="http://schemas.microsoft.com/office/drawing/2014/main" id="{7A10493A-02CD-5B1F-F978-91F16ED0647E}"/>
                </a:ext>
              </a:extLst>
            </p:cNvPr>
            <p:cNvSpPr txBox="1"/>
            <p:nvPr/>
          </p:nvSpPr>
          <p:spPr>
            <a:xfrm>
              <a:off x="17618103" y="5566946"/>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3.1</a:t>
              </a:r>
            </a:p>
          </p:txBody>
        </p:sp>
        <p:sp>
          <p:nvSpPr>
            <p:cNvPr id="45" name="TextBox 44">
              <a:extLst>
                <a:ext uri="{FF2B5EF4-FFF2-40B4-BE49-F238E27FC236}">
                  <a16:creationId xmlns:a16="http://schemas.microsoft.com/office/drawing/2014/main" id="{82B477C0-4E30-5704-FB3F-FCA92D35308B}"/>
                </a:ext>
              </a:extLst>
            </p:cNvPr>
            <p:cNvSpPr txBox="1"/>
            <p:nvPr/>
          </p:nvSpPr>
          <p:spPr>
            <a:xfrm>
              <a:off x="17612257" y="5718017"/>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3.1</a:t>
              </a:r>
            </a:p>
          </p:txBody>
        </p:sp>
        <p:sp>
          <p:nvSpPr>
            <p:cNvPr id="46" name="TextBox 45">
              <a:extLst>
                <a:ext uri="{FF2B5EF4-FFF2-40B4-BE49-F238E27FC236}">
                  <a16:creationId xmlns:a16="http://schemas.microsoft.com/office/drawing/2014/main" id="{2D5C2BEC-265E-9183-1D99-ABDDA916929A}"/>
                </a:ext>
              </a:extLst>
            </p:cNvPr>
            <p:cNvSpPr txBox="1"/>
            <p:nvPr/>
          </p:nvSpPr>
          <p:spPr>
            <a:xfrm>
              <a:off x="17443456" y="6017017"/>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9.4</a:t>
              </a:r>
            </a:p>
          </p:txBody>
        </p:sp>
        <p:sp>
          <p:nvSpPr>
            <p:cNvPr id="47" name="TextBox 46">
              <a:extLst>
                <a:ext uri="{FF2B5EF4-FFF2-40B4-BE49-F238E27FC236}">
                  <a16:creationId xmlns:a16="http://schemas.microsoft.com/office/drawing/2014/main" id="{B61B1636-8527-2B86-5518-5267E57D0698}"/>
                </a:ext>
              </a:extLst>
            </p:cNvPr>
            <p:cNvSpPr txBox="1"/>
            <p:nvPr/>
          </p:nvSpPr>
          <p:spPr>
            <a:xfrm>
              <a:off x="17624219" y="6620961"/>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3.1</a:t>
              </a:r>
            </a:p>
          </p:txBody>
        </p:sp>
        <p:sp>
          <p:nvSpPr>
            <p:cNvPr id="48" name="TextBox 47">
              <a:extLst>
                <a:ext uri="{FF2B5EF4-FFF2-40B4-BE49-F238E27FC236}">
                  <a16:creationId xmlns:a16="http://schemas.microsoft.com/office/drawing/2014/main" id="{2D666690-7341-4317-2C13-BAA0BBA680E7}"/>
                </a:ext>
              </a:extLst>
            </p:cNvPr>
            <p:cNvSpPr txBox="1"/>
            <p:nvPr/>
          </p:nvSpPr>
          <p:spPr>
            <a:xfrm>
              <a:off x="17621208" y="6470229"/>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3.1</a:t>
              </a:r>
            </a:p>
          </p:txBody>
        </p:sp>
        <p:sp>
          <p:nvSpPr>
            <p:cNvPr id="49" name="TextBox 48">
              <a:extLst>
                <a:ext uri="{FF2B5EF4-FFF2-40B4-BE49-F238E27FC236}">
                  <a16:creationId xmlns:a16="http://schemas.microsoft.com/office/drawing/2014/main" id="{0D7975ED-E957-0A70-7841-7A62F79D283F}"/>
                </a:ext>
              </a:extLst>
            </p:cNvPr>
            <p:cNvSpPr txBox="1"/>
            <p:nvPr/>
          </p:nvSpPr>
          <p:spPr>
            <a:xfrm>
              <a:off x="17621208" y="6319157"/>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3.1</a:t>
              </a:r>
            </a:p>
          </p:txBody>
        </p:sp>
        <p:sp>
          <p:nvSpPr>
            <p:cNvPr id="50" name="TextBox 49">
              <a:extLst>
                <a:ext uri="{FF2B5EF4-FFF2-40B4-BE49-F238E27FC236}">
                  <a16:creationId xmlns:a16="http://schemas.microsoft.com/office/drawing/2014/main" id="{C3EDFC46-1641-72BC-A275-92A951C223F8}"/>
                </a:ext>
              </a:extLst>
            </p:cNvPr>
            <p:cNvSpPr txBox="1"/>
            <p:nvPr/>
          </p:nvSpPr>
          <p:spPr>
            <a:xfrm>
              <a:off x="18962802" y="6017017"/>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34.4</a:t>
              </a:r>
            </a:p>
          </p:txBody>
        </p:sp>
        <p:sp>
          <p:nvSpPr>
            <p:cNvPr id="51" name="TextBox 50">
              <a:extLst>
                <a:ext uri="{FF2B5EF4-FFF2-40B4-BE49-F238E27FC236}">
                  <a16:creationId xmlns:a16="http://schemas.microsoft.com/office/drawing/2014/main" id="{0151E186-1778-0CDE-E41E-9F61EB0652C2}"/>
                </a:ext>
              </a:extLst>
            </p:cNvPr>
            <p:cNvSpPr txBox="1"/>
            <p:nvPr/>
          </p:nvSpPr>
          <p:spPr>
            <a:xfrm>
              <a:off x="19142642" y="5865946"/>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40.6</a:t>
              </a:r>
            </a:p>
          </p:txBody>
        </p:sp>
        <p:sp>
          <p:nvSpPr>
            <p:cNvPr id="52" name="TextBox 51">
              <a:extLst>
                <a:ext uri="{FF2B5EF4-FFF2-40B4-BE49-F238E27FC236}">
                  <a16:creationId xmlns:a16="http://schemas.microsoft.com/office/drawing/2014/main" id="{D0AB67E6-658F-5F14-8D39-C47FA2403CAB}"/>
                </a:ext>
              </a:extLst>
            </p:cNvPr>
            <p:cNvSpPr txBox="1"/>
            <p:nvPr/>
          </p:nvSpPr>
          <p:spPr>
            <a:xfrm>
              <a:off x="18795271" y="5718017"/>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28.1</a:t>
              </a:r>
            </a:p>
          </p:txBody>
        </p:sp>
        <p:sp>
          <p:nvSpPr>
            <p:cNvPr id="53" name="TextBox 52">
              <a:extLst>
                <a:ext uri="{FF2B5EF4-FFF2-40B4-BE49-F238E27FC236}">
                  <a16:creationId xmlns:a16="http://schemas.microsoft.com/office/drawing/2014/main" id="{A0412270-1B0E-3A89-80DC-EB4FAC86F5B1}"/>
                </a:ext>
              </a:extLst>
            </p:cNvPr>
            <p:cNvSpPr txBox="1"/>
            <p:nvPr/>
          </p:nvSpPr>
          <p:spPr>
            <a:xfrm>
              <a:off x="17164151" y="8289366"/>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18.8</a:t>
              </a:r>
            </a:p>
          </p:txBody>
        </p:sp>
        <p:sp>
          <p:nvSpPr>
            <p:cNvPr id="54" name="TextBox 53">
              <a:extLst>
                <a:ext uri="{FF2B5EF4-FFF2-40B4-BE49-F238E27FC236}">
                  <a16:creationId xmlns:a16="http://schemas.microsoft.com/office/drawing/2014/main" id="{45B28D8D-2C6D-08EF-5591-2D2A4705234C}"/>
                </a:ext>
              </a:extLst>
            </p:cNvPr>
            <p:cNvSpPr txBox="1"/>
            <p:nvPr/>
          </p:nvSpPr>
          <p:spPr>
            <a:xfrm>
              <a:off x="17086959" y="7829869"/>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21.9</a:t>
              </a:r>
            </a:p>
          </p:txBody>
        </p:sp>
        <p:sp>
          <p:nvSpPr>
            <p:cNvPr id="55" name="TextBox 54">
              <a:extLst>
                <a:ext uri="{FF2B5EF4-FFF2-40B4-BE49-F238E27FC236}">
                  <a16:creationId xmlns:a16="http://schemas.microsoft.com/office/drawing/2014/main" id="{7FFB7558-A12B-C121-9E12-01E79C08990E}"/>
                </a:ext>
              </a:extLst>
            </p:cNvPr>
            <p:cNvSpPr txBox="1"/>
            <p:nvPr/>
          </p:nvSpPr>
          <p:spPr>
            <a:xfrm>
              <a:off x="18090159" y="6168087"/>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3.1</a:t>
              </a:r>
            </a:p>
          </p:txBody>
        </p:sp>
        <p:sp>
          <p:nvSpPr>
            <p:cNvPr id="56" name="TextBox 55">
              <a:extLst>
                <a:ext uri="{FF2B5EF4-FFF2-40B4-BE49-F238E27FC236}">
                  <a16:creationId xmlns:a16="http://schemas.microsoft.com/office/drawing/2014/main" id="{1D5D907D-2E3A-2D6C-F509-A4DEF2EC11AB}"/>
                </a:ext>
              </a:extLst>
            </p:cNvPr>
            <p:cNvSpPr txBox="1"/>
            <p:nvPr/>
          </p:nvSpPr>
          <p:spPr>
            <a:xfrm>
              <a:off x="18084580" y="6620961"/>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3.1</a:t>
              </a:r>
            </a:p>
          </p:txBody>
        </p:sp>
        <p:sp>
          <p:nvSpPr>
            <p:cNvPr id="57" name="TextBox 56">
              <a:extLst>
                <a:ext uri="{FF2B5EF4-FFF2-40B4-BE49-F238E27FC236}">
                  <a16:creationId xmlns:a16="http://schemas.microsoft.com/office/drawing/2014/main" id="{D4ACD486-235C-C1F4-468B-3A893B122DA0}"/>
                </a:ext>
              </a:extLst>
            </p:cNvPr>
            <p:cNvSpPr txBox="1"/>
            <p:nvPr/>
          </p:nvSpPr>
          <p:spPr>
            <a:xfrm>
              <a:off x="18096119" y="5566946"/>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3.1</a:t>
              </a:r>
            </a:p>
          </p:txBody>
        </p:sp>
        <p:sp>
          <p:nvSpPr>
            <p:cNvPr id="58" name="TextBox 57">
              <a:extLst>
                <a:ext uri="{FF2B5EF4-FFF2-40B4-BE49-F238E27FC236}">
                  <a16:creationId xmlns:a16="http://schemas.microsoft.com/office/drawing/2014/main" id="{469C6E71-5F3B-C43E-366B-40BB3D1A8690}"/>
                </a:ext>
              </a:extLst>
            </p:cNvPr>
            <p:cNvSpPr txBox="1"/>
            <p:nvPr/>
          </p:nvSpPr>
          <p:spPr>
            <a:xfrm>
              <a:off x="18270215" y="6017017"/>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9.4</a:t>
              </a:r>
            </a:p>
          </p:txBody>
        </p:sp>
        <p:sp>
          <p:nvSpPr>
            <p:cNvPr id="59" name="TextBox 58">
              <a:extLst>
                <a:ext uri="{FF2B5EF4-FFF2-40B4-BE49-F238E27FC236}">
                  <a16:creationId xmlns:a16="http://schemas.microsoft.com/office/drawing/2014/main" id="{A21087C8-703B-A85C-9560-CB6058C1762F}"/>
                </a:ext>
              </a:extLst>
            </p:cNvPr>
            <p:cNvSpPr txBox="1"/>
            <p:nvPr/>
          </p:nvSpPr>
          <p:spPr>
            <a:xfrm>
              <a:off x="18186825" y="5865946"/>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6.3</a:t>
              </a:r>
            </a:p>
          </p:txBody>
        </p:sp>
        <p:sp>
          <p:nvSpPr>
            <p:cNvPr id="60" name="TextBox 59">
              <a:extLst>
                <a:ext uri="{FF2B5EF4-FFF2-40B4-BE49-F238E27FC236}">
                  <a16:creationId xmlns:a16="http://schemas.microsoft.com/office/drawing/2014/main" id="{452A62D9-DCDC-A4FD-55E1-88D08866106F}"/>
                </a:ext>
              </a:extLst>
            </p:cNvPr>
            <p:cNvSpPr txBox="1"/>
            <p:nvPr/>
          </p:nvSpPr>
          <p:spPr>
            <a:xfrm>
              <a:off x="18100135" y="5718017"/>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3.1</a:t>
              </a:r>
            </a:p>
          </p:txBody>
        </p:sp>
        <p:sp>
          <p:nvSpPr>
            <p:cNvPr id="61" name="TextBox 60">
              <a:extLst>
                <a:ext uri="{FF2B5EF4-FFF2-40B4-BE49-F238E27FC236}">
                  <a16:creationId xmlns:a16="http://schemas.microsoft.com/office/drawing/2014/main" id="{C0E7DC02-C3A4-29B5-E0E7-4FCF43F3BAEA}"/>
                </a:ext>
              </a:extLst>
            </p:cNvPr>
            <p:cNvSpPr txBox="1"/>
            <p:nvPr/>
          </p:nvSpPr>
          <p:spPr>
            <a:xfrm>
              <a:off x="18270215" y="6920300"/>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9.4</a:t>
              </a:r>
            </a:p>
          </p:txBody>
        </p:sp>
        <p:sp>
          <p:nvSpPr>
            <p:cNvPr id="62" name="TextBox 61">
              <a:extLst>
                <a:ext uri="{FF2B5EF4-FFF2-40B4-BE49-F238E27FC236}">
                  <a16:creationId xmlns:a16="http://schemas.microsoft.com/office/drawing/2014/main" id="{709BFF0A-280D-F4FE-6A56-F65FF5CF47A8}"/>
                </a:ext>
              </a:extLst>
            </p:cNvPr>
            <p:cNvSpPr txBox="1"/>
            <p:nvPr/>
          </p:nvSpPr>
          <p:spPr>
            <a:xfrm>
              <a:off x="18708298" y="6775514"/>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25.0</a:t>
              </a:r>
            </a:p>
          </p:txBody>
        </p:sp>
        <p:sp>
          <p:nvSpPr>
            <p:cNvPr id="63" name="TextBox 62">
              <a:extLst>
                <a:ext uri="{FF2B5EF4-FFF2-40B4-BE49-F238E27FC236}">
                  <a16:creationId xmlns:a16="http://schemas.microsoft.com/office/drawing/2014/main" id="{0A58719A-F03B-FCFB-73AB-FEA2D79B5DB6}"/>
                </a:ext>
              </a:extLst>
            </p:cNvPr>
            <p:cNvSpPr txBox="1"/>
            <p:nvPr/>
          </p:nvSpPr>
          <p:spPr>
            <a:xfrm>
              <a:off x="18432642" y="6319157"/>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15.6</a:t>
              </a:r>
            </a:p>
          </p:txBody>
        </p:sp>
        <p:sp>
          <p:nvSpPr>
            <p:cNvPr id="64" name="TextBox 63">
              <a:extLst>
                <a:ext uri="{FF2B5EF4-FFF2-40B4-BE49-F238E27FC236}">
                  <a16:creationId xmlns:a16="http://schemas.microsoft.com/office/drawing/2014/main" id="{E5073454-B8BA-B41B-1A67-82AD3E880D65}"/>
                </a:ext>
              </a:extLst>
            </p:cNvPr>
            <p:cNvSpPr txBox="1"/>
            <p:nvPr/>
          </p:nvSpPr>
          <p:spPr>
            <a:xfrm>
              <a:off x="18270215" y="6775514"/>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9.4</a:t>
              </a:r>
            </a:p>
          </p:txBody>
        </p:sp>
        <p:sp>
          <p:nvSpPr>
            <p:cNvPr id="65" name="TextBox 64">
              <a:extLst>
                <a:ext uri="{FF2B5EF4-FFF2-40B4-BE49-F238E27FC236}">
                  <a16:creationId xmlns:a16="http://schemas.microsoft.com/office/drawing/2014/main" id="{1937A211-7FB4-584C-9D0A-6D60E6C1EE5F}"/>
                </a:ext>
              </a:extLst>
            </p:cNvPr>
            <p:cNvSpPr txBox="1"/>
            <p:nvPr/>
          </p:nvSpPr>
          <p:spPr>
            <a:xfrm>
              <a:off x="18716999" y="6168087"/>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25.0</a:t>
              </a:r>
            </a:p>
          </p:txBody>
        </p:sp>
        <p:sp>
          <p:nvSpPr>
            <p:cNvPr id="66" name="TextBox 65">
              <a:extLst>
                <a:ext uri="{FF2B5EF4-FFF2-40B4-BE49-F238E27FC236}">
                  <a16:creationId xmlns:a16="http://schemas.microsoft.com/office/drawing/2014/main" id="{CFCA87F0-9689-C68C-883D-816298F1588B}"/>
                </a:ext>
              </a:extLst>
            </p:cNvPr>
            <p:cNvSpPr txBox="1"/>
            <p:nvPr/>
          </p:nvSpPr>
          <p:spPr>
            <a:xfrm>
              <a:off x="18271127" y="7077656"/>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9.4</a:t>
              </a:r>
            </a:p>
          </p:txBody>
        </p:sp>
        <p:sp>
          <p:nvSpPr>
            <p:cNvPr id="67" name="TextBox 66">
              <a:extLst>
                <a:ext uri="{FF2B5EF4-FFF2-40B4-BE49-F238E27FC236}">
                  <a16:creationId xmlns:a16="http://schemas.microsoft.com/office/drawing/2014/main" id="{1C67F6F2-277F-F2C3-79AF-5C5BF5862297}"/>
                </a:ext>
              </a:extLst>
            </p:cNvPr>
            <p:cNvSpPr txBox="1"/>
            <p:nvPr/>
          </p:nvSpPr>
          <p:spPr>
            <a:xfrm>
              <a:off x="18272162" y="8135153"/>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9.4</a:t>
              </a:r>
            </a:p>
          </p:txBody>
        </p:sp>
        <p:sp>
          <p:nvSpPr>
            <p:cNvPr id="68" name="TextBox 67">
              <a:extLst>
                <a:ext uri="{FF2B5EF4-FFF2-40B4-BE49-F238E27FC236}">
                  <a16:creationId xmlns:a16="http://schemas.microsoft.com/office/drawing/2014/main" id="{E496F72C-1E5C-7021-1952-DF986FDA384C}"/>
                </a:ext>
              </a:extLst>
            </p:cNvPr>
            <p:cNvSpPr txBox="1"/>
            <p:nvPr/>
          </p:nvSpPr>
          <p:spPr>
            <a:xfrm>
              <a:off x="18361277" y="7524585"/>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12.5</a:t>
              </a:r>
            </a:p>
          </p:txBody>
        </p:sp>
        <p:sp>
          <p:nvSpPr>
            <p:cNvPr id="69" name="TextBox 68">
              <a:extLst>
                <a:ext uri="{FF2B5EF4-FFF2-40B4-BE49-F238E27FC236}">
                  <a16:creationId xmlns:a16="http://schemas.microsoft.com/office/drawing/2014/main" id="{3CA14843-8EB5-1344-1061-5994279FB3D8}"/>
                </a:ext>
              </a:extLst>
            </p:cNvPr>
            <p:cNvSpPr txBox="1"/>
            <p:nvPr/>
          </p:nvSpPr>
          <p:spPr>
            <a:xfrm>
              <a:off x="18082399" y="7225585"/>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3.1</a:t>
              </a:r>
            </a:p>
          </p:txBody>
        </p:sp>
        <p:sp>
          <p:nvSpPr>
            <p:cNvPr id="70" name="TextBox 69">
              <a:extLst>
                <a:ext uri="{FF2B5EF4-FFF2-40B4-BE49-F238E27FC236}">
                  <a16:creationId xmlns:a16="http://schemas.microsoft.com/office/drawing/2014/main" id="{A980C968-AB3C-1CB1-3AB5-AF2D3FA96FF4}"/>
                </a:ext>
              </a:extLst>
            </p:cNvPr>
            <p:cNvSpPr txBox="1"/>
            <p:nvPr/>
          </p:nvSpPr>
          <p:spPr>
            <a:xfrm>
              <a:off x="18257993" y="7678795"/>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9.4</a:t>
              </a:r>
            </a:p>
          </p:txBody>
        </p:sp>
        <p:sp>
          <p:nvSpPr>
            <p:cNvPr id="71" name="TextBox 70">
              <a:extLst>
                <a:ext uri="{FF2B5EF4-FFF2-40B4-BE49-F238E27FC236}">
                  <a16:creationId xmlns:a16="http://schemas.microsoft.com/office/drawing/2014/main" id="{0ABFDD2A-C632-FD41-33B6-930C1D85A9B6}"/>
                </a:ext>
              </a:extLst>
            </p:cNvPr>
            <p:cNvSpPr txBox="1"/>
            <p:nvPr/>
          </p:nvSpPr>
          <p:spPr>
            <a:xfrm>
              <a:off x="18078331" y="8437295"/>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3.1</a:t>
              </a:r>
            </a:p>
          </p:txBody>
        </p:sp>
        <p:sp>
          <p:nvSpPr>
            <p:cNvPr id="72" name="TextBox 71">
              <a:extLst>
                <a:ext uri="{FF2B5EF4-FFF2-40B4-BE49-F238E27FC236}">
                  <a16:creationId xmlns:a16="http://schemas.microsoft.com/office/drawing/2014/main" id="{F87A80F1-F3E5-61FD-8E43-FBEC9762BB81}"/>
                </a:ext>
              </a:extLst>
            </p:cNvPr>
            <p:cNvSpPr txBox="1"/>
            <p:nvPr/>
          </p:nvSpPr>
          <p:spPr>
            <a:xfrm>
              <a:off x="18085491" y="7829869"/>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3.1</a:t>
              </a:r>
            </a:p>
          </p:txBody>
        </p:sp>
        <p:sp>
          <p:nvSpPr>
            <p:cNvPr id="73" name="TextBox 72">
              <a:extLst>
                <a:ext uri="{FF2B5EF4-FFF2-40B4-BE49-F238E27FC236}">
                  <a16:creationId xmlns:a16="http://schemas.microsoft.com/office/drawing/2014/main" id="{319999C3-4254-73CF-04B6-BE67290E9A33}"/>
                </a:ext>
              </a:extLst>
            </p:cNvPr>
            <p:cNvSpPr txBox="1"/>
            <p:nvPr/>
          </p:nvSpPr>
          <p:spPr>
            <a:xfrm>
              <a:off x="20625867" y="5110591"/>
              <a:ext cx="301926" cy="138499"/>
            </a:xfrm>
            <a:prstGeom prst="rect">
              <a:avLst/>
            </a:prstGeom>
            <a:noFill/>
          </p:spPr>
          <p:txBody>
            <a:bodyPr wrap="square" lIns="0" tIns="0" rIns="0" bIns="0" rtlCol="0" anchor="ctr">
              <a:no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93.8</a:t>
              </a:r>
            </a:p>
          </p:txBody>
        </p:sp>
        <p:grpSp>
          <p:nvGrpSpPr>
            <p:cNvPr id="74" name="Group 73">
              <a:extLst>
                <a:ext uri="{FF2B5EF4-FFF2-40B4-BE49-F238E27FC236}">
                  <a16:creationId xmlns:a16="http://schemas.microsoft.com/office/drawing/2014/main" id="{F569BABE-DACF-BE72-5344-442D949C75F5}"/>
                </a:ext>
              </a:extLst>
            </p:cNvPr>
            <p:cNvGrpSpPr/>
            <p:nvPr/>
          </p:nvGrpSpPr>
          <p:grpSpPr>
            <a:xfrm>
              <a:off x="19822874" y="7920116"/>
              <a:ext cx="928059" cy="684015"/>
              <a:chOff x="19599717" y="6722687"/>
              <a:chExt cx="928059" cy="684015"/>
            </a:xfrm>
          </p:grpSpPr>
          <p:sp>
            <p:nvSpPr>
              <p:cNvPr id="76" name="Rectangle 10">
                <a:extLst>
                  <a:ext uri="{FF2B5EF4-FFF2-40B4-BE49-F238E27FC236}">
                    <a16:creationId xmlns:a16="http://schemas.microsoft.com/office/drawing/2014/main" id="{266BE17F-E676-12B5-2638-4F66B9148313}"/>
                  </a:ext>
                </a:extLst>
              </p:cNvPr>
              <p:cNvSpPr>
                <a:spLocks noChangeArrowheads="1"/>
              </p:cNvSpPr>
              <p:nvPr/>
            </p:nvSpPr>
            <p:spPr bwMode="auto">
              <a:xfrm>
                <a:off x="19599717" y="6722687"/>
                <a:ext cx="928059" cy="68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72000" rIns="72000" bIns="72000">
                <a:spAutoFit/>
              </a:bodyPr>
              <a:lstStyle/>
              <a:p>
                <a:pPr marL="0" marR="0" lvl="0" indent="0" algn="l" defTabSz="914400" rtl="0" eaLnBrk="0" fontAlgn="base" latinLnBrk="0" hangingPunct="0">
                  <a:lnSpc>
                    <a:spcPct val="100000"/>
                  </a:lnSpc>
                  <a:spcBef>
                    <a:spcPct val="0"/>
                  </a:spcBef>
                  <a:spcAft>
                    <a:spcPts val="30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Grade</a:t>
                </a:r>
              </a:p>
              <a:p>
                <a:pPr marL="180975" marR="0" lvl="0" indent="0" algn="l" defTabSz="914400" rtl="0" eaLnBrk="0" fontAlgn="base" latinLnBrk="0" hangingPunct="0">
                  <a:lnSpc>
                    <a:spcPct val="100000"/>
                  </a:lnSpc>
                  <a:spcBef>
                    <a:spcPct val="0"/>
                  </a:spcBef>
                  <a:spcAft>
                    <a:spcPts val="3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Grade ≥3</a:t>
                </a:r>
              </a:p>
              <a:p>
                <a:pPr marL="180975" marR="0" lvl="0" indent="0" algn="l" defTabSz="914400" rtl="0" eaLnBrk="0" fontAlgn="base" latinLnBrk="0" hangingPunct="0">
                  <a:lnSpc>
                    <a:spcPct val="100000"/>
                  </a:lnSpc>
                  <a:spcBef>
                    <a:spcPct val="0"/>
                  </a:spcBef>
                  <a:spcAft>
                    <a:spcPts val="3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Any grade</a:t>
                </a:r>
              </a:p>
            </p:txBody>
          </p:sp>
          <p:sp>
            <p:nvSpPr>
              <p:cNvPr id="77" name="Rectangle 76">
                <a:extLst>
                  <a:ext uri="{FF2B5EF4-FFF2-40B4-BE49-F238E27FC236}">
                    <a16:creationId xmlns:a16="http://schemas.microsoft.com/office/drawing/2014/main" id="{9A7E66D1-EC42-349E-F590-0E839D0CB8DA}"/>
                  </a:ext>
                </a:extLst>
              </p:cNvPr>
              <p:cNvSpPr/>
              <p:nvPr/>
            </p:nvSpPr>
            <p:spPr>
              <a:xfrm rot="5400000">
                <a:off x="19690143" y="7015812"/>
                <a:ext cx="108000" cy="11092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Arial" panose="020B0604020202020204" pitchFamily="34" charset="0"/>
                  <a:ea typeface="+mn-ea"/>
                  <a:cs typeface="Arial" panose="020B0604020202020204" pitchFamily="34" charset="0"/>
                </a:endParaRPr>
              </a:p>
            </p:txBody>
          </p:sp>
          <p:sp>
            <p:nvSpPr>
              <p:cNvPr id="78" name="Rectangle 77">
                <a:extLst>
                  <a:ext uri="{FF2B5EF4-FFF2-40B4-BE49-F238E27FC236}">
                    <a16:creationId xmlns:a16="http://schemas.microsoft.com/office/drawing/2014/main" id="{A4E43E61-46B6-43A5-838E-F62C04F72B0B}"/>
                  </a:ext>
                </a:extLst>
              </p:cNvPr>
              <p:cNvSpPr/>
              <p:nvPr/>
            </p:nvSpPr>
            <p:spPr>
              <a:xfrm rot="5400000">
                <a:off x="19690143" y="7209273"/>
                <a:ext cx="108000" cy="1109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Arial" panose="020B0604020202020204" pitchFamily="34" charset="0"/>
                  <a:ea typeface="+mn-ea"/>
                  <a:cs typeface="Arial" panose="020B0604020202020204" pitchFamily="34" charset="0"/>
                </a:endParaRPr>
              </a:p>
            </p:txBody>
          </p:sp>
        </p:grpSp>
        <p:sp>
          <p:nvSpPr>
            <p:cNvPr id="75" name="TextBox 74">
              <a:extLst>
                <a:ext uri="{FF2B5EF4-FFF2-40B4-BE49-F238E27FC236}">
                  <a16:creationId xmlns:a16="http://schemas.microsoft.com/office/drawing/2014/main" id="{581060AA-8E94-8F1F-8E1C-45F0198292A5}"/>
                </a:ext>
              </a:extLst>
            </p:cNvPr>
            <p:cNvSpPr txBox="1"/>
            <p:nvPr/>
          </p:nvSpPr>
          <p:spPr>
            <a:xfrm>
              <a:off x="16027400" y="5110591"/>
              <a:ext cx="301926" cy="138499"/>
            </a:xfrm>
            <a:prstGeom prst="rect">
              <a:avLst/>
            </a:prstGeom>
            <a:noFill/>
          </p:spPr>
          <p:txBody>
            <a:bodyPr wrap="square" lIns="0" tIns="0" rIns="0" bIns="0" rtlCol="0" anchor="ctr">
              <a:spAutoFit/>
            </a:bodyPr>
            <a:lstStyle>
              <a:defPPr>
                <a:defRPr lang="en-US"/>
              </a:defPPr>
              <a:lvl1pPr algn="ctr" defTabSz="914400">
                <a:defRPr sz="900">
                  <a:solidFill>
                    <a:srgbClr val="000000"/>
                  </a:solidFil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59.4</a:t>
              </a:r>
            </a:p>
          </p:txBody>
        </p:sp>
      </p:grpSp>
      <p:sp>
        <p:nvSpPr>
          <p:cNvPr id="79" name="TextBox 78">
            <a:extLst>
              <a:ext uri="{FF2B5EF4-FFF2-40B4-BE49-F238E27FC236}">
                <a16:creationId xmlns:a16="http://schemas.microsoft.com/office/drawing/2014/main" id="{9FDCB173-DB0B-E25B-1062-4CB90E2D9D38}"/>
              </a:ext>
            </a:extLst>
          </p:cNvPr>
          <p:cNvSpPr txBox="1"/>
          <p:nvPr/>
        </p:nvSpPr>
        <p:spPr>
          <a:xfrm>
            <a:off x="7078723" y="6471713"/>
            <a:ext cx="481459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Lin JJ et al., WCLC 2024</a:t>
            </a:r>
          </a:p>
        </p:txBody>
      </p:sp>
      <p:sp>
        <p:nvSpPr>
          <p:cNvPr id="3" name="TextBox 2">
            <a:extLst>
              <a:ext uri="{FF2B5EF4-FFF2-40B4-BE49-F238E27FC236}">
                <a16:creationId xmlns:a16="http://schemas.microsoft.com/office/drawing/2014/main" id="{84AFDC3A-341D-E13E-5900-7783AF12E6E3}"/>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5013770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5E1DA-F06C-F747-DE97-73B6C1A637D5}"/>
              </a:ext>
            </a:extLst>
          </p:cNvPr>
          <p:cNvSpPr>
            <a:spLocks noGrp="1"/>
          </p:cNvSpPr>
          <p:nvPr>
            <p:ph type="title"/>
          </p:nvPr>
        </p:nvSpPr>
        <p:spPr>
          <a:xfrm>
            <a:off x="838200" y="236533"/>
            <a:ext cx="10515600" cy="1325563"/>
          </a:xfrm>
        </p:spPr>
        <p:txBody>
          <a:bodyPr>
            <a:normAutofit/>
          </a:bodyPr>
          <a:lstStyle/>
          <a:p>
            <a:r>
              <a:rPr lang="en-US" sz="3600" b="1" dirty="0"/>
              <a:t>Repotrectinib in TRK+ Solid Tumors: </a:t>
            </a:r>
            <a:br>
              <a:rPr lang="en-US" sz="3600" b="1" dirty="0"/>
            </a:br>
            <a:r>
              <a:rPr lang="en-US" sz="3600" b="1" dirty="0"/>
              <a:t>Phase I/II TRIDENT-1 Trial, NTRK1-3 Cohorts</a:t>
            </a:r>
          </a:p>
        </p:txBody>
      </p:sp>
      <p:pic>
        <p:nvPicPr>
          <p:cNvPr id="4" name="Picture 3">
            <a:extLst>
              <a:ext uri="{FF2B5EF4-FFF2-40B4-BE49-F238E27FC236}">
                <a16:creationId xmlns:a16="http://schemas.microsoft.com/office/drawing/2014/main" id="{1E23319A-B1D1-0FE5-80C2-13A452413ED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609927" y="2715223"/>
            <a:ext cx="6962931" cy="3298230"/>
          </a:xfrm>
          <a:prstGeom prst="rect">
            <a:avLst/>
          </a:prstGeom>
        </p:spPr>
      </p:pic>
      <p:sp>
        <p:nvSpPr>
          <p:cNvPr id="5" name="TextBox 4">
            <a:extLst>
              <a:ext uri="{FF2B5EF4-FFF2-40B4-BE49-F238E27FC236}">
                <a16:creationId xmlns:a16="http://schemas.microsoft.com/office/drawing/2014/main" id="{62AD392A-63AC-7FC7-B1A0-46B864DCE514}"/>
              </a:ext>
            </a:extLst>
          </p:cNvPr>
          <p:cNvSpPr txBox="1"/>
          <p:nvPr/>
        </p:nvSpPr>
        <p:spPr>
          <a:xfrm>
            <a:off x="1490644" y="1543999"/>
            <a:ext cx="921071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Lato" panose="020F0502020204030203" pitchFamily="34" charset="0"/>
                <a:cs typeface="Arial" panose="020B0604020202020204" pitchFamily="34" charset="0"/>
              </a:rPr>
              <a:t>TKI-pretreated patient population (n=48)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ptos" panose="02110004020202020204"/>
                <a:ea typeface="Lato" panose="020F0502020204030203" pitchFamily="34" charset="0"/>
                <a:cs typeface="Arial" panose="020B0604020202020204" pitchFamily="34" charset="0"/>
              </a:rPr>
              <a:t>cORR</a:t>
            </a:r>
            <a:r>
              <a:rPr kumimoji="0" lang="en-US" sz="1800" b="1" i="0" u="none" strike="noStrike" kern="1200" cap="none" spc="0" normalizeH="0" baseline="0" noProof="0" dirty="0">
                <a:ln>
                  <a:noFill/>
                </a:ln>
                <a:solidFill>
                  <a:prstClr val="black"/>
                </a:solidFill>
                <a:effectLst/>
                <a:uLnTx/>
                <a:uFillTx/>
                <a:latin typeface="Aptos" panose="02110004020202020204"/>
                <a:ea typeface="Lato" panose="020F0502020204030203" pitchFamily="34" charset="0"/>
                <a:cs typeface="Arial" panose="020B0604020202020204" pitchFamily="34" charset="0"/>
              </a:rPr>
              <a:t> 50% </a:t>
            </a:r>
            <a:r>
              <a:rPr kumimoji="0" lang="en-US" sz="1800" b="0" i="0" u="none" strike="noStrike" kern="1200" cap="none" spc="0" normalizeH="0" baseline="0" noProof="0" dirty="0">
                <a:ln>
                  <a:noFill/>
                </a:ln>
                <a:solidFill>
                  <a:prstClr val="black"/>
                </a:solidFill>
                <a:effectLst/>
                <a:uLnTx/>
                <a:uFillTx/>
                <a:latin typeface="Aptos" panose="02110004020202020204"/>
                <a:ea typeface="Lato" panose="020F0502020204030203" pitchFamily="34" charset="0"/>
                <a:cs typeface="Arial" panose="020B0604020202020204" pitchFamily="34" charset="0"/>
              </a:rPr>
              <a:t>(95% CI, 35-65)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Lato" panose="020F0502020204030203" pitchFamily="34" charset="0"/>
                <a:cs typeface="Arial" panose="020B0604020202020204" pitchFamily="34" charset="0"/>
              </a:rPr>
              <a:t>Median PFS 7.4 months </a:t>
            </a:r>
            <a:r>
              <a:rPr kumimoji="0" lang="en-US" sz="1800" b="0" i="0" u="none" strike="noStrike" kern="1200" cap="none" spc="0" normalizeH="0" baseline="0" noProof="0" dirty="0">
                <a:ln>
                  <a:noFill/>
                </a:ln>
                <a:solidFill>
                  <a:prstClr val="black"/>
                </a:solidFill>
                <a:effectLst/>
                <a:uLnTx/>
                <a:uFillTx/>
                <a:latin typeface="Aptos" panose="02110004020202020204"/>
                <a:ea typeface="Lato" panose="020F0502020204030203" pitchFamily="34" charset="0"/>
                <a:cs typeface="Arial" panose="020B0604020202020204" pitchFamily="34" charset="0"/>
              </a:rPr>
              <a:t>(3.9-9.7), </a:t>
            </a:r>
            <a:r>
              <a:rPr kumimoji="0" lang="en-US" sz="1800" b="1" i="0" u="none" strike="noStrike" kern="1200" cap="none" spc="0" normalizeH="0" baseline="0" noProof="0" dirty="0">
                <a:ln>
                  <a:noFill/>
                </a:ln>
                <a:solidFill>
                  <a:prstClr val="black"/>
                </a:solidFill>
                <a:effectLst/>
                <a:uLnTx/>
                <a:uFillTx/>
                <a:latin typeface="Aptos" panose="02110004020202020204"/>
                <a:ea typeface="Lato" panose="020F0502020204030203" pitchFamily="34" charset="0"/>
                <a:cs typeface="Arial" panose="020B0604020202020204" pitchFamily="34" charset="0"/>
              </a:rPr>
              <a:t>Median DOR 9.8 months </a:t>
            </a:r>
            <a:r>
              <a:rPr kumimoji="0" lang="en-US" sz="1800" b="0" i="0" u="none" strike="noStrike" kern="1200" cap="none" spc="0" normalizeH="0" baseline="0" noProof="0" dirty="0">
                <a:ln>
                  <a:noFill/>
                </a:ln>
                <a:solidFill>
                  <a:prstClr val="black"/>
                </a:solidFill>
                <a:effectLst/>
                <a:uLnTx/>
                <a:uFillTx/>
                <a:latin typeface="Aptos" panose="02110004020202020204"/>
                <a:ea typeface="Lato" panose="020F0502020204030203" pitchFamily="34" charset="0"/>
                <a:cs typeface="Arial" panose="020B0604020202020204" pitchFamily="34" charset="0"/>
              </a:rPr>
              <a:t>(7.4-12.9)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ptos" panose="02110004020202020204"/>
                <a:ea typeface="Lato" panose="020F0502020204030203" pitchFamily="34" charset="0"/>
                <a:cs typeface="Arial" panose="020B0604020202020204" pitchFamily="34" charset="0"/>
              </a:rPr>
              <a:t>cORR</a:t>
            </a:r>
            <a:r>
              <a:rPr kumimoji="0" lang="en-US" sz="1800" b="1" i="0" u="none" strike="noStrike" kern="1200" cap="none" spc="0" normalizeH="0" baseline="0" noProof="0" dirty="0">
                <a:ln>
                  <a:noFill/>
                </a:ln>
                <a:solidFill>
                  <a:prstClr val="black"/>
                </a:solidFill>
                <a:effectLst/>
                <a:uLnTx/>
                <a:uFillTx/>
                <a:latin typeface="Aptos" panose="02110004020202020204"/>
                <a:ea typeface="Lato" panose="020F0502020204030203" pitchFamily="34" charset="0"/>
                <a:cs typeface="Arial" panose="020B0604020202020204" pitchFamily="34" charset="0"/>
              </a:rPr>
              <a:t> 60% </a:t>
            </a:r>
            <a:r>
              <a:rPr kumimoji="0" lang="en-US" sz="1800" b="0" i="0" u="none" strike="noStrike" kern="1200" cap="none" spc="0" normalizeH="0" baseline="0" noProof="0" dirty="0">
                <a:ln>
                  <a:noFill/>
                </a:ln>
                <a:solidFill>
                  <a:prstClr val="black"/>
                </a:solidFill>
                <a:effectLst/>
                <a:uLnTx/>
                <a:uFillTx/>
                <a:latin typeface="Aptos" panose="02110004020202020204"/>
                <a:ea typeface="Lato" panose="020F0502020204030203" pitchFamily="34" charset="0"/>
                <a:cs typeface="Arial" panose="020B0604020202020204" pitchFamily="34" charset="0"/>
              </a:rPr>
              <a:t>in patients with </a:t>
            </a:r>
            <a:r>
              <a:rPr kumimoji="0" lang="en-US" sz="1800" b="1" i="0" u="none" strike="noStrike" kern="1200" cap="none" spc="0" normalizeH="0" baseline="0" noProof="0" dirty="0">
                <a:ln>
                  <a:noFill/>
                </a:ln>
                <a:solidFill>
                  <a:prstClr val="black"/>
                </a:solidFill>
                <a:effectLst/>
                <a:uLnTx/>
                <a:uFillTx/>
                <a:latin typeface="Aptos" panose="02110004020202020204"/>
                <a:ea typeface="Lato" panose="020F0502020204030203" pitchFamily="34" charset="0"/>
                <a:cs typeface="Arial" panose="020B0604020202020204" pitchFamily="34" charset="0"/>
              </a:rPr>
              <a:t>solvent front TRK mutation </a:t>
            </a:r>
            <a:r>
              <a:rPr kumimoji="0" lang="en-US" sz="1800" b="0" i="0" u="none" strike="noStrike" kern="1200" cap="none" spc="0" normalizeH="0" baseline="0" noProof="0" dirty="0">
                <a:ln>
                  <a:noFill/>
                </a:ln>
                <a:solidFill>
                  <a:prstClr val="black"/>
                </a:solidFill>
                <a:effectLst/>
                <a:uLnTx/>
                <a:uFillTx/>
                <a:latin typeface="Aptos" panose="02110004020202020204"/>
                <a:ea typeface="Lato" panose="020F0502020204030203" pitchFamily="34" charset="0"/>
                <a:cs typeface="Arial" panose="020B0604020202020204" pitchFamily="34" charset="0"/>
              </a:rPr>
              <a:t>(n=25; 95% CI 39-79)</a:t>
            </a:r>
          </a:p>
        </p:txBody>
      </p:sp>
      <p:sp>
        <p:nvSpPr>
          <p:cNvPr id="6" name="Rectangle 5">
            <a:extLst>
              <a:ext uri="{FF2B5EF4-FFF2-40B4-BE49-F238E27FC236}">
                <a16:creationId xmlns:a16="http://schemas.microsoft.com/office/drawing/2014/main" id="{6400FB6F-65D0-B609-F34A-9C062022CC56}"/>
              </a:ext>
            </a:extLst>
          </p:cNvPr>
          <p:cNvSpPr/>
          <p:nvPr/>
        </p:nvSpPr>
        <p:spPr>
          <a:xfrm>
            <a:off x="2281314" y="2715223"/>
            <a:ext cx="657225" cy="279081"/>
          </a:xfrm>
          <a:prstGeom prst="rect">
            <a:avLst/>
          </a:prstGeom>
          <a:solidFill>
            <a:schemeClr val="bg1"/>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E096744A-75DB-88EA-0D11-31917F690054}"/>
              </a:ext>
            </a:extLst>
          </p:cNvPr>
          <p:cNvSpPr txBox="1"/>
          <p:nvPr/>
        </p:nvSpPr>
        <p:spPr>
          <a:xfrm>
            <a:off x="8593032" y="6338290"/>
            <a:ext cx="3200400" cy="369332"/>
          </a:xfrm>
          <a:prstGeom prst="rect">
            <a:avLst/>
          </a:prstGeom>
          <a:noFill/>
        </p:spPr>
        <p:txBody>
          <a:bodyPr wrap="square"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Lato" panose="020F0502020204030203"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Lato" panose="020F0502020204030203" pitchFamily="34" charset="0"/>
                <a:cs typeface="Arial" panose="020B0604020202020204" pitchFamily="34" charset="0"/>
              </a:rPr>
              <a:t>Solomon B et al. ESMO 2023</a:t>
            </a:r>
          </a:p>
        </p:txBody>
      </p:sp>
      <p:sp>
        <p:nvSpPr>
          <p:cNvPr id="9" name="TextBox 8">
            <a:extLst>
              <a:ext uri="{FF2B5EF4-FFF2-40B4-BE49-F238E27FC236}">
                <a16:creationId xmlns:a16="http://schemas.microsoft.com/office/drawing/2014/main" id="{01A68232-CD21-67F0-6C93-B52242934589}"/>
              </a:ext>
            </a:extLst>
          </p:cNvPr>
          <p:cNvSpPr txBox="1"/>
          <p:nvPr/>
        </p:nvSpPr>
        <p:spPr>
          <a:xfrm>
            <a:off x="1490644" y="5913581"/>
            <a:ext cx="92107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6/2024: Received FDA accelerated approval for adult and pediatric patients 12 years or older with advanced </a:t>
            </a:r>
            <a:r>
              <a:rPr kumimoji="0" lang="en-US" sz="2000" b="1" i="1" u="none" strike="noStrike" kern="1200" cap="none" spc="0" normalizeH="0" baseline="0" noProof="0" dirty="0">
                <a:ln>
                  <a:noFill/>
                </a:ln>
                <a:solidFill>
                  <a:prstClr val="black"/>
                </a:solidFill>
                <a:effectLst/>
                <a:uLnTx/>
                <a:uFillTx/>
                <a:latin typeface="Aptos" panose="02110004020202020204"/>
                <a:ea typeface="+mn-ea"/>
                <a:cs typeface="+mn-cs"/>
              </a:rPr>
              <a:t>NTRK</a:t>
            </a: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 fusion+ solid tumors</a:t>
            </a:r>
          </a:p>
        </p:txBody>
      </p:sp>
      <p:sp>
        <p:nvSpPr>
          <p:cNvPr id="3" name="TextBox 2">
            <a:extLst>
              <a:ext uri="{FF2B5EF4-FFF2-40B4-BE49-F238E27FC236}">
                <a16:creationId xmlns:a16="http://schemas.microsoft.com/office/drawing/2014/main" id="{92298CF6-3C70-E45E-7039-A371F8C7A119}"/>
              </a:ext>
            </a:extLst>
          </p:cNvPr>
          <p:cNvSpPr txBox="1"/>
          <p:nvPr/>
        </p:nvSpPr>
        <p:spPr>
          <a:xfrm>
            <a:off x="5796501" y="3333586"/>
            <a:ext cx="930303" cy="127220"/>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Cholangiocarcinoma</a:t>
            </a:r>
          </a:p>
        </p:txBody>
      </p:sp>
      <p:sp>
        <p:nvSpPr>
          <p:cNvPr id="7" name="TextBox 6">
            <a:extLst>
              <a:ext uri="{FF2B5EF4-FFF2-40B4-BE49-F238E27FC236}">
                <a16:creationId xmlns:a16="http://schemas.microsoft.com/office/drawing/2014/main" id="{09C6A35D-C30F-F182-52D6-F1DED5750FC7}"/>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8365925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8ABCC-D2DA-1CA4-AECA-11E4E398AC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4357FC-92C6-7B16-C6CA-755C3ACB8629}"/>
              </a:ext>
            </a:extLst>
          </p:cNvPr>
          <p:cNvSpPr>
            <a:spLocks noGrp="1"/>
          </p:cNvSpPr>
          <p:nvPr>
            <p:ph type="title"/>
          </p:nvPr>
        </p:nvSpPr>
        <p:spPr>
          <a:xfrm>
            <a:off x="609600" y="175621"/>
            <a:ext cx="10972800" cy="1143000"/>
          </a:xfrm>
        </p:spPr>
        <p:txBody>
          <a:bodyPr>
            <a:noAutofit/>
          </a:bodyPr>
          <a:lstStyle/>
          <a:p>
            <a:r>
              <a:rPr lang="en-US" sz="3733" b="1" dirty="0">
                <a:latin typeface="Aptos" panose="020B0004020202020204" pitchFamily="34" charset="0"/>
                <a:ea typeface="Lato" panose="020F0502020204030203" pitchFamily="34" charset="0"/>
                <a:cs typeface="Lato" panose="020F0502020204030203" pitchFamily="34" charset="0"/>
              </a:rPr>
              <a:t>Treatment of Metastatic TRK+ NSCLC: </a:t>
            </a:r>
            <a:r>
              <a:rPr lang="en-US" sz="3733" b="1" i="1" dirty="0">
                <a:latin typeface="Aptos" panose="020B0004020202020204" pitchFamily="34" charset="0"/>
                <a:ea typeface="Lato" panose="020F0502020204030203" pitchFamily="34" charset="0"/>
                <a:cs typeface="Lato" panose="020F0502020204030203" pitchFamily="34" charset="0"/>
              </a:rPr>
              <a:t>My Take</a:t>
            </a:r>
            <a:endParaRPr lang="en-US" sz="3733" b="1" i="1" dirty="0">
              <a:latin typeface="Aptos" panose="020B0004020202020204" pitchFamily="34" charset="0"/>
            </a:endParaRPr>
          </a:p>
        </p:txBody>
      </p:sp>
      <p:sp>
        <p:nvSpPr>
          <p:cNvPr id="3" name="Content Placeholder 2">
            <a:extLst>
              <a:ext uri="{FF2B5EF4-FFF2-40B4-BE49-F238E27FC236}">
                <a16:creationId xmlns:a16="http://schemas.microsoft.com/office/drawing/2014/main" id="{4111693E-2284-B6BE-2B62-132E12073A2E}"/>
              </a:ext>
            </a:extLst>
          </p:cNvPr>
          <p:cNvSpPr>
            <a:spLocks noGrp="1"/>
          </p:cNvSpPr>
          <p:nvPr>
            <p:ph idx="1"/>
          </p:nvPr>
        </p:nvSpPr>
        <p:spPr>
          <a:xfrm>
            <a:off x="609600" y="1823403"/>
            <a:ext cx="10972800" cy="4700060"/>
          </a:xfrm>
        </p:spPr>
        <p:txBody>
          <a:bodyPr>
            <a:normAutofit fontScale="92500" lnSpcReduction="20000"/>
          </a:bodyPr>
          <a:lstStyle/>
          <a:p>
            <a:pPr>
              <a:lnSpc>
                <a:spcPct val="110000"/>
              </a:lnSpc>
            </a:pPr>
            <a:r>
              <a:rPr lang="en-US" sz="3200" dirty="0">
                <a:latin typeface="Aptos" panose="020B0004020202020204" pitchFamily="34" charset="0"/>
                <a:ea typeface="Lato" panose="020F0502020204030203" pitchFamily="34" charset="0"/>
                <a:cs typeface="Lato" panose="020F0502020204030203" pitchFamily="34" charset="0"/>
              </a:rPr>
              <a:t>Larotrectinib, entrectinib, and repotrectinib are all FDA-approved, NCCN guideline-recommended first-line therapies for metastatic TRK+ NSCLC</a:t>
            </a:r>
          </a:p>
          <a:p>
            <a:pPr>
              <a:lnSpc>
                <a:spcPct val="110000"/>
              </a:lnSpc>
            </a:pPr>
            <a:r>
              <a:rPr lang="en-US" sz="3200" dirty="0">
                <a:latin typeface="Aptos" panose="020B0004020202020204" pitchFamily="34" charset="0"/>
                <a:ea typeface="Lato" panose="020F0502020204030203" pitchFamily="34" charset="0"/>
                <a:cs typeface="Lato" panose="020F0502020204030203" pitchFamily="34" charset="0"/>
              </a:rPr>
              <a:t>With longer follow-up, both entrectinib and larotrectinib continue to demonstrate significant clinical activity and favorable tolerability in patients</a:t>
            </a:r>
          </a:p>
          <a:p>
            <a:pPr>
              <a:lnSpc>
                <a:spcPct val="110000"/>
              </a:lnSpc>
            </a:pPr>
            <a:r>
              <a:rPr lang="en-US" sz="3200" dirty="0">
                <a:latin typeface="Aptos" panose="020B0004020202020204" pitchFamily="34" charset="0"/>
                <a:ea typeface="Lato" panose="020F0502020204030203" pitchFamily="34" charset="0"/>
                <a:cs typeface="Lato" panose="020F0502020204030203" pitchFamily="34" charset="0"/>
              </a:rPr>
              <a:t>Repotrectinib is a next-generation TKI that has shown activity in TKI-naïve and -pretreated patients with TRK+ solid tumors</a:t>
            </a:r>
          </a:p>
          <a:p>
            <a:pPr>
              <a:lnSpc>
                <a:spcPct val="110000"/>
              </a:lnSpc>
            </a:pPr>
            <a:r>
              <a:rPr lang="en-US" sz="3200" dirty="0">
                <a:latin typeface="Aptos" panose="020B0004020202020204" pitchFamily="34" charset="0"/>
                <a:ea typeface="Lato" panose="020F0502020204030203" pitchFamily="34" charset="0"/>
                <a:cs typeface="Lato" panose="020F0502020204030203" pitchFamily="34" charset="0"/>
              </a:rPr>
              <a:t>Knowledge of TKI-associated toxicities and optimal management strategies are critical for clinicians</a:t>
            </a:r>
          </a:p>
        </p:txBody>
      </p:sp>
      <p:sp>
        <p:nvSpPr>
          <p:cNvPr id="4" name="TextBox 3">
            <a:extLst>
              <a:ext uri="{FF2B5EF4-FFF2-40B4-BE49-F238E27FC236}">
                <a16:creationId xmlns:a16="http://schemas.microsoft.com/office/drawing/2014/main" id="{B25DF1D5-086E-D104-D8D5-5556E76A8413}"/>
              </a:ext>
            </a:extLst>
          </p:cNvPr>
          <p:cNvSpPr txBox="1"/>
          <p:nvPr/>
        </p:nvSpPr>
        <p:spPr>
          <a:xfrm>
            <a:off x="308919" y="6512011"/>
            <a:ext cx="259038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Jessica J Lin, MD</a:t>
            </a:r>
          </a:p>
        </p:txBody>
      </p:sp>
    </p:spTree>
    <p:extLst>
      <p:ext uri="{BB962C8B-B14F-4D97-AF65-F5344CB8AC3E}">
        <p14:creationId xmlns:p14="http://schemas.microsoft.com/office/powerpoint/2010/main" val="21185327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200DE-9CA8-89BE-B561-55DBEF0DD2E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F04B60-8994-ACB2-218D-81DC15B572CB}"/>
              </a:ext>
            </a:extLst>
          </p:cNvPr>
          <p:cNvSpPr>
            <a:spLocks noGrp="1"/>
          </p:cNvSpPr>
          <p:nvPr>
            <p:ph idx="1"/>
          </p:nvPr>
        </p:nvSpPr>
        <p:spPr>
          <a:xfrm>
            <a:off x="912286" y="620689"/>
            <a:ext cx="10358967" cy="5400600"/>
          </a:xfrm>
        </p:spPr>
        <p:txBody>
          <a:bodyPr anchor="ctr"/>
          <a:lstStyle/>
          <a:p>
            <a:pPr marL="98425" indent="0" algn="ctr">
              <a:buNone/>
            </a:pPr>
            <a:r>
              <a:rPr lang="en-US" sz="4000" dirty="0"/>
              <a:t>How do you select first-line therapy </a:t>
            </a:r>
            <a:br>
              <a:rPr lang="en-US" sz="4000" dirty="0"/>
            </a:br>
            <a:r>
              <a:rPr lang="en-US" sz="4000" dirty="0"/>
              <a:t>currently, and how do you indirectly </a:t>
            </a:r>
            <a:br>
              <a:rPr lang="en-US" sz="4000" dirty="0"/>
            </a:br>
            <a:r>
              <a:rPr lang="en-US" sz="4000" dirty="0"/>
              <a:t>compare approved agents?</a:t>
            </a:r>
          </a:p>
        </p:txBody>
      </p:sp>
    </p:spTree>
    <p:extLst>
      <p:ext uri="{BB962C8B-B14F-4D97-AF65-F5344CB8AC3E}">
        <p14:creationId xmlns:p14="http://schemas.microsoft.com/office/powerpoint/2010/main" val="4274231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9330D-5A14-32CC-7356-A7569ACEAB7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FE70B76-5828-C292-01D2-9C0C898AC098}"/>
              </a:ext>
            </a:extLst>
          </p:cNvPr>
          <p:cNvSpPr/>
          <p:nvPr/>
        </p:nvSpPr>
        <p:spPr bwMode="auto">
          <a:xfrm>
            <a:off x="371364" y="4149080"/>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A79F35B-B3FF-2CF6-9BF4-36014F88EAC8}"/>
              </a:ext>
            </a:extLst>
          </p:cNvPr>
          <p:cNvSpPr>
            <a:spLocks noGrp="1"/>
          </p:cNvSpPr>
          <p:nvPr>
            <p:ph type="title"/>
          </p:nvPr>
        </p:nvSpPr>
        <p:spPr>
          <a:xfrm>
            <a:off x="1019651" y="188640"/>
            <a:ext cx="10152697" cy="1008112"/>
          </a:xfrm>
        </p:spPr>
        <p:txBody>
          <a:bodyPr/>
          <a:lstStyle/>
          <a:p>
            <a:pPr>
              <a:spcBef>
                <a:spcPts val="1200"/>
              </a:spcBef>
            </a:pPr>
            <a:r>
              <a:rPr lang="en-US" sz="2800" dirty="0"/>
              <a:t>Year in Review: Targeted Therapies Beyond EGFR </a:t>
            </a:r>
            <a:br>
              <a:rPr lang="en-US" sz="2800" dirty="0"/>
            </a:br>
            <a:r>
              <a:rPr lang="en-US" sz="2800" dirty="0"/>
              <a:t>for Non-Small Cell Lung Cancer (NSCLC)</a:t>
            </a:r>
          </a:p>
        </p:txBody>
      </p:sp>
      <p:sp>
        <p:nvSpPr>
          <p:cNvPr id="3" name="Content Placeholder 2">
            <a:extLst>
              <a:ext uri="{FF2B5EF4-FFF2-40B4-BE49-F238E27FC236}">
                <a16:creationId xmlns:a16="http://schemas.microsoft.com/office/drawing/2014/main" id="{110E789E-F95C-69CB-C2DF-85191DE9FAE6}"/>
              </a:ext>
            </a:extLst>
          </p:cNvPr>
          <p:cNvSpPr>
            <a:spLocks noGrp="1"/>
          </p:cNvSpPr>
          <p:nvPr>
            <p:ph idx="1"/>
          </p:nvPr>
        </p:nvSpPr>
        <p:spPr>
          <a:xfrm>
            <a:off x="911424" y="1340768"/>
            <a:ext cx="9774980" cy="2736304"/>
          </a:xfrm>
        </p:spPr>
        <p:txBody>
          <a:bodyPr/>
          <a:lstStyle/>
          <a:p>
            <a:pPr marL="98425" indent="0">
              <a:lnSpc>
                <a:spcPct val="100000"/>
              </a:lnSpc>
              <a:spcBef>
                <a:spcPts val="300"/>
              </a:spcBef>
              <a:spcAft>
                <a:spcPts val="600"/>
              </a:spcAft>
              <a:buNone/>
            </a:pPr>
            <a:r>
              <a:rPr lang="en-US" sz="2400" dirty="0">
                <a:solidFill>
                  <a:srgbClr val="0432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AGAs (Actionable Genomic Alterations)</a:t>
            </a:r>
          </a:p>
          <a:p>
            <a:pPr marL="98425" indent="0">
              <a:lnSpc>
                <a:spcPct val="100000"/>
              </a:lnSpc>
              <a:spcBef>
                <a:spcPts val="300"/>
              </a:spcBef>
              <a:spcAft>
                <a:spcPts val="600"/>
              </a:spcAft>
              <a:buNone/>
            </a:pPr>
            <a:r>
              <a:rPr lang="en-US" sz="2400" dirty="0">
                <a:solidFill>
                  <a:srgbClr val="0432FF"/>
                </a:solidFill>
                <a:latin typeface="Calibri" panose="020F0502020204030204" pitchFamily="34" charset="0"/>
                <a:cs typeface="Calibri" panose="020F0502020204030204" pitchFamily="34" charset="0"/>
              </a:rPr>
              <a:t>MODULE 1: </a:t>
            </a:r>
            <a:r>
              <a:rPr lang="en-US" sz="2400" dirty="0">
                <a:solidFill>
                  <a:schemeClr val="tx1"/>
                </a:solidFill>
                <a:latin typeface="Calibri" panose="020F0502020204030204" pitchFamily="34" charset="0"/>
                <a:cs typeface="Calibri" panose="020F0502020204030204" pitchFamily="34" charset="0"/>
              </a:rPr>
              <a:t>ALK</a:t>
            </a:r>
            <a:endParaRPr lang="en-US" sz="2400" b="1" dirty="0">
              <a:solidFill>
                <a:schemeClr val="tx1"/>
              </a:solidFill>
              <a:latin typeface="Calibri" panose="020F0502020204030204" pitchFamily="34" charset="0"/>
              <a:cs typeface="Calibri" panose="020F0502020204030204" pitchFamily="34" charset="0"/>
            </a:endParaRPr>
          </a:p>
          <a:p>
            <a:pPr marL="98425" indent="0">
              <a:lnSpc>
                <a:spcPct val="100000"/>
              </a:lnSpc>
              <a:spcBef>
                <a:spcPts val="300"/>
              </a:spcBef>
              <a:spcAft>
                <a:spcPts val="600"/>
              </a:spcAft>
              <a:buNone/>
            </a:pPr>
            <a:r>
              <a:rPr lang="en-US" sz="2400" dirty="0">
                <a:solidFill>
                  <a:srgbClr val="0432FF"/>
                </a:solidFill>
              </a:rPr>
              <a:t>MODULE 2: </a:t>
            </a:r>
            <a:r>
              <a:rPr lang="en-US" sz="2400" b="1" kern="0" dirty="0">
                <a:solidFill>
                  <a:schemeClr val="tx1"/>
                </a:solidFill>
                <a:effectLst/>
                <a:latin typeface="+mn-lt"/>
                <a:ea typeface="Times New Roman" panose="02020603050405020304" pitchFamily="18" charset="0"/>
                <a:cs typeface="Times New Roman" panose="02020603050405020304" pitchFamily="18" charset="0"/>
              </a:rPr>
              <a:t>ROS1</a:t>
            </a:r>
          </a:p>
          <a:p>
            <a:pPr marL="98425" indent="0">
              <a:lnSpc>
                <a:spcPct val="100000"/>
              </a:lnSpc>
              <a:spcBef>
                <a:spcPts val="300"/>
              </a:spcBef>
              <a:spcAft>
                <a:spcPts val="600"/>
              </a:spcAft>
              <a:buNone/>
            </a:pPr>
            <a:r>
              <a:rPr lang="en-US" sz="2400" dirty="0">
                <a:solidFill>
                  <a:srgbClr val="0432FF"/>
                </a:solidFill>
              </a:rPr>
              <a:t>MODULE 3: </a:t>
            </a:r>
            <a:r>
              <a:rPr lang="en-US" sz="2400" dirty="0">
                <a:solidFill>
                  <a:schemeClr val="tx1"/>
                </a:solidFill>
                <a:latin typeface="+mn-lt"/>
                <a:cs typeface="Times New Roman" panose="02020603050405020304" pitchFamily="18" charset="0"/>
              </a:rPr>
              <a:t>HER2</a:t>
            </a:r>
          </a:p>
          <a:p>
            <a:pPr marL="98425" indent="0">
              <a:lnSpc>
                <a:spcPct val="100000"/>
              </a:lnSpc>
              <a:spcBef>
                <a:spcPts val="300"/>
              </a:spcBef>
              <a:spcAft>
                <a:spcPts val="600"/>
              </a:spcAft>
              <a:buNone/>
            </a:pPr>
            <a:r>
              <a:rPr lang="en-US" sz="2400" dirty="0">
                <a:solidFill>
                  <a:srgbClr val="0432FF"/>
                </a:solidFill>
              </a:rPr>
              <a:t>MODULE 4: </a:t>
            </a:r>
            <a:r>
              <a:rPr lang="en-US" sz="2400" b="1" kern="0" dirty="0">
                <a:solidFill>
                  <a:schemeClr val="tx1"/>
                </a:solidFill>
                <a:effectLst/>
                <a:latin typeface="+mn-lt"/>
                <a:ea typeface="Times New Roman" panose="02020603050405020304" pitchFamily="18" charset="0"/>
                <a:cs typeface="Times New Roman" panose="02020603050405020304" pitchFamily="18" charset="0"/>
              </a:rPr>
              <a:t>RET</a:t>
            </a:r>
            <a:r>
              <a:rPr lang="en-US" sz="2400" b="1" kern="0" dirty="0">
                <a:solidFill>
                  <a:schemeClr val="bg1"/>
                </a:solidFill>
                <a:effectLst/>
                <a:latin typeface="+mn-lt"/>
                <a:ea typeface="Times New Roman" panose="02020603050405020304" pitchFamily="18" charset="0"/>
                <a:cs typeface="Times New Roman" panose="02020603050405020304" pitchFamily="18" charset="0"/>
              </a:rPr>
              <a:t> </a:t>
            </a:r>
          </a:p>
          <a:p>
            <a:pPr marL="98425" indent="0">
              <a:lnSpc>
                <a:spcPct val="100000"/>
              </a:lnSpc>
              <a:spcBef>
                <a:spcPts val="300"/>
              </a:spcBef>
              <a:spcAft>
                <a:spcPts val="600"/>
              </a:spcAft>
              <a:buNone/>
            </a:pPr>
            <a:r>
              <a:rPr lang="en-US" sz="2400" dirty="0">
                <a:solidFill>
                  <a:srgbClr val="0432FF"/>
                </a:solidFill>
              </a:rPr>
              <a:t>MODULE 5: </a:t>
            </a:r>
            <a:r>
              <a:rPr lang="en-US" sz="2400" dirty="0">
                <a:solidFill>
                  <a:schemeClr val="tx1"/>
                </a:solidFill>
                <a:latin typeface="+mn-lt"/>
                <a:cs typeface="Times New Roman" panose="02020603050405020304" pitchFamily="18" charset="0"/>
              </a:rPr>
              <a:t>NTRK</a:t>
            </a:r>
            <a:endParaRPr lang="en-US" sz="2400" b="1" kern="0" dirty="0">
              <a:solidFill>
                <a:schemeClr val="tx1"/>
              </a:solidFill>
              <a:effectLst/>
              <a:latin typeface="+mn-lt"/>
              <a:ea typeface="Times New Roman" panose="02020603050405020304" pitchFamily="18" charset="0"/>
              <a:cs typeface="Times New Roman" panose="02020603050405020304" pitchFamily="18" charset="0"/>
            </a:endParaRPr>
          </a:p>
          <a:p>
            <a:pPr marL="98425" indent="0">
              <a:lnSpc>
                <a:spcPct val="100000"/>
              </a:lnSpc>
              <a:spcBef>
                <a:spcPts val="300"/>
              </a:spcBef>
              <a:spcAft>
                <a:spcPts val="600"/>
              </a:spcAft>
              <a:buNone/>
            </a:pPr>
            <a:r>
              <a:rPr lang="en-US" sz="2400" dirty="0">
                <a:solidFill>
                  <a:schemeClr val="bg1"/>
                </a:solidFill>
              </a:rPr>
              <a:t>MODULE 6: </a:t>
            </a:r>
            <a:r>
              <a:rPr lang="en-US" sz="2400" dirty="0">
                <a:solidFill>
                  <a:schemeClr val="bg1"/>
                </a:solidFill>
                <a:latin typeface="+mn-lt"/>
                <a:cs typeface="Times New Roman" panose="02020603050405020304" pitchFamily="18" charset="0"/>
              </a:rPr>
              <a:t>MET</a:t>
            </a:r>
          </a:p>
          <a:p>
            <a:pPr marL="98425" indent="0">
              <a:lnSpc>
                <a:spcPct val="100000"/>
              </a:lnSpc>
              <a:spcBef>
                <a:spcPts val="300"/>
              </a:spcBef>
              <a:spcAft>
                <a:spcPts val="600"/>
              </a:spcAft>
              <a:buNone/>
            </a:pPr>
            <a:r>
              <a:rPr lang="en-US" sz="2400" dirty="0">
                <a:solidFill>
                  <a:srgbClr val="3233FF"/>
                </a:solidFill>
              </a:rPr>
              <a:t>MODULE 7: </a:t>
            </a:r>
            <a:r>
              <a:rPr lang="en-US" sz="2400" dirty="0">
                <a:solidFill>
                  <a:srgbClr val="212121"/>
                </a:solidFill>
                <a:latin typeface="+mn-lt"/>
                <a:cs typeface="Times New Roman" panose="02020603050405020304" pitchFamily="18" charset="0"/>
              </a:rPr>
              <a:t>BRAF</a:t>
            </a:r>
          </a:p>
          <a:p>
            <a:pPr marL="98425" indent="0">
              <a:lnSpc>
                <a:spcPct val="100000"/>
              </a:lnSpc>
              <a:spcBef>
                <a:spcPts val="300"/>
              </a:spcBef>
              <a:spcAft>
                <a:spcPts val="600"/>
              </a:spcAft>
              <a:buNone/>
            </a:pPr>
            <a:r>
              <a:rPr lang="en-US" sz="2400" dirty="0">
                <a:solidFill>
                  <a:srgbClr val="3233FF"/>
                </a:solidFill>
              </a:rPr>
              <a:t>MODULE 8:</a:t>
            </a:r>
            <a:r>
              <a:rPr lang="en-US" sz="2400" dirty="0">
                <a:solidFill>
                  <a:srgbClr val="212121"/>
                </a:solidFill>
                <a:latin typeface="+mn-lt"/>
                <a:cs typeface="Times New Roman" panose="02020603050405020304" pitchFamily="18" charset="0"/>
              </a:rPr>
              <a:t> KRAS G12C</a:t>
            </a:r>
          </a:p>
          <a:p>
            <a:pPr marL="98425" indent="0">
              <a:lnSpc>
                <a:spcPct val="100000"/>
              </a:lnSpc>
              <a:spcBef>
                <a:spcPts val="300"/>
              </a:spcBef>
              <a:spcAft>
                <a:spcPts val="600"/>
              </a:spcAft>
              <a:buNone/>
            </a:pPr>
            <a:r>
              <a:rPr lang="en-US" sz="2400" dirty="0">
                <a:solidFill>
                  <a:srgbClr val="3233FF"/>
                </a:solidFill>
              </a:rPr>
              <a:t>MODULE 9: </a:t>
            </a:r>
            <a:r>
              <a:rPr lang="en-US" sz="2400" dirty="0">
                <a:solidFill>
                  <a:srgbClr val="212121"/>
                </a:solidFill>
                <a:latin typeface="+mn-lt"/>
                <a:cs typeface="Times New Roman" panose="02020603050405020304" pitchFamily="18" charset="0"/>
              </a:rPr>
              <a:t>NRG1</a:t>
            </a:r>
          </a:p>
          <a:p>
            <a:pPr marL="98425" indent="0">
              <a:lnSpc>
                <a:spcPct val="100000"/>
              </a:lnSpc>
              <a:spcBef>
                <a:spcPts val="300"/>
              </a:spcBef>
              <a:spcAft>
                <a:spcPts val="600"/>
              </a:spcAft>
              <a:buNone/>
            </a:pPr>
            <a:r>
              <a:rPr lang="en-US" sz="2400" dirty="0">
                <a:solidFill>
                  <a:srgbClr val="3233FF"/>
                </a:solidFill>
              </a:rPr>
              <a:t>MODULE 10: </a:t>
            </a:r>
            <a:r>
              <a:rPr lang="en-US" sz="2400" dirty="0">
                <a:solidFill>
                  <a:srgbClr val="212121"/>
                </a:solidFill>
                <a:latin typeface="+mn-lt"/>
                <a:cs typeface="Times New Roman" panose="02020603050405020304" pitchFamily="18" charset="0"/>
              </a:rPr>
              <a:t>Novel Targeted Strategies</a:t>
            </a:r>
          </a:p>
        </p:txBody>
      </p:sp>
    </p:spTree>
    <p:extLst>
      <p:ext uri="{BB962C8B-B14F-4D97-AF65-F5344CB8AC3E}">
        <p14:creationId xmlns:p14="http://schemas.microsoft.com/office/powerpoint/2010/main" val="2430233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082A0-A3E3-EB46-9AD0-BCEA63FF469E}"/>
              </a:ext>
            </a:extLst>
          </p:cNvPr>
          <p:cNvSpPr>
            <a:spLocks noGrp="1"/>
          </p:cNvSpPr>
          <p:nvPr>
            <p:ph type="title"/>
          </p:nvPr>
        </p:nvSpPr>
        <p:spPr>
          <a:xfrm>
            <a:off x="767408" y="47836"/>
            <a:ext cx="10441160" cy="1701137"/>
          </a:xfrm>
        </p:spPr>
        <p:txBody>
          <a:bodyPr/>
          <a:lstStyle/>
          <a:p>
            <a:pPr algn="l"/>
            <a:r>
              <a:rPr lang="en-US" b="1" dirty="0"/>
              <a:t>FDA Grants Accelerated Approval to </a:t>
            </a:r>
            <a:r>
              <a:rPr lang="en-US" b="1" dirty="0" err="1"/>
              <a:t>Telisotuzumab</a:t>
            </a:r>
            <a:r>
              <a:rPr lang="en-US" b="1" dirty="0"/>
              <a:t> </a:t>
            </a:r>
            <a:r>
              <a:rPr lang="en-US" b="1" dirty="0" err="1"/>
              <a:t>Vedotin-tllv</a:t>
            </a:r>
            <a:r>
              <a:rPr lang="en-US" b="1" dirty="0"/>
              <a:t> for NSCLC with High c-Met Protein Overexpression</a:t>
            </a:r>
            <a:br>
              <a:rPr lang="en-US" b="1" dirty="0"/>
            </a:br>
            <a:r>
              <a:rPr lang="en-US" sz="2400" dirty="0"/>
              <a:t>Press Release: May 14, 2025</a:t>
            </a:r>
          </a:p>
        </p:txBody>
      </p:sp>
      <p:sp>
        <p:nvSpPr>
          <p:cNvPr id="3" name="Content Placeholder 2">
            <a:extLst>
              <a:ext uri="{FF2B5EF4-FFF2-40B4-BE49-F238E27FC236}">
                <a16:creationId xmlns:a16="http://schemas.microsoft.com/office/drawing/2014/main" id="{BF3D0039-49D0-6742-8BD8-81A7CEE31F15}"/>
              </a:ext>
            </a:extLst>
          </p:cNvPr>
          <p:cNvSpPr>
            <a:spLocks noGrp="1"/>
          </p:cNvSpPr>
          <p:nvPr>
            <p:ph idx="1"/>
          </p:nvPr>
        </p:nvSpPr>
        <p:spPr>
          <a:xfrm>
            <a:off x="328292" y="1628800"/>
            <a:ext cx="11535415" cy="4143578"/>
          </a:xfrm>
        </p:spPr>
        <p:txBody>
          <a:bodyPr/>
          <a:lstStyle/>
          <a:p>
            <a:pPr>
              <a:buNone/>
            </a:pPr>
            <a:r>
              <a:rPr lang="en-US" sz="2000" b="0" dirty="0"/>
              <a:t>	“On May 14, 2025, the Food and Drug Administration granted accelerated approval to </a:t>
            </a:r>
            <a:r>
              <a:rPr lang="en-US" sz="2000" b="0" dirty="0" err="1"/>
              <a:t>telisotuzumab</a:t>
            </a:r>
            <a:r>
              <a:rPr lang="en-US" sz="2000" b="0" dirty="0"/>
              <a:t> </a:t>
            </a:r>
            <a:r>
              <a:rPr lang="en-US" sz="2000" b="0" dirty="0" err="1"/>
              <a:t>vedotin-tllv</a:t>
            </a:r>
            <a:r>
              <a:rPr lang="en-US" sz="2000" b="0" dirty="0"/>
              <a:t>, a c-Met-directed antibody and microtubule inhibitor conjugate, for adults with locally advanced or metastatic, non-squamous non-small cell lung cancer (NSCLC) with high c-Met protein overexpression [≥50% of tumor cells with strong (3+) staining], as determined by an FDA-approved test, who have received a prior systemic therapy. The FDA also approved a companion diagnostic test to aid in detecting c-Met protein overexpression in patients with non-squamous NSCLC who may be eligible for treatment with </a:t>
            </a:r>
            <a:r>
              <a:rPr lang="en-US" sz="2000" b="0" dirty="0" err="1"/>
              <a:t>telisotuzumab</a:t>
            </a:r>
            <a:r>
              <a:rPr lang="en-US" sz="2000" b="0" dirty="0"/>
              <a:t> vedotin. </a:t>
            </a:r>
          </a:p>
          <a:p>
            <a:pPr>
              <a:buNone/>
            </a:pPr>
            <a:r>
              <a:rPr lang="en-US" sz="2000" b="0" dirty="0"/>
              <a:t>	Efficacy was evaluated in the LUMINOSITY study (NCT03539536), a multicenter, open label, multi-cohort trial. The trial included 84 patients with epidermal growth factor receptor (EGFR) wild-type, non-squamous NSCLC with high c-Met protein overexpression who had received prior systemic therapy. The major efficacy outcome measures were confirmed overall response rate (ORR) and duration of response (DOR), determined by blinded independent central review (BICR) according to RECIST 1.1. ORR was 35% (95% CI: 24, 46) and median DOR was 7.2 months (95% CI: 4.2, 12).”</a:t>
            </a:r>
          </a:p>
          <a:p>
            <a:pPr>
              <a:buNone/>
            </a:pPr>
            <a:endParaRPr lang="en-US" sz="2000" b="0" dirty="0"/>
          </a:p>
        </p:txBody>
      </p:sp>
      <p:sp>
        <p:nvSpPr>
          <p:cNvPr id="4" name="TextBox 3">
            <a:extLst>
              <a:ext uri="{FF2B5EF4-FFF2-40B4-BE49-F238E27FC236}">
                <a16:creationId xmlns:a16="http://schemas.microsoft.com/office/drawing/2014/main" id="{FD6D0525-5DB9-F441-AE01-DE4293414AE3}"/>
              </a:ext>
            </a:extLst>
          </p:cNvPr>
          <p:cNvSpPr txBox="1"/>
          <p:nvPr/>
        </p:nvSpPr>
        <p:spPr>
          <a:xfrm>
            <a:off x="94593" y="6267456"/>
            <a:ext cx="9313775"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/drugs/resources-information-approved-drugs/fda-grants-accelerated-approval-telisotuzumab-vedotin-tllv-nsclc-high-c-met-protein-overexpression</a:t>
            </a:r>
          </a:p>
        </p:txBody>
      </p:sp>
    </p:spTree>
    <p:extLst>
      <p:ext uri="{BB962C8B-B14F-4D97-AF65-F5344CB8AC3E}">
        <p14:creationId xmlns:p14="http://schemas.microsoft.com/office/powerpoint/2010/main" val="1524526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S_UNIQUEID" val="3173"/>
</p:tagLst>
</file>

<file path=ppt/tags/tag11.xml><?xml version="1.0" encoding="utf-8"?>
<p:tagLst xmlns:a="http://schemas.openxmlformats.org/drawingml/2006/main" xmlns:r="http://schemas.openxmlformats.org/officeDocument/2006/relationships" xmlns:p="http://schemas.openxmlformats.org/presentationml/2006/main">
  <p:tag name="AS_UNIQUEID" val="3174"/>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S_UNIQUEID" val="3182"/>
</p:tagLst>
</file>

<file path=ppt/tags/tag7.xml><?xml version="1.0" encoding="utf-8"?>
<p:tagLst xmlns:a="http://schemas.openxmlformats.org/drawingml/2006/main" xmlns:r="http://schemas.openxmlformats.org/officeDocument/2006/relationships" xmlns:p="http://schemas.openxmlformats.org/presentationml/2006/main">
  <p:tag name="AS_UNIQUEID" val="3170"/>
</p:tagLst>
</file>

<file path=ppt/tags/tag8.xml><?xml version="1.0" encoding="utf-8"?>
<p:tagLst xmlns:a="http://schemas.openxmlformats.org/drawingml/2006/main" xmlns:r="http://schemas.openxmlformats.org/officeDocument/2006/relationships" xmlns:p="http://schemas.openxmlformats.org/presentationml/2006/main">
  <p:tag name="AS_UNIQUEID" val="3171"/>
</p:tagLst>
</file>

<file path=ppt/tags/tag9.xml><?xml version="1.0" encoding="utf-8"?>
<p:tagLst xmlns:a="http://schemas.openxmlformats.org/drawingml/2006/main" xmlns:r="http://schemas.openxmlformats.org/officeDocument/2006/relationships" xmlns:p="http://schemas.openxmlformats.org/presentationml/2006/main">
  <p:tag name="AS_UNIQUEID" val="3172"/>
</p:tagLst>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DACC Moonshot">
  <a:themeElements>
    <a:clrScheme name="Custom 3">
      <a:dk1>
        <a:srgbClr val="413C38"/>
      </a:dk1>
      <a:lt1>
        <a:srgbClr val="FFFFFF"/>
      </a:lt1>
      <a:dk2>
        <a:srgbClr val="EE3124"/>
      </a:dk2>
      <a:lt2>
        <a:srgbClr val="FFFFFF"/>
      </a:lt2>
      <a:accent1>
        <a:srgbClr val="1C2631"/>
      </a:accent1>
      <a:accent2>
        <a:srgbClr val="333333"/>
      </a:accent2>
      <a:accent3>
        <a:srgbClr val="969696"/>
      </a:accent3>
      <a:accent4>
        <a:srgbClr val="C0C0C0"/>
      </a:accent4>
      <a:accent5>
        <a:srgbClr val="4A4C4F"/>
      </a:accent5>
      <a:accent6>
        <a:srgbClr val="080808"/>
      </a:accent6>
      <a:hlink>
        <a:srgbClr val="407EC9"/>
      </a:hlink>
      <a:folHlink>
        <a:srgbClr val="6366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CC Moonshot" id="{D2E7F35E-36BF-4E8F-A1F3-CCCB61848CC5}" vid="{E7811949-D56E-4ACC-BAF8-EA6B7EA14953}"/>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Genmab PowerPoint template_format 16_9_vs.1.1">
  <a:themeElements>
    <a:clrScheme name="Genmab 2017">
      <a:dk1>
        <a:sysClr val="windowText" lastClr="000000"/>
      </a:dk1>
      <a:lt1>
        <a:sysClr val="window" lastClr="FFFFFF"/>
      </a:lt1>
      <a:dk2>
        <a:srgbClr val="FACCDA"/>
      </a:dk2>
      <a:lt2>
        <a:srgbClr val="7BD1EB"/>
      </a:lt2>
      <a:accent1>
        <a:srgbClr val="009D94"/>
      </a:accent1>
      <a:accent2>
        <a:srgbClr val="BDE8F5"/>
      </a:accent2>
      <a:accent3>
        <a:srgbClr val="B3B4B6"/>
      </a:accent3>
      <a:accent4>
        <a:srgbClr val="E40046"/>
      </a:accent4>
      <a:accent5>
        <a:srgbClr val="B3E2DF"/>
      </a:accent5>
      <a:accent6>
        <a:srgbClr val="818285"/>
      </a:accent6>
      <a:hlink>
        <a:srgbClr val="009890"/>
      </a:hlink>
      <a:folHlink>
        <a:srgbClr val="000000"/>
      </a:folHlink>
    </a:clrScheme>
    <a:fontScheme name="Genmab 20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DRAFT revised template.potx" id="{A7F79291-72E9-48A7-B1DC-C8381F020B0E}" vid="{5D8E6B87-9AEB-45B4-A6B3-E9CB0D3FCE5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ayer 2017">
    <a:dk1>
      <a:srgbClr val="000000"/>
    </a:dk1>
    <a:lt1>
      <a:srgbClr val="FFFFFF"/>
    </a:lt1>
    <a:dk2>
      <a:srgbClr val="FF3162"/>
    </a:dk2>
    <a:lt2>
      <a:srgbClr val="624963"/>
    </a:lt2>
    <a:accent1>
      <a:srgbClr val="10384F"/>
    </a:accent1>
    <a:accent2>
      <a:srgbClr val="00BCFF"/>
    </a:accent2>
    <a:accent3>
      <a:srgbClr val="004422"/>
    </a:accent3>
    <a:accent4>
      <a:srgbClr val="89D329"/>
    </a:accent4>
    <a:accent5>
      <a:srgbClr val="443247"/>
    </a:accent5>
    <a:accent6>
      <a:srgbClr val="D30F4B"/>
    </a:accent6>
    <a:hlink>
      <a:srgbClr val="00BCFF"/>
    </a:hlink>
    <a:folHlink>
      <a:srgbClr val="89D329"/>
    </a:folHlink>
  </a:clrScheme>
  <a:fontScheme name="Arial">
    <a:majorFont>
      <a:latin typeface="Arial"/>
      <a:ea typeface="Arial"/>
      <a:cs typeface="Arial"/>
    </a:majorFont>
    <a:minorFont>
      <a:latin typeface="Arial"/>
      <a:ea typeface="Arial"/>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500711ca9c67da191d2b15b5ca992245">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508e5b81f94dd78c708f6de3fbd9d7e"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BCFFDE50-B6CC-4521-9CCC-B13E4AC6F473}"/>
</file>

<file path=customXml/itemProps2.xml><?xml version="1.0" encoding="utf-8"?>
<ds:datastoreItem xmlns:ds="http://schemas.openxmlformats.org/officeDocument/2006/customXml" ds:itemID="{2232EC68-AFE9-4C79-975B-556BCF0FA8D6}"/>
</file>

<file path=customXml/itemProps3.xml><?xml version="1.0" encoding="utf-8"?>
<ds:datastoreItem xmlns:ds="http://schemas.openxmlformats.org/officeDocument/2006/customXml" ds:itemID="{23A197CE-3F6C-4303-8D8B-72BDF9D8073C}"/>
</file>

<file path=docProps/app.xml><?xml version="1.0" encoding="utf-8"?>
<Properties xmlns="http://schemas.openxmlformats.org/officeDocument/2006/extended-properties" xmlns:vt="http://schemas.openxmlformats.org/officeDocument/2006/docPropsVTypes">
  <Template/>
  <TotalTime>22876</TotalTime>
  <Words>7406</Words>
  <Application>Microsoft Macintosh PowerPoint</Application>
  <PresentationFormat>Widescreen</PresentationFormat>
  <Paragraphs>1035</Paragraphs>
  <Slides>120</Slides>
  <Notes>37</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120</vt:i4>
      </vt:variant>
    </vt:vector>
  </HeadingPairs>
  <TitlesOfParts>
    <vt:vector size="139" baseType="lpstr">
      <vt:lpstr>ＭＳ Ｐゴシック</vt:lpstr>
      <vt:lpstr>Aptos</vt:lpstr>
      <vt:lpstr>Aptos Display</vt:lpstr>
      <vt:lpstr>Arial</vt:lpstr>
      <vt:lpstr>Calibri</vt:lpstr>
      <vt:lpstr>Courier New</vt:lpstr>
      <vt:lpstr>Garamond</vt:lpstr>
      <vt:lpstr>Noto Sans Symbols</vt:lpstr>
      <vt:lpstr>Symbol</vt:lpstr>
      <vt:lpstr>Times New Roman</vt:lpstr>
      <vt:lpstr>Wingdings</vt:lpstr>
      <vt:lpstr>6_Default Design</vt:lpstr>
      <vt:lpstr>4_Default Design</vt:lpstr>
      <vt:lpstr>MDACC Moonshot</vt:lpstr>
      <vt:lpstr>2_Office Theme</vt:lpstr>
      <vt:lpstr>4_Office Theme</vt:lpstr>
      <vt:lpstr>1_Genmab PowerPoint template_format 16_9_vs.1.1</vt:lpstr>
      <vt:lpstr>Office Theme</vt:lpstr>
      <vt:lpstr>1_Office Theme</vt:lpstr>
      <vt:lpstr>PowerPoint Presentation</vt:lpstr>
      <vt:lpstr>Faculty</vt:lpstr>
      <vt:lpstr>Commercial Support</vt:lpstr>
      <vt:lpstr>Dr Lin — Disclosures</vt:lpstr>
      <vt:lpstr>Dr Neal — Disclosures</vt:lpstr>
      <vt:lpstr>PowerPoint Presentation</vt:lpstr>
      <vt:lpstr>PowerPoint Presentation</vt:lpstr>
      <vt:lpstr>PowerPoint Presentation</vt:lpstr>
      <vt:lpstr>PowerPoint Presentation</vt:lpstr>
      <vt:lpstr>PowerPoint Presentation</vt:lpstr>
      <vt:lpstr>PowerPoint Presentation</vt:lpstr>
      <vt:lpstr>Year in Review: Targeted Therapies Beyond EGFR  for Non-Small Cell Lung Cancer (NSCLC)</vt:lpstr>
      <vt:lpstr>Year in Review: Targeted Therapies Beyond EGFR  for Non-Small Cell Lung Cancer (NSCLC)</vt:lpstr>
      <vt:lpstr>Disease Subtypes </vt:lpstr>
      <vt:lpstr>Select AGAs Among Patients with Metastatic NSCLC  </vt:lpstr>
      <vt:lpstr>Neil’s Top 20+ Questions</vt:lpstr>
      <vt:lpstr>PowerPoint Presentation</vt:lpstr>
      <vt:lpstr>PowerPoint Presentation</vt:lpstr>
      <vt:lpstr>PowerPoint Presentation</vt:lpstr>
      <vt:lpstr>PowerPoint Presentation</vt:lpstr>
      <vt:lpstr>PowerPoint Presentation</vt:lpstr>
      <vt:lpstr>Year in Review: Targeted Therapies Beyond EGFR  for Non-Small Cell Lung Cancer (NSCLC)</vt:lpstr>
      <vt:lpstr>Evolution of First- and Next-Generation ALK Inhibitors for ALK+ NSCLC</vt:lpstr>
      <vt:lpstr>FDA approves ensartinib for ALK-positive locally advanced or metastatic non-small cell lung cancer Press Release: December 18, 2024</vt:lpstr>
      <vt:lpstr>eXalt3 Study Design </vt:lpstr>
      <vt:lpstr>Ensartinib in Metastatic ALK+ NSCLC: PFS Results, Phase III eXalt3 Trial</vt:lpstr>
      <vt:lpstr>Lorlatinib in Metastatic ALK+ NSCLC:  Phase III CROWN Trial</vt:lpstr>
      <vt:lpstr>Lorlatinib in Metastatic ALK+ NSCLC:  CROWN Trial 5-Year Outcomes Update</vt:lpstr>
      <vt:lpstr>Lorlatinib in Metastatic ALK+ NSCLC:  CROWN Trial 5-Year Outcomes Update</vt:lpstr>
      <vt:lpstr>Lorlatinib in Metastatic ALK+ NSCLC:  CROWN Trial 5-Year Safety Update</vt:lpstr>
      <vt:lpstr>Lorlatinib in Metastatic ALK+ NSCLC:  CROWN Trial 5-Year Safety Update, AE Kinetics</vt:lpstr>
      <vt:lpstr>Lorlatinib in Metastatic ALK+ NSCLC:  CROWN Trial 5-Year Safety Update, AE Management</vt:lpstr>
      <vt:lpstr>PowerPoint Presentation</vt:lpstr>
      <vt:lpstr>NVL-655 (Neladalkib) in Metastatic ALK+ NSCLC: Phase I/II ALKOVE-1 Trial</vt:lpstr>
      <vt:lpstr>NVL-655 (Neladalkib) in Metastatic ALK+ NSCLC: Phase I/II ALKOVE-1 Trial</vt:lpstr>
      <vt:lpstr>Treatment of Metastatic ALK+ NSCLC: My Take</vt:lpstr>
      <vt:lpstr>Bringing ALK-Targeted Therapy to Early-Stage Disease: Phase III ALINA Trial of Alectinib</vt:lpstr>
      <vt:lpstr>Bringing ALK TKI Alectinib to Early-Stage Disease: ALINA Trial DFS Results</vt:lpstr>
      <vt:lpstr>Safety Data from ALINA</vt:lpstr>
      <vt:lpstr>Safety Data from ALINA</vt:lpstr>
      <vt:lpstr>Adjuvant ALK TKI for Resected ALK+ NSCLC:  My Take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in Review: Targeted Therapies Beyond EGFR  for Non-Small Cell Lung Cancer (NSCLC)</vt:lpstr>
      <vt:lpstr>NCCN Recommendations For the Management of Metastatic ROS1+ NSCLC </vt:lpstr>
      <vt:lpstr>PowerPoint Presentation</vt:lpstr>
      <vt:lpstr>Repotrectinib in Metastatic ROS1+ NSCLC: Phase I/II TRIDENT-1 Update (median follow-up 33.9 mo)</vt:lpstr>
      <vt:lpstr>Treatment Patterns After First-Line Repotrectinib in TRIDENT-1</vt:lpstr>
      <vt:lpstr>Zidesamtinib (NVL-520) in ROS1+ NSCLC: Phase I/II ARROS-1 Trial, Preliminary Efficacy</vt:lpstr>
      <vt:lpstr>Zidesamtinib (NVL-520) in ROS1+ NSCLC: Phase I/II ARROS-1 Trial, Safety Profile</vt:lpstr>
      <vt:lpstr>Taletrectinib in Metastatic ROS1+ NSCLC: Global Phase II TRUST-II Trial </vt:lpstr>
      <vt:lpstr>Taletrectinib in Metastatic ROS1+ NSCLC: Safety Data from TRUST-II</vt:lpstr>
      <vt:lpstr>Treatment of Metastatic ROS1+ NSCLC: My Take</vt:lpstr>
      <vt:lpstr>PowerPoint Presentation</vt:lpstr>
      <vt:lpstr>PowerPoint Presentation</vt:lpstr>
      <vt:lpstr>PowerPoint Presentation</vt:lpstr>
      <vt:lpstr>Year in Review: Targeted Therapies Beyond EGFR  for Non-Small Cell Lung Cancer (NSCLC)</vt:lpstr>
      <vt:lpstr>ERBB2 (HER2) mutations in NSCLC</vt:lpstr>
      <vt:lpstr>T-DXd for HER2-mutant (DESTINY-Lung02)</vt:lpstr>
      <vt:lpstr>HER2 immunohistochemistry in LUAD</vt:lpstr>
      <vt:lpstr>T-DXd for HER2-IHC+ (DESTINY-Lung01)</vt:lpstr>
      <vt:lpstr>T-DXd for HER2-IHC+ (DESTINY-Lung01)</vt:lpstr>
      <vt:lpstr>T-DXd for HER2 Overexpression (DESTINY-Lung03)</vt:lpstr>
      <vt:lpstr>Trastuzumab deruxtecan (T-DXd) - Safety</vt:lpstr>
      <vt:lpstr>Zongertinib for HER2-mutant (Beamion LUNG-1)</vt:lpstr>
      <vt:lpstr>BAY2927088 for HER2-mutant  (SOHO-01Cohort D, HER2-mutant, TKI/ADC naïve) </vt:lpstr>
      <vt:lpstr>Safety and tolerability of new HER2-TKIs</vt:lpstr>
      <vt:lpstr>ERBB2/HER2 Conclusions: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in Review: Targeted Therapies Beyond EGFR  for Non-Small Cell Lung Cancer (NSCLC)</vt:lpstr>
      <vt:lpstr>Selpercatinib and Pralsetinib in RET+ NSCLC</vt:lpstr>
      <vt:lpstr>Selpercatinib in RET+ NSCLC: CNS Efficacy, Data from the Phase III LIBRETTO-431 Trial</vt:lpstr>
      <vt:lpstr>Selpercatinib in RET+ NSCLC: CNS Protective Effect, Data from the Phase III LIBRETTO-431 Trial</vt:lpstr>
      <vt:lpstr>Treatment of Metastatic RET+ NSCLC: My Take</vt:lpstr>
      <vt:lpstr>PowerPoint Presentation</vt:lpstr>
      <vt:lpstr>Year in Review: Targeted Therapies Beyond EGFR  for Non-Small Cell Lung Cancer (NSCLC)</vt:lpstr>
      <vt:lpstr>Entrectinib in TRK+ NSCLC: Update</vt:lpstr>
      <vt:lpstr>Larotrectinib in TRK+ NSCLC: Update</vt:lpstr>
      <vt:lpstr>Larotrectinib in TRK+ NSCLC: Safety Update</vt:lpstr>
      <vt:lpstr>Repotrectinib in TRK+ Solid Tumors:  Phase I/II TRIDENT-1 Trial, NTRK1-3 Cohorts</vt:lpstr>
      <vt:lpstr>Treatment of Metastatic TRK+ NSCLC: My Take</vt:lpstr>
      <vt:lpstr>PowerPoint Presentation</vt:lpstr>
      <vt:lpstr>Year in Review: Targeted Therapies Beyond EGFR  for Non-Small Cell Lung Cancer (NSCLC)</vt:lpstr>
      <vt:lpstr>FDA Grants Accelerated Approval to Telisotuzumab Vedotin-tllv for NSCLC with High c-Met Protein Overexpression Press Release: May 14, 2025</vt:lpstr>
      <vt:lpstr>MET NSCLC Conclusions: </vt:lpstr>
      <vt:lpstr>Year in Review: Targeted Therapies Beyond EGFR  for Non-Small Cell Lung Cancer (NSCLC)</vt:lpstr>
      <vt:lpstr>BRAF V600E mutations in NSCLC</vt:lpstr>
      <vt:lpstr>Encorafenib and binimetinib for BRAF V600E (PHAROS) </vt:lpstr>
      <vt:lpstr>Encorafenib and binimetinib for BRAF V600E (PHAROS) </vt:lpstr>
      <vt:lpstr>BRAF Conclusions: </vt:lpstr>
      <vt:lpstr>PowerPoint Presentation</vt:lpstr>
      <vt:lpstr>Year in Review: Targeted Therapies Beyond EGFR  for Non-Small Cell Lung Cancer (NSCLC)</vt:lpstr>
      <vt:lpstr>KRAS G12C mutations in NSCLC</vt:lpstr>
      <vt:lpstr>KRAS Conclusions: </vt:lpstr>
      <vt:lpstr>Year in Review: Targeted Therapies Beyond EGFR  for Non-Small Cell Lung Cancer (NSCLC)</vt:lpstr>
      <vt:lpstr>Zenocutuzumab in NRG1+ Cancer: eNRGy Phase II Trial</vt:lpstr>
      <vt:lpstr>Zenocutuzumab in NRG1+ Cancer: Safety</vt:lpstr>
      <vt:lpstr>Treatment of Metastatic NRG1+ NSCLC: My Take</vt:lpstr>
      <vt:lpstr>PowerPoint Presentation</vt:lpstr>
      <vt:lpstr>PowerPoint Presentation</vt:lpstr>
      <vt:lpstr>PowerPoint Presentation</vt:lpstr>
      <vt:lpstr>Year in Review: Targeted Therapies Beyond EGFR  for Non-Small Cell Lung Cancer (NSCLC)</vt:lpstr>
      <vt:lpstr>PowerPoint Presentation</vt:lpstr>
      <vt:lpstr>PowerPoint Presentation</vt:lpstr>
      <vt:lpstr>Fang W et al. Ivonescimab plus Chemotherapy in Non-Small Cell Lung Cancer with EGFR Variant. JAMA 2024 May 31;332(7):561-70.   Fang W et al. HARMONi: Randomized, Double-Blind, Multi-Center, Phase III Clinical Study of Ivonescimab or Placebo Combined with Pemetrexed and Carboplatin in Patients with EGFR-Mutant Locally Advanced or Metastatic Non-Squamous NSCLC Who Have Progression Following EGFR-TKI Treatment. ESMO 2023;Abstract 1504TiP.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Gloria Kelly</cp:lastModifiedBy>
  <cp:revision>1822</cp:revision>
  <cp:lastPrinted>2020-12-08T02:40:56Z</cp:lastPrinted>
  <dcterms:created xsi:type="dcterms:W3CDTF">2020-11-13T19:02:13Z</dcterms:created>
  <dcterms:modified xsi:type="dcterms:W3CDTF">2025-05-20T21:30:30Z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