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13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2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1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8"/>
  </p:notesMasterIdLst>
  <p:sldIdLst>
    <p:sldId id="256" r:id="rId2"/>
    <p:sldId id="2147481900" r:id="rId3"/>
    <p:sldId id="288" r:id="rId4"/>
    <p:sldId id="2147483568" r:id="rId5"/>
    <p:sldId id="2147483569" r:id="rId6"/>
    <p:sldId id="2147483571" r:id="rId7"/>
    <p:sldId id="2147481880" r:id="rId8"/>
    <p:sldId id="2147481881" r:id="rId9"/>
    <p:sldId id="2147481884" r:id="rId10"/>
    <p:sldId id="2147481882" r:id="rId11"/>
    <p:sldId id="2147481883" r:id="rId12"/>
    <p:sldId id="2147481886" r:id="rId13"/>
    <p:sldId id="2147481887" r:id="rId14"/>
    <p:sldId id="2147481885" r:id="rId15"/>
    <p:sldId id="257" r:id="rId16"/>
    <p:sldId id="2147481877" r:id="rId17"/>
    <p:sldId id="2147481878" r:id="rId18"/>
    <p:sldId id="2147481879" r:id="rId19"/>
    <p:sldId id="2147481876" r:id="rId20"/>
    <p:sldId id="2147481901" r:id="rId21"/>
    <p:sldId id="2147481823" r:id="rId22"/>
    <p:sldId id="676" r:id="rId23"/>
    <p:sldId id="2147481888" r:id="rId24"/>
    <p:sldId id="2147481889" r:id="rId25"/>
    <p:sldId id="2147481890" r:id="rId26"/>
    <p:sldId id="2147481891" r:id="rId27"/>
    <p:sldId id="2147481892" r:id="rId28"/>
    <p:sldId id="2147481893" r:id="rId29"/>
    <p:sldId id="2147481894" r:id="rId30"/>
    <p:sldId id="2147481895" r:id="rId31"/>
    <p:sldId id="2147481896" r:id="rId32"/>
    <p:sldId id="2147481902" r:id="rId33"/>
    <p:sldId id="2147481908" r:id="rId34"/>
    <p:sldId id="2147481909" r:id="rId35"/>
    <p:sldId id="2147481897" r:id="rId36"/>
    <p:sldId id="2147481910" r:id="rId37"/>
    <p:sldId id="2147481903" r:id="rId38"/>
    <p:sldId id="2147481913" r:id="rId39"/>
    <p:sldId id="2147481898" r:id="rId40"/>
    <p:sldId id="2147481906" r:id="rId41"/>
    <p:sldId id="2147481907" r:id="rId42"/>
    <p:sldId id="2147481911" r:id="rId43"/>
    <p:sldId id="2147481904" r:id="rId44"/>
    <p:sldId id="2147481899" r:id="rId45"/>
    <p:sldId id="2147481905" r:id="rId46"/>
    <p:sldId id="2147481912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82"/>
    <p:restoredTop sz="94422"/>
  </p:normalViewPr>
  <p:slideViewPr>
    <p:cSldViewPr snapToGrid="0" showGuides="1">
      <p:cViewPr varScale="1">
        <p:scale>
          <a:sx n="121" d="100"/>
          <a:sy n="121" d="100"/>
        </p:scale>
        <p:origin x="576" y="168"/>
      </p:cViewPr>
      <p:guideLst>
        <p:guide orient="horz" pos="2136"/>
        <p:guide pos="38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55" Type="http://schemas.openxmlformats.org/officeDocument/2006/relationships/customXml" Target="../customXml/item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customXml" Target="../customXml/item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1.6843005735394188E-2"/>
          <c:y val="7.1299340534252242E-2"/>
          <c:w val="0.95414817592245416"/>
          <c:h val="0.82606352108992676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'Sheet 1'!$D$2</c:f>
              <c:strCache>
                <c:ptCount val="1"/>
                <c:pt idx="0">
                  <c:v>Grade ≥3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Pt>
            <c:idx val="18"/>
            <c:invertIfNegative val="0"/>
            <c:bubble3D val="0"/>
            <c:extLst xmlns:mc="http://schemas.openxmlformats.org/markup-compatibility/2006" xmlns:c14="http://schemas.microsoft.com/office/drawing/2007/8/2/chart" xmlns:c16="http://schemas.microsoft.com/office/drawing/2014/chart" xmlns:c16r3="http://schemas.microsoft.com/office/drawing/2017/03/chart">
              <c:ext xmlns:c16="http://schemas.microsoft.com/office/drawing/2014/chart" uri="{C3380CC4-5D6E-409C-BE32-E72D297353CC}">
                <c16:uniqueId val="{00000000-8A79-224F-98FD-3D84C8A20794}"/>
              </c:ext>
            </c:extLst>
          </c:dPt>
          <c:cat>
            <c:strRef>
              <c:f>'Sheet 1'!$B$3:$B$26</c:f>
              <c:strCache>
                <c:ptCount val="24"/>
                <c:pt idx="0">
                  <c:v>White blood cell count decreased</c:v>
                </c:pt>
                <c:pt idx="1">
                  <c:v>Pneumonia</c:v>
                </c:pt>
                <c:pt idx="2">
                  <c:v>Back pain</c:v>
                </c:pt>
                <c:pt idx="3">
                  <c:v>Vomiting</c:v>
                </c:pt>
                <c:pt idx="4">
                  <c:v>Upper respiratory tract infection</c:v>
                </c:pt>
                <c:pt idx="5">
                  <c:v>Pyrexia</c:v>
                </c:pt>
                <c:pt idx="6">
                  <c:v>Peripheral edema</c:v>
                </c:pt>
                <c:pt idx="7">
                  <c:v>Nausea</c:v>
                </c:pt>
                <c:pt idx="8">
                  <c:v>Dyspnea</c:v>
                </c:pt>
                <c:pt idx="9">
                  <c:v>Diarrhea</c:v>
                </c:pt>
                <c:pt idx="10">
                  <c:v>Fatigue</c:v>
                </c:pt>
                <c:pt idx="11">
                  <c:v>Anemia</c:v>
                </c:pt>
                <c:pt idx="12">
                  <c:v>Weight increased</c:v>
                </c:pt>
                <c:pt idx="13">
                  <c:v>Arthralgia</c:v>
                </c:pt>
                <c:pt idx="14">
                  <c:v>Cough</c:v>
                </c:pt>
                <c:pt idx="15">
                  <c:v>Dizziness</c:v>
                </c:pt>
                <c:pt idx="16">
                  <c:v>Constipation</c:v>
                </c:pt>
                <c:pt idx="17">
                  <c:v>AST increased</c:v>
                </c:pt>
                <c:pt idx="18">
                  <c:v>ALT increased</c:v>
                </c:pt>
                <c:pt idx="19">
                  <c:v>Myalgia</c:v>
                </c:pt>
                <c:pt idx="20">
                  <c:v>Discontinuation</c:v>
                </c:pt>
                <c:pt idx="21">
                  <c:v>Dose modifications</c:v>
                </c:pt>
                <c:pt idx="22">
                  <c:v>SAE</c:v>
                </c:pt>
                <c:pt idx="23">
                  <c:v>Total</c:v>
                </c:pt>
              </c:strCache>
            </c:strRef>
          </c:cat>
          <c:val>
            <c:numRef>
              <c:f>'Sheet 1'!$D$3:$D$26</c:f>
              <c:numCache>
                <c:formatCode>General</c:formatCode>
                <c:ptCount val="24"/>
                <c:pt idx="0">
                  <c:v>0</c:v>
                </c:pt>
                <c:pt idx="1">
                  <c:v>-6.3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-3.1</c:v>
                </c:pt>
                <c:pt idx="7">
                  <c:v>0</c:v>
                </c:pt>
                <c:pt idx="8">
                  <c:v>-9.4</c:v>
                </c:pt>
                <c:pt idx="9">
                  <c:v>0</c:v>
                </c:pt>
                <c:pt idx="10">
                  <c:v>0</c:v>
                </c:pt>
                <c:pt idx="11">
                  <c:v>-3.1</c:v>
                </c:pt>
                <c:pt idx="12">
                  <c:v>-9.4</c:v>
                </c:pt>
                <c:pt idx="13">
                  <c:v>-3.1</c:v>
                </c:pt>
                <c:pt idx="14">
                  <c:v>-3.1</c:v>
                </c:pt>
                <c:pt idx="15">
                  <c:v>-3.1</c:v>
                </c:pt>
                <c:pt idx="16">
                  <c:v>-3.1</c:v>
                </c:pt>
                <c:pt idx="17">
                  <c:v>-9.4</c:v>
                </c:pt>
                <c:pt idx="18">
                  <c:v>-6.3</c:v>
                </c:pt>
                <c:pt idx="19">
                  <c:v>-3.1</c:v>
                </c:pt>
                <c:pt idx="23">
                  <c:v>-59.4</c:v>
                </c:pt>
              </c:numCache>
            </c:numRef>
          </c:val>
          <c:extLst xmlns:mc="http://schemas.openxmlformats.org/markup-compatibility/2006" xmlns:c14="http://schemas.microsoft.com/office/drawing/2007/8/2/chart" xmlns:c16="http://schemas.microsoft.com/office/drawing/2014/chart" xmlns:c16r3="http://schemas.microsoft.com/office/drawing/2017/03/chart">
            <c:ext xmlns:c16="http://schemas.microsoft.com/office/drawing/2014/chart" uri="{C3380CC4-5D6E-409C-BE32-E72D297353CC}">
              <c16:uniqueId val="{00000001-8A79-224F-98FD-3D84C8A20794}"/>
            </c:ext>
          </c:extLst>
        </c:ser>
        <c:ser>
          <c:idx val="1"/>
          <c:order val="1"/>
          <c:tx>
            <c:strRef>
              <c:f>'Sheet 1'!$E$2</c:f>
              <c:strCache>
                <c:ptCount val="1"/>
                <c:pt idx="0">
                  <c:v>Any grade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strRef>
              <c:f>'Sheet 1'!$B$3:$B$26</c:f>
              <c:strCache>
                <c:ptCount val="24"/>
                <c:pt idx="0">
                  <c:v>White blood cell count decreased</c:v>
                </c:pt>
                <c:pt idx="1">
                  <c:v>Pneumonia</c:v>
                </c:pt>
                <c:pt idx="2">
                  <c:v>Back pain</c:v>
                </c:pt>
                <c:pt idx="3">
                  <c:v>Vomiting</c:v>
                </c:pt>
                <c:pt idx="4">
                  <c:v>Upper respiratory tract infection</c:v>
                </c:pt>
                <c:pt idx="5">
                  <c:v>Pyrexia</c:v>
                </c:pt>
                <c:pt idx="6">
                  <c:v>Peripheral edema</c:v>
                </c:pt>
                <c:pt idx="7">
                  <c:v>Nausea</c:v>
                </c:pt>
                <c:pt idx="8">
                  <c:v>Dyspnea</c:v>
                </c:pt>
                <c:pt idx="9">
                  <c:v>Diarrhea</c:v>
                </c:pt>
                <c:pt idx="10">
                  <c:v>Fatigue</c:v>
                </c:pt>
                <c:pt idx="11">
                  <c:v>Anemia</c:v>
                </c:pt>
                <c:pt idx="12">
                  <c:v>Weight increased</c:v>
                </c:pt>
                <c:pt idx="13">
                  <c:v>Arthralgia</c:v>
                </c:pt>
                <c:pt idx="14">
                  <c:v>Cough</c:v>
                </c:pt>
                <c:pt idx="15">
                  <c:v>Dizziness</c:v>
                </c:pt>
                <c:pt idx="16">
                  <c:v>Constipation</c:v>
                </c:pt>
                <c:pt idx="17">
                  <c:v>AST increased</c:v>
                </c:pt>
                <c:pt idx="18">
                  <c:v>ALT increased</c:v>
                </c:pt>
                <c:pt idx="19">
                  <c:v>Myalgia</c:v>
                </c:pt>
                <c:pt idx="20">
                  <c:v>Discontinuation</c:v>
                </c:pt>
                <c:pt idx="21">
                  <c:v>Dose modifications</c:v>
                </c:pt>
                <c:pt idx="22">
                  <c:v>SAE</c:v>
                </c:pt>
                <c:pt idx="23">
                  <c:v>Total</c:v>
                </c:pt>
              </c:strCache>
            </c:strRef>
          </c:cat>
          <c:val>
            <c:numRef>
              <c:f>'Sheet 1'!$E$3:$E$26</c:f>
              <c:numCache>
                <c:formatCode>General</c:formatCode>
                <c:ptCount val="24"/>
                <c:pt idx="0">
                  <c:v>-18.8</c:v>
                </c:pt>
                <c:pt idx="1">
                  <c:v>-12.5</c:v>
                </c:pt>
                <c:pt idx="2">
                  <c:v>-18.8</c:v>
                </c:pt>
                <c:pt idx="3">
                  <c:v>-21.9</c:v>
                </c:pt>
                <c:pt idx="4">
                  <c:v>-21.9</c:v>
                </c:pt>
                <c:pt idx="5">
                  <c:v>-21.9</c:v>
                </c:pt>
                <c:pt idx="6">
                  <c:v>-18.8</c:v>
                </c:pt>
                <c:pt idx="7">
                  <c:v>-21.9</c:v>
                </c:pt>
                <c:pt idx="8">
                  <c:v>-12.5</c:v>
                </c:pt>
                <c:pt idx="9">
                  <c:v>-21.9</c:v>
                </c:pt>
                <c:pt idx="10">
                  <c:v>-25</c:v>
                </c:pt>
                <c:pt idx="11">
                  <c:v>-21.9</c:v>
                </c:pt>
                <c:pt idx="12">
                  <c:v>-18.7</c:v>
                </c:pt>
                <c:pt idx="13">
                  <c:v>-25</c:v>
                </c:pt>
                <c:pt idx="14">
                  <c:v>-28.2</c:v>
                </c:pt>
                <c:pt idx="15">
                  <c:v>-31.3</c:v>
                </c:pt>
                <c:pt idx="16">
                  <c:v>-37.5</c:v>
                </c:pt>
                <c:pt idx="17">
                  <c:v>-31.2</c:v>
                </c:pt>
                <c:pt idx="18">
                  <c:v>-34.299999999999997</c:v>
                </c:pt>
                <c:pt idx="19">
                  <c:v>-40.700000000000003</c:v>
                </c:pt>
                <c:pt idx="20">
                  <c:v>-3.1</c:v>
                </c:pt>
                <c:pt idx="21">
                  <c:v>-46.9</c:v>
                </c:pt>
                <c:pt idx="22">
                  <c:v>-46.9</c:v>
                </c:pt>
                <c:pt idx="23">
                  <c:v>-40.6</c:v>
                </c:pt>
              </c:numCache>
            </c:numRef>
          </c:val>
          <c:extLst xmlns:mc="http://schemas.openxmlformats.org/markup-compatibility/2006" xmlns:c14="http://schemas.microsoft.com/office/drawing/2007/8/2/chart" xmlns:c16="http://schemas.microsoft.com/office/drawing/2014/chart" xmlns:c16r3="http://schemas.microsoft.com/office/drawing/2017/03/chart">
            <c:ext xmlns:c16="http://schemas.microsoft.com/office/drawing/2014/chart" uri="{C3380CC4-5D6E-409C-BE32-E72D297353CC}">
              <c16:uniqueId val="{00000002-8A79-224F-98FD-3D84C8A20794}"/>
            </c:ext>
          </c:extLst>
        </c:ser>
        <c:ser>
          <c:idx val="2"/>
          <c:order val="2"/>
          <c:tx>
            <c:strRef>
              <c:f>'Sheet 1'!$F$2</c:f>
              <c:strCache>
                <c:ptCount val="1"/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'Sheet 1'!$B$3:$B$26</c:f>
              <c:strCache>
                <c:ptCount val="24"/>
                <c:pt idx="0">
                  <c:v>White blood cell count decreased</c:v>
                </c:pt>
                <c:pt idx="1">
                  <c:v>Pneumonia</c:v>
                </c:pt>
                <c:pt idx="2">
                  <c:v>Back pain</c:v>
                </c:pt>
                <c:pt idx="3">
                  <c:v>Vomiting</c:v>
                </c:pt>
                <c:pt idx="4">
                  <c:v>Upper respiratory tract infection</c:v>
                </c:pt>
                <c:pt idx="5">
                  <c:v>Pyrexia</c:v>
                </c:pt>
                <c:pt idx="6">
                  <c:v>Peripheral edema</c:v>
                </c:pt>
                <c:pt idx="7">
                  <c:v>Nausea</c:v>
                </c:pt>
                <c:pt idx="8">
                  <c:v>Dyspnea</c:v>
                </c:pt>
                <c:pt idx="9">
                  <c:v>Diarrhea</c:v>
                </c:pt>
                <c:pt idx="10">
                  <c:v>Fatigue</c:v>
                </c:pt>
                <c:pt idx="11">
                  <c:v>Anemia</c:v>
                </c:pt>
                <c:pt idx="12">
                  <c:v>Weight increased</c:v>
                </c:pt>
                <c:pt idx="13">
                  <c:v>Arthralgia</c:v>
                </c:pt>
                <c:pt idx="14">
                  <c:v>Cough</c:v>
                </c:pt>
                <c:pt idx="15">
                  <c:v>Dizziness</c:v>
                </c:pt>
                <c:pt idx="16">
                  <c:v>Constipation</c:v>
                </c:pt>
                <c:pt idx="17">
                  <c:v>AST increased</c:v>
                </c:pt>
                <c:pt idx="18">
                  <c:v>ALT increased</c:v>
                </c:pt>
                <c:pt idx="19">
                  <c:v>Myalgia</c:v>
                </c:pt>
                <c:pt idx="20">
                  <c:v>Discontinuation</c:v>
                </c:pt>
                <c:pt idx="21">
                  <c:v>Dose modifications</c:v>
                </c:pt>
                <c:pt idx="22">
                  <c:v>SAE</c:v>
                </c:pt>
                <c:pt idx="23">
                  <c:v>Total</c:v>
                </c:pt>
              </c:strCache>
            </c:strRef>
          </c:cat>
          <c:val>
            <c:numRef>
              <c:f>'Sheet 1'!$F$3:$F$26</c:f>
              <c:numCache>
                <c:formatCode>General</c:formatCode>
                <c:ptCount val="24"/>
              </c:numCache>
            </c:numRef>
          </c:val>
          <c:extLst xmlns:mc="http://schemas.openxmlformats.org/markup-compatibility/2006" xmlns:c14="http://schemas.microsoft.com/office/drawing/2007/8/2/chart" xmlns:c16="http://schemas.microsoft.com/office/drawing/2014/chart" xmlns:c16r3="http://schemas.microsoft.com/office/drawing/2017/03/chart">
            <c:ext xmlns:c16="http://schemas.microsoft.com/office/drawing/2014/chart" uri="{C3380CC4-5D6E-409C-BE32-E72D297353CC}">
              <c16:uniqueId val="{00000003-8A79-224F-98FD-3D84C8A20794}"/>
            </c:ext>
          </c:extLst>
        </c:ser>
        <c:ser>
          <c:idx val="3"/>
          <c:order val="3"/>
          <c:tx>
            <c:strRef>
              <c:f>'Sheet 1'!$G$2</c:f>
              <c:strCache>
                <c:ptCount val="1"/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cat>
            <c:strRef>
              <c:f>'Sheet 1'!$B$3:$B$26</c:f>
              <c:strCache>
                <c:ptCount val="24"/>
                <c:pt idx="0">
                  <c:v>White blood cell count decreased</c:v>
                </c:pt>
                <c:pt idx="1">
                  <c:v>Pneumonia</c:v>
                </c:pt>
                <c:pt idx="2">
                  <c:v>Back pain</c:v>
                </c:pt>
                <c:pt idx="3">
                  <c:v>Vomiting</c:v>
                </c:pt>
                <c:pt idx="4">
                  <c:v>Upper respiratory tract infection</c:v>
                </c:pt>
                <c:pt idx="5">
                  <c:v>Pyrexia</c:v>
                </c:pt>
                <c:pt idx="6">
                  <c:v>Peripheral edema</c:v>
                </c:pt>
                <c:pt idx="7">
                  <c:v>Nausea</c:v>
                </c:pt>
                <c:pt idx="8">
                  <c:v>Dyspnea</c:v>
                </c:pt>
                <c:pt idx="9">
                  <c:v>Diarrhea</c:v>
                </c:pt>
                <c:pt idx="10">
                  <c:v>Fatigue</c:v>
                </c:pt>
                <c:pt idx="11">
                  <c:v>Anemia</c:v>
                </c:pt>
                <c:pt idx="12">
                  <c:v>Weight increased</c:v>
                </c:pt>
                <c:pt idx="13">
                  <c:v>Arthralgia</c:v>
                </c:pt>
                <c:pt idx="14">
                  <c:v>Cough</c:v>
                </c:pt>
                <c:pt idx="15">
                  <c:v>Dizziness</c:v>
                </c:pt>
                <c:pt idx="16">
                  <c:v>Constipation</c:v>
                </c:pt>
                <c:pt idx="17">
                  <c:v>AST increased</c:v>
                </c:pt>
                <c:pt idx="18">
                  <c:v>ALT increased</c:v>
                </c:pt>
                <c:pt idx="19">
                  <c:v>Myalgia</c:v>
                </c:pt>
                <c:pt idx="20">
                  <c:v>Discontinuation</c:v>
                </c:pt>
                <c:pt idx="21">
                  <c:v>Dose modifications</c:v>
                </c:pt>
                <c:pt idx="22">
                  <c:v>SAE</c:v>
                </c:pt>
                <c:pt idx="23">
                  <c:v>Total</c:v>
                </c:pt>
              </c:strCache>
            </c:strRef>
          </c:cat>
          <c:val>
            <c:numRef>
              <c:f>'Sheet 1'!$G$3:$G$26</c:f>
              <c:numCache>
                <c:formatCode>General</c:formatCode>
                <c:ptCount val="24"/>
              </c:numCache>
            </c:numRef>
          </c:val>
          <c:extLst xmlns:mc="http://schemas.openxmlformats.org/markup-compatibility/2006" xmlns:c14="http://schemas.microsoft.com/office/drawing/2007/8/2/chart" xmlns:c16="http://schemas.microsoft.com/office/drawing/2014/chart" xmlns:c16r3="http://schemas.microsoft.com/office/drawing/2017/03/chart">
            <c:ext xmlns:c16="http://schemas.microsoft.com/office/drawing/2014/chart" uri="{C3380CC4-5D6E-409C-BE32-E72D297353CC}">
              <c16:uniqueId val="{00000004-8A79-224F-98FD-3D84C8A20794}"/>
            </c:ext>
          </c:extLst>
        </c:ser>
        <c:ser>
          <c:idx val="4"/>
          <c:order val="4"/>
          <c:tx>
            <c:strRef>
              <c:f>'Sheet 1'!$H$2</c:f>
              <c:strCache>
                <c:ptCount val="1"/>
                <c:pt idx="0">
                  <c:v>Grade ≥3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cat>
            <c:strRef>
              <c:f>'Sheet 1'!$B$3:$B$26</c:f>
              <c:strCache>
                <c:ptCount val="24"/>
                <c:pt idx="0">
                  <c:v>White blood cell count decreased</c:v>
                </c:pt>
                <c:pt idx="1">
                  <c:v>Pneumonia</c:v>
                </c:pt>
                <c:pt idx="2">
                  <c:v>Back pain</c:v>
                </c:pt>
                <c:pt idx="3">
                  <c:v>Vomiting</c:v>
                </c:pt>
                <c:pt idx="4">
                  <c:v>Upper respiratory tract infection</c:v>
                </c:pt>
                <c:pt idx="5">
                  <c:v>Pyrexia</c:v>
                </c:pt>
                <c:pt idx="6">
                  <c:v>Peripheral edema</c:v>
                </c:pt>
                <c:pt idx="7">
                  <c:v>Nausea</c:v>
                </c:pt>
                <c:pt idx="8">
                  <c:v>Dyspnea</c:v>
                </c:pt>
                <c:pt idx="9">
                  <c:v>Diarrhea</c:v>
                </c:pt>
                <c:pt idx="10">
                  <c:v>Fatigue</c:v>
                </c:pt>
                <c:pt idx="11">
                  <c:v>Anemia</c:v>
                </c:pt>
                <c:pt idx="12">
                  <c:v>Weight increased</c:v>
                </c:pt>
                <c:pt idx="13">
                  <c:v>Arthralgia</c:v>
                </c:pt>
                <c:pt idx="14">
                  <c:v>Cough</c:v>
                </c:pt>
                <c:pt idx="15">
                  <c:v>Dizziness</c:v>
                </c:pt>
                <c:pt idx="16">
                  <c:v>Constipation</c:v>
                </c:pt>
                <c:pt idx="17">
                  <c:v>AST increased</c:v>
                </c:pt>
                <c:pt idx="18">
                  <c:v>ALT increased</c:v>
                </c:pt>
                <c:pt idx="19">
                  <c:v>Myalgia</c:v>
                </c:pt>
                <c:pt idx="20">
                  <c:v>Discontinuation</c:v>
                </c:pt>
                <c:pt idx="21">
                  <c:v>Dose modifications</c:v>
                </c:pt>
                <c:pt idx="22">
                  <c:v>SAE</c:v>
                </c:pt>
                <c:pt idx="23">
                  <c:v>Total</c:v>
                </c:pt>
              </c:strCache>
            </c:strRef>
          </c:cat>
          <c:val>
            <c:numRef>
              <c:f>'Sheet 1'!$H$3:$H$26</c:f>
              <c:numCache>
                <c:formatCode>General</c:formatCode>
                <c:ptCount val="24"/>
                <c:pt idx="0">
                  <c:v>0</c:v>
                </c:pt>
                <c:pt idx="1">
                  <c:v>0</c:v>
                </c:pt>
                <c:pt idx="3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9.4</c:v>
                </c:pt>
                <c:pt idx="13">
                  <c:v>0</c:v>
                </c:pt>
                <c:pt idx="15">
                  <c:v>0</c:v>
                </c:pt>
                <c:pt idx="16">
                  <c:v>3.1</c:v>
                </c:pt>
                <c:pt idx="17">
                  <c:v>9.4</c:v>
                </c:pt>
                <c:pt idx="18">
                  <c:v>6.3</c:v>
                </c:pt>
                <c:pt idx="19">
                  <c:v>3.1</c:v>
                </c:pt>
                <c:pt idx="23">
                  <c:v>28.1</c:v>
                </c:pt>
              </c:numCache>
            </c:numRef>
          </c:val>
          <c:extLst xmlns:mc="http://schemas.openxmlformats.org/markup-compatibility/2006" xmlns:c14="http://schemas.microsoft.com/office/drawing/2007/8/2/chart" xmlns:c16="http://schemas.microsoft.com/office/drawing/2014/chart" xmlns:c16r3="http://schemas.microsoft.com/office/drawing/2017/03/chart">
            <c:ext xmlns:c16="http://schemas.microsoft.com/office/drawing/2014/chart" uri="{C3380CC4-5D6E-409C-BE32-E72D297353CC}">
              <c16:uniqueId val="{00000005-8A79-224F-98FD-3D84C8A20794}"/>
            </c:ext>
          </c:extLst>
        </c:ser>
        <c:ser>
          <c:idx val="5"/>
          <c:order val="5"/>
          <c:tx>
            <c:strRef>
              <c:f>'Sheet 1'!$I$2</c:f>
              <c:strCache>
                <c:ptCount val="1"/>
                <c:pt idx="0">
                  <c:v>Any grade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strRef>
              <c:f>'Sheet 1'!$B$3:$B$26</c:f>
              <c:strCache>
                <c:ptCount val="24"/>
                <c:pt idx="0">
                  <c:v>White blood cell count decreased</c:v>
                </c:pt>
                <c:pt idx="1">
                  <c:v>Pneumonia</c:v>
                </c:pt>
                <c:pt idx="2">
                  <c:v>Back pain</c:v>
                </c:pt>
                <c:pt idx="3">
                  <c:v>Vomiting</c:v>
                </c:pt>
                <c:pt idx="4">
                  <c:v>Upper respiratory tract infection</c:v>
                </c:pt>
                <c:pt idx="5">
                  <c:v>Pyrexia</c:v>
                </c:pt>
                <c:pt idx="6">
                  <c:v>Peripheral edema</c:v>
                </c:pt>
                <c:pt idx="7">
                  <c:v>Nausea</c:v>
                </c:pt>
                <c:pt idx="8">
                  <c:v>Dyspnea</c:v>
                </c:pt>
                <c:pt idx="9">
                  <c:v>Diarrhea</c:v>
                </c:pt>
                <c:pt idx="10">
                  <c:v>Fatigue</c:v>
                </c:pt>
                <c:pt idx="11">
                  <c:v>Anemia</c:v>
                </c:pt>
                <c:pt idx="12">
                  <c:v>Weight increased</c:v>
                </c:pt>
                <c:pt idx="13">
                  <c:v>Arthralgia</c:v>
                </c:pt>
                <c:pt idx="14">
                  <c:v>Cough</c:v>
                </c:pt>
                <c:pt idx="15">
                  <c:v>Dizziness</c:v>
                </c:pt>
                <c:pt idx="16">
                  <c:v>Constipation</c:v>
                </c:pt>
                <c:pt idx="17">
                  <c:v>AST increased</c:v>
                </c:pt>
                <c:pt idx="18">
                  <c:v>ALT increased</c:v>
                </c:pt>
                <c:pt idx="19">
                  <c:v>Myalgia</c:v>
                </c:pt>
                <c:pt idx="20">
                  <c:v>Discontinuation</c:v>
                </c:pt>
                <c:pt idx="21">
                  <c:v>Dose modifications</c:v>
                </c:pt>
                <c:pt idx="22">
                  <c:v>SAE</c:v>
                </c:pt>
                <c:pt idx="23">
                  <c:v>Total</c:v>
                </c:pt>
              </c:strCache>
            </c:strRef>
          </c:cat>
          <c:val>
            <c:numRef>
              <c:f>'Sheet 1'!$I$3:$I$26</c:f>
              <c:numCache>
                <c:formatCode>General</c:formatCode>
                <c:ptCount val="24"/>
                <c:pt idx="0">
                  <c:v>15.6</c:v>
                </c:pt>
                <c:pt idx="1">
                  <c:v>3.1</c:v>
                </c:pt>
                <c:pt idx="3">
                  <c:v>9.4</c:v>
                </c:pt>
                <c:pt idx="5">
                  <c:v>3.1</c:v>
                </c:pt>
                <c:pt idx="6">
                  <c:v>9.4</c:v>
                </c:pt>
                <c:pt idx="7">
                  <c:v>12.5</c:v>
                </c:pt>
                <c:pt idx="9">
                  <c:v>3.1</c:v>
                </c:pt>
                <c:pt idx="10">
                  <c:v>9.4</c:v>
                </c:pt>
                <c:pt idx="11">
                  <c:v>9.4</c:v>
                </c:pt>
                <c:pt idx="12">
                  <c:v>15.6</c:v>
                </c:pt>
                <c:pt idx="13">
                  <c:v>3.1</c:v>
                </c:pt>
                <c:pt idx="15">
                  <c:v>15.6</c:v>
                </c:pt>
                <c:pt idx="16">
                  <c:v>21.9</c:v>
                </c:pt>
                <c:pt idx="17">
                  <c:v>25</c:v>
                </c:pt>
                <c:pt idx="18">
                  <c:v>34.299999999999997</c:v>
                </c:pt>
                <c:pt idx="19">
                  <c:v>25</c:v>
                </c:pt>
                <c:pt idx="20">
                  <c:v>3.1</c:v>
                </c:pt>
                <c:pt idx="21">
                  <c:v>18.8</c:v>
                </c:pt>
                <c:pt idx="22">
                  <c:v>9.4</c:v>
                </c:pt>
                <c:pt idx="23">
                  <c:v>65.599999999999994</c:v>
                </c:pt>
              </c:numCache>
            </c:numRef>
          </c:val>
          <c:extLst xmlns:mc="http://schemas.openxmlformats.org/markup-compatibility/2006" xmlns:c14="http://schemas.microsoft.com/office/drawing/2007/8/2/chart" xmlns:c16="http://schemas.microsoft.com/office/drawing/2014/chart" xmlns:c16r3="http://schemas.microsoft.com/office/drawing/2017/03/chart">
            <c:ext xmlns:c16="http://schemas.microsoft.com/office/drawing/2014/chart" uri="{C3380CC4-5D6E-409C-BE32-E72D297353CC}">
              <c16:uniqueId val="{00000006-8A79-224F-98FD-3D84C8A20794}"/>
            </c:ext>
          </c:extLst>
        </c:ser>
        <c:ser>
          <c:idx val="6"/>
          <c:order val="6"/>
          <c:tx>
            <c:strRef>
              <c:f>'Sheet 1'!$J$2</c:f>
              <c:strCache>
                <c:ptCount val="1"/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'Sheet 1'!$B$3:$B$26</c:f>
              <c:strCache>
                <c:ptCount val="24"/>
                <c:pt idx="0">
                  <c:v>White blood cell count decreased</c:v>
                </c:pt>
                <c:pt idx="1">
                  <c:v>Pneumonia</c:v>
                </c:pt>
                <c:pt idx="2">
                  <c:v>Back pain</c:v>
                </c:pt>
                <c:pt idx="3">
                  <c:v>Vomiting</c:v>
                </c:pt>
                <c:pt idx="4">
                  <c:v>Upper respiratory tract infection</c:v>
                </c:pt>
                <c:pt idx="5">
                  <c:v>Pyrexia</c:v>
                </c:pt>
                <c:pt idx="6">
                  <c:v>Peripheral edema</c:v>
                </c:pt>
                <c:pt idx="7">
                  <c:v>Nausea</c:v>
                </c:pt>
                <c:pt idx="8">
                  <c:v>Dyspnea</c:v>
                </c:pt>
                <c:pt idx="9">
                  <c:v>Diarrhea</c:v>
                </c:pt>
                <c:pt idx="10">
                  <c:v>Fatigue</c:v>
                </c:pt>
                <c:pt idx="11">
                  <c:v>Anemia</c:v>
                </c:pt>
                <c:pt idx="12">
                  <c:v>Weight increased</c:v>
                </c:pt>
                <c:pt idx="13">
                  <c:v>Arthralgia</c:v>
                </c:pt>
                <c:pt idx="14">
                  <c:v>Cough</c:v>
                </c:pt>
                <c:pt idx="15">
                  <c:v>Dizziness</c:v>
                </c:pt>
                <c:pt idx="16">
                  <c:v>Constipation</c:v>
                </c:pt>
                <c:pt idx="17">
                  <c:v>AST increased</c:v>
                </c:pt>
                <c:pt idx="18">
                  <c:v>ALT increased</c:v>
                </c:pt>
                <c:pt idx="19">
                  <c:v>Myalgia</c:v>
                </c:pt>
                <c:pt idx="20">
                  <c:v>Discontinuation</c:v>
                </c:pt>
                <c:pt idx="21">
                  <c:v>Dose modifications</c:v>
                </c:pt>
                <c:pt idx="22">
                  <c:v>SAE</c:v>
                </c:pt>
                <c:pt idx="23">
                  <c:v>Total</c:v>
                </c:pt>
              </c:strCache>
            </c:strRef>
          </c:cat>
          <c:val>
            <c:numRef>
              <c:f>'Sheet 1'!$J$3:$J$26</c:f>
              <c:numCache>
                <c:formatCode>General</c:formatCode>
                <c:ptCount val="24"/>
              </c:numCache>
            </c:numRef>
          </c:val>
          <c:extLst xmlns:mc="http://schemas.openxmlformats.org/markup-compatibility/2006" xmlns:c14="http://schemas.microsoft.com/office/drawing/2007/8/2/chart" xmlns:c16="http://schemas.microsoft.com/office/drawing/2014/chart" xmlns:c16r3="http://schemas.microsoft.com/office/drawing/2017/03/chart">
            <c:ext xmlns:c16="http://schemas.microsoft.com/office/drawing/2014/chart" uri="{C3380CC4-5D6E-409C-BE32-E72D297353CC}">
              <c16:uniqueId val="{00000007-8A79-224F-98FD-3D84C8A20794}"/>
            </c:ext>
          </c:extLst>
        </c:ser>
        <c:ser>
          <c:idx val="7"/>
          <c:order val="7"/>
          <c:tx>
            <c:strRef>
              <c:f>'Sheet 1'!$K$2</c:f>
              <c:strCache>
                <c:ptCount val="1"/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cat>
            <c:strRef>
              <c:f>'Sheet 1'!$B$3:$B$26</c:f>
              <c:strCache>
                <c:ptCount val="24"/>
                <c:pt idx="0">
                  <c:v>White blood cell count decreased</c:v>
                </c:pt>
                <c:pt idx="1">
                  <c:v>Pneumonia</c:v>
                </c:pt>
                <c:pt idx="2">
                  <c:v>Back pain</c:v>
                </c:pt>
                <c:pt idx="3">
                  <c:v>Vomiting</c:v>
                </c:pt>
                <c:pt idx="4">
                  <c:v>Upper respiratory tract infection</c:v>
                </c:pt>
                <c:pt idx="5">
                  <c:v>Pyrexia</c:v>
                </c:pt>
                <c:pt idx="6">
                  <c:v>Peripheral edema</c:v>
                </c:pt>
                <c:pt idx="7">
                  <c:v>Nausea</c:v>
                </c:pt>
                <c:pt idx="8">
                  <c:v>Dyspnea</c:v>
                </c:pt>
                <c:pt idx="9">
                  <c:v>Diarrhea</c:v>
                </c:pt>
                <c:pt idx="10">
                  <c:v>Fatigue</c:v>
                </c:pt>
                <c:pt idx="11">
                  <c:v>Anemia</c:v>
                </c:pt>
                <c:pt idx="12">
                  <c:v>Weight increased</c:v>
                </c:pt>
                <c:pt idx="13">
                  <c:v>Arthralgia</c:v>
                </c:pt>
                <c:pt idx="14">
                  <c:v>Cough</c:v>
                </c:pt>
                <c:pt idx="15">
                  <c:v>Dizziness</c:v>
                </c:pt>
                <c:pt idx="16">
                  <c:v>Constipation</c:v>
                </c:pt>
                <c:pt idx="17">
                  <c:v>AST increased</c:v>
                </c:pt>
                <c:pt idx="18">
                  <c:v>ALT increased</c:v>
                </c:pt>
                <c:pt idx="19">
                  <c:v>Myalgia</c:v>
                </c:pt>
                <c:pt idx="20">
                  <c:v>Discontinuation</c:v>
                </c:pt>
                <c:pt idx="21">
                  <c:v>Dose modifications</c:v>
                </c:pt>
                <c:pt idx="22">
                  <c:v>SAE</c:v>
                </c:pt>
                <c:pt idx="23">
                  <c:v>Total</c:v>
                </c:pt>
              </c:strCache>
            </c:strRef>
          </c:cat>
          <c:val>
            <c:numRef>
              <c:f>'Sheet 1'!$K$3:$K$26</c:f>
              <c:numCache>
                <c:formatCode>General</c:formatCode>
                <c:ptCount val="24"/>
              </c:numCache>
            </c:numRef>
          </c:val>
          <c:extLst xmlns:mc="http://schemas.openxmlformats.org/markup-compatibility/2006" xmlns:c14="http://schemas.microsoft.com/office/drawing/2007/8/2/chart" xmlns:c16="http://schemas.microsoft.com/office/drawing/2014/chart" xmlns:c16r3="http://schemas.microsoft.com/office/drawing/2017/03/chart">
            <c:ext xmlns:c16="http://schemas.microsoft.com/office/drawing/2014/chart" uri="{C3380CC4-5D6E-409C-BE32-E72D297353CC}">
              <c16:uniqueId val="{00000008-8A79-224F-98FD-3D84C8A207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overlap val="100"/>
        <c:axId val="969815552"/>
        <c:axId val="969820144"/>
      </c:barChart>
      <c:catAx>
        <c:axId val="9698155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low"/>
        <c:spPr>
          <a:solidFill>
            <a:schemeClr val="bg1"/>
          </a:solidFill>
          <a:ln w="12700" cap="sq" cmpd="sng" algn="ctr">
            <a:solidFill>
              <a:srgbClr val="000000"/>
            </a:solidFill>
            <a:miter lim="800000"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969820144"/>
        <c:crossesAt val="0"/>
        <c:auto val="0"/>
        <c:lblAlgn val="ctr"/>
        <c:lblOffset val="100"/>
        <c:noMultiLvlLbl val="0"/>
      </c:catAx>
      <c:valAx>
        <c:axId val="969820144"/>
        <c:scaling>
          <c:orientation val="minMax"/>
          <c:max val="100"/>
          <c:min val="-100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#,##0;#,##0" sourceLinked="0"/>
        <c:majorTickMark val="out"/>
        <c:minorTickMark val="none"/>
        <c:tickLblPos val="low"/>
        <c:spPr>
          <a:noFill/>
          <a:ln w="12700" cap="sq">
            <a:solidFill>
              <a:srgbClr val="000000"/>
            </a:solidFill>
            <a:miter lim="800000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969815552"/>
        <c:crosses val="autoZero"/>
        <c:crossBetween val="between"/>
        <c:majorUnit val="10"/>
        <c:minorUnit val="5"/>
      </c:valAx>
      <c:spPr>
        <a:noFill/>
        <a:ln w="25400">
          <a:noFill/>
        </a:ln>
        <a:effectLst/>
      </c:spPr>
    </c:plotArea>
    <c:plotVisOnly val="1"/>
    <c:dispBlanksAs val="gap"/>
    <c:extLst xmlns:mc="http://schemas.openxmlformats.org/markup-compatibility/2006" xmlns:c14="http://schemas.microsoft.com/office/drawing/2007/8/2/chart" xmlns:c16="http://schemas.microsoft.com/office/drawing/2014/chart" xmlns:c16r3="http://schemas.microsoft.com/office/drawing/2017/03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BCF96C-2ABD-E54B-8FF7-3D46FFAD0058}" type="datetimeFigureOut">
              <a:rPr lang="en-US" smtClean="0"/>
              <a:t>5/12/25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A406CA-5EBC-3F4A-B627-9D06F3C50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252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4D9E9D-93A9-4E6A-8E42-DC0055A8528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4803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FB72F01-6714-4A31-8C22-8E0F1B091B56}" type="slidenum">
              <a:rPr lang="en-US" altLang="en-US" smtClean="0"/>
              <a:pPr>
                <a:defRPr/>
              </a:pPr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33117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02F95-EC7A-F347-9B44-23089A4D7733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1518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A406CA-5EBC-3F4A-B627-9D06F3C5017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653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DB41C-E561-6EB4-3970-F83FC362A8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A8734C-A559-93CA-737A-C689ED2B15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F333B6-4CA7-9567-EFF3-BDD308A70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FF68B-4B17-474A-A74B-26D59FA453F3}" type="datetimeFigureOut">
              <a:rPr lang="en-US" smtClean="0"/>
              <a:t>5/12/25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A23BE3-5EE6-8FA0-2EDB-4917C5943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D62BE0-B619-51C2-6508-D7DD0C926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A0129-1308-E642-9EB0-D980755FB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615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2A059-E1DB-12AE-99EF-58C2B0B01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3B9AB8-25F8-EA88-E149-298D0DA8A0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D8E051-27C5-F0EB-49CB-ECDC14C9C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FF68B-4B17-474A-A74B-26D59FA453F3}" type="datetimeFigureOut">
              <a:rPr lang="en-US" smtClean="0"/>
              <a:t>5/12/25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0A0018-4FFD-3B6B-6030-2B1156BC1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BD311-2652-CA36-8B57-491A0EA1B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A0129-1308-E642-9EB0-D980755FB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252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4CBAFE5-88EA-E0BB-4DA9-FA504B6C42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B26AED-5F8C-ED9B-DC34-09FAE5F921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B3D998-322F-37BC-F2CD-A13563789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FF68B-4B17-474A-A74B-26D59FA453F3}" type="datetimeFigureOut">
              <a:rPr lang="en-US" smtClean="0"/>
              <a:t>5/12/25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96FFED-1993-B15C-B788-130248FC7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945386-E72E-AE5B-1047-C909CFFBF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A0129-1308-E642-9EB0-D980755FB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1888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F019-F863-44AE-B94B-A2CDE4263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DFBA2-7410-4086-8E43-4DC1C0EF5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33F7A0-71F0-446B-9DE8-6D75BE64EE0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B8C6B39-612B-4E29-BDFC-1129EF94D6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0080" y="1828799"/>
            <a:ext cx="1097280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07BC0B0E-85B0-5647-8D1C-9EE40FB0FA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24404" y="6271847"/>
            <a:ext cx="5852160" cy="281354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 dirty="0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16656352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6624320" y="6323295"/>
            <a:ext cx="5350933" cy="304800"/>
          </a:xfrm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17397532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8B593-BDC1-E83D-807A-484941A64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74BB9-34C9-9360-A0AD-AD5371F01E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EC41DD-3ADB-5FAA-06AC-BEA45C9C5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FF68B-4B17-474A-A74B-26D59FA453F3}" type="datetimeFigureOut">
              <a:rPr lang="en-US" smtClean="0"/>
              <a:t>5/12/25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96593F-1409-FB4A-6E6C-53B166BB2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0573EB-D268-4501-D3BB-0F4556D5F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A0129-1308-E642-9EB0-D980755FB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30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72BF1-F222-3387-B864-66C31CB4F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F4B653-5E17-08D0-BF22-85B6666783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2E5EE-43EB-0F50-A446-801A35494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FF68B-4B17-474A-A74B-26D59FA453F3}" type="datetimeFigureOut">
              <a:rPr lang="en-US" smtClean="0"/>
              <a:t>5/12/25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3940BC-6B22-C93C-5397-E3928B376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ADFEC8-3EA3-8F9B-ECB5-13A4B82EE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A0129-1308-E642-9EB0-D980755FB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298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9FCF8-E56B-287D-9122-15C91672F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8D0F12-24A1-F9D6-10BD-0D45B708EC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7DA591-485D-5AED-A344-E2B27EEC78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F05C87-48F9-FD79-91DD-7C8926C09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FF68B-4B17-474A-A74B-26D59FA453F3}" type="datetimeFigureOut">
              <a:rPr lang="en-US" smtClean="0"/>
              <a:t>5/12/25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97A022-C88A-E40B-299F-CB72D2AED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E120BE-1AE1-7EA6-7B61-E94E6E3FD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A0129-1308-E642-9EB0-D980755FB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299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819B7-A125-6F7F-48C0-D994E5E12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60D5BB-19F8-92CC-6F88-9B6BF1CC61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E4E9FD-0AC6-48ED-82F1-30453862CE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3228F5-A222-68D9-6E53-57588CCD69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FAAB13-B02E-7CFF-13A6-8F24DDC2E0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A29593-1A6B-63C9-BA46-338668870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FF68B-4B17-474A-A74B-26D59FA453F3}" type="datetimeFigureOut">
              <a:rPr lang="en-US" smtClean="0"/>
              <a:t>5/12/25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F83413-CD8D-7B9E-D1D2-C21C1B987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71B1A1-5EC3-E9DE-7B03-46E4FA6D7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A0129-1308-E642-9EB0-D980755FB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199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75E6E-31A4-A132-6E83-17C62BDC6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8D8A7B-2784-9FB2-D6A7-73BF7F4EC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FF68B-4B17-474A-A74B-26D59FA453F3}" type="datetimeFigureOut">
              <a:rPr lang="en-US" smtClean="0"/>
              <a:t>5/12/25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56BA49-C735-11F7-45D0-901E62347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06B8BF-9630-C70E-71D7-7943D9822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A0129-1308-E642-9EB0-D980755FB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520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82B361-4E83-5F7F-C0BF-BF88723A7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FF68B-4B17-474A-A74B-26D59FA453F3}" type="datetimeFigureOut">
              <a:rPr lang="en-US" smtClean="0"/>
              <a:t>5/12/25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ECC9DF-A72C-9766-CF60-332543B20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388E7B-33D8-DE4C-8B11-973785510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A0129-1308-E642-9EB0-D980755FB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584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21E5F-1B48-FF62-5D84-62A9342FA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D0827C-B4CF-2D9A-E018-A9B0ACB122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2B2A9F-2988-5EDA-47BF-DECE0C5C86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CF1538-637C-83EB-D78D-60ABF1588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FF68B-4B17-474A-A74B-26D59FA453F3}" type="datetimeFigureOut">
              <a:rPr lang="en-US" smtClean="0"/>
              <a:t>5/12/25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AFD81C-B218-9C5D-BE20-4CDA4A798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2903AC-0304-E630-67AC-E3D693B88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A0129-1308-E642-9EB0-D980755FB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8735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2BAD8-4D18-2716-E969-4F4D1FEBD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6992DE-FAB3-6C3D-E022-C3A9C0689B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6B0FB7-65DF-0CB2-1E81-FB9374CF77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DCCB94-F612-BBA0-E02B-4642E7CA9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FF68B-4B17-474A-A74B-26D59FA453F3}" type="datetimeFigureOut">
              <a:rPr lang="en-US" smtClean="0"/>
              <a:t>5/12/25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166C97-F3F6-F6AF-F386-F46C2F3CE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465A98-B6CD-DF3A-C573-355C2EA2C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A0129-1308-E642-9EB0-D980755FB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261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8ECCD8-196A-D87A-BA42-F5B9D81FF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B05E74-8D9D-7390-1E02-8F15E67E06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2F27EC-78C5-7BCA-94FC-68CB6FD278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76FF68B-4B17-474A-A74B-26D59FA453F3}" type="datetimeFigureOut">
              <a:rPr lang="en-US" smtClean="0"/>
              <a:t>5/12/25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49EAE4-266D-58D2-35B3-C971028389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BB61C4-39D9-7D37-7EDE-9B22903D88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3A0129-1308-E642-9EB0-D980755FB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104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microsoft.com/office/2007/relationships/hdphoto" Target="../media/hdphoto15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microsoft.com/office/2007/relationships/hdphoto" Target="../media/hdphoto14.wdp"/><Relationship Id="rId4" Type="http://schemas.microsoft.com/office/2007/relationships/hdphoto" Target="../media/hdphoto11.wdp"/><Relationship Id="rId9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7" Type="http://schemas.microsoft.com/office/2007/relationships/hdphoto" Target="../media/hdphoto18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microsoft.com/office/2007/relationships/hdphoto" Target="../media/hdphoto17.wdp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0.wdp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2.wdp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6.wdp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9.wdp"/><Relationship Id="rId4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30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1.wdp"/><Relationship Id="rId4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33.wdp"/><Relationship Id="rId7" Type="http://schemas.microsoft.com/office/2007/relationships/hdphoto" Target="../media/hdphoto35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microsoft.com/office/2007/relationships/hdphoto" Target="../media/hdphoto34.wdp"/><Relationship Id="rId4" Type="http://schemas.openxmlformats.org/officeDocument/2006/relationships/image" Target="../media/image43.png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36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3E0F5-092E-1883-86F7-9CB586CF2A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49836"/>
            <a:ext cx="9144000" cy="2387600"/>
          </a:xfrm>
        </p:spPr>
        <p:txBody>
          <a:bodyPr>
            <a:noAutofit/>
          </a:bodyPr>
          <a:lstStyle/>
          <a:p>
            <a:r>
              <a:rPr lang="en-US" sz="3200" b="1" i="1" dirty="0"/>
              <a:t>Year in Review – Targeted Lung Cancer Edition</a:t>
            </a:r>
            <a:br>
              <a:rPr lang="en-US" sz="4000" b="1" dirty="0"/>
            </a:br>
            <a:r>
              <a:rPr lang="en-US" sz="4000" b="1" dirty="0"/>
              <a:t>Therapeutic Approaches Targeting </a:t>
            </a:r>
            <a:br>
              <a:rPr lang="en-US" sz="4000" b="1" dirty="0"/>
            </a:br>
            <a:r>
              <a:rPr lang="en-US" sz="4000" b="1" dirty="0"/>
              <a:t>ALK, ROS1, RET, TRK, NRG1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76FB37-A25F-3575-353E-AF48FD275E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429000"/>
            <a:ext cx="9144000" cy="1655763"/>
          </a:xfrm>
        </p:spPr>
        <p:txBody>
          <a:bodyPr>
            <a:normAutofit/>
          </a:bodyPr>
          <a:lstStyle/>
          <a:p>
            <a:r>
              <a:rPr lang="en-US" b="1" dirty="0"/>
              <a:t>Jessica J. Lin, MD</a:t>
            </a:r>
          </a:p>
          <a:p>
            <a:r>
              <a:rPr lang="en-US" dirty="0"/>
              <a:t>Massachusetts General Hospital | Harvard Medical School</a:t>
            </a:r>
          </a:p>
          <a:p>
            <a:r>
              <a:rPr lang="en-US" dirty="0"/>
              <a:t>Boston, MA, USA</a:t>
            </a:r>
          </a:p>
        </p:txBody>
      </p:sp>
      <p:pic>
        <p:nvPicPr>
          <p:cNvPr id="3078" name="Picture 6" descr="Harvard Medical School | The Karp Lab">
            <a:extLst>
              <a:ext uri="{FF2B5EF4-FFF2-40B4-BE49-F238E27FC236}">
                <a16:creationId xmlns:a16="http://schemas.microsoft.com/office/drawing/2014/main" id="{0E174002-5353-9EAE-9638-E88F6CA9D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6711" y="5910845"/>
            <a:ext cx="2870565" cy="78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Mass General Brigham Logo | National Medical Fellowships">
            <a:extLst>
              <a:ext uri="{FF2B5EF4-FFF2-40B4-BE49-F238E27FC236}">
                <a16:creationId xmlns:a16="http://schemas.microsoft.com/office/drawing/2014/main" id="{63EE501F-69C9-7D83-EFCC-445EB7CB1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86" y="5887948"/>
            <a:ext cx="5039164" cy="812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79242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E8218C-4C8E-6467-7C68-1F36A97488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253A2-2BC5-D6C2-6A57-797370409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8126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/>
              <a:t>Lorlatinib in Metastatic ALK+ NSCLC: </a:t>
            </a:r>
            <a:br>
              <a:rPr lang="en-US" sz="3600" b="1" dirty="0"/>
            </a:br>
            <a:r>
              <a:rPr lang="en-US" sz="3600" b="1" dirty="0"/>
              <a:t>CROWN Trial 5-Year Safety Update, AE Kinetics</a:t>
            </a:r>
          </a:p>
        </p:txBody>
      </p:sp>
      <p:pic>
        <p:nvPicPr>
          <p:cNvPr id="9" name="Picture 8" descr="A screen shot of a graph&#10;&#10;AI-generated content may be incorrect.">
            <a:extLst>
              <a:ext uri="{FF2B5EF4-FFF2-40B4-BE49-F238E27FC236}">
                <a16:creationId xmlns:a16="http://schemas.microsoft.com/office/drawing/2014/main" id="{B5BB770F-5768-2490-840C-16DADDE487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5585" y="1549978"/>
            <a:ext cx="9160830" cy="480660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E73336A-B067-51CC-65B0-DD57991ECBA9}"/>
              </a:ext>
            </a:extLst>
          </p:cNvPr>
          <p:cNvSpPr txBox="1"/>
          <p:nvPr/>
        </p:nvSpPr>
        <p:spPr>
          <a:xfrm>
            <a:off x="8804111" y="6492875"/>
            <a:ext cx="3252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Bauer T et al., WCLC 2024</a:t>
            </a:r>
          </a:p>
        </p:txBody>
      </p:sp>
    </p:spTree>
    <p:extLst>
      <p:ext uri="{BB962C8B-B14F-4D97-AF65-F5344CB8AC3E}">
        <p14:creationId xmlns:p14="http://schemas.microsoft.com/office/powerpoint/2010/main" val="2079301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69E7E2-8211-825D-5546-BEF87E550D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B2045-5D03-093B-EB7D-BB1606E88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839" y="55586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/>
              <a:t>Lorlatinib in Metastatic ALK+ NSCLC: </a:t>
            </a:r>
            <a:br>
              <a:rPr lang="en-US" sz="3600" b="1" dirty="0"/>
            </a:br>
            <a:r>
              <a:rPr lang="en-US" sz="3600" b="1" dirty="0"/>
              <a:t>CROWN Trial 5-Year Safety Update, AE Management</a:t>
            </a:r>
          </a:p>
        </p:txBody>
      </p:sp>
      <p:pic>
        <p:nvPicPr>
          <p:cNvPr id="32" name="Picture 31" descr="A blue pie chart with numbers and a black background&#10;&#10;AI-generated content may be incorrect.">
            <a:extLst>
              <a:ext uri="{FF2B5EF4-FFF2-40B4-BE49-F238E27FC236}">
                <a16:creationId xmlns:a16="http://schemas.microsoft.com/office/drawing/2014/main" id="{12DE231B-E954-1831-27D0-7586ECDF7D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28264"/>
            <a:ext cx="4114800" cy="4152900"/>
          </a:xfrm>
          <a:prstGeom prst="rect">
            <a:avLst/>
          </a:prstGeom>
        </p:spPr>
      </p:pic>
      <p:pic>
        <p:nvPicPr>
          <p:cNvPr id="34" name="Picture 33" descr="A pie chart with numbers and symbols&#10;&#10;AI-generated content may be incorrect.">
            <a:extLst>
              <a:ext uri="{FF2B5EF4-FFF2-40B4-BE49-F238E27FC236}">
                <a16:creationId xmlns:a16="http://schemas.microsoft.com/office/drawing/2014/main" id="{879D1F9E-ABBE-1B9F-3681-19B7D8A550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3738" y="2028264"/>
            <a:ext cx="4305300" cy="4279900"/>
          </a:xfrm>
          <a:prstGeom prst="rect">
            <a:avLst/>
          </a:prstGeom>
        </p:spPr>
      </p:pic>
      <p:pic>
        <p:nvPicPr>
          <p:cNvPr id="36" name="Picture 35" descr="A blue circle with a number of percentages&#10;&#10;AI-generated content may be incorrect.">
            <a:extLst>
              <a:ext uri="{FF2B5EF4-FFF2-40B4-BE49-F238E27FC236}">
                <a16:creationId xmlns:a16="http://schemas.microsoft.com/office/drawing/2014/main" id="{3AD0E842-E1A3-C423-D4A7-6590109E9C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1762" y="2028264"/>
            <a:ext cx="4737100" cy="353060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B8521CC1-8A87-6F96-31D8-6CBEB1F11752}"/>
              </a:ext>
            </a:extLst>
          </p:cNvPr>
          <p:cNvSpPr txBox="1"/>
          <p:nvPr/>
        </p:nvSpPr>
        <p:spPr>
          <a:xfrm>
            <a:off x="0" y="1565860"/>
            <a:ext cx="411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Hyperlipidemia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E9184F6-BB6B-6242-7E6B-599B420DA916}"/>
              </a:ext>
            </a:extLst>
          </p:cNvPr>
          <p:cNvSpPr txBox="1"/>
          <p:nvPr/>
        </p:nvSpPr>
        <p:spPr>
          <a:xfrm>
            <a:off x="3636813" y="1565860"/>
            <a:ext cx="411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CNS Adverse Events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E09E856-093F-045D-CCC8-E02B19AC4DCA}"/>
              </a:ext>
            </a:extLst>
          </p:cNvPr>
          <p:cNvSpPr txBox="1"/>
          <p:nvPr/>
        </p:nvSpPr>
        <p:spPr>
          <a:xfrm>
            <a:off x="7031762" y="1565860"/>
            <a:ext cx="411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Weight gain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3BBC6E8-15FA-8087-E1C6-B1E90AA00F63}"/>
              </a:ext>
            </a:extLst>
          </p:cNvPr>
          <p:cNvSpPr txBox="1"/>
          <p:nvPr/>
        </p:nvSpPr>
        <p:spPr>
          <a:xfrm>
            <a:off x="8742347" y="6492875"/>
            <a:ext cx="3252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Bauer T et al., WCLC 2024</a:t>
            </a:r>
          </a:p>
        </p:txBody>
      </p:sp>
    </p:spTree>
    <p:extLst>
      <p:ext uri="{BB962C8B-B14F-4D97-AF65-F5344CB8AC3E}">
        <p14:creationId xmlns:p14="http://schemas.microsoft.com/office/powerpoint/2010/main" val="27909294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81DAB-3EDE-8A53-5D7D-4DF42AC06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799"/>
            <a:ext cx="10515600" cy="1325563"/>
          </a:xfrm>
        </p:spPr>
        <p:txBody>
          <a:bodyPr>
            <a:noAutofit/>
          </a:bodyPr>
          <a:lstStyle/>
          <a:p>
            <a:r>
              <a:rPr lang="en-US" sz="3600" b="1" dirty="0"/>
              <a:t>NVL-655 (Neladalkib) in Metastatic ALK+ NSCLC:</a:t>
            </a:r>
            <a:br>
              <a:rPr lang="en-US" sz="3600" b="1" dirty="0"/>
            </a:br>
            <a:r>
              <a:rPr lang="en-US" sz="3600" b="1" dirty="0"/>
              <a:t>Phase I/II ALKOVE-1 Trial</a:t>
            </a:r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B6EE6B2-13B9-EA82-146B-5349BABAB1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5194" y="1445362"/>
            <a:ext cx="11443449" cy="48327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2088FE-C4EE-997C-C80E-DEE4E4F1B6D3}"/>
              </a:ext>
            </a:extLst>
          </p:cNvPr>
          <p:cNvSpPr txBox="1"/>
          <p:nvPr/>
        </p:nvSpPr>
        <p:spPr>
          <a:xfrm>
            <a:off x="5859595" y="6461202"/>
            <a:ext cx="60990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/>
              <a:t>Drilon A et al., ESMO 2024</a:t>
            </a:r>
          </a:p>
        </p:txBody>
      </p:sp>
    </p:spTree>
    <p:extLst>
      <p:ext uri="{BB962C8B-B14F-4D97-AF65-F5344CB8AC3E}">
        <p14:creationId xmlns:p14="http://schemas.microsoft.com/office/powerpoint/2010/main" val="30507233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DBBA0E-6D89-C5E3-4ED7-5507A95C84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B531A-6B09-4868-7B1C-F5B64ED12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/>
              <a:t>NVL-655 (Neladalkib) in Metastatic ALK+ NSCLC:</a:t>
            </a:r>
            <a:br>
              <a:rPr lang="en-US" sz="3600" b="1" dirty="0"/>
            </a:br>
            <a:r>
              <a:rPr lang="en-US" sz="3600" b="1" dirty="0"/>
              <a:t>Phase I/II ALKOVE-1 Trial</a:t>
            </a:r>
          </a:p>
        </p:txBody>
      </p:sp>
      <p:pic>
        <p:nvPicPr>
          <p:cNvPr id="4" name="Picture 3" descr="A screenshot of a medical report&#10;&#10;AI-generated content may be incorrect.">
            <a:extLst>
              <a:ext uri="{FF2B5EF4-FFF2-40B4-BE49-F238E27FC236}">
                <a16:creationId xmlns:a16="http://schemas.microsoft.com/office/drawing/2014/main" id="{BDFF50FB-7E05-9F59-349D-F4F372EDAB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4805" y="1591830"/>
            <a:ext cx="11202389" cy="49010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9E74A4-76E8-C8F2-8F75-B897A06B96DF}"/>
              </a:ext>
            </a:extLst>
          </p:cNvPr>
          <p:cNvSpPr txBox="1"/>
          <p:nvPr/>
        </p:nvSpPr>
        <p:spPr>
          <a:xfrm>
            <a:off x="5743112" y="6489273"/>
            <a:ext cx="60990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/>
              <a:t>Drilon A et al., ESMO 2024</a:t>
            </a:r>
          </a:p>
        </p:txBody>
      </p:sp>
    </p:spTree>
    <p:extLst>
      <p:ext uri="{BB962C8B-B14F-4D97-AF65-F5344CB8AC3E}">
        <p14:creationId xmlns:p14="http://schemas.microsoft.com/office/powerpoint/2010/main" val="29839048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B99C12-D669-D09C-1CA9-244C006C24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63FCC-C0EC-9095-C4DE-95D233D60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97562"/>
            <a:ext cx="10972800" cy="1143000"/>
          </a:xfrm>
        </p:spPr>
        <p:txBody>
          <a:bodyPr>
            <a:noAutofit/>
          </a:bodyPr>
          <a:lstStyle/>
          <a:p>
            <a:r>
              <a:rPr lang="en-US" sz="3733" b="1" dirty="0">
                <a:latin typeface="Aptos" panose="020B00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Treatment of Metastatic ALK+ NSCLC: </a:t>
            </a:r>
            <a:r>
              <a:rPr lang="en-US" sz="3733" b="1" i="1" dirty="0">
                <a:latin typeface="Aptos" panose="020B00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My Take</a:t>
            </a:r>
            <a:endParaRPr lang="en-US" sz="3733" b="1" i="1" dirty="0">
              <a:latin typeface="Aptos" panose="020B00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116771-23CB-54C7-A286-91CD585634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26995"/>
            <a:ext cx="10972800" cy="5327193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>
                <a:latin typeface="Aptos" panose="020B00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Multiple 2</a:t>
            </a:r>
            <a:r>
              <a:rPr lang="en-US" baseline="30000" dirty="0">
                <a:latin typeface="Aptos" panose="020B00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nd</a:t>
            </a:r>
            <a:r>
              <a:rPr lang="en-US" dirty="0">
                <a:latin typeface="Aptos" panose="020B00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-/3</a:t>
            </a:r>
            <a:r>
              <a:rPr lang="en-US" baseline="30000" dirty="0">
                <a:latin typeface="Aptos" panose="020B00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rd</a:t>
            </a:r>
            <a:r>
              <a:rPr lang="en-US" dirty="0">
                <a:latin typeface="Aptos" panose="020B00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-generation ALK TKIs are FDA-approved (and listed as NCCN category 1) as initial therapy for metastatic ALK+ NSCLC</a:t>
            </a:r>
          </a:p>
          <a:p>
            <a:pPr>
              <a:lnSpc>
                <a:spcPct val="110000"/>
              </a:lnSpc>
            </a:pPr>
            <a:r>
              <a:rPr lang="en-US" dirty="0">
                <a:latin typeface="Aptos" panose="020B00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The 5-year analyses of CROWN affirm lorlatinib as SOC first-line treatment for metastatic ALK+ NSCLC, with the longest PFS and time to intracranial progression reported to date amongst ALK inhibitors</a:t>
            </a:r>
          </a:p>
          <a:p>
            <a:pPr>
              <a:lnSpc>
                <a:spcPct val="110000"/>
              </a:lnSpc>
            </a:pPr>
            <a:r>
              <a:rPr lang="en-US" dirty="0">
                <a:latin typeface="Aptos" panose="020B00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4</a:t>
            </a:r>
            <a:r>
              <a:rPr lang="en-US" baseline="30000" dirty="0">
                <a:latin typeface="Aptos" panose="020B00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th</a:t>
            </a:r>
            <a:r>
              <a:rPr lang="en-US" dirty="0">
                <a:latin typeface="Aptos" panose="020B00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-generation ALK TKI NVL-655 is demonstrating encouraging activity and tolerability in a heavily pre-treated patient population </a:t>
            </a:r>
          </a:p>
          <a:p>
            <a:pPr>
              <a:lnSpc>
                <a:spcPct val="110000"/>
              </a:lnSpc>
            </a:pPr>
            <a:r>
              <a:rPr lang="en-US" b="1" i="1" dirty="0">
                <a:latin typeface="Aptos" panose="020B00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Remaining questions:</a:t>
            </a:r>
          </a:p>
          <a:p>
            <a:pPr lvl="1">
              <a:lnSpc>
                <a:spcPct val="110000"/>
              </a:lnSpc>
            </a:pPr>
            <a:r>
              <a:rPr lang="en-US" sz="2800" dirty="0">
                <a:latin typeface="Aptos" panose="020B00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How will the prolonged PFS outcomes impact OS outcomes on ALK TKIs in patients? </a:t>
            </a:r>
          </a:p>
          <a:p>
            <a:pPr lvl="1">
              <a:lnSpc>
                <a:spcPct val="110000"/>
              </a:lnSpc>
            </a:pPr>
            <a:r>
              <a:rPr lang="en-US" sz="2800" dirty="0">
                <a:latin typeface="Aptos" panose="020B00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What is the landscape of mechanisms of resistance to first-line lorlatinib therapy and how does this shape subsequent treatments post-lorlatinib? </a:t>
            </a:r>
          </a:p>
          <a:p>
            <a:pPr lvl="1">
              <a:lnSpc>
                <a:spcPct val="110000"/>
              </a:lnSpc>
            </a:pPr>
            <a:endParaRPr lang="en-US" sz="2800" dirty="0">
              <a:latin typeface="Aptos" panose="020B0004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5769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172B2-6E40-54E9-EF26-9FE16F1AF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080" y="365125"/>
            <a:ext cx="10685443" cy="1325563"/>
          </a:xfrm>
        </p:spPr>
        <p:txBody>
          <a:bodyPr>
            <a:normAutofit/>
          </a:bodyPr>
          <a:lstStyle/>
          <a:p>
            <a:r>
              <a:rPr lang="en-US" sz="3600" b="1" dirty="0"/>
              <a:t>Bringing ALK-Targeted Therapy to Early-Stage Disease: Phase III ALINA Trial of Alectinib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50C9322-A1CC-264A-4B47-023D353A12AE}"/>
              </a:ext>
            </a:extLst>
          </p:cNvPr>
          <p:cNvGrpSpPr/>
          <p:nvPr/>
        </p:nvGrpSpPr>
        <p:grpSpPr>
          <a:xfrm>
            <a:off x="975995" y="1851103"/>
            <a:ext cx="10233913" cy="4243473"/>
            <a:chOff x="1800842" y="2022190"/>
            <a:chExt cx="8875396" cy="355540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564B3C2-878D-0D78-90A4-5602E6512401}"/>
                </a:ext>
              </a:extLst>
            </p:cNvPr>
            <p:cNvSpPr/>
            <p:nvPr/>
          </p:nvSpPr>
          <p:spPr>
            <a:xfrm>
              <a:off x="1800842" y="4615568"/>
              <a:ext cx="6101716" cy="9620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" name="Google Shape;270;p7">
              <a:extLst>
                <a:ext uri="{FF2B5EF4-FFF2-40B4-BE49-F238E27FC236}">
                  <a16:creationId xmlns:a16="http://schemas.microsoft.com/office/drawing/2014/main" id="{FAEE259F-CB3C-04A9-BD3E-C1839C5B8B74}"/>
                </a:ext>
              </a:extLst>
            </p:cNvPr>
            <p:cNvCxnSpPr>
              <a:cxnSpLocks/>
              <a:endCxn id="12" idx="2"/>
            </p:cNvCxnSpPr>
            <p:nvPr/>
          </p:nvCxnSpPr>
          <p:spPr>
            <a:xfrm>
              <a:off x="4328778" y="3165013"/>
              <a:ext cx="534618" cy="0"/>
            </a:xfrm>
            <a:prstGeom prst="straightConnector1">
              <a:avLst/>
            </a:pr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triangle" w="med" len="sm"/>
            </a:ln>
          </p:spPr>
        </p:cxnSp>
        <p:sp>
          <p:nvSpPr>
            <p:cNvPr id="6" name="Google Shape;2032;p133">
              <a:extLst>
                <a:ext uri="{FF2B5EF4-FFF2-40B4-BE49-F238E27FC236}">
                  <a16:creationId xmlns:a16="http://schemas.microsoft.com/office/drawing/2014/main" id="{8786CBA4-2749-A8E8-6ACC-59D1329DBB24}"/>
                </a:ext>
              </a:extLst>
            </p:cNvPr>
            <p:cNvSpPr txBox="1"/>
            <p:nvPr/>
          </p:nvSpPr>
          <p:spPr>
            <a:xfrm>
              <a:off x="2017727" y="4719928"/>
              <a:ext cx="3106797" cy="8000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13B45"/>
                </a:buClr>
                <a:buSzPts val="800"/>
                <a:buFont typeface="Noto Sans Symbols"/>
                <a:buNone/>
              </a:pPr>
              <a:r>
                <a:rPr lang="en-GB" sz="1200" b="1" i="0" u="none" strike="noStrike" cap="none" dirty="0">
                  <a:solidFill>
                    <a:schemeClr val="tx1"/>
                  </a:solidFill>
                  <a:latin typeface="+mj-lt"/>
                  <a:ea typeface="Roche Sans"/>
                  <a:cs typeface="Roche Sans"/>
                  <a:sym typeface="Roche Sans"/>
                </a:rPr>
                <a:t>Primary endpoint</a:t>
              </a:r>
            </a:p>
            <a:p>
              <a:pPr marL="158750" marR="0" lvl="1" indent="-171450" algn="l" rtl="0">
                <a:lnSpc>
                  <a:spcPct val="95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26C72"/>
                </a:buClr>
                <a:buSzPts val="1200"/>
                <a:buFont typeface="Arial" panose="020B0604020202020204" pitchFamily="34" charset="0"/>
                <a:buChar char="•"/>
              </a:pPr>
              <a:r>
                <a:rPr lang="en-GB" sz="1200" i="0" u="none" strike="noStrike" cap="none" dirty="0">
                  <a:solidFill>
                    <a:schemeClr val="tx1"/>
                  </a:solidFill>
                  <a:latin typeface="+mj-lt"/>
                  <a:ea typeface="Roche Sans"/>
                  <a:cs typeface="Roche Sans"/>
                  <a:sym typeface="Roche Sans"/>
                </a:rPr>
                <a:t>DFS per investigator,</a:t>
              </a:r>
              <a:r>
                <a:rPr lang="en-GB" sz="1200" i="0" u="none" strike="noStrike" cap="none" baseline="30000" dirty="0">
                  <a:solidFill>
                    <a:schemeClr val="tx1"/>
                  </a:solidFill>
                  <a:latin typeface="+mj-lt"/>
                  <a:ea typeface="Roche Sans"/>
                  <a:cs typeface="Roche Sans"/>
                  <a:sym typeface="Roche Sans"/>
                </a:rPr>
                <a:t>‡</a:t>
              </a:r>
              <a:r>
                <a:rPr lang="en-GB" sz="1200" i="0" u="none" strike="noStrike" cap="none" dirty="0">
                  <a:solidFill>
                    <a:schemeClr val="tx1"/>
                  </a:solidFill>
                  <a:latin typeface="+mj-lt"/>
                  <a:ea typeface="Roche Sans"/>
                  <a:cs typeface="Roche Sans"/>
                  <a:sym typeface="Roche Sans"/>
                </a:rPr>
                <a:t> tested hierarchically:</a:t>
              </a:r>
            </a:p>
            <a:p>
              <a:pPr marL="450850" lvl="4" indent="-171450">
                <a:lnSpc>
                  <a:spcPct val="95000"/>
                </a:lnSpc>
                <a:spcBef>
                  <a:spcPts val="200"/>
                </a:spcBef>
                <a:buClr>
                  <a:srgbClr val="026C72"/>
                </a:buClr>
                <a:buSzPts val="1200"/>
                <a:buFont typeface="Arial" panose="020B0604020202020204" pitchFamily="34" charset="0"/>
                <a:buChar char="•"/>
              </a:pPr>
              <a:r>
                <a:rPr lang="en-GB" sz="1200" dirty="0">
                  <a:solidFill>
                    <a:schemeClr val="tx1"/>
                  </a:solidFill>
                  <a:latin typeface="+mj-lt"/>
                  <a:ea typeface="Roche Sans"/>
                  <a:cs typeface="Roche Sans"/>
                  <a:sym typeface="Roche Sans"/>
                </a:rPr>
                <a:t>Stage II–IIIA → </a:t>
              </a:r>
              <a:r>
                <a:rPr lang="en-GB" sz="1200" i="0" u="none" strike="noStrike" cap="none" dirty="0">
                  <a:solidFill>
                    <a:schemeClr val="tx1"/>
                  </a:solidFill>
                  <a:latin typeface="+mj-lt"/>
                  <a:ea typeface="Roche Sans"/>
                  <a:cs typeface="Roche Sans"/>
                  <a:sym typeface="Roche Sans"/>
                </a:rPr>
                <a:t>ITT (</a:t>
              </a:r>
              <a:r>
                <a:rPr lang="en-GB" sz="1200" dirty="0">
                  <a:solidFill>
                    <a:schemeClr val="tx1"/>
                  </a:solidFill>
                  <a:latin typeface="+mj-lt"/>
                  <a:ea typeface="Roche Sans"/>
                  <a:cs typeface="Roche Sans"/>
                  <a:sym typeface="Roche Sans"/>
                </a:rPr>
                <a:t>Stage IB–IIIA)</a:t>
              </a:r>
            </a:p>
          </p:txBody>
        </p:sp>
        <p:sp>
          <p:nvSpPr>
            <p:cNvPr id="7" name="Google Shape;267;p7">
              <a:extLst>
                <a:ext uri="{FF2B5EF4-FFF2-40B4-BE49-F238E27FC236}">
                  <a16:creationId xmlns:a16="http://schemas.microsoft.com/office/drawing/2014/main" id="{82BFB2BC-455F-8AC6-DD18-4F825C23C50C}"/>
                </a:ext>
              </a:extLst>
            </p:cNvPr>
            <p:cNvSpPr/>
            <p:nvPr/>
          </p:nvSpPr>
          <p:spPr>
            <a:xfrm>
              <a:off x="5872461" y="2171664"/>
              <a:ext cx="1461000" cy="684000"/>
            </a:xfrm>
            <a:prstGeom prst="rect">
              <a:avLst/>
            </a:prstGeom>
            <a:solidFill>
              <a:srgbClr val="0070C0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114300" dist="38100" dir="5400000" algn="t" rotWithShape="0">
                <a:schemeClr val="dk1">
                  <a:alpha val="12156"/>
                </a:schemeClr>
              </a:outerShdw>
            </a:effectLst>
          </p:spPr>
          <p:txBody>
            <a:bodyPr spcFirstLastPara="1" wrap="square" lIns="108000" tIns="34275" rIns="108000" bIns="34275" anchor="ctr" anchorCtr="0">
              <a:noAutofit/>
            </a:bodyPr>
            <a:lstStyle/>
            <a:p>
              <a:pPr marL="0" marR="0" lvl="0" indent="0" algn="ctr" rtl="0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1" i="0" u="none" strike="noStrike" cap="none" dirty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Alectinib</a:t>
              </a:r>
              <a:br>
                <a:rPr lang="en-US" sz="1200" b="1" i="0" u="none" strike="noStrike" cap="none" dirty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en-US" sz="1200" b="1" i="0" u="none" strike="noStrike" cap="none" dirty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600 mg BID</a:t>
              </a:r>
              <a:endParaRPr sz="1100" b="0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95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 dirty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2 years</a:t>
              </a:r>
              <a:endParaRPr sz="1100" b="0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8" name="Google Shape;268;p7">
              <a:extLst>
                <a:ext uri="{FF2B5EF4-FFF2-40B4-BE49-F238E27FC236}">
                  <a16:creationId xmlns:a16="http://schemas.microsoft.com/office/drawing/2014/main" id="{D1A534CC-E4BE-9AA8-BC7A-3285FFA4DC80}"/>
                </a:ext>
              </a:extLst>
            </p:cNvPr>
            <p:cNvCxnSpPr>
              <a:stCxn id="12" idx="0"/>
              <a:endCxn id="7" idx="1"/>
            </p:cNvCxnSpPr>
            <p:nvPr/>
          </p:nvCxnSpPr>
          <p:spPr>
            <a:xfrm rot="5400000" flipH="1" flipV="1">
              <a:off x="5327929" y="2334582"/>
              <a:ext cx="365449" cy="723615"/>
            </a:xfrm>
            <a:prstGeom prst="bentConnector2">
              <a:avLst/>
            </a:pr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triangle" w="med" len="sm"/>
            </a:ln>
          </p:spPr>
        </p:cxnSp>
        <p:sp>
          <p:nvSpPr>
            <p:cNvPr id="9" name="Google Shape;272;p7">
              <a:extLst>
                <a:ext uri="{FF2B5EF4-FFF2-40B4-BE49-F238E27FC236}">
                  <a16:creationId xmlns:a16="http://schemas.microsoft.com/office/drawing/2014/main" id="{583C849C-A450-856C-2D9F-4DE13524AC31}"/>
                </a:ext>
              </a:extLst>
            </p:cNvPr>
            <p:cNvSpPr/>
            <p:nvPr/>
          </p:nvSpPr>
          <p:spPr>
            <a:xfrm>
              <a:off x="5872463" y="3394509"/>
              <a:ext cx="1461000" cy="684000"/>
            </a:xfrm>
            <a:prstGeom prst="rect">
              <a:avLst/>
            </a:prstGeom>
            <a:solidFill>
              <a:srgbClr val="AE2C2C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114300" dist="38100" dir="5400000" algn="t" rotWithShape="0">
                <a:schemeClr val="dk1">
                  <a:alpha val="12156"/>
                </a:schemeClr>
              </a:outerShdw>
            </a:effectLst>
          </p:spPr>
          <p:txBody>
            <a:bodyPr spcFirstLastPara="1" wrap="square" lIns="108000" tIns="34275" rIns="108000" bIns="34275" anchor="ctr" anchorCtr="0">
              <a:noAutofit/>
            </a:bodyPr>
            <a:lstStyle/>
            <a:p>
              <a:pPr marL="0" marR="0" lvl="0" indent="0" algn="ctr" rtl="0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1" i="0" u="none" strike="noStrike" cap="none" dirty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Platinum-based chemotherapy</a:t>
              </a:r>
              <a:r>
                <a:rPr lang="en-GB" sz="1200" b="1" i="0" u="none" strike="noStrike" cap="none" baseline="30000" dirty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†</a:t>
              </a:r>
            </a:p>
            <a:p>
              <a:pPr marL="0" marR="0" lvl="0" indent="0" algn="ctr" rtl="0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 dirty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Q3W; 4 cycles</a:t>
              </a:r>
              <a:endParaRPr sz="1100" b="0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271;p7">
              <a:extLst>
                <a:ext uri="{FF2B5EF4-FFF2-40B4-BE49-F238E27FC236}">
                  <a16:creationId xmlns:a16="http://schemas.microsoft.com/office/drawing/2014/main" id="{1CF64A43-F15B-F87F-9483-503C019612AC}"/>
                </a:ext>
              </a:extLst>
            </p:cNvPr>
            <p:cNvSpPr txBox="1"/>
            <p:nvPr/>
          </p:nvSpPr>
          <p:spPr>
            <a:xfrm>
              <a:off x="1809189" y="2022190"/>
              <a:ext cx="2642150" cy="2285582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rgbClr val="181D2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14300" dist="38100" dir="5400000" algn="t" rotWithShape="0">
                <a:schemeClr val="dk1">
                  <a:alpha val="12156"/>
                </a:schemeClr>
              </a:outerShdw>
            </a:effectLst>
          </p:spPr>
          <p:txBody>
            <a:bodyPr spcFirstLastPara="1" wrap="square" lIns="108000" tIns="34275" rIns="108000" bIns="34275" anchor="ctr" anchorCtr="0">
              <a:noAutofit/>
            </a:bodyPr>
            <a:lstStyle/>
            <a:p>
              <a:pPr marL="0" marR="0" lvl="0" indent="0" algn="ctr" rtl="0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1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Resected Stage IB (≥4cm)–IIIA </a:t>
              </a:r>
              <a:r>
                <a:rPr lang="en-US" sz="1200" b="1" i="1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ALK</a:t>
              </a:r>
              <a:r>
                <a:rPr lang="en-US" sz="1200" b="1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+ NSCLC </a:t>
              </a:r>
            </a:p>
            <a:p>
              <a:pPr marL="0" marR="0" lvl="0" indent="0" algn="ctr" rtl="0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00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per UICC/AJCC 7</a:t>
              </a:r>
              <a:r>
                <a:rPr lang="en-US" sz="1000" i="0" u="none" strike="noStrike" cap="none" baseline="30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</a:t>
              </a:r>
              <a:r>
                <a:rPr lang="en-US" sz="100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edition</a:t>
              </a:r>
              <a:endParaRPr sz="100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15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-US" sz="1000" b="1" i="0" strike="noStrike" cap="none" dirty="0">
                  <a:solidFill>
                    <a:srgbClr val="0C0C0D"/>
                  </a:solidFill>
                  <a:latin typeface="Arial"/>
                  <a:ea typeface="Arial"/>
                  <a:cs typeface="Arial"/>
                  <a:sym typeface="Arial"/>
                </a:rPr>
                <a:t>Other key eligibility criteria: </a:t>
              </a:r>
              <a:endParaRPr sz="1000" b="0" i="0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28600" marR="0" lvl="0" indent="-177800" algn="l" rtl="0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26C72"/>
                </a:buClr>
                <a:buSzPct val="80000"/>
                <a:buFont typeface="Arial"/>
                <a:buChar char="●"/>
              </a:pPr>
              <a:r>
                <a:rPr lang="en-US" sz="10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ECOG PS 0–1</a:t>
              </a:r>
              <a:endParaRPr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28600" marR="0" lvl="0" indent="-1778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26C72"/>
                </a:buClr>
                <a:buSzPct val="80000"/>
                <a:buFont typeface="Arial"/>
                <a:buChar char="●"/>
              </a:pPr>
              <a:r>
                <a:rPr lang="en-US" sz="10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Eligible to receive platinum-based chemotherapy</a:t>
              </a:r>
              <a:endParaRPr sz="1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28600" marR="0" lvl="0" indent="-1778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26C72"/>
                </a:buClr>
                <a:buSzPct val="80000"/>
                <a:buFont typeface="Arial"/>
                <a:buChar char="●"/>
              </a:pPr>
              <a:r>
                <a:rPr lang="en-US" sz="10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Adequate end-organ function</a:t>
              </a:r>
            </a:p>
            <a:p>
              <a:pPr marL="228600" marR="0" lvl="0" indent="-1778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26C72"/>
                </a:buClr>
                <a:buSzPct val="80000"/>
                <a:buFont typeface="Arial"/>
                <a:buChar char="●"/>
              </a:pPr>
              <a:r>
                <a:rPr lang="en-US" sz="10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No prior systemic cancer therapy</a:t>
              </a:r>
              <a:endParaRPr sz="1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95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-US" sz="1000" b="1" i="0" strike="noStrike" cap="none" dirty="0">
                  <a:solidFill>
                    <a:srgbClr val="0C0C0D"/>
                  </a:solidFill>
                  <a:latin typeface="Arial"/>
                  <a:ea typeface="Arial"/>
                  <a:cs typeface="Arial"/>
                  <a:sym typeface="Arial"/>
                </a:rPr>
                <a:t>Stratification factors:</a:t>
              </a:r>
              <a:endParaRPr sz="1000" b="1" i="0" strike="noStrike" cap="none" dirty="0">
                <a:solidFill>
                  <a:srgbClr val="0C0C0D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28600" marR="0" lvl="0" indent="-177800" algn="l" rtl="0">
                <a:lnSpc>
                  <a:spcPct val="95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26C72"/>
                </a:buClr>
                <a:buSzPct val="80000"/>
                <a:buFont typeface="Arial"/>
                <a:buChar char="●"/>
              </a:pPr>
              <a:r>
                <a:rPr lang="en-GB" sz="10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Stage: IB (≥ 4cm) vs II vs IIIA</a:t>
              </a:r>
            </a:p>
            <a:p>
              <a:pPr marL="228600" marR="0" lvl="0" indent="-177800" algn="l" rtl="0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26C72"/>
                </a:buClr>
                <a:buSzPct val="80000"/>
                <a:buFont typeface="Arial"/>
                <a:buChar char="●"/>
              </a:pPr>
              <a:r>
                <a:rPr lang="en-US" sz="10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Race: Asian vs non-Asian</a:t>
              </a:r>
              <a:endParaRPr sz="1000" b="1" i="0" u="sng" strike="noStrike" cap="none" dirty="0">
                <a:solidFill>
                  <a:srgbClr val="0C0C0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1" name="Google Shape;273;p7">
              <a:extLst>
                <a:ext uri="{FF2B5EF4-FFF2-40B4-BE49-F238E27FC236}">
                  <a16:creationId xmlns:a16="http://schemas.microsoft.com/office/drawing/2014/main" id="{CE687E1A-8977-05A7-AFA2-D57E88AE4C5B}"/>
                </a:ext>
              </a:extLst>
            </p:cNvPr>
            <p:cNvCxnSpPr>
              <a:cxnSpLocks/>
              <a:stCxn id="12" idx="4"/>
              <a:endCxn id="9" idx="1"/>
            </p:cNvCxnSpPr>
            <p:nvPr/>
          </p:nvCxnSpPr>
          <p:spPr>
            <a:xfrm rot="16200000" flipH="1">
              <a:off x="5367856" y="3231902"/>
              <a:ext cx="285596" cy="723617"/>
            </a:xfrm>
            <a:prstGeom prst="bentConnector2">
              <a:avLst/>
            </a:pr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triangle" w="med" len="sm"/>
            </a:ln>
          </p:spPr>
        </p:cxnSp>
        <p:sp>
          <p:nvSpPr>
            <p:cNvPr id="12" name="Google Shape;269;p7">
              <a:extLst>
                <a:ext uri="{FF2B5EF4-FFF2-40B4-BE49-F238E27FC236}">
                  <a16:creationId xmlns:a16="http://schemas.microsoft.com/office/drawing/2014/main" id="{DC9D5438-2901-7A81-2600-83F5E5CB321A}"/>
                </a:ext>
              </a:extLst>
            </p:cNvPr>
            <p:cNvSpPr/>
            <p:nvPr/>
          </p:nvSpPr>
          <p:spPr>
            <a:xfrm>
              <a:off x="4863396" y="2879113"/>
              <a:ext cx="570900" cy="571800"/>
            </a:xfrm>
            <a:prstGeom prst="ellipse">
              <a:avLst/>
            </a:prstGeom>
            <a:solidFill>
              <a:srgbClr val="CFE2F3"/>
            </a:solidFill>
            <a:ln>
              <a:noFill/>
            </a:ln>
          </p:spPr>
          <p:txBody>
            <a:bodyPr spcFirstLastPara="1" wrap="square" lIns="0" tIns="1800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b="1" i="0" u="none" strike="noStrike" cap="none" dirty="0">
                  <a:solidFill>
                    <a:srgbClr val="000000"/>
                  </a:solidFill>
                  <a:latin typeface="+mj-lt"/>
                  <a:ea typeface="Calibri"/>
                  <a:cs typeface="Calibri"/>
                  <a:sym typeface="Calibri"/>
                </a:rPr>
                <a:t>R</a:t>
              </a:r>
              <a:br>
                <a:rPr lang="en-US" sz="1800" b="1" i="0" u="none" strike="noStrike" cap="none" dirty="0">
                  <a:solidFill>
                    <a:srgbClr val="000000"/>
                  </a:solidFill>
                  <a:latin typeface="+mj-lt"/>
                  <a:ea typeface="Calibri"/>
                  <a:cs typeface="Calibri"/>
                  <a:sym typeface="Calibri"/>
                </a:rPr>
              </a:br>
              <a:r>
                <a:rPr lang="en-US" sz="1100" b="1" i="0" u="none" strike="noStrike" cap="none" dirty="0">
                  <a:solidFill>
                    <a:srgbClr val="000000"/>
                  </a:solidFill>
                  <a:latin typeface="+mj-lt"/>
                  <a:ea typeface="Calibri"/>
                  <a:cs typeface="Calibri"/>
                  <a:sym typeface="Calibri"/>
                </a:rPr>
                <a:t>1:1</a:t>
              </a:r>
              <a:endParaRPr sz="1050" b="0" i="0" u="none" strike="noStrike" cap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274;p7">
              <a:extLst>
                <a:ext uri="{FF2B5EF4-FFF2-40B4-BE49-F238E27FC236}">
                  <a16:creationId xmlns:a16="http://schemas.microsoft.com/office/drawing/2014/main" id="{0CE915B9-2DD7-9648-65DC-0489738C5C5D}"/>
                </a:ext>
              </a:extLst>
            </p:cNvPr>
            <p:cNvSpPr txBox="1"/>
            <p:nvPr/>
          </p:nvSpPr>
          <p:spPr>
            <a:xfrm>
              <a:off x="9097334" y="2171664"/>
              <a:ext cx="1095988" cy="1904901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14300" dist="38100" dir="5400000" algn="t" rotWithShape="0">
                <a:schemeClr val="dk1">
                  <a:alpha val="12156"/>
                </a:schemeClr>
              </a:outerShdw>
            </a:effectLst>
          </p:spPr>
          <p:txBody>
            <a:bodyPr spcFirstLastPara="1" wrap="square" lIns="36000" tIns="34275" rIns="36000" bIns="34275" anchor="ctr" anchorCtr="0">
              <a:noAutofit/>
            </a:bodyPr>
            <a:lstStyle/>
            <a:p>
              <a:pPr marL="0" marR="0" lvl="0" indent="0" algn="ctr" rtl="0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1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Further treatments at investigator’s choice and survival </a:t>
              </a:r>
              <a:br>
                <a:rPr lang="en-US" sz="11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en-US" sz="11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follow-up</a:t>
              </a:r>
              <a:endParaRPr sz="105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4" name="Google Shape;275;p7">
              <a:extLst>
                <a:ext uri="{FF2B5EF4-FFF2-40B4-BE49-F238E27FC236}">
                  <a16:creationId xmlns:a16="http://schemas.microsoft.com/office/drawing/2014/main" id="{426894E3-55A5-8E0E-E6C5-1F475C800B65}"/>
                </a:ext>
              </a:extLst>
            </p:cNvPr>
            <p:cNvCxnSpPr>
              <a:stCxn id="7" idx="3"/>
              <a:endCxn id="16" idx="1"/>
            </p:cNvCxnSpPr>
            <p:nvPr/>
          </p:nvCxnSpPr>
          <p:spPr>
            <a:xfrm>
              <a:off x="7333461" y="2513664"/>
              <a:ext cx="356153" cy="0"/>
            </a:xfrm>
            <a:prstGeom prst="straightConnector1">
              <a:avLst/>
            </a:pr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triangle" w="med" len="sm"/>
            </a:ln>
          </p:spPr>
        </p:cxnSp>
        <p:cxnSp>
          <p:nvCxnSpPr>
            <p:cNvPr id="15" name="Google Shape;277;p7">
              <a:extLst>
                <a:ext uri="{FF2B5EF4-FFF2-40B4-BE49-F238E27FC236}">
                  <a16:creationId xmlns:a16="http://schemas.microsoft.com/office/drawing/2014/main" id="{12D0AE65-4A00-FA3E-C49D-A9A618DB0EC8}"/>
                </a:ext>
              </a:extLst>
            </p:cNvPr>
            <p:cNvCxnSpPr>
              <a:stCxn id="9" idx="3"/>
              <a:endCxn id="17" idx="1"/>
            </p:cNvCxnSpPr>
            <p:nvPr/>
          </p:nvCxnSpPr>
          <p:spPr>
            <a:xfrm>
              <a:off x="7333463" y="3736509"/>
              <a:ext cx="356150" cy="0"/>
            </a:xfrm>
            <a:prstGeom prst="straightConnector1">
              <a:avLst/>
            </a:pr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triangle" w="med" len="sm"/>
            </a:ln>
          </p:spPr>
        </p:cxnSp>
        <p:sp>
          <p:nvSpPr>
            <p:cNvPr id="16" name="Google Shape;276;p7">
              <a:extLst>
                <a:ext uri="{FF2B5EF4-FFF2-40B4-BE49-F238E27FC236}">
                  <a16:creationId xmlns:a16="http://schemas.microsoft.com/office/drawing/2014/main" id="{A4E2F8FA-E6B6-001A-E712-34E3DEA0F337}"/>
                </a:ext>
              </a:extLst>
            </p:cNvPr>
            <p:cNvSpPr txBox="1"/>
            <p:nvPr/>
          </p:nvSpPr>
          <p:spPr>
            <a:xfrm>
              <a:off x="7689614" y="2171664"/>
              <a:ext cx="1038900" cy="684000"/>
            </a:xfrm>
            <a:prstGeom prst="rect">
              <a:avLst/>
            </a:prstGeom>
            <a:solidFill>
              <a:srgbClr val="0070C0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114300" dist="38100" dir="5400000" algn="t" rotWithShape="0">
                <a:schemeClr val="dk1">
                  <a:alpha val="12156"/>
                </a:schemeClr>
              </a:outerShdw>
            </a:effectLst>
          </p:spPr>
          <p:txBody>
            <a:bodyPr spcFirstLastPara="1" wrap="square" lIns="108000" tIns="34275" rIns="108000" bIns="34275" anchor="ctr" anchorCtr="0">
              <a:noAutofit/>
            </a:bodyPr>
            <a:lstStyle/>
            <a:p>
              <a:pPr marL="0" marR="0" lvl="0" indent="0" algn="ctr" rtl="0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100" b="1" i="0" u="none" strike="noStrike" cap="none" dirty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Recurrence</a:t>
              </a:r>
              <a:endParaRPr sz="11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278;p7">
              <a:extLst>
                <a:ext uri="{FF2B5EF4-FFF2-40B4-BE49-F238E27FC236}">
                  <a16:creationId xmlns:a16="http://schemas.microsoft.com/office/drawing/2014/main" id="{324723B0-63C4-22E9-30CA-13A6BEC3CB60}"/>
                </a:ext>
              </a:extLst>
            </p:cNvPr>
            <p:cNvSpPr txBox="1"/>
            <p:nvPr/>
          </p:nvSpPr>
          <p:spPr>
            <a:xfrm>
              <a:off x="7689613" y="3394509"/>
              <a:ext cx="1038900" cy="684000"/>
            </a:xfrm>
            <a:prstGeom prst="rect">
              <a:avLst/>
            </a:prstGeom>
            <a:solidFill>
              <a:srgbClr val="AE2C2C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114300" dist="38100" dir="5400000" algn="t" rotWithShape="0">
                <a:schemeClr val="dk1">
                  <a:alpha val="12156"/>
                </a:schemeClr>
              </a:outerShdw>
            </a:effectLst>
          </p:spPr>
          <p:txBody>
            <a:bodyPr spcFirstLastPara="1" wrap="square" lIns="108000" tIns="34275" rIns="108000" bIns="3427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indent="0" algn="ctr">
                <a:lnSpc>
                  <a:spcPct val="95000"/>
                </a:lnSpc>
                <a:buSzPts val="1200"/>
                <a:buNone/>
                <a:defRPr sz="1200" b="1">
                  <a:solidFill>
                    <a:schemeClr val="bg1"/>
                  </a:solidFill>
                </a:defRPr>
              </a:lvl1pPr>
            </a:lstStyle>
            <a:p>
              <a:r>
                <a:rPr lang="en-US" sz="1100" dirty="0"/>
                <a:t>Recurrence</a:t>
              </a:r>
              <a:endParaRPr sz="1100" dirty="0"/>
            </a:p>
          </p:txBody>
        </p:sp>
        <p:cxnSp>
          <p:nvCxnSpPr>
            <p:cNvPr id="18" name="Google Shape;279;p7">
              <a:extLst>
                <a:ext uri="{FF2B5EF4-FFF2-40B4-BE49-F238E27FC236}">
                  <a16:creationId xmlns:a16="http://schemas.microsoft.com/office/drawing/2014/main" id="{BDA7322F-234E-BDAB-1666-AD4025E0D8A4}"/>
                </a:ext>
              </a:extLst>
            </p:cNvPr>
            <p:cNvCxnSpPr>
              <a:cxnSpLocks/>
              <a:stCxn id="16" idx="3"/>
            </p:cNvCxnSpPr>
            <p:nvPr/>
          </p:nvCxnSpPr>
          <p:spPr>
            <a:xfrm>
              <a:off x="8728514" y="2513664"/>
              <a:ext cx="370384" cy="0"/>
            </a:xfrm>
            <a:prstGeom prst="straightConnector1">
              <a:avLst/>
            </a:pr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triangle" w="med" len="sm"/>
            </a:ln>
          </p:spPr>
        </p:cxnSp>
        <p:cxnSp>
          <p:nvCxnSpPr>
            <p:cNvPr id="19" name="Google Shape;280;p7">
              <a:extLst>
                <a:ext uri="{FF2B5EF4-FFF2-40B4-BE49-F238E27FC236}">
                  <a16:creationId xmlns:a16="http://schemas.microsoft.com/office/drawing/2014/main" id="{FED03DD8-FC33-E928-AB7C-EAB0B9D15FC7}"/>
                </a:ext>
              </a:extLst>
            </p:cNvPr>
            <p:cNvCxnSpPr>
              <a:cxnSpLocks/>
              <a:stCxn id="17" idx="3"/>
            </p:cNvCxnSpPr>
            <p:nvPr/>
          </p:nvCxnSpPr>
          <p:spPr>
            <a:xfrm>
              <a:off x="8728513" y="3736509"/>
              <a:ext cx="370385" cy="0"/>
            </a:xfrm>
            <a:prstGeom prst="straightConnector1">
              <a:avLst/>
            </a:pr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triangle" w="med" len="sm"/>
            </a:ln>
          </p:spPr>
        </p:cxnSp>
        <p:sp>
          <p:nvSpPr>
            <p:cNvPr id="20" name="Google Shape;281;p7">
              <a:extLst>
                <a:ext uri="{FF2B5EF4-FFF2-40B4-BE49-F238E27FC236}">
                  <a16:creationId xmlns:a16="http://schemas.microsoft.com/office/drawing/2014/main" id="{1FAB8223-A134-F038-4384-1D0C24FF7132}"/>
                </a:ext>
              </a:extLst>
            </p:cNvPr>
            <p:cNvSpPr txBox="1"/>
            <p:nvPr/>
          </p:nvSpPr>
          <p:spPr>
            <a:xfrm>
              <a:off x="4501433" y="3744180"/>
              <a:ext cx="1305000" cy="3600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200" b="1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N=257</a:t>
              </a:r>
              <a:endParaRPr sz="12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032;p133">
              <a:extLst>
                <a:ext uri="{FF2B5EF4-FFF2-40B4-BE49-F238E27FC236}">
                  <a16:creationId xmlns:a16="http://schemas.microsoft.com/office/drawing/2014/main" id="{60DB991E-E1AE-D616-3496-06F90613B7C1}"/>
                </a:ext>
              </a:extLst>
            </p:cNvPr>
            <p:cNvSpPr txBox="1"/>
            <p:nvPr/>
          </p:nvSpPr>
          <p:spPr>
            <a:xfrm>
              <a:off x="5585766" y="4719928"/>
              <a:ext cx="2306995" cy="8375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13B45"/>
                </a:buClr>
                <a:buSzPts val="800"/>
                <a:buFont typeface="Noto Sans Symbols"/>
                <a:buNone/>
              </a:pPr>
              <a:r>
                <a:rPr lang="en-GB" sz="1200" b="1" i="0" u="none" strike="noStrike" cap="none" dirty="0">
                  <a:solidFill>
                    <a:schemeClr val="tx1"/>
                  </a:solidFill>
                  <a:latin typeface="+mj-lt"/>
                  <a:ea typeface="Roche Sans"/>
                  <a:cs typeface="Roche Sans"/>
                  <a:sym typeface="Roche Sans"/>
                </a:rPr>
                <a:t>Other endpoints</a:t>
              </a:r>
            </a:p>
            <a:p>
              <a:pPr marL="158750" lvl="1" indent="-171450">
                <a:lnSpc>
                  <a:spcPct val="95000"/>
                </a:lnSpc>
                <a:spcBef>
                  <a:spcPts val="200"/>
                </a:spcBef>
                <a:buClr>
                  <a:srgbClr val="026C72"/>
                </a:buClr>
                <a:buSzPts val="1200"/>
                <a:buFont typeface="Arial" panose="020B0604020202020204" pitchFamily="34" charset="0"/>
                <a:buChar char="•"/>
              </a:pPr>
              <a:r>
                <a:rPr lang="en-GB" sz="1200" i="0" u="none" strike="noStrike" cap="none" dirty="0">
                  <a:solidFill>
                    <a:schemeClr val="tx1"/>
                  </a:solidFill>
                  <a:latin typeface="+mj-lt"/>
                  <a:ea typeface="Roche Sans"/>
                  <a:cs typeface="Roche Sans"/>
                  <a:sym typeface="Roche Sans"/>
                </a:rPr>
                <a:t>CNS disease-free survival</a:t>
              </a:r>
            </a:p>
            <a:p>
              <a:pPr marL="158750" lvl="1" indent="-171450">
                <a:lnSpc>
                  <a:spcPct val="95000"/>
                </a:lnSpc>
                <a:spcBef>
                  <a:spcPts val="200"/>
                </a:spcBef>
                <a:buClr>
                  <a:srgbClr val="026C72"/>
                </a:buClr>
                <a:buSzPts val="1200"/>
                <a:buFont typeface="Arial" panose="020B0604020202020204" pitchFamily="34" charset="0"/>
                <a:buChar char="•"/>
              </a:pPr>
              <a:r>
                <a:rPr lang="en-GB" sz="1200" i="0" u="none" strike="noStrike" cap="none" dirty="0">
                  <a:solidFill>
                    <a:schemeClr val="tx1"/>
                  </a:solidFill>
                  <a:latin typeface="+mj-lt"/>
                  <a:ea typeface="Roche Sans"/>
                  <a:cs typeface="Roche Sans"/>
                  <a:sym typeface="Roche Sans"/>
                </a:rPr>
                <a:t>OS</a:t>
              </a:r>
            </a:p>
            <a:p>
              <a:pPr marL="158750" marR="0" lvl="1" indent="-171450" algn="l" rtl="0">
                <a:lnSpc>
                  <a:spcPct val="95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026C72"/>
                </a:buClr>
                <a:buSzPts val="1200"/>
                <a:buFont typeface="Arial" panose="020B0604020202020204" pitchFamily="34" charset="0"/>
                <a:buChar char="•"/>
              </a:pPr>
              <a:r>
                <a:rPr lang="en-GB" sz="1200" dirty="0">
                  <a:solidFill>
                    <a:schemeClr val="tx1"/>
                  </a:solidFill>
                  <a:latin typeface="+mj-lt"/>
                  <a:ea typeface="Roche Sans"/>
                  <a:cs typeface="Roche Sans"/>
                  <a:sym typeface="Roche Sans"/>
                </a:rPr>
                <a:t>Safety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49A26B0-7028-57EE-037B-ADB91ABC328C}"/>
                </a:ext>
              </a:extLst>
            </p:cNvPr>
            <p:cNvSpPr txBox="1"/>
            <p:nvPr/>
          </p:nvSpPr>
          <p:spPr>
            <a:xfrm>
              <a:off x="8049878" y="4709337"/>
              <a:ext cx="2626360" cy="667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GB" sz="1050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Disease assessments (including brain MRI)</a:t>
              </a:r>
              <a:r>
                <a:rPr lang="en-GB" sz="1050" i="1" baseline="30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§  </a:t>
              </a:r>
              <a:r>
                <a:rPr lang="en-GB" sz="1050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were conducted: at baseline, every 12 weeks for year 1–2, every  24 weeks for year 3–5, then annually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5F341F3A-E998-AB92-504A-C9A758F59387}"/>
              </a:ext>
            </a:extLst>
          </p:cNvPr>
          <p:cNvSpPr txBox="1"/>
          <p:nvPr/>
        </p:nvSpPr>
        <p:spPr>
          <a:xfrm>
            <a:off x="6092952" y="6448895"/>
            <a:ext cx="60990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/>
              <a:t>Solomon B et al., ESMO 2024</a:t>
            </a:r>
          </a:p>
        </p:txBody>
      </p:sp>
    </p:spTree>
    <p:extLst>
      <p:ext uri="{BB962C8B-B14F-4D97-AF65-F5344CB8AC3E}">
        <p14:creationId xmlns:p14="http://schemas.microsoft.com/office/powerpoint/2010/main" val="14965743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4DBA99-0D98-5F39-132D-C6DB1A4E49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2F3A2-9529-1111-F9A0-4B9226426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107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/>
              <a:t>Bringing ALK TKI Alectinib to Early-Stage Disease: ALINA Trial DFS Results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90D9D5-EDC9-CDFA-77DD-3F57647BA0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16946" y="1337670"/>
            <a:ext cx="6558107" cy="54476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C9DF04-BBF6-68DD-9A3E-2CC3A97C1251}"/>
              </a:ext>
            </a:extLst>
          </p:cNvPr>
          <p:cNvSpPr txBox="1"/>
          <p:nvPr/>
        </p:nvSpPr>
        <p:spPr>
          <a:xfrm>
            <a:off x="9971421" y="6384228"/>
            <a:ext cx="20403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/>
              <a:t>Wu YL et al., N Engl J Med 2024;390(14):1265-76</a:t>
            </a:r>
          </a:p>
        </p:txBody>
      </p:sp>
    </p:spTree>
    <p:extLst>
      <p:ext uri="{BB962C8B-B14F-4D97-AF65-F5344CB8AC3E}">
        <p14:creationId xmlns:p14="http://schemas.microsoft.com/office/powerpoint/2010/main" val="20071118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87E9EA-02CA-2C7F-6AAF-CBD85182D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771"/>
            <a:ext cx="10515600" cy="757093"/>
          </a:xfrm>
        </p:spPr>
        <p:txBody>
          <a:bodyPr>
            <a:normAutofit/>
          </a:bodyPr>
          <a:lstStyle/>
          <a:p>
            <a:r>
              <a:rPr lang="en-US" sz="3600" b="1" dirty="0"/>
              <a:t>Safety Data from ALINA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4A67E0-28CD-6DDE-6DA7-E669745BEE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80470" y="806864"/>
            <a:ext cx="8998105" cy="4078278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9CE917D-3384-D012-AFC8-EE6A1A8B2EA4}"/>
              </a:ext>
            </a:extLst>
          </p:cNvPr>
          <p:cNvGraphicFramePr>
            <a:graphicFrameLocks noGrp="1"/>
          </p:cNvGraphicFramePr>
          <p:nvPr/>
        </p:nvGraphicFramePr>
        <p:xfrm>
          <a:off x="924792" y="4816478"/>
          <a:ext cx="10342416" cy="1676400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4315691">
                  <a:extLst>
                    <a:ext uri="{9D8B030D-6E8A-4147-A177-3AD203B41FA5}">
                      <a16:colId xmlns:a16="http://schemas.microsoft.com/office/drawing/2014/main" val="3647334601"/>
                    </a:ext>
                  </a:extLst>
                </a:gridCol>
                <a:gridCol w="3103418">
                  <a:extLst>
                    <a:ext uri="{9D8B030D-6E8A-4147-A177-3AD203B41FA5}">
                      <a16:colId xmlns:a16="http://schemas.microsoft.com/office/drawing/2014/main" val="2397627202"/>
                    </a:ext>
                  </a:extLst>
                </a:gridCol>
                <a:gridCol w="2923307">
                  <a:extLst>
                    <a:ext uri="{9D8B030D-6E8A-4147-A177-3AD203B41FA5}">
                      <a16:colId xmlns:a16="http://schemas.microsoft.com/office/drawing/2014/main" val="19395957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Alectinib (n=128)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Chemotherapy (n=120)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531989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600" dirty="0"/>
                        <a:t>AEs leading to dose reduction,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350527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600" dirty="0"/>
                        <a:t>AEs leading to dose interruption,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55682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600" dirty="0"/>
                        <a:t>AEs leading to treatment withdrawal,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379924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600" dirty="0"/>
                        <a:t>Median dose intensity, %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99.4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425567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6F99033-5EAD-46F6-F9BA-3387FD8923FB}"/>
              </a:ext>
            </a:extLst>
          </p:cNvPr>
          <p:cNvSpPr txBox="1"/>
          <p:nvPr/>
        </p:nvSpPr>
        <p:spPr>
          <a:xfrm>
            <a:off x="5879523" y="6586986"/>
            <a:ext cx="60990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 err="1"/>
              <a:t>Horinuchi</a:t>
            </a:r>
            <a:r>
              <a:rPr lang="en-US" sz="1200" dirty="0"/>
              <a:t> H et al., WCLC 2024</a:t>
            </a:r>
          </a:p>
        </p:txBody>
      </p:sp>
    </p:spTree>
    <p:extLst>
      <p:ext uri="{BB962C8B-B14F-4D97-AF65-F5344CB8AC3E}">
        <p14:creationId xmlns:p14="http://schemas.microsoft.com/office/powerpoint/2010/main" val="40373172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0AED85-DAE7-6201-7554-41C9B2FC62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88A90-B4C8-AE22-99E6-1BE1DCBAD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78766"/>
          </a:xfrm>
        </p:spPr>
        <p:txBody>
          <a:bodyPr>
            <a:normAutofit/>
          </a:bodyPr>
          <a:lstStyle/>
          <a:p>
            <a:r>
              <a:rPr lang="en-US" sz="3600" b="1" dirty="0"/>
              <a:t>Safety Data from ALINA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35EABF-5325-10D1-948B-789723DE62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-688" r="1"/>
          <a:stretch/>
        </p:blipFill>
        <p:spPr>
          <a:xfrm>
            <a:off x="211873" y="1343892"/>
            <a:ext cx="11980127" cy="49788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C62386-0DF2-C687-5907-88B080301DFF}"/>
              </a:ext>
            </a:extLst>
          </p:cNvPr>
          <p:cNvSpPr txBox="1"/>
          <p:nvPr/>
        </p:nvSpPr>
        <p:spPr>
          <a:xfrm>
            <a:off x="5746438" y="6492874"/>
            <a:ext cx="60990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 err="1"/>
              <a:t>Horinuchi</a:t>
            </a:r>
            <a:r>
              <a:rPr lang="en-US" sz="1200" dirty="0"/>
              <a:t> H et al., WCLC 2024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24DEC8-A075-9EAD-991E-40E2DC273C94}"/>
              </a:ext>
            </a:extLst>
          </p:cNvPr>
          <p:cNvSpPr txBox="1"/>
          <p:nvPr/>
        </p:nvSpPr>
        <p:spPr>
          <a:xfrm>
            <a:off x="250902" y="4260944"/>
            <a:ext cx="418171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Blood</a:t>
            </a:r>
          </a:p>
        </p:txBody>
      </p:sp>
    </p:spTree>
    <p:extLst>
      <p:ext uri="{BB962C8B-B14F-4D97-AF65-F5344CB8AC3E}">
        <p14:creationId xmlns:p14="http://schemas.microsoft.com/office/powerpoint/2010/main" val="13103626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A5D49-0CC5-39D0-B0F5-05B1658F1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46364"/>
            <a:ext cx="10972800" cy="1143000"/>
          </a:xfrm>
        </p:spPr>
        <p:txBody>
          <a:bodyPr>
            <a:noAutofit/>
          </a:bodyPr>
          <a:lstStyle/>
          <a:p>
            <a:r>
              <a:rPr lang="en-US" sz="3733" b="1" dirty="0">
                <a:latin typeface="Aptos" panose="020B00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Adjuvant ALK TKI for Resected ALK+ NSCLC: </a:t>
            </a:r>
            <a:br>
              <a:rPr lang="en-US" sz="3733" b="1" dirty="0">
                <a:latin typeface="Aptos" panose="020B00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3733" b="1" i="1" dirty="0">
                <a:latin typeface="Aptos" panose="020B00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My Take</a:t>
            </a:r>
            <a:endParaRPr lang="en-US" sz="3733" b="1" i="1" dirty="0">
              <a:latin typeface="Aptos" panose="020B00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4801F8-8B6E-98DF-9DA4-A953908520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65609"/>
            <a:ext cx="10972800" cy="4378036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</a:pPr>
            <a:r>
              <a:rPr lang="en-US" sz="3200" dirty="0">
                <a:latin typeface="Aptos" panose="020B00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Adjuvant alectinib is SOC for resected ALK+ NSCLC (FDA- and EMA-approved; NCCN category 1 recommendation)</a:t>
            </a:r>
          </a:p>
          <a:p>
            <a:pPr>
              <a:lnSpc>
                <a:spcPct val="110000"/>
              </a:lnSpc>
            </a:pPr>
            <a:r>
              <a:rPr lang="en-US" sz="3200" dirty="0">
                <a:latin typeface="Aptos" panose="020B00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Biomarker testing is essential for all stages of NSCLC</a:t>
            </a:r>
          </a:p>
          <a:p>
            <a:pPr>
              <a:lnSpc>
                <a:spcPct val="110000"/>
              </a:lnSpc>
            </a:pPr>
            <a:r>
              <a:rPr lang="en-US" sz="3200" b="1" i="1" dirty="0">
                <a:latin typeface="Aptos" panose="020B00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Remaining questions:</a:t>
            </a:r>
          </a:p>
          <a:p>
            <a:pPr lvl="1">
              <a:lnSpc>
                <a:spcPct val="110000"/>
              </a:lnSpc>
            </a:pPr>
            <a:r>
              <a:rPr lang="en-US" sz="3200" dirty="0">
                <a:latin typeface="Aptos" panose="020B00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What is the optimal duration of adjuvant ALK TKI? </a:t>
            </a:r>
          </a:p>
          <a:p>
            <a:pPr lvl="1">
              <a:lnSpc>
                <a:spcPct val="110000"/>
              </a:lnSpc>
            </a:pPr>
            <a:r>
              <a:rPr lang="en-US" sz="3200" dirty="0">
                <a:latin typeface="Aptos" panose="020B00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Who should receive adjuvant chemotherapy prior to (or with) an ALK TKI: all, a subset, or none? </a:t>
            </a:r>
          </a:p>
          <a:p>
            <a:pPr lvl="1">
              <a:lnSpc>
                <a:spcPct val="110000"/>
              </a:lnSpc>
            </a:pPr>
            <a:r>
              <a:rPr lang="en-US" sz="3200" dirty="0">
                <a:latin typeface="Aptos" panose="020B00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Is there a role for ALK-targeted therapy in the neoadjuvant/perioperative setting or after concurrent chemoradiation?</a:t>
            </a:r>
          </a:p>
          <a:p>
            <a:pPr lvl="1">
              <a:lnSpc>
                <a:spcPct val="110000"/>
              </a:lnSpc>
            </a:pPr>
            <a:endParaRPr lang="en-US" sz="3200" dirty="0">
              <a:latin typeface="Aptos" panose="020B0004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4116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187B3-F6C3-25FC-4AF5-422857545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/>
              <a:t>ALK+ NSCLC</a:t>
            </a:r>
          </a:p>
        </p:txBody>
      </p:sp>
    </p:spTree>
    <p:extLst>
      <p:ext uri="{BB962C8B-B14F-4D97-AF65-F5344CB8AC3E}">
        <p14:creationId xmlns:p14="http://schemas.microsoft.com/office/powerpoint/2010/main" val="28139328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DF201F-C6A7-7503-560D-E59CF56762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09056-EAB2-F4BB-313F-B26B96BBC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i="1" dirty="0"/>
              <a:t>ROS1</a:t>
            </a:r>
            <a:r>
              <a:rPr lang="en-US" sz="4800" b="1" dirty="0"/>
              <a:t> Fusion-Positive (ROS1+) NSCLC</a:t>
            </a:r>
          </a:p>
        </p:txBody>
      </p:sp>
    </p:spTree>
    <p:extLst>
      <p:ext uri="{BB962C8B-B14F-4D97-AF65-F5344CB8AC3E}">
        <p14:creationId xmlns:p14="http://schemas.microsoft.com/office/powerpoint/2010/main" val="11621732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AE6AA-0A9A-2A05-B0D5-B53113CB4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778" y="314151"/>
            <a:ext cx="10872444" cy="1103313"/>
          </a:xfrm>
        </p:spPr>
        <p:txBody>
          <a:bodyPr>
            <a:noAutofit/>
          </a:bodyPr>
          <a:lstStyle/>
          <a:p>
            <a:r>
              <a:rPr lang="en-US" sz="3600" b="1" dirty="0"/>
              <a:t>NCCN Recommendations For the Management of Metastatic ROS1+ NSCLC </a:t>
            </a:r>
          </a:p>
        </p:txBody>
      </p:sp>
      <p:sp>
        <p:nvSpPr>
          <p:cNvPr id="5" name="Text Box 15">
            <a:extLst>
              <a:ext uri="{FF2B5EF4-FFF2-40B4-BE49-F238E27FC236}">
                <a16:creationId xmlns:a16="http://schemas.microsoft.com/office/drawing/2014/main" id="{AFBC6F2F-218F-C7D4-CD9E-B6BF2310F0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3177" y="6405349"/>
            <a:ext cx="7853362" cy="276999"/>
          </a:xfrm>
          <a:prstGeom prst="rect">
            <a:avLst/>
          </a:prstGeom>
          <a:noFill/>
          <a:ln>
            <a:noFill/>
          </a:ln>
        </p:spPr>
        <p:txBody>
          <a:bodyPr anchor="b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  <a:cs typeface="Arial" panose="020B0604020202020204" pitchFamily="34" charset="0"/>
              </a:rPr>
              <a:t>NCCN Guidelines</a:t>
            </a:r>
            <a:r>
              <a:rPr lang="en-US" altLang="en-US" sz="1200" b="0" dirty="0">
                <a:latin typeface="Aptos" panose="020B0004020202020204" pitchFamily="34" charset="0"/>
              </a:rPr>
              <a:t>: NSCLC, version 3.2025. nccn.org.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9">
            <a:extLst>
              <a:ext uri="{FF2B5EF4-FFF2-40B4-BE49-F238E27FC236}">
                <a16:creationId xmlns:a16="http://schemas.microsoft.com/office/drawing/2014/main" id="{880440F8-8753-6D52-9984-7963EB5C6BFC}"/>
              </a:ext>
            </a:extLst>
          </p:cNvPr>
          <p:cNvSpPr txBox="1">
            <a:spLocks/>
          </p:cNvSpPr>
          <p:nvPr/>
        </p:nvSpPr>
        <p:spPr bwMode="auto">
          <a:xfrm>
            <a:off x="7459858" y="2822718"/>
            <a:ext cx="3508917" cy="663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US" b="1" i="1" kern="0" dirty="0">
                <a:ea typeface="Calibri" panose="020F0502020204030204" pitchFamily="34" charset="0"/>
              </a:rPr>
              <a:t>ROS1</a:t>
            </a:r>
            <a:r>
              <a:rPr lang="en-US" b="1" kern="0" dirty="0">
                <a:ea typeface="Calibri" panose="020F0502020204030204" pitchFamily="34" charset="0"/>
              </a:rPr>
              <a:t> fusion identified during 1L systemic therapy</a:t>
            </a:r>
            <a:endParaRPr lang="en-US" b="0" kern="0" dirty="0">
              <a:ea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D233B4-DCE5-780C-682A-F0BA4FB7BA2B}"/>
              </a:ext>
            </a:extLst>
          </p:cNvPr>
          <p:cNvSpPr/>
          <p:nvPr/>
        </p:nvSpPr>
        <p:spPr bwMode="auto">
          <a:xfrm>
            <a:off x="1399495" y="3671659"/>
            <a:ext cx="3273865" cy="2222500"/>
          </a:xfrm>
          <a:prstGeom prst="rect">
            <a:avLst/>
          </a:prstGeom>
          <a:solidFill>
            <a:schemeClr val="accent4"/>
          </a:solidFill>
          <a:ln w="0">
            <a:noFill/>
            <a:miter lim="800000"/>
            <a:headEnd/>
            <a:tailEnd/>
          </a:ln>
        </p:spPr>
        <p:txBody>
          <a:bodyPr rtlCol="0" anchor="t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lvl="1"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</a:rPr>
              <a:t>Preferred</a:t>
            </a:r>
          </a:p>
          <a:p>
            <a:pPr marL="285750" lvl="1" indent="-28575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Crizotinib</a:t>
            </a:r>
          </a:p>
          <a:p>
            <a:pPr marL="285750" lvl="1" indent="-28575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Entrectinib </a:t>
            </a:r>
          </a:p>
          <a:p>
            <a:pPr marL="285750" lvl="1" indent="-28575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Repotrectinib</a:t>
            </a:r>
          </a:p>
          <a:p>
            <a:pPr marL="285750" lvl="1" indent="-285750"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en-US" sz="1600" dirty="0">
              <a:solidFill>
                <a:schemeClr val="bg1"/>
              </a:solidFill>
            </a:endParaRPr>
          </a:p>
          <a:p>
            <a:pPr marL="0" lvl="1">
              <a:spcBef>
                <a:spcPts val="0"/>
              </a:spcBef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Other recommended</a:t>
            </a:r>
          </a:p>
          <a:p>
            <a:pPr marL="285750" lvl="1" indent="-28575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Ceritinib</a:t>
            </a:r>
          </a:p>
        </p:txBody>
      </p:sp>
      <p:sp>
        <p:nvSpPr>
          <p:cNvPr id="8" name="Content Placeholder 9">
            <a:extLst>
              <a:ext uri="{FF2B5EF4-FFF2-40B4-BE49-F238E27FC236}">
                <a16:creationId xmlns:a16="http://schemas.microsoft.com/office/drawing/2014/main" id="{75307DBC-7C78-4458-BDE4-E00EE7600975}"/>
              </a:ext>
            </a:extLst>
          </p:cNvPr>
          <p:cNvSpPr txBox="1">
            <a:spLocks/>
          </p:cNvSpPr>
          <p:nvPr/>
        </p:nvSpPr>
        <p:spPr bwMode="auto">
          <a:xfrm>
            <a:off x="1399495" y="2822718"/>
            <a:ext cx="3273865" cy="574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US" b="1" i="1" kern="0" dirty="0">
                <a:ea typeface="Calibri" panose="020F0502020204030204" pitchFamily="34" charset="0"/>
              </a:rPr>
              <a:t>ROS1</a:t>
            </a:r>
            <a:r>
              <a:rPr lang="en-US" b="1" kern="0" dirty="0">
                <a:ea typeface="Calibri" panose="020F0502020204030204" pitchFamily="34" charset="0"/>
              </a:rPr>
              <a:t> fusion identified prior to 1L systemic therapy</a:t>
            </a:r>
            <a:endParaRPr lang="en-US" b="0" kern="0" dirty="0">
              <a:ea typeface="Calibri" panose="020F0502020204030204" pitchFamily="34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FF5B25F-46A8-82D4-8E8C-06778D68A619}"/>
              </a:ext>
            </a:extLst>
          </p:cNvPr>
          <p:cNvCxnSpPr>
            <a:cxnSpLocks/>
          </p:cNvCxnSpPr>
          <p:nvPr/>
        </p:nvCxnSpPr>
        <p:spPr bwMode="auto">
          <a:xfrm>
            <a:off x="9148121" y="3385722"/>
            <a:ext cx="0" cy="266292"/>
          </a:xfrm>
          <a:prstGeom prst="straightConnector1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8CD0385-4990-45C4-0A6B-56839267106F}"/>
              </a:ext>
            </a:extLst>
          </p:cNvPr>
          <p:cNvCxnSpPr>
            <a:cxnSpLocks/>
          </p:cNvCxnSpPr>
          <p:nvPr/>
        </p:nvCxnSpPr>
        <p:spPr bwMode="auto">
          <a:xfrm>
            <a:off x="3018011" y="3383816"/>
            <a:ext cx="0" cy="271041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1D224E6-B5CA-041B-8F8A-AC9BF2C4CBCB}"/>
              </a:ext>
            </a:extLst>
          </p:cNvPr>
          <p:cNvCxnSpPr>
            <a:cxnSpLocks/>
            <a:stCxn id="15" idx="1"/>
          </p:cNvCxnSpPr>
          <p:nvPr/>
        </p:nvCxnSpPr>
        <p:spPr bwMode="auto">
          <a:xfrm flipH="1">
            <a:off x="3044616" y="2212224"/>
            <a:ext cx="1628744" cy="724562"/>
          </a:xfrm>
          <a:prstGeom prst="straightConnector1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C0A9408-1F79-D81F-7C94-3E29391E92B4}"/>
              </a:ext>
            </a:extLst>
          </p:cNvPr>
          <p:cNvCxnSpPr>
            <a:cxnSpLocks/>
            <a:stCxn id="15" idx="3"/>
          </p:cNvCxnSpPr>
          <p:nvPr/>
        </p:nvCxnSpPr>
        <p:spPr bwMode="auto">
          <a:xfrm>
            <a:off x="7444270" y="2212224"/>
            <a:ext cx="1588771" cy="544324"/>
          </a:xfrm>
          <a:prstGeom prst="straightConnector1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913137BF-6B7B-10A3-1435-B589A03284E6}"/>
              </a:ext>
            </a:extLst>
          </p:cNvPr>
          <p:cNvSpPr/>
          <p:nvPr/>
        </p:nvSpPr>
        <p:spPr bwMode="auto">
          <a:xfrm>
            <a:off x="4673360" y="1848136"/>
            <a:ext cx="2770910" cy="728175"/>
          </a:xfrm>
          <a:prstGeom prst="rect">
            <a:avLst/>
          </a:prstGeom>
          <a:solidFill>
            <a:schemeClr val="bg2"/>
          </a:solidFill>
          <a:ln>
            <a:noFill/>
            <a:headEnd/>
            <a:tailE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lvl="1" algn="ctr">
              <a:spcBef>
                <a:spcPts val="0"/>
              </a:spcBef>
            </a:pPr>
            <a:r>
              <a:rPr lang="en-US" i="1" dirty="0"/>
              <a:t>ROS1</a:t>
            </a:r>
            <a:r>
              <a:rPr lang="en-US" dirty="0"/>
              <a:t> Fusion Identified</a:t>
            </a:r>
            <a:endParaRPr lang="en-US" sz="14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9BE64B6-3AF5-7245-99EE-892C26194254}"/>
              </a:ext>
            </a:extLst>
          </p:cNvPr>
          <p:cNvSpPr/>
          <p:nvPr/>
        </p:nvSpPr>
        <p:spPr bwMode="auto">
          <a:xfrm>
            <a:off x="7459859" y="4822795"/>
            <a:ext cx="3508907" cy="1151881"/>
          </a:xfrm>
          <a:prstGeom prst="rect">
            <a:avLst/>
          </a:prstGeom>
          <a:solidFill>
            <a:schemeClr val="accent4"/>
          </a:solidFill>
          <a:ln w="0">
            <a:noFill/>
            <a:miter lim="800000"/>
            <a:headEnd/>
            <a:tailEnd/>
          </a:ln>
        </p:spPr>
        <p:txBody>
          <a:bodyPr rtlCol="0" anchor="t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285750" lvl="1" indent="-28575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Crizotinib (preferred)</a:t>
            </a:r>
          </a:p>
          <a:p>
            <a:pPr marL="285750" lvl="1" indent="-28575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Entrectinib (preferred)</a:t>
            </a:r>
          </a:p>
          <a:p>
            <a:pPr marL="285750" lvl="1" indent="-28575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Repotrectinib (preferred)</a:t>
            </a:r>
          </a:p>
          <a:p>
            <a:pPr marL="285750" lvl="1" indent="-28575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Ceritinib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43B7A52-12BC-AC5B-79C2-7E6C7D986F15}"/>
              </a:ext>
            </a:extLst>
          </p:cNvPr>
          <p:cNvSpPr/>
          <p:nvPr/>
        </p:nvSpPr>
        <p:spPr bwMode="auto">
          <a:xfrm>
            <a:off x="7459859" y="3550876"/>
            <a:ext cx="3508916" cy="1274152"/>
          </a:xfrm>
          <a:prstGeom prst="rect">
            <a:avLst/>
          </a:prstGeom>
          <a:solidFill>
            <a:schemeClr val="bg2"/>
          </a:solidFill>
          <a:ln w="0">
            <a:noFill/>
            <a:miter lim="800000"/>
            <a:headEnd/>
            <a:tailEnd/>
          </a:ln>
        </p:spPr>
        <p:txBody>
          <a:bodyPr rtlCol="0" anchor="t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lvl="1">
              <a:spcBef>
                <a:spcPts val="0"/>
              </a:spcBef>
            </a:pPr>
            <a:r>
              <a:rPr lang="en-US" dirty="0"/>
              <a:t>Complete planned systemic therapy (including maintenance therapy), or interrupt then→</a:t>
            </a:r>
            <a:endParaRPr lang="en-US" sz="1400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91A5EA0-BADA-0DF1-C50E-0ABA94FDD7BF}"/>
              </a:ext>
            </a:extLst>
          </p:cNvPr>
          <p:cNvCxnSpPr>
            <a:cxnSpLocks/>
            <a:endCxn id="8" idx="0"/>
          </p:cNvCxnSpPr>
          <p:nvPr/>
        </p:nvCxnSpPr>
        <p:spPr bwMode="auto">
          <a:xfrm flipH="1">
            <a:off x="3036428" y="2198211"/>
            <a:ext cx="1636932" cy="624507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E0451BD-F665-C637-272C-CEDA6C2BFAE9}"/>
              </a:ext>
            </a:extLst>
          </p:cNvPr>
          <p:cNvCxnSpPr>
            <a:cxnSpLocks/>
          </p:cNvCxnSpPr>
          <p:nvPr/>
        </p:nvCxnSpPr>
        <p:spPr bwMode="auto">
          <a:xfrm>
            <a:off x="7444270" y="2198211"/>
            <a:ext cx="1588771" cy="544324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11213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imeline&#10;&#10;Description automatically generated">
            <a:extLst>
              <a:ext uri="{FF2B5EF4-FFF2-40B4-BE49-F238E27FC236}">
                <a16:creationId xmlns:a16="http://schemas.microsoft.com/office/drawing/2014/main" id="{15904EC9-5BB8-A286-6C73-4FF23FBAF2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23241" y="1905181"/>
            <a:ext cx="6668759" cy="2340224"/>
          </a:xfrm>
          <a:prstGeom prst="rect">
            <a:avLst/>
          </a:prstGeom>
        </p:spPr>
      </p:pic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B04DFF65-2502-6FA6-73F2-0F4AA3F0AB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76913" y="1905180"/>
            <a:ext cx="3403600" cy="211666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E3227C3-5763-5BBD-0F4D-773A603B1CFE}"/>
              </a:ext>
            </a:extLst>
          </p:cNvPr>
          <p:cNvSpPr txBox="1">
            <a:spLocks/>
          </p:cNvSpPr>
          <p:nvPr/>
        </p:nvSpPr>
        <p:spPr>
          <a:xfrm>
            <a:off x="406400" y="380129"/>
            <a:ext cx="11379200" cy="873326"/>
          </a:xfr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Aptos" panose="020B00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First-Generation ROS1 TKIs Crizotinib and Entrectinib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7D5818-1AAB-F93E-9244-1B7261CF27C2}"/>
              </a:ext>
            </a:extLst>
          </p:cNvPr>
          <p:cNvSpPr/>
          <p:nvPr/>
        </p:nvSpPr>
        <p:spPr>
          <a:xfrm>
            <a:off x="5434739" y="3223648"/>
            <a:ext cx="371960" cy="3241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CBBAFC-8A8C-C5B5-39CE-3FD80D5A3561}"/>
              </a:ext>
            </a:extLst>
          </p:cNvPr>
          <p:cNvSpPr txBox="1"/>
          <p:nvPr/>
        </p:nvSpPr>
        <p:spPr>
          <a:xfrm>
            <a:off x="2237434" y="1241033"/>
            <a:ext cx="17417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ptos" panose="020B00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Crizotinib</a:t>
            </a:r>
            <a:r>
              <a:rPr lang="en-US" sz="2000" b="1" baseline="30000" dirty="0">
                <a:latin typeface="Aptos" panose="020B00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1,2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BE3F7D-D337-2A26-853D-A82E485543EE}"/>
              </a:ext>
            </a:extLst>
          </p:cNvPr>
          <p:cNvSpPr txBox="1"/>
          <p:nvPr/>
        </p:nvSpPr>
        <p:spPr>
          <a:xfrm>
            <a:off x="8212854" y="1241034"/>
            <a:ext cx="17417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ptos" panose="020B00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Entrectinib</a:t>
            </a:r>
            <a:r>
              <a:rPr lang="en-US" sz="2000" b="1" baseline="30000" dirty="0">
                <a:latin typeface="Aptos" panose="020B00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0C73CA-461C-3EC0-6EEC-FF257DF1270A}"/>
              </a:ext>
            </a:extLst>
          </p:cNvPr>
          <p:cNvSpPr/>
          <p:nvPr/>
        </p:nvSpPr>
        <p:spPr>
          <a:xfrm>
            <a:off x="5434740" y="3697793"/>
            <a:ext cx="487089" cy="4517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" name="Table 21">
            <a:extLst>
              <a:ext uri="{FF2B5EF4-FFF2-40B4-BE49-F238E27FC236}">
                <a16:creationId xmlns:a16="http://schemas.microsoft.com/office/drawing/2014/main" id="{F7280967-2E0F-AFEB-D927-DBF37F2B0F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3619802"/>
              </p:ext>
            </p:extLst>
          </p:nvPr>
        </p:nvGraphicFramePr>
        <p:xfrm>
          <a:off x="2297856" y="1678339"/>
          <a:ext cx="3044778" cy="1157817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890925">
                  <a:extLst>
                    <a:ext uri="{9D8B030D-6E8A-4147-A177-3AD203B41FA5}">
                      <a16:colId xmlns:a16="http://schemas.microsoft.com/office/drawing/2014/main" val="2864814749"/>
                    </a:ext>
                  </a:extLst>
                </a:gridCol>
                <a:gridCol w="2153853">
                  <a:extLst>
                    <a:ext uri="{9D8B030D-6E8A-4147-A177-3AD203B41FA5}">
                      <a16:colId xmlns:a16="http://schemas.microsoft.com/office/drawing/2014/main" val="1738341661"/>
                    </a:ext>
                  </a:extLst>
                </a:gridCol>
              </a:tblGrid>
              <a:tr h="385939">
                <a:tc>
                  <a:txBody>
                    <a:bodyPr/>
                    <a:lstStyle/>
                    <a:p>
                      <a:r>
                        <a:rPr lang="en-US" sz="1600" b="0" dirty="0"/>
                        <a:t>ORR</a:t>
                      </a:r>
                      <a:endParaRPr lang="en-US" sz="1600" b="0" dirty="0">
                        <a:latin typeface="Aptos" panose="020B0004020202020204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600" b="0" dirty="0"/>
                        <a:t>72% (58-83)</a:t>
                      </a:r>
                      <a:endParaRPr lang="en-US" sz="1600" b="0" dirty="0">
                        <a:latin typeface="Aptos" panose="020B0004020202020204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551160274"/>
                  </a:ext>
                </a:extLst>
              </a:tr>
              <a:tr h="385939">
                <a:tc>
                  <a:txBody>
                    <a:bodyPr/>
                    <a:lstStyle/>
                    <a:p>
                      <a:r>
                        <a:rPr lang="en-US" sz="1600" dirty="0" err="1"/>
                        <a:t>mDOR</a:t>
                      </a:r>
                      <a:endParaRPr lang="en-US" sz="1600" dirty="0">
                        <a:latin typeface="Aptos" panose="020B0004020202020204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24.7 mos (15.2-45.3)</a:t>
                      </a:r>
                      <a:endParaRPr lang="en-US" sz="1600" dirty="0">
                        <a:latin typeface="Aptos" panose="020B0004020202020204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073322509"/>
                  </a:ext>
                </a:extLst>
              </a:tr>
              <a:tr h="385939">
                <a:tc>
                  <a:txBody>
                    <a:bodyPr/>
                    <a:lstStyle/>
                    <a:p>
                      <a:r>
                        <a:rPr lang="en-US" sz="1600" dirty="0"/>
                        <a:t>mPFS</a:t>
                      </a:r>
                      <a:endParaRPr lang="en-US" sz="1600" dirty="0">
                        <a:latin typeface="Aptos" panose="020B0004020202020204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19.3 mos (15.2-39.1)</a:t>
                      </a:r>
                      <a:endParaRPr lang="en-US" sz="1600" dirty="0">
                        <a:latin typeface="Aptos" panose="020B0004020202020204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275875329"/>
                  </a:ext>
                </a:extLst>
              </a:tr>
            </a:tbl>
          </a:graphicData>
        </a:graphic>
      </p:graphicFrame>
      <p:graphicFrame>
        <p:nvGraphicFramePr>
          <p:cNvPr id="12" name="Table 21">
            <a:extLst>
              <a:ext uri="{FF2B5EF4-FFF2-40B4-BE49-F238E27FC236}">
                <a16:creationId xmlns:a16="http://schemas.microsoft.com/office/drawing/2014/main" id="{F50C512A-C2BC-AB72-D07B-5DB1B6E639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6108824"/>
              </p:ext>
            </p:extLst>
          </p:nvPr>
        </p:nvGraphicFramePr>
        <p:xfrm>
          <a:off x="8212853" y="1678339"/>
          <a:ext cx="3044778" cy="1157817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890925">
                  <a:extLst>
                    <a:ext uri="{9D8B030D-6E8A-4147-A177-3AD203B41FA5}">
                      <a16:colId xmlns:a16="http://schemas.microsoft.com/office/drawing/2014/main" val="2864814749"/>
                    </a:ext>
                  </a:extLst>
                </a:gridCol>
                <a:gridCol w="2153853">
                  <a:extLst>
                    <a:ext uri="{9D8B030D-6E8A-4147-A177-3AD203B41FA5}">
                      <a16:colId xmlns:a16="http://schemas.microsoft.com/office/drawing/2014/main" val="1738341661"/>
                    </a:ext>
                  </a:extLst>
                </a:gridCol>
              </a:tblGrid>
              <a:tr h="385939">
                <a:tc>
                  <a:txBody>
                    <a:bodyPr/>
                    <a:lstStyle/>
                    <a:p>
                      <a:r>
                        <a:rPr lang="en-US" sz="1600" b="0" dirty="0"/>
                        <a:t>ORR</a:t>
                      </a:r>
                      <a:endParaRPr lang="en-US" sz="1600" b="0" dirty="0">
                        <a:latin typeface="Aptos" panose="020B0004020202020204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600" b="0" dirty="0"/>
                        <a:t>68% (60-75)</a:t>
                      </a:r>
                      <a:endParaRPr lang="en-US" sz="1600" b="0" dirty="0">
                        <a:latin typeface="Aptos" panose="020B0004020202020204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551160274"/>
                  </a:ext>
                </a:extLst>
              </a:tr>
              <a:tr h="385939">
                <a:tc>
                  <a:txBody>
                    <a:bodyPr/>
                    <a:lstStyle/>
                    <a:p>
                      <a:r>
                        <a:rPr lang="en-US" sz="1600" dirty="0" err="1"/>
                        <a:t>mDOR</a:t>
                      </a:r>
                      <a:endParaRPr lang="en-US" sz="1600" dirty="0">
                        <a:latin typeface="Aptos" panose="020B0004020202020204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20.5 mos (14.8-34.8)</a:t>
                      </a:r>
                      <a:endParaRPr lang="en-US" sz="1600" dirty="0">
                        <a:latin typeface="Aptos" panose="020B0004020202020204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073322509"/>
                  </a:ext>
                </a:extLst>
              </a:tr>
              <a:tr h="385939">
                <a:tc>
                  <a:txBody>
                    <a:bodyPr/>
                    <a:lstStyle/>
                    <a:p>
                      <a:r>
                        <a:rPr lang="en-US" sz="1600" dirty="0"/>
                        <a:t>mPFS</a:t>
                      </a:r>
                      <a:endParaRPr lang="en-US" sz="1600" dirty="0">
                        <a:latin typeface="Aptos" panose="020B0004020202020204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15.7 mos (12.0-21.1)</a:t>
                      </a:r>
                      <a:endParaRPr lang="en-US" sz="1600" dirty="0">
                        <a:latin typeface="Aptos" panose="020B0004020202020204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275875329"/>
                  </a:ext>
                </a:extLst>
              </a:tr>
            </a:tbl>
          </a:graphicData>
        </a:graphic>
      </p:graphicFrame>
      <p:pic>
        <p:nvPicPr>
          <p:cNvPr id="13" name="Picture 12" descr="Chart, histogram&#10;&#10;Description automatically generated">
            <a:extLst>
              <a:ext uri="{FF2B5EF4-FFF2-40B4-BE49-F238E27FC236}">
                <a16:creationId xmlns:a16="http://schemas.microsoft.com/office/drawing/2014/main" id="{FD33AD1F-F060-AF5E-E688-39650B3085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8139" y="4021847"/>
            <a:ext cx="3403599" cy="2387599"/>
          </a:xfrm>
          <a:prstGeom prst="rect">
            <a:avLst/>
          </a:prstGeom>
        </p:spPr>
      </p:pic>
      <p:pic>
        <p:nvPicPr>
          <p:cNvPr id="14" name="Picture 13" descr="Chart, line chart&#10;&#10;Description automatically generated">
            <a:extLst>
              <a:ext uri="{FF2B5EF4-FFF2-40B4-BE49-F238E27FC236}">
                <a16:creationId xmlns:a16="http://schemas.microsoft.com/office/drawing/2014/main" id="{E55F19A6-2583-7293-82B9-A306678AAE8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00172" y="4377124"/>
            <a:ext cx="4104993" cy="1950720"/>
          </a:xfrm>
          <a:prstGeom prst="rect">
            <a:avLst/>
          </a:prstGeom>
        </p:spPr>
      </p:pic>
      <p:pic>
        <p:nvPicPr>
          <p:cNvPr id="15" name="Picture 14" descr="Text&#10;&#10;Description automatically generated">
            <a:extLst>
              <a:ext uri="{FF2B5EF4-FFF2-40B4-BE49-F238E27FC236}">
                <a16:creationId xmlns:a16="http://schemas.microsoft.com/office/drawing/2014/main" id="{9FBAC332-7520-88F8-264E-AC6509C28BB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3047" y="3297154"/>
            <a:ext cx="1303867" cy="62653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A43DC3E-1868-6459-02E4-E7E8D27A606B}"/>
              </a:ext>
            </a:extLst>
          </p:cNvPr>
          <p:cNvSpPr txBox="1"/>
          <p:nvPr/>
        </p:nvSpPr>
        <p:spPr>
          <a:xfrm>
            <a:off x="660517" y="6477871"/>
            <a:ext cx="113005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Aptos" panose="020B00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1. Shaw AT et al. </a:t>
            </a:r>
            <a:r>
              <a:rPr lang="en-US" sz="1200" i="1" dirty="0">
                <a:latin typeface="Aptos" panose="020B00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N Engl J Med</a:t>
            </a:r>
            <a:r>
              <a:rPr lang="en-US" sz="1200" dirty="0">
                <a:latin typeface="Aptos" panose="020B00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. 2014;371(21):1963-1971. 2. Shaw AT et al. </a:t>
            </a:r>
            <a:r>
              <a:rPr lang="en-US" sz="1200" i="1" dirty="0">
                <a:latin typeface="Aptos" panose="020B00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Ann Oncol</a:t>
            </a:r>
            <a:r>
              <a:rPr lang="en-US" sz="1200" dirty="0">
                <a:latin typeface="Aptos" panose="020B00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. 2019;30(7):1121-1126. 3. Drilon A et al. </a:t>
            </a:r>
            <a:r>
              <a:rPr lang="en-US" sz="1200" i="1" dirty="0">
                <a:latin typeface="Aptos" panose="020B00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JTO Clin Res Rep</a:t>
            </a:r>
            <a:r>
              <a:rPr lang="en-US" sz="1200" dirty="0">
                <a:latin typeface="Aptos" panose="020B00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. 2022;3(6):100332 </a:t>
            </a:r>
          </a:p>
        </p:txBody>
      </p:sp>
    </p:spTree>
    <p:extLst>
      <p:ext uri="{BB962C8B-B14F-4D97-AF65-F5344CB8AC3E}">
        <p14:creationId xmlns:p14="http://schemas.microsoft.com/office/powerpoint/2010/main" val="29017812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70155189-D96C-4527-B0EC-654B946BE6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0AE70C-482C-1B49-3668-4DEE9EC8D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826" y="59974"/>
            <a:ext cx="5932248" cy="231947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Repotrectinib in Metastatic ROS1+ NSCLC:</a:t>
            </a:r>
            <a:b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Phase I/II TRIDENT-1 </a:t>
            </a:r>
            <a:r>
              <a:rPr lang="en-US" sz="3600" b="1" dirty="0"/>
              <a:t>Update</a:t>
            </a:r>
            <a:br>
              <a:rPr lang="en-US" sz="3600" b="1" dirty="0"/>
            </a:br>
            <a:r>
              <a:rPr lang="en-US" sz="2800" b="1" i="1" dirty="0"/>
              <a:t>(median follow-up 33.9 </a:t>
            </a:r>
            <a:r>
              <a:rPr lang="en-US" sz="2800" b="1" i="1" dirty="0" err="1"/>
              <a:t>mo</a:t>
            </a:r>
            <a:r>
              <a:rPr lang="en-US" sz="2800" b="1" i="1" dirty="0"/>
              <a:t>)</a:t>
            </a:r>
            <a:endParaRPr lang="en-US" sz="3600" b="1" i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 descr="A graph of a number of patients&#10;&#10;AI-generated content may be incorrect.">
            <a:extLst>
              <a:ext uri="{FF2B5EF4-FFF2-40B4-BE49-F238E27FC236}">
                <a16:creationId xmlns:a16="http://schemas.microsoft.com/office/drawing/2014/main" id="{957B96D9-CC84-5EF5-6303-5EAA29DE95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51068" y="784905"/>
            <a:ext cx="5394126" cy="2643121"/>
          </a:xfrm>
          <a:prstGeom prst="rect">
            <a:avLst/>
          </a:prstGeom>
        </p:spPr>
      </p:pic>
      <p:pic>
        <p:nvPicPr>
          <p:cNvPr id="8" name="Picture 7" descr="A graph of a number of people&#10;&#10;AI-generated content may be incorrect.">
            <a:extLst>
              <a:ext uri="{FF2B5EF4-FFF2-40B4-BE49-F238E27FC236}">
                <a16:creationId xmlns:a16="http://schemas.microsoft.com/office/drawing/2014/main" id="{425ACB19-E1FC-A586-5B92-7472D20F66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51068" y="3813554"/>
            <a:ext cx="5394126" cy="2602664"/>
          </a:xfrm>
          <a:prstGeom prst="rect">
            <a:avLst/>
          </a:prstGeom>
        </p:spPr>
      </p:pic>
      <p:pic>
        <p:nvPicPr>
          <p:cNvPr id="5" name="Picture 4" descr="A graph of cancer&#10;&#10;AI-generated content may be incorrect.">
            <a:extLst>
              <a:ext uri="{FF2B5EF4-FFF2-40B4-BE49-F238E27FC236}">
                <a16:creationId xmlns:a16="http://schemas.microsoft.com/office/drawing/2014/main" id="{AC796AEB-3783-A355-A96F-B442AD2FA5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4928" y="2747670"/>
            <a:ext cx="5616006" cy="241488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0410682-F529-E485-C137-1B192099D073}"/>
              </a:ext>
            </a:extLst>
          </p:cNvPr>
          <p:cNvSpPr txBox="1"/>
          <p:nvPr/>
        </p:nvSpPr>
        <p:spPr>
          <a:xfrm>
            <a:off x="9365879" y="1199258"/>
            <a:ext cx="26011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Median: 35.7 </a:t>
            </a:r>
            <a:r>
              <a:rPr lang="en-US" sz="1600" b="1" dirty="0" err="1"/>
              <a:t>mo</a:t>
            </a:r>
            <a:r>
              <a:rPr lang="en-US" sz="1600" b="1" dirty="0"/>
              <a:t> (24.6-NE)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235570-5D54-C7F3-535E-255361ABB9FE}"/>
              </a:ext>
            </a:extLst>
          </p:cNvPr>
          <p:cNvSpPr txBox="1"/>
          <p:nvPr/>
        </p:nvSpPr>
        <p:spPr>
          <a:xfrm>
            <a:off x="9365879" y="4227343"/>
            <a:ext cx="26011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Median: 34.1 </a:t>
            </a:r>
            <a:r>
              <a:rPr lang="en-US" sz="1600" b="1" dirty="0" err="1"/>
              <a:t>mo</a:t>
            </a:r>
            <a:r>
              <a:rPr lang="en-US" sz="1600" b="1" dirty="0"/>
              <a:t> (27.4-NE)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5194FE-63E7-49DF-172D-860EF6688852}"/>
              </a:ext>
            </a:extLst>
          </p:cNvPr>
          <p:cNvSpPr txBox="1"/>
          <p:nvPr/>
        </p:nvSpPr>
        <p:spPr>
          <a:xfrm>
            <a:off x="1188659" y="2601322"/>
            <a:ext cx="41148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Change in tumor burden per BICR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19074C2-C01A-823D-5920-8B7D733F6F69}"/>
              </a:ext>
            </a:extLst>
          </p:cNvPr>
          <p:cNvSpPr txBox="1"/>
          <p:nvPr/>
        </p:nvSpPr>
        <p:spPr>
          <a:xfrm>
            <a:off x="7090169" y="585131"/>
            <a:ext cx="41148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PFS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CDCA88-8D44-4167-7E12-EA5EFA71C04A}"/>
              </a:ext>
            </a:extLst>
          </p:cNvPr>
          <p:cNvSpPr txBox="1"/>
          <p:nvPr/>
        </p:nvSpPr>
        <p:spPr>
          <a:xfrm>
            <a:off x="7090169" y="3613499"/>
            <a:ext cx="41148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DOR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F3BAD5-02F2-101F-861D-E3E01B317FF7}"/>
              </a:ext>
            </a:extLst>
          </p:cNvPr>
          <p:cNvSpPr txBox="1"/>
          <p:nvPr/>
        </p:nvSpPr>
        <p:spPr>
          <a:xfrm>
            <a:off x="349826" y="5114886"/>
            <a:ext cx="5779363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CNS Efficacy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IC-ORR 89% </a:t>
            </a:r>
            <a:r>
              <a:rPr lang="en-US" dirty="0"/>
              <a:t>(95% CI, 52-100) (n=9)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For n=53 without baseline brain metastases, 91% alive and free of IC progression at 12 months; 86% alive and free of IC progression at 24 months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01A9330-0209-3E69-9281-D160C5DF7A9B}"/>
              </a:ext>
            </a:extLst>
          </p:cNvPr>
          <p:cNvSpPr txBox="1"/>
          <p:nvPr/>
        </p:nvSpPr>
        <p:spPr>
          <a:xfrm>
            <a:off x="7027579" y="6515416"/>
            <a:ext cx="48145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Drilon A et al., ASCO 2024</a:t>
            </a:r>
          </a:p>
        </p:txBody>
      </p:sp>
    </p:spTree>
    <p:extLst>
      <p:ext uri="{BB962C8B-B14F-4D97-AF65-F5344CB8AC3E}">
        <p14:creationId xmlns:p14="http://schemas.microsoft.com/office/powerpoint/2010/main" val="33296816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EC18D9-021A-116F-ABAB-8C4B4A8522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9DBAC-B2D4-E805-A5C5-0AD8F4C34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333" y="70836"/>
            <a:ext cx="10875817" cy="15840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Treatment Patterns After First-Line Repotrectinib in</a:t>
            </a:r>
            <a:r>
              <a:rPr lang="en-US" sz="3600" b="1" dirty="0"/>
              <a:t> TRIDENT-1</a:t>
            </a:r>
            <a:endParaRPr lang="en-US" sz="3600" b="1" i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DEF640-7C27-B9DB-20F9-6ABBDE2061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4333" y="1543626"/>
            <a:ext cx="5057689" cy="52369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724650-472C-26EC-3DC2-9EDC1770EE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06713" y="2529609"/>
            <a:ext cx="5996186" cy="23235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BE80525-EF18-37DA-8EEE-C692D9908880}"/>
              </a:ext>
            </a:extLst>
          </p:cNvPr>
          <p:cNvSpPr txBox="1"/>
          <p:nvPr/>
        </p:nvSpPr>
        <p:spPr>
          <a:xfrm>
            <a:off x="5706714" y="1799932"/>
            <a:ext cx="5951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Of 42 patients who discontinued repotrectinib for any reason, 24 received a subsequent therapy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4057B92-2F3F-21BA-49CF-D57E7BA635E2}"/>
              </a:ext>
            </a:extLst>
          </p:cNvPr>
          <p:cNvSpPr txBox="1"/>
          <p:nvPr/>
        </p:nvSpPr>
        <p:spPr>
          <a:xfrm>
            <a:off x="6844005" y="6503599"/>
            <a:ext cx="48145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Drilon A et al., ASCO 2024</a:t>
            </a:r>
          </a:p>
        </p:txBody>
      </p:sp>
    </p:spTree>
    <p:extLst>
      <p:ext uri="{BB962C8B-B14F-4D97-AF65-F5344CB8AC3E}">
        <p14:creationId xmlns:p14="http://schemas.microsoft.com/office/powerpoint/2010/main" val="26872950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48A8E-44A4-E0D6-D0D6-B4A4737E2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Taletrectinib in Metastatic ROS1+ NSCLC:</a:t>
            </a:r>
            <a:br>
              <a:rPr lang="en-US" sz="3600" b="1" dirty="0"/>
            </a:br>
            <a:r>
              <a:rPr lang="en-US" sz="3600" b="1" dirty="0"/>
              <a:t>Global Phase II TRUST-II Trial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B49B3C-F463-C457-ABF2-D8A22701DD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4160" y="2205758"/>
            <a:ext cx="5869931" cy="39430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81D3DB-09F9-5864-6E24-F2D0EBAF42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44943" y="2205759"/>
            <a:ext cx="5727196" cy="38716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B18B80-203C-71B7-2546-E47E4EDAD0A4}"/>
              </a:ext>
            </a:extLst>
          </p:cNvPr>
          <p:cNvSpPr txBox="1"/>
          <p:nvPr/>
        </p:nvSpPr>
        <p:spPr>
          <a:xfrm>
            <a:off x="1161726" y="1805649"/>
            <a:ext cx="41148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TKI-Naive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A0B10E-2C36-3422-5CA0-132483AB23D0}"/>
              </a:ext>
            </a:extLst>
          </p:cNvPr>
          <p:cNvSpPr txBox="1"/>
          <p:nvPr/>
        </p:nvSpPr>
        <p:spPr>
          <a:xfrm>
            <a:off x="7239000" y="1805649"/>
            <a:ext cx="41148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TKI-Pretreated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4FD6AE-ACFB-169F-55F1-BDCCADA5609D}"/>
              </a:ext>
            </a:extLst>
          </p:cNvPr>
          <p:cNvSpPr txBox="1"/>
          <p:nvPr/>
        </p:nvSpPr>
        <p:spPr>
          <a:xfrm>
            <a:off x="6864078" y="6472640"/>
            <a:ext cx="48145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Liu G et al., WCLC 2024</a:t>
            </a:r>
          </a:p>
        </p:txBody>
      </p:sp>
    </p:spTree>
    <p:extLst>
      <p:ext uri="{BB962C8B-B14F-4D97-AF65-F5344CB8AC3E}">
        <p14:creationId xmlns:p14="http://schemas.microsoft.com/office/powerpoint/2010/main" val="33530376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A1C084-18B5-BB23-F981-C2F8681489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5E0A5-E058-5BCC-F81D-3C64AADD9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571" y="172507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/>
              <a:t>Taletrectinib in Metastatic ROS1+ NSCLC:</a:t>
            </a:r>
            <a:br>
              <a:rPr lang="en-US" sz="3600" b="1" dirty="0"/>
            </a:br>
            <a:r>
              <a:rPr lang="en-US" sz="3600" b="1" dirty="0"/>
              <a:t>Safety Data from TRUST-II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27D719-FF30-ADAA-BC85-E2FFE8062A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5522" y="1989282"/>
            <a:ext cx="11780955" cy="42591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4F9902-33A4-917A-BA47-C0CB0E8AB8A1}"/>
              </a:ext>
            </a:extLst>
          </p:cNvPr>
          <p:cNvSpPr txBox="1"/>
          <p:nvPr/>
        </p:nvSpPr>
        <p:spPr>
          <a:xfrm>
            <a:off x="1108362" y="1789227"/>
            <a:ext cx="48075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TEAEs in ≥15% of Patients (N=159)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07E000-0945-2F84-8429-1ADB3B873FC4}"/>
              </a:ext>
            </a:extLst>
          </p:cNvPr>
          <p:cNvSpPr txBox="1"/>
          <p:nvPr/>
        </p:nvSpPr>
        <p:spPr>
          <a:xfrm>
            <a:off x="6882739" y="6408494"/>
            <a:ext cx="48145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Liu G et al., WCLC 2024</a:t>
            </a:r>
          </a:p>
        </p:txBody>
      </p:sp>
    </p:spTree>
    <p:extLst>
      <p:ext uri="{BB962C8B-B14F-4D97-AF65-F5344CB8AC3E}">
        <p14:creationId xmlns:p14="http://schemas.microsoft.com/office/powerpoint/2010/main" val="7401111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4F5CD-8ECE-CCCA-90D5-68FD598B3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0824"/>
            <a:ext cx="10515600" cy="1215311"/>
          </a:xfrm>
        </p:spPr>
        <p:txBody>
          <a:bodyPr>
            <a:normAutofit/>
          </a:bodyPr>
          <a:lstStyle/>
          <a:p>
            <a:r>
              <a:rPr lang="en-US" sz="3600" b="1" dirty="0"/>
              <a:t>Taletrectinib in ROS1+ NSCLC:</a:t>
            </a:r>
            <a:br>
              <a:rPr lang="en-US" sz="3600" b="1" dirty="0"/>
            </a:br>
            <a:r>
              <a:rPr lang="en-US" sz="3600" b="1" dirty="0"/>
              <a:t>Pooled Efficacy Data from TRUST-I &amp; TRUST-II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9E7688-F5FA-F04F-3809-24022256C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3723" y="1616044"/>
            <a:ext cx="8020627" cy="48789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789EE83-D1BE-4AEF-171C-39274EFFEF0D}"/>
              </a:ext>
            </a:extLst>
          </p:cNvPr>
          <p:cNvSpPr txBox="1"/>
          <p:nvPr/>
        </p:nvSpPr>
        <p:spPr>
          <a:xfrm>
            <a:off x="661842" y="1505792"/>
            <a:ext cx="18149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u="sng" dirty="0"/>
              <a:t>TKI-Naive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53BB2D-27BA-D614-4A45-C9B716FE7A95}"/>
              </a:ext>
            </a:extLst>
          </p:cNvPr>
          <p:cNvSpPr txBox="1"/>
          <p:nvPr/>
        </p:nvSpPr>
        <p:spPr>
          <a:xfrm>
            <a:off x="547253" y="4060957"/>
            <a:ext cx="20441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u="sng" dirty="0"/>
              <a:t>TKI-Pretreated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842ADF-A7B5-ABDE-7FBC-0FFC041A5604}"/>
              </a:ext>
            </a:extLst>
          </p:cNvPr>
          <p:cNvSpPr txBox="1"/>
          <p:nvPr/>
        </p:nvSpPr>
        <p:spPr>
          <a:xfrm>
            <a:off x="5756564" y="2117838"/>
            <a:ext cx="164677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/>
              <a:t>Median: 44.2 </a:t>
            </a:r>
            <a:r>
              <a:rPr lang="en-US" sz="1400" b="1" dirty="0" err="1"/>
              <a:t>mo</a:t>
            </a:r>
            <a:endParaRPr lang="en-US" sz="14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255D5C-55FF-2AE4-E5C5-D9EABB4B1CC4}"/>
              </a:ext>
            </a:extLst>
          </p:cNvPr>
          <p:cNvSpPr txBox="1"/>
          <p:nvPr/>
        </p:nvSpPr>
        <p:spPr>
          <a:xfrm>
            <a:off x="9867900" y="2180184"/>
            <a:ext cx="164677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/>
              <a:t>Median: 45.6 </a:t>
            </a:r>
            <a:r>
              <a:rPr lang="en-US" sz="1400" b="1" dirty="0" err="1"/>
              <a:t>mo</a:t>
            </a:r>
            <a:endParaRPr lang="en-US" sz="14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60C366-DDB8-D26E-022C-E7CDD7B6794F}"/>
              </a:ext>
            </a:extLst>
          </p:cNvPr>
          <p:cNvSpPr txBox="1"/>
          <p:nvPr/>
        </p:nvSpPr>
        <p:spPr>
          <a:xfrm>
            <a:off x="4807528" y="4774126"/>
            <a:ext cx="164677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/>
              <a:t>Median: 16.6 </a:t>
            </a:r>
            <a:r>
              <a:rPr lang="en-US" sz="1400" b="1" dirty="0" err="1"/>
              <a:t>mo</a:t>
            </a:r>
            <a:endParaRPr lang="en-US" sz="14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D5B7EC-F5AF-5A22-81AE-5F0C41BB625F}"/>
              </a:ext>
            </a:extLst>
          </p:cNvPr>
          <p:cNvSpPr txBox="1"/>
          <p:nvPr/>
        </p:nvSpPr>
        <p:spPr>
          <a:xfrm>
            <a:off x="8119342" y="4753344"/>
            <a:ext cx="164677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/>
              <a:t>Median: 9.7 </a:t>
            </a:r>
            <a:r>
              <a:rPr lang="en-US" sz="1400" b="1" dirty="0" err="1"/>
              <a:t>mo</a:t>
            </a:r>
            <a:endParaRPr lang="en-US" sz="14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3BE8A0-3B0C-74B4-C450-A312358DDBBE}"/>
              </a:ext>
            </a:extLst>
          </p:cNvPr>
          <p:cNvSpPr txBox="1"/>
          <p:nvPr/>
        </p:nvSpPr>
        <p:spPr>
          <a:xfrm>
            <a:off x="6920062" y="6517215"/>
            <a:ext cx="48145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err="1"/>
              <a:t>Pérol</a:t>
            </a:r>
            <a:r>
              <a:rPr lang="en-US" sz="1200" dirty="0"/>
              <a:t> M et al., J Clin Oncol 2025 Apr 3 (in press)</a:t>
            </a:r>
          </a:p>
        </p:txBody>
      </p:sp>
    </p:spTree>
    <p:extLst>
      <p:ext uri="{BB962C8B-B14F-4D97-AF65-F5344CB8AC3E}">
        <p14:creationId xmlns:p14="http://schemas.microsoft.com/office/powerpoint/2010/main" val="10861677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8D0B21-558F-8FE2-672F-01FD936B4D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A1A07-B9F1-FB0B-AC3F-1B35AFC23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411" y="5613"/>
            <a:ext cx="10844934" cy="1215311"/>
          </a:xfrm>
        </p:spPr>
        <p:txBody>
          <a:bodyPr>
            <a:normAutofit/>
          </a:bodyPr>
          <a:lstStyle/>
          <a:p>
            <a:r>
              <a:rPr lang="en-US" sz="3600" b="1" dirty="0"/>
              <a:t>Taletrectinib in ROS1+ NSCLC: Pooled CNS Efficacy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B7419A-0460-7265-CC96-E1D5DFA65CEE}"/>
              </a:ext>
            </a:extLst>
          </p:cNvPr>
          <p:cNvSpPr txBox="1"/>
          <p:nvPr/>
        </p:nvSpPr>
        <p:spPr>
          <a:xfrm>
            <a:off x="1703093" y="1698386"/>
            <a:ext cx="18149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/>
              <a:t>TKI-Naive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9A4EFC-FD13-E915-0E46-7EE080FE89F9}"/>
              </a:ext>
            </a:extLst>
          </p:cNvPr>
          <p:cNvSpPr txBox="1"/>
          <p:nvPr/>
        </p:nvSpPr>
        <p:spPr>
          <a:xfrm>
            <a:off x="1703093" y="4340772"/>
            <a:ext cx="20441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/>
              <a:t>TKI-Pretreated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72D09B-E669-71DD-ED3C-CD703A9D77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1011994"/>
            <a:ext cx="6325186" cy="25896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71F61D1-7DB0-5E2C-546D-C6A276FD7A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1164" y="3746439"/>
            <a:ext cx="6325187" cy="269278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9D2DFDA-7A59-E09C-5FA5-86AF264DAEDD}"/>
              </a:ext>
            </a:extLst>
          </p:cNvPr>
          <p:cNvSpPr txBox="1"/>
          <p:nvPr/>
        </p:nvSpPr>
        <p:spPr>
          <a:xfrm>
            <a:off x="1703093" y="2227305"/>
            <a:ext cx="2549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IC-ORR 76.5% </a:t>
            </a:r>
            <a:r>
              <a:rPr lang="en-US" sz="1600" dirty="0"/>
              <a:t>(50.1-93.2)</a:t>
            </a:r>
          </a:p>
          <a:p>
            <a:r>
              <a:rPr lang="en-US" sz="1600" dirty="0"/>
              <a:t>IC DOR 14.7 </a:t>
            </a:r>
            <a:r>
              <a:rPr lang="en-US" sz="1600" dirty="0" err="1"/>
              <a:t>mo</a:t>
            </a:r>
            <a:r>
              <a:rPr lang="en-US" sz="1600" dirty="0"/>
              <a:t> (4.2-30.2)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BA6B3C-9101-7C6B-3B64-FEA597AAD628}"/>
              </a:ext>
            </a:extLst>
          </p:cNvPr>
          <p:cNvSpPr txBox="1"/>
          <p:nvPr/>
        </p:nvSpPr>
        <p:spPr>
          <a:xfrm>
            <a:off x="1703093" y="4867226"/>
            <a:ext cx="2549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IC-ORR 65.6% </a:t>
            </a:r>
            <a:r>
              <a:rPr lang="en-US" sz="1600" dirty="0"/>
              <a:t>(46.8-81.4)</a:t>
            </a:r>
          </a:p>
          <a:p>
            <a:r>
              <a:rPr lang="en-US" sz="1600" dirty="0"/>
              <a:t>IC DOR 11.9 </a:t>
            </a:r>
            <a:r>
              <a:rPr lang="en-US" sz="1600" dirty="0" err="1"/>
              <a:t>mo</a:t>
            </a:r>
            <a:r>
              <a:rPr lang="en-US" sz="1600" dirty="0"/>
              <a:t> (6.9-23.4)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E6F44A-571B-63B1-8796-5AC41298820B}"/>
              </a:ext>
            </a:extLst>
          </p:cNvPr>
          <p:cNvSpPr txBox="1"/>
          <p:nvPr/>
        </p:nvSpPr>
        <p:spPr>
          <a:xfrm>
            <a:off x="6677750" y="6523203"/>
            <a:ext cx="48145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err="1"/>
              <a:t>Pérol</a:t>
            </a:r>
            <a:r>
              <a:rPr lang="en-US" sz="1200" dirty="0"/>
              <a:t> M et al., J Clin Oncol 2025 Apr 3 (in press)</a:t>
            </a:r>
          </a:p>
        </p:txBody>
      </p:sp>
    </p:spTree>
    <p:extLst>
      <p:ext uri="{BB962C8B-B14F-4D97-AF65-F5344CB8AC3E}">
        <p14:creationId xmlns:p14="http://schemas.microsoft.com/office/powerpoint/2010/main" val="30661917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5FA80-D36A-69B6-42E0-54D5B3D10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7282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/>
              <a:t>Zidesamtinib (NVL-520) in ROS1+ NSCLC:</a:t>
            </a:r>
            <a:br>
              <a:rPr lang="en-US" sz="3600" b="1" dirty="0"/>
            </a:br>
            <a:r>
              <a:rPr lang="en-US" sz="3600" b="1" dirty="0"/>
              <a:t>Phase I/II ARROS-1 Trial, Preliminary Efficacy</a:t>
            </a:r>
          </a:p>
        </p:txBody>
      </p:sp>
      <p:pic>
        <p:nvPicPr>
          <p:cNvPr id="5" name="Picture 4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D6FCE870-50E1-903D-D4F2-88912A58D2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4797" y="1442845"/>
            <a:ext cx="11882405" cy="50057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256709-1C7A-BF1D-267B-344AF57EEAD3}"/>
              </a:ext>
            </a:extLst>
          </p:cNvPr>
          <p:cNvSpPr txBox="1"/>
          <p:nvPr/>
        </p:nvSpPr>
        <p:spPr>
          <a:xfrm>
            <a:off x="5254752" y="6448570"/>
            <a:ext cx="60990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/>
              <a:t>Besse B et al., ESMO 2024</a:t>
            </a:r>
          </a:p>
        </p:txBody>
      </p:sp>
    </p:spTree>
    <p:extLst>
      <p:ext uri="{BB962C8B-B14F-4D97-AF65-F5344CB8AC3E}">
        <p14:creationId xmlns:p14="http://schemas.microsoft.com/office/powerpoint/2010/main" val="3944012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17F88-3C4D-FB9D-2AD2-D45495F9C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59647"/>
            <a:ext cx="10972800" cy="1371600"/>
          </a:xfrm>
        </p:spPr>
        <p:txBody>
          <a:bodyPr>
            <a:normAutofit/>
          </a:bodyPr>
          <a:lstStyle/>
          <a:p>
            <a:r>
              <a:rPr lang="en-US" sz="3600" b="1" dirty="0"/>
              <a:t>Evolution of First- and Next-Generation ALK Inhibitors for ALK+ NSCLC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2B45D8F-4209-60ED-350C-AE747478D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3F7A0-71F0-446B-9DE8-6D75BE64EE0F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AF115F-1072-EF7D-3F6A-4906571A72BD}"/>
              </a:ext>
            </a:extLst>
          </p:cNvPr>
          <p:cNvSpPr/>
          <p:nvPr/>
        </p:nvSpPr>
        <p:spPr>
          <a:xfrm>
            <a:off x="1254145" y="2308286"/>
            <a:ext cx="3135086" cy="600892"/>
          </a:xfrm>
          <a:prstGeom prst="rect">
            <a:avLst/>
          </a:prstGeom>
          <a:solidFill>
            <a:srgbClr val="0087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First-Generation (1G)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AF35D4-5F5E-B057-B000-1CE0DBA3D8FB}"/>
              </a:ext>
            </a:extLst>
          </p:cNvPr>
          <p:cNvSpPr/>
          <p:nvPr/>
        </p:nvSpPr>
        <p:spPr>
          <a:xfrm>
            <a:off x="4541631" y="2320758"/>
            <a:ext cx="3135086" cy="600892"/>
          </a:xfrm>
          <a:prstGeom prst="rect">
            <a:avLst/>
          </a:prstGeom>
          <a:solidFill>
            <a:srgbClr val="0087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Second-Generation (2G)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7F75BF3-C816-0D17-AACE-B391B625D814}"/>
              </a:ext>
            </a:extLst>
          </p:cNvPr>
          <p:cNvSpPr/>
          <p:nvPr/>
        </p:nvSpPr>
        <p:spPr>
          <a:xfrm>
            <a:off x="7829117" y="2308286"/>
            <a:ext cx="3135086" cy="600892"/>
          </a:xfrm>
          <a:prstGeom prst="rect">
            <a:avLst/>
          </a:prstGeom>
          <a:solidFill>
            <a:srgbClr val="0087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Third-Generation (3G)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9BEFB7E-C4E0-47D6-DA46-8FC4F352DA09}"/>
              </a:ext>
            </a:extLst>
          </p:cNvPr>
          <p:cNvSpPr/>
          <p:nvPr/>
        </p:nvSpPr>
        <p:spPr>
          <a:xfrm>
            <a:off x="1254145" y="3025058"/>
            <a:ext cx="3135086" cy="1309113"/>
          </a:xfrm>
          <a:prstGeom prst="rect">
            <a:avLst/>
          </a:prstGeom>
          <a:solidFill>
            <a:srgbClr val="00255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2000" dirty="0"/>
              <a:t>Crizotinib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F29E30-0E03-9352-61F0-809B871998D2}"/>
              </a:ext>
            </a:extLst>
          </p:cNvPr>
          <p:cNvSpPr/>
          <p:nvPr/>
        </p:nvSpPr>
        <p:spPr>
          <a:xfrm>
            <a:off x="4541631" y="3037531"/>
            <a:ext cx="3135086" cy="1296718"/>
          </a:xfrm>
          <a:prstGeom prst="rect">
            <a:avLst/>
          </a:prstGeom>
          <a:solidFill>
            <a:srgbClr val="00255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2000" dirty="0"/>
              <a:t>Ceritinib</a:t>
            </a:r>
          </a:p>
          <a:p>
            <a:pPr algn="ctr"/>
            <a:r>
              <a:rPr lang="en-US" sz="2000" dirty="0"/>
              <a:t>Alectinib</a:t>
            </a:r>
          </a:p>
          <a:p>
            <a:pPr algn="ctr"/>
            <a:r>
              <a:rPr lang="en-US" sz="2000" dirty="0"/>
              <a:t>Brigatinib</a:t>
            </a:r>
          </a:p>
          <a:p>
            <a:pPr algn="ctr"/>
            <a:r>
              <a:rPr lang="en-US" sz="2000" dirty="0" err="1"/>
              <a:t>Ensartinib</a:t>
            </a:r>
            <a:endParaRPr lang="en-US" sz="2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4D5608C-D4D4-A94F-06B0-04C7410268B1}"/>
              </a:ext>
            </a:extLst>
          </p:cNvPr>
          <p:cNvSpPr/>
          <p:nvPr/>
        </p:nvSpPr>
        <p:spPr>
          <a:xfrm>
            <a:off x="7829117" y="3025058"/>
            <a:ext cx="3135086" cy="1309112"/>
          </a:xfrm>
          <a:prstGeom prst="rect">
            <a:avLst/>
          </a:prstGeom>
          <a:solidFill>
            <a:srgbClr val="00255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2000" dirty="0"/>
              <a:t>Lorlatinib</a:t>
            </a:r>
          </a:p>
        </p:txBody>
      </p:sp>
      <p:sp>
        <p:nvSpPr>
          <p:cNvPr id="16" name="Right Triangle 15">
            <a:extLst>
              <a:ext uri="{FF2B5EF4-FFF2-40B4-BE49-F238E27FC236}">
                <a16:creationId xmlns:a16="http://schemas.microsoft.com/office/drawing/2014/main" id="{4360E5FB-82E6-0B7F-0F4F-A8BB19DC0AEF}"/>
              </a:ext>
            </a:extLst>
          </p:cNvPr>
          <p:cNvSpPr/>
          <p:nvPr/>
        </p:nvSpPr>
        <p:spPr>
          <a:xfrm flipH="1">
            <a:off x="1241917" y="4413079"/>
            <a:ext cx="9722285" cy="923280"/>
          </a:xfrm>
          <a:prstGeom prst="rtTriangle">
            <a:avLst/>
          </a:prstGeom>
          <a:solidFill>
            <a:srgbClr val="0087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35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6AC4906-4F74-C528-93D6-B91FB5E34070}"/>
              </a:ext>
            </a:extLst>
          </p:cNvPr>
          <p:cNvSpPr/>
          <p:nvPr/>
        </p:nvSpPr>
        <p:spPr>
          <a:xfrm>
            <a:off x="1240023" y="5325862"/>
            <a:ext cx="9724980" cy="92415"/>
          </a:xfrm>
          <a:prstGeom prst="rect">
            <a:avLst/>
          </a:prstGeom>
          <a:solidFill>
            <a:srgbClr val="0087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8CD6A77-521B-1325-2D94-D62068E40F6E}"/>
              </a:ext>
            </a:extLst>
          </p:cNvPr>
          <p:cNvSpPr txBox="1"/>
          <p:nvPr/>
        </p:nvSpPr>
        <p:spPr>
          <a:xfrm>
            <a:off x="6095051" y="4621573"/>
            <a:ext cx="48624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Increased potency, selectivity</a:t>
            </a:r>
          </a:p>
          <a:p>
            <a:pPr algn="r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Increased CNS penetration &amp; activity</a:t>
            </a:r>
          </a:p>
          <a:p>
            <a:pPr algn="r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Coverage of on-target resistance mutation(s)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54C6225-41BD-5577-F5E1-D2F203A57B12}"/>
              </a:ext>
            </a:extLst>
          </p:cNvPr>
          <p:cNvSpPr txBox="1"/>
          <p:nvPr/>
        </p:nvSpPr>
        <p:spPr>
          <a:xfrm>
            <a:off x="1241919" y="5504776"/>
            <a:ext cx="97081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Note: Only the FDA-approved ALK inhibitors are shown, with others in development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D96799-C6F5-EE4E-14E0-3AAD31E7E296}"/>
              </a:ext>
            </a:extLst>
          </p:cNvPr>
          <p:cNvSpPr txBox="1"/>
          <p:nvPr/>
        </p:nvSpPr>
        <p:spPr>
          <a:xfrm>
            <a:off x="8107680" y="6473627"/>
            <a:ext cx="3749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Lin JJ, ASCO 2024</a:t>
            </a:r>
          </a:p>
        </p:txBody>
      </p:sp>
    </p:spTree>
    <p:extLst>
      <p:ext uri="{BB962C8B-B14F-4D97-AF65-F5344CB8AC3E}">
        <p14:creationId xmlns:p14="http://schemas.microsoft.com/office/powerpoint/2010/main" val="31908656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C0C086-A39E-CEE3-7453-6E42551394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84D9F-FD61-B352-3754-738AA0E4F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8126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/>
              <a:t>Zidesamtinib (NVL-520) in ROS1+ NSCLC:</a:t>
            </a:r>
            <a:br>
              <a:rPr lang="en-US" sz="3600" b="1" dirty="0"/>
            </a:br>
            <a:r>
              <a:rPr lang="en-US" sz="3600" b="1" dirty="0"/>
              <a:t>Phase I/II ARROS-1 Trial, Safety Profile</a:t>
            </a:r>
          </a:p>
        </p:txBody>
      </p:sp>
      <p:pic>
        <p:nvPicPr>
          <p:cNvPr id="4" name="Picture 3" descr="A screenshot of a medical information&#10;&#10;AI-generated content may be incorrect.">
            <a:extLst>
              <a:ext uri="{FF2B5EF4-FFF2-40B4-BE49-F238E27FC236}">
                <a16:creationId xmlns:a16="http://schemas.microsoft.com/office/drawing/2014/main" id="{482A1DA2-C8D2-8EB9-0ADB-DDE1673D3D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2686" y="1493006"/>
            <a:ext cx="11226628" cy="49205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E0BA9D8-503D-265F-CC98-0C0FE5366C5B}"/>
              </a:ext>
            </a:extLst>
          </p:cNvPr>
          <p:cNvSpPr txBox="1"/>
          <p:nvPr/>
        </p:nvSpPr>
        <p:spPr>
          <a:xfrm>
            <a:off x="5830278" y="6492875"/>
            <a:ext cx="60990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/>
              <a:t>Besse B et al., ESMO 2024</a:t>
            </a:r>
          </a:p>
        </p:txBody>
      </p:sp>
    </p:spTree>
    <p:extLst>
      <p:ext uri="{BB962C8B-B14F-4D97-AF65-F5344CB8AC3E}">
        <p14:creationId xmlns:p14="http://schemas.microsoft.com/office/powerpoint/2010/main" val="325205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9E3B5F-83ED-D672-3259-FE82DA27E7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BD58E-1CE1-1CEF-F2E0-A7453B9FF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22263"/>
            <a:ext cx="10972800" cy="1143000"/>
          </a:xfrm>
        </p:spPr>
        <p:txBody>
          <a:bodyPr>
            <a:noAutofit/>
          </a:bodyPr>
          <a:lstStyle/>
          <a:p>
            <a:r>
              <a:rPr lang="en-US" sz="3733" b="1" dirty="0">
                <a:latin typeface="Aptos" panose="020B00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Treatment of Metastatic ROS1+ NSCLC: </a:t>
            </a:r>
            <a:r>
              <a:rPr lang="en-US" sz="3733" b="1" i="1" dirty="0">
                <a:latin typeface="Aptos" panose="020B00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My Take</a:t>
            </a:r>
            <a:endParaRPr lang="en-US" sz="3733" b="1" i="1" dirty="0">
              <a:latin typeface="Aptos" panose="020B00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EF3A94-9B0D-B378-CF15-C6C546B0D4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8400" y="1417181"/>
            <a:ext cx="5638799" cy="4812479"/>
          </a:xfrm>
        </p:spPr>
        <p:txBody>
          <a:bodyPr>
            <a:normAutofit fontScale="92500"/>
          </a:bodyPr>
          <a:lstStyle/>
          <a:p>
            <a:pPr>
              <a:lnSpc>
                <a:spcPct val="100000"/>
              </a:lnSpc>
            </a:pPr>
            <a:r>
              <a:rPr lang="en-US" dirty="0">
                <a:latin typeface="Aptos" panose="020B00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Currently, repotrectinib is the only FDA-approved </a:t>
            </a:r>
            <a:r>
              <a:rPr lang="en-US" b="1" dirty="0">
                <a:latin typeface="Aptos" panose="020B00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next-generation</a:t>
            </a:r>
            <a:r>
              <a:rPr lang="en-US" dirty="0">
                <a:latin typeface="Aptos" panose="020B00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ROS1 TKI for ROS1+ NSCLC</a:t>
            </a:r>
          </a:p>
          <a:p>
            <a:pPr>
              <a:lnSpc>
                <a:spcPct val="100000"/>
              </a:lnSpc>
            </a:pPr>
            <a:r>
              <a:rPr lang="en-US" dirty="0">
                <a:latin typeface="Aptos" panose="020B00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The landscape of first- and later-line ROS1 TKIs continues to actively evolve with next-generation agents</a:t>
            </a:r>
          </a:p>
          <a:p>
            <a:pPr>
              <a:lnSpc>
                <a:spcPct val="100000"/>
              </a:lnSpc>
            </a:pPr>
            <a:r>
              <a:rPr lang="en-US" dirty="0">
                <a:latin typeface="Aptos" panose="020B00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Considerations in </a:t>
            </a:r>
            <a:r>
              <a:rPr lang="en-US" b="1" dirty="0">
                <a:latin typeface="Aptos" panose="020B00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selecting the first-line agent</a:t>
            </a:r>
            <a:r>
              <a:rPr lang="en-US" dirty="0">
                <a:latin typeface="Aptos" panose="020B00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include systemic and CNS efficacy, tolerability (such as TRK inhibition-mediated side effects), and access to therapy</a:t>
            </a: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CF33B826-99C8-F4BA-945A-976D8CAE12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Main graphic">
            <a:extLst>
              <a:ext uri="{FF2B5EF4-FFF2-40B4-BE49-F238E27FC236}">
                <a16:creationId xmlns:a16="http://schemas.microsoft.com/office/drawing/2014/main" id="{5BEC7EDD-917D-6A90-BA3B-7A8745867D74}"/>
              </a:ext>
            </a:extLst>
          </p:cNvPr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" r="1102" b="2970"/>
          <a:stretch/>
        </p:blipFill>
        <p:spPr>
          <a:xfrm>
            <a:off x="282780" y="1265263"/>
            <a:ext cx="5955829" cy="4711791"/>
          </a:xfrm>
          <a:prstGeom prst="rect">
            <a:avLst/>
          </a:prstGeom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EBC7DB5-F1F5-BB1D-4BFB-55F216E734C7}"/>
              </a:ext>
            </a:extLst>
          </p:cNvPr>
          <p:cNvSpPr txBox="1"/>
          <p:nvPr/>
        </p:nvSpPr>
        <p:spPr>
          <a:xfrm>
            <a:off x="745822" y="6461074"/>
            <a:ext cx="60990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Waliany S et al., J Clin Oncol 2024;42(22):2622-7</a:t>
            </a:r>
          </a:p>
        </p:txBody>
      </p:sp>
    </p:spTree>
    <p:extLst>
      <p:ext uri="{BB962C8B-B14F-4D97-AF65-F5344CB8AC3E}">
        <p14:creationId xmlns:p14="http://schemas.microsoft.com/office/powerpoint/2010/main" val="7990597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B67B16-ED73-5D5F-1732-0728088A7E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4846F-5C92-D040-549F-CD0C3EA6C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i="1" dirty="0"/>
              <a:t>RET</a:t>
            </a:r>
            <a:r>
              <a:rPr lang="en-US" sz="4800" b="1" dirty="0"/>
              <a:t> Fusion-Positive (RET+) NSCLC</a:t>
            </a:r>
          </a:p>
        </p:txBody>
      </p:sp>
    </p:spTree>
    <p:extLst>
      <p:ext uri="{BB962C8B-B14F-4D97-AF65-F5344CB8AC3E}">
        <p14:creationId xmlns:p14="http://schemas.microsoft.com/office/powerpoint/2010/main" val="26581440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953C0-74B3-75BC-C8CA-9F0909CBF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688" y="119799"/>
            <a:ext cx="10515600" cy="1031844"/>
          </a:xfrm>
        </p:spPr>
        <p:txBody>
          <a:bodyPr>
            <a:normAutofit/>
          </a:bodyPr>
          <a:lstStyle/>
          <a:p>
            <a:r>
              <a:rPr lang="en-US" sz="3600" b="1" dirty="0"/>
              <a:t>Selpercatinib and Pralsetinib in RET+ NSCLC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EF301CE-4E2E-69D3-081D-2D64007532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4569260"/>
              </p:ext>
            </p:extLst>
          </p:nvPr>
        </p:nvGraphicFramePr>
        <p:xfrm>
          <a:off x="838200" y="1151643"/>
          <a:ext cx="10515600" cy="5156866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8967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79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002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00288">
                  <a:extLst>
                    <a:ext uri="{9D8B030D-6E8A-4147-A177-3AD203B41FA5}">
                      <a16:colId xmlns:a16="http://schemas.microsoft.com/office/drawing/2014/main" val="2372008761"/>
                    </a:ext>
                  </a:extLst>
                </a:gridCol>
                <a:gridCol w="2300288">
                  <a:extLst>
                    <a:ext uri="{9D8B030D-6E8A-4147-A177-3AD203B41FA5}">
                      <a16:colId xmlns:a16="http://schemas.microsoft.com/office/drawing/2014/main" val="3775034934"/>
                    </a:ext>
                  </a:extLst>
                </a:gridCol>
              </a:tblGrid>
              <a:tr h="391873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2"/>
                        </a:solidFill>
                        <a:latin typeface="Aptos" panose="020B0004020202020204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68453" marR="68453" marT="25670" marB="25670" anchor="b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Platinum-Pretreated</a:t>
                      </a:r>
                      <a:endParaRPr lang="en-US" sz="1800" dirty="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68453" marR="68453" marT="25670" marB="2567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68453" marR="68453" marT="25670" marB="2567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Treatment-Naïve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ptos" panose="020B0004020202020204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68453" marR="68453" marT="25670" marB="2567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68453" marR="68453" marT="25670" marB="25670" anchor="ctr"/>
                </a:tc>
                <a:extLst>
                  <a:ext uri="{0D108BD9-81ED-4DB2-BD59-A6C34878D82A}">
                    <a16:rowId xmlns:a16="http://schemas.microsoft.com/office/drawing/2014/main" val="3558590639"/>
                  </a:ext>
                </a:extLst>
              </a:tr>
              <a:tr h="39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1800" dirty="0">
                        <a:solidFill>
                          <a:schemeClr val="tx2"/>
                        </a:solidFill>
                        <a:latin typeface="Aptos" panose="020B0004020202020204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68453" marR="68453" marT="25670" marB="2567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Selpercatinib</a:t>
                      </a:r>
                    </a:p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(LIBRETTO-001)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Aptos" panose="020B0004020202020204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68453" marR="68453" marT="25670" marB="256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Pralsetinib</a:t>
                      </a:r>
                    </a:p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(ARROW)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Aptos" panose="020B0004020202020204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68453" marR="68453" marT="25670" marB="256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Selpercatinib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(LIBRETTO-001)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Aptos" panose="020B0004020202020204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68453" marR="68453" marT="25670" marB="256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Pralsetinib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(ARROW)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Aptos" panose="020B0004020202020204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68453" marR="68453" marT="25670" marB="2567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70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baseline="0" dirty="0"/>
                        <a:t>Patients</a:t>
                      </a:r>
                      <a:endParaRPr lang="en-US" sz="1800" b="1" baseline="0" dirty="0">
                        <a:latin typeface="Aptos" panose="020B0004020202020204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68453" marR="68453" marT="25670" marB="256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/>
                        <a:t>N=247</a:t>
                      </a:r>
                      <a:endParaRPr lang="en-US" sz="1800" baseline="0" dirty="0">
                        <a:latin typeface="Aptos" panose="020B0004020202020204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68453" marR="68453" marT="25670" marB="256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/>
                        <a:t>N=136</a:t>
                      </a:r>
                      <a:endParaRPr lang="en-US" sz="1800" baseline="0" dirty="0">
                        <a:latin typeface="Aptos" panose="020B0004020202020204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68453" marR="68453" marT="25670" marB="256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/>
                        <a:t>N=69</a:t>
                      </a:r>
                      <a:endParaRPr lang="en-US" sz="1800" baseline="0" dirty="0">
                        <a:latin typeface="Aptos" panose="020B0004020202020204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68453" marR="68453" marT="25670" marB="256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/>
                        <a:t>N=75</a:t>
                      </a:r>
                      <a:endParaRPr lang="en-US" sz="1800" baseline="0" dirty="0">
                        <a:latin typeface="Aptos" panose="020B0004020202020204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68453" marR="68453" marT="25670" marB="2567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/>
                        <a:t>ORR (95% CI)</a:t>
                      </a:r>
                      <a:endParaRPr lang="en-US" sz="1800" b="1" dirty="0">
                        <a:latin typeface="Aptos" panose="020B0004020202020204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68453" marR="68453" marT="25670" marB="256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 dirty="0"/>
                        <a:t>61% (55-67)</a:t>
                      </a:r>
                      <a:endParaRPr lang="en-US" sz="1800" b="1" baseline="0" dirty="0">
                        <a:latin typeface="Aptos" panose="020B0004020202020204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68453" marR="68453" marT="25670" marB="256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 dirty="0"/>
                        <a:t>59% (50-67)</a:t>
                      </a:r>
                      <a:endParaRPr lang="en-US" sz="1800" b="1" baseline="0" dirty="0">
                        <a:latin typeface="Aptos" panose="020B0004020202020204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68453" marR="68453" marT="25670" marB="256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 dirty="0"/>
                        <a:t>84% (73-92)</a:t>
                      </a:r>
                      <a:endParaRPr lang="en-US" sz="1800" b="1" baseline="0" dirty="0">
                        <a:latin typeface="Aptos" panose="020B0004020202020204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68453" marR="68453" marT="25670" marB="256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 dirty="0"/>
                        <a:t>72% (60-82)</a:t>
                      </a:r>
                      <a:endParaRPr lang="en-US" sz="1800" b="1" baseline="0" dirty="0">
                        <a:latin typeface="Aptos" panose="020B0004020202020204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68453" marR="68453" marT="25670" marB="2567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70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/>
                        <a:t>Median PFS (95% CI)</a:t>
                      </a:r>
                      <a:endParaRPr lang="en-US" sz="1800" b="1" dirty="0">
                        <a:latin typeface="Aptos" panose="020B0004020202020204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68453" marR="68453" marT="25670" marB="256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 dirty="0"/>
                        <a:t>24.9 months (19.3-NE)</a:t>
                      </a:r>
                      <a:endParaRPr lang="en-US" sz="1800" b="1" baseline="0" dirty="0">
                        <a:latin typeface="Aptos" panose="020B0004020202020204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68453" marR="68453" marT="25670" marB="256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 dirty="0"/>
                        <a:t>16.5 months </a:t>
                      </a:r>
                    </a:p>
                    <a:p>
                      <a:pPr algn="ctr"/>
                      <a:r>
                        <a:rPr lang="en-US" sz="1800" b="1" baseline="0" dirty="0"/>
                        <a:t>(10.5-24.1)</a:t>
                      </a:r>
                      <a:endParaRPr lang="en-US" sz="1800" b="1" baseline="0" dirty="0">
                        <a:latin typeface="Aptos" panose="020B0004020202020204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68453" marR="68453" marT="25670" marB="256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 dirty="0"/>
                        <a:t>22.0 months </a:t>
                      </a:r>
                    </a:p>
                    <a:p>
                      <a:pPr algn="ctr"/>
                      <a:r>
                        <a:rPr lang="en-US" sz="1800" b="1" baseline="0" dirty="0"/>
                        <a:t>(13.8 months-NE)</a:t>
                      </a:r>
                      <a:endParaRPr lang="en-US" sz="1800" b="1" baseline="0" dirty="0">
                        <a:latin typeface="Aptos" panose="020B0004020202020204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68453" marR="68453" marT="25670" marB="256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 dirty="0"/>
                        <a:t>13.0 months </a:t>
                      </a:r>
                    </a:p>
                    <a:p>
                      <a:pPr algn="ctr"/>
                      <a:r>
                        <a:rPr lang="en-US" sz="1800" b="1" baseline="0" dirty="0"/>
                        <a:t>(9.1-NR)</a:t>
                      </a:r>
                      <a:endParaRPr lang="en-US" sz="1800" b="1" baseline="0" dirty="0">
                        <a:latin typeface="Aptos" panose="020B0004020202020204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68453" marR="68453" marT="25670" marB="2567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0924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Median duration follow-up</a:t>
                      </a:r>
                      <a:endParaRPr lang="en-US" sz="1800" b="1" dirty="0">
                        <a:latin typeface="Aptos" panose="020B0004020202020204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68453" marR="68453" marT="25670" marB="256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/>
                        <a:t>24.7 months</a:t>
                      </a:r>
                      <a:endParaRPr lang="en-US" sz="1800" baseline="0" dirty="0">
                        <a:latin typeface="Aptos" panose="020B0004020202020204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68453" marR="68453" marT="25670" marB="256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/>
                        <a:t>18.4 months </a:t>
                      </a:r>
                    </a:p>
                    <a:p>
                      <a:pPr algn="ctr"/>
                      <a:r>
                        <a:rPr lang="en-US" sz="1800" baseline="0" dirty="0"/>
                        <a:t>(13.2-19.8)</a:t>
                      </a:r>
                      <a:endParaRPr lang="en-US" sz="1800" baseline="0" dirty="0">
                        <a:latin typeface="Aptos" panose="020B0004020202020204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68453" marR="68453" marT="25670" marB="256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/>
                        <a:t>21.9 months</a:t>
                      </a:r>
                      <a:endParaRPr lang="en-US" sz="1800" baseline="0" dirty="0">
                        <a:latin typeface="Aptos" panose="020B0004020202020204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68453" marR="68453" marT="25670" marB="256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/>
                        <a:t>9.2 months </a:t>
                      </a:r>
                    </a:p>
                    <a:p>
                      <a:pPr algn="ctr"/>
                      <a:r>
                        <a:rPr lang="en-US" sz="1800" baseline="0" dirty="0"/>
                        <a:t>(8.6-11.0)</a:t>
                      </a:r>
                      <a:endParaRPr lang="en-US" sz="1800" baseline="0" dirty="0">
                        <a:latin typeface="Aptos" panose="020B0004020202020204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68453" marR="68453" marT="25670" marB="25670"/>
                </a:tc>
                <a:extLst>
                  <a:ext uri="{0D108BD9-81ED-4DB2-BD59-A6C34878D82A}">
                    <a16:rowId xmlns:a16="http://schemas.microsoft.com/office/drawing/2014/main" val="805497966"/>
                  </a:ext>
                </a:extLst>
              </a:tr>
              <a:tr h="490924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Median DOR (95% CI)</a:t>
                      </a:r>
                      <a:endParaRPr lang="en-US" sz="1800" b="1" dirty="0">
                        <a:latin typeface="Aptos" panose="020B0004020202020204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68453" marR="68453" marT="25670" marB="256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/>
                        <a:t>28.6 months (20.4-NE)</a:t>
                      </a:r>
                      <a:endParaRPr lang="en-US" sz="1800" baseline="0" dirty="0">
                        <a:latin typeface="Aptos" panose="020B0004020202020204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68453" marR="68453" marT="25670" marB="256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/>
                        <a:t>22.3 months</a:t>
                      </a:r>
                    </a:p>
                    <a:p>
                      <a:pPr algn="ctr"/>
                      <a:r>
                        <a:rPr lang="en-US" sz="1800" baseline="0" dirty="0"/>
                        <a:t>(15.1-NR)</a:t>
                      </a:r>
                      <a:endParaRPr lang="en-US" sz="1800" baseline="0" dirty="0">
                        <a:latin typeface="Aptos" panose="020B0004020202020204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68453" marR="68453" marT="25670" marB="256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/>
                        <a:t>20.2 months </a:t>
                      </a:r>
                    </a:p>
                    <a:p>
                      <a:pPr algn="ctr"/>
                      <a:r>
                        <a:rPr lang="en-US" sz="1800" baseline="0" dirty="0"/>
                        <a:t>(13.0-NE)</a:t>
                      </a:r>
                      <a:endParaRPr lang="en-US" sz="1800" baseline="0" dirty="0">
                        <a:latin typeface="Aptos" panose="020B0004020202020204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68453" marR="68453" marT="25670" marB="256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/>
                        <a:t>NR</a:t>
                      </a:r>
                    </a:p>
                    <a:p>
                      <a:pPr algn="ctr"/>
                      <a:r>
                        <a:rPr lang="en-US" sz="1800" baseline="0" dirty="0"/>
                        <a:t>(9.0 months-NR)</a:t>
                      </a:r>
                      <a:endParaRPr lang="en-US" sz="1800" baseline="0" dirty="0">
                        <a:latin typeface="Aptos" panose="020B0004020202020204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68453" marR="68453" marT="25670" marB="2567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4624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/>
                        <a:t>Median duration follow-up</a:t>
                      </a:r>
                      <a:endParaRPr lang="en-US" sz="1800" b="1" dirty="0">
                        <a:latin typeface="Aptos" panose="020B0004020202020204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68453" marR="68453" marT="25670" marB="256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/>
                        <a:t>21.2 months</a:t>
                      </a:r>
                      <a:endParaRPr lang="en-US" sz="1800" baseline="0" dirty="0">
                        <a:latin typeface="Aptos" panose="020B0004020202020204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68453" marR="68453" marT="25670" marB="256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/>
                        <a:t>16.7 months </a:t>
                      </a:r>
                    </a:p>
                    <a:p>
                      <a:pPr algn="ctr"/>
                      <a:r>
                        <a:rPr lang="en-US" sz="1800" baseline="0" dirty="0"/>
                        <a:t>(12.9-18.5)</a:t>
                      </a:r>
                      <a:endParaRPr lang="en-US" sz="1800" baseline="0" dirty="0">
                        <a:latin typeface="Aptos" panose="020B0004020202020204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68453" marR="68453" marT="25670" marB="256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/>
                        <a:t>20.3 months</a:t>
                      </a:r>
                      <a:endParaRPr lang="en-US" sz="1800" baseline="0" dirty="0">
                        <a:latin typeface="Aptos" panose="020B0004020202020204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68453" marR="68453" marT="25670" marB="256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/>
                        <a:t>7.4 months </a:t>
                      </a:r>
                    </a:p>
                    <a:p>
                      <a:pPr algn="ctr"/>
                      <a:r>
                        <a:rPr lang="en-US" sz="1800" baseline="0" dirty="0"/>
                        <a:t>(6.4-9.5)</a:t>
                      </a:r>
                      <a:endParaRPr lang="en-US" sz="1800" baseline="0" dirty="0">
                        <a:latin typeface="Aptos" panose="020B0004020202020204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68453" marR="68453" marT="25670" marB="25670"/>
                </a:tc>
                <a:extLst>
                  <a:ext uri="{0D108BD9-81ED-4DB2-BD59-A6C34878D82A}">
                    <a16:rowId xmlns:a16="http://schemas.microsoft.com/office/drawing/2014/main" val="3725469358"/>
                  </a:ext>
                </a:extLst>
              </a:tr>
              <a:tr h="424624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Intracranial ORR (95% CI)</a:t>
                      </a:r>
                      <a:endParaRPr lang="en-US" sz="1800" b="1" dirty="0">
                        <a:latin typeface="Aptos" panose="020B0004020202020204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68453" marR="68453" marT="25670" marB="256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/>
                        <a:t>85% (65-96)</a:t>
                      </a:r>
                    </a:p>
                    <a:p>
                      <a:pPr algn="ctr"/>
                      <a:r>
                        <a:rPr lang="en-US" sz="1200" baseline="0" dirty="0"/>
                        <a:t>(n=26 – pretreated + treatment-naïve)</a:t>
                      </a:r>
                      <a:endParaRPr lang="en-US" sz="1200" baseline="0" dirty="0">
                        <a:latin typeface="Aptos" panose="020B0004020202020204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68453" marR="68453" marT="25670" marB="256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/>
                        <a:t>70% (35-93)</a:t>
                      </a:r>
                    </a:p>
                    <a:p>
                      <a:pPr algn="ctr"/>
                      <a:r>
                        <a:rPr lang="en-US" sz="1200" baseline="0" dirty="0"/>
                        <a:t>(n=10; 1/10 received prior </a:t>
                      </a:r>
                      <a:br>
                        <a:rPr lang="en-US" sz="1200" baseline="0" dirty="0"/>
                      </a:br>
                      <a:r>
                        <a:rPr lang="en-US" sz="1200" baseline="0" dirty="0"/>
                        <a:t>non-platinum therapy)</a:t>
                      </a:r>
                      <a:endParaRPr lang="en-US" sz="1200" baseline="0" dirty="0">
                        <a:latin typeface="Aptos" panose="020B0004020202020204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68453" marR="68453" marT="25670" marB="25670"/>
                </a:tc>
                <a:tc>
                  <a:txBody>
                    <a:bodyPr/>
                    <a:lstStyle/>
                    <a:p>
                      <a:pPr algn="ctr"/>
                      <a:endParaRPr lang="en-US" sz="1800" baseline="0" dirty="0">
                        <a:solidFill>
                          <a:schemeClr val="tx1"/>
                        </a:solidFill>
                        <a:latin typeface="Aptos" panose="020B0004020202020204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68453" marR="68453" marT="25670" marB="25670"/>
                </a:tc>
                <a:tc>
                  <a:txBody>
                    <a:bodyPr/>
                    <a:lstStyle/>
                    <a:p>
                      <a:pPr algn="ctr"/>
                      <a:endParaRPr lang="en-US" sz="1800" baseline="0" dirty="0">
                        <a:solidFill>
                          <a:schemeClr val="tx1"/>
                        </a:solidFill>
                        <a:latin typeface="Aptos" panose="020B0004020202020204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68453" marR="68453" marT="25670" marB="2567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7014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Reference</a:t>
                      </a:r>
                      <a:endParaRPr lang="en-US" sz="1800" b="1" dirty="0">
                        <a:latin typeface="Aptos" panose="020B0004020202020204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68453" marR="68453" marT="25670" marB="256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/>
                        <a:t>Drilon A et al.,</a:t>
                      </a:r>
                      <a:br>
                        <a:rPr lang="en-US" sz="1200" baseline="0" dirty="0"/>
                      </a:br>
                      <a:r>
                        <a:rPr lang="en-US" sz="1200" baseline="0" dirty="0"/>
                        <a:t>J Clin Oncol. 2023</a:t>
                      </a:r>
                      <a:endParaRPr lang="en-US" sz="1200" baseline="0" dirty="0">
                        <a:latin typeface="Aptos" panose="020B0004020202020204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68453" marR="68453" marT="25670" marB="256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/>
                        <a:t>Griesinger F et al.,</a:t>
                      </a:r>
                      <a:br>
                        <a:rPr lang="en-US" sz="1200" baseline="0" dirty="0"/>
                      </a:br>
                      <a:r>
                        <a:rPr lang="en-US" sz="1200" baseline="0" dirty="0"/>
                        <a:t>Ann Oncol. 2022</a:t>
                      </a:r>
                      <a:endParaRPr lang="en-US" sz="1200" baseline="0" dirty="0">
                        <a:latin typeface="Aptos" panose="020B0004020202020204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68453" marR="68453" marT="25670" marB="256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/>
                        <a:t>Drilon A et al.,</a:t>
                      </a:r>
                      <a:br>
                        <a:rPr lang="en-US" sz="1200" baseline="0" dirty="0"/>
                      </a:br>
                      <a:r>
                        <a:rPr lang="en-US" sz="1200" baseline="0" dirty="0"/>
                        <a:t>J Clin Oncol. 2023</a:t>
                      </a:r>
                      <a:endParaRPr lang="en-US" sz="1200" baseline="0" dirty="0">
                        <a:latin typeface="Aptos" panose="020B0004020202020204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68453" marR="68453" marT="25670" marB="256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/>
                        <a:t>Griesinger F et al.,</a:t>
                      </a:r>
                      <a:br>
                        <a:rPr lang="en-US" sz="1200" baseline="0" dirty="0"/>
                      </a:br>
                      <a:r>
                        <a:rPr lang="en-US" sz="1200" baseline="0" dirty="0"/>
                        <a:t>Ann Oncol. 2022</a:t>
                      </a:r>
                      <a:endParaRPr lang="en-US" sz="1200" baseline="0" dirty="0">
                        <a:latin typeface="Aptos" panose="020B0004020202020204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68453" marR="68453" marT="25670" marB="2567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88164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2770B4-82F1-6823-FE0A-0A975FCF5D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F26F4-0FA0-2427-7560-04A3D6D1F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05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/>
              <a:t>Selpercatinib in RET+ NSCLC: CNS Efficacy, Data from the Phase III LIBRETTO-431 Trial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FFD167-0011-32F2-B413-43FE4C2F30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3321" y="1343568"/>
            <a:ext cx="10160479" cy="50635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DEE93A-D47D-9504-8173-134069EFEA17}"/>
              </a:ext>
            </a:extLst>
          </p:cNvPr>
          <p:cNvSpPr txBox="1"/>
          <p:nvPr/>
        </p:nvSpPr>
        <p:spPr>
          <a:xfrm>
            <a:off x="7135177" y="6562996"/>
            <a:ext cx="48145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err="1"/>
              <a:t>Pérol</a:t>
            </a:r>
            <a:r>
              <a:rPr lang="en-US" sz="1200" dirty="0"/>
              <a:t> M et al., J Clin Oncol 2024;42(21):2500-5</a:t>
            </a:r>
          </a:p>
        </p:txBody>
      </p:sp>
    </p:spTree>
    <p:extLst>
      <p:ext uri="{BB962C8B-B14F-4D97-AF65-F5344CB8AC3E}">
        <p14:creationId xmlns:p14="http://schemas.microsoft.com/office/powerpoint/2010/main" val="6787542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64C61-961C-1446-9B57-A91E77AA5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54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/>
              <a:t>Selpercatinib in RET+ NSCLC: CNS Protective Effect, Data from the Phase III LIBRETTO-431 Trial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3295FF-34D6-16A9-A13A-1243DC35F2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8979" y="2364059"/>
            <a:ext cx="5497021" cy="37167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4AF6E2-BD83-C183-8436-EA4DFD4DED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05564" y="1969434"/>
            <a:ext cx="5195452" cy="41113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E99843-1EA3-532A-B70C-785843C17E80}"/>
              </a:ext>
            </a:extLst>
          </p:cNvPr>
          <p:cNvSpPr txBox="1"/>
          <p:nvPr/>
        </p:nvSpPr>
        <p:spPr>
          <a:xfrm>
            <a:off x="500063" y="1282831"/>
            <a:ext cx="5595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Cumulative incidence rate (CIR) of CNS-PD</a:t>
            </a:r>
          </a:p>
          <a:p>
            <a:pPr algn="ctr"/>
            <a:r>
              <a:rPr lang="en-US" b="1" dirty="0"/>
              <a:t>CNS-pembrolizumab-</a:t>
            </a:r>
            <a:r>
              <a:rPr lang="en-US" b="1" dirty="0" err="1"/>
              <a:t>nonmets</a:t>
            </a:r>
            <a:r>
              <a:rPr lang="en-US" b="1" dirty="0"/>
              <a:t> population (n=150)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F781CE-3812-BFD9-A400-D605CA9102B8}"/>
              </a:ext>
            </a:extLst>
          </p:cNvPr>
          <p:cNvSpPr txBox="1"/>
          <p:nvPr/>
        </p:nvSpPr>
        <p:spPr>
          <a:xfrm>
            <a:off x="6317602" y="1282831"/>
            <a:ext cx="525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Intracranial PFS</a:t>
            </a:r>
          </a:p>
          <a:p>
            <a:pPr algn="ctr"/>
            <a:r>
              <a:rPr lang="en-US" b="1" dirty="0"/>
              <a:t>CNS-pembrolizumab-</a:t>
            </a:r>
            <a:r>
              <a:rPr lang="en-US" b="1" dirty="0" err="1"/>
              <a:t>nonmets</a:t>
            </a:r>
            <a:r>
              <a:rPr lang="en-US" b="1" dirty="0"/>
              <a:t> population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A51EF5-7630-75D6-61AE-02C7B24F62DC}"/>
              </a:ext>
            </a:extLst>
          </p:cNvPr>
          <p:cNvSpPr txBox="1"/>
          <p:nvPr/>
        </p:nvSpPr>
        <p:spPr>
          <a:xfrm>
            <a:off x="6539205" y="6354375"/>
            <a:ext cx="48145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err="1"/>
              <a:t>Pérol</a:t>
            </a:r>
            <a:r>
              <a:rPr lang="en-US" sz="1200" dirty="0"/>
              <a:t> M et al., J Clin Oncol 2024;42(21):2500-5</a:t>
            </a:r>
          </a:p>
        </p:txBody>
      </p:sp>
    </p:spTree>
    <p:extLst>
      <p:ext uri="{BB962C8B-B14F-4D97-AF65-F5344CB8AC3E}">
        <p14:creationId xmlns:p14="http://schemas.microsoft.com/office/powerpoint/2010/main" val="4604278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DBFC95-4CD4-AA9C-B5B3-65650A56C8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CBCCB-17AD-4486-F08F-94FA12EFE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10157"/>
            <a:ext cx="10972800" cy="1143000"/>
          </a:xfrm>
        </p:spPr>
        <p:txBody>
          <a:bodyPr>
            <a:noAutofit/>
          </a:bodyPr>
          <a:lstStyle/>
          <a:p>
            <a:r>
              <a:rPr lang="en-US" sz="3733" b="1" dirty="0">
                <a:latin typeface="Aptos" panose="020B00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Treatment of Metastatic RET+ NSCLC: </a:t>
            </a:r>
            <a:r>
              <a:rPr lang="en-US" sz="3733" b="1" i="1" dirty="0">
                <a:latin typeface="Aptos" panose="020B00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My Take</a:t>
            </a:r>
            <a:endParaRPr lang="en-US" sz="3733" b="1" i="1" dirty="0">
              <a:latin typeface="Aptos" panose="020B00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A63E21-7D81-EB7D-5B17-5E3B631846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823403"/>
            <a:ext cx="10972800" cy="4277360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Aptos" panose="020B00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Selpercatinib and pralsetinib are FDA-approved, NCCN guideline-recommended first-line therapies for metastatic RET+ NSCLC</a:t>
            </a:r>
          </a:p>
          <a:p>
            <a:r>
              <a:rPr lang="en-US" sz="3200" dirty="0">
                <a:latin typeface="Aptos" panose="020B00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Both RET inhibitors have demonstrated CNS efficacy</a:t>
            </a:r>
          </a:p>
          <a:p>
            <a:r>
              <a:rPr lang="en-US" sz="3200" dirty="0">
                <a:latin typeface="Aptos" panose="020B00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CNS outcome analyses from the LIBRETTO-431 phase III trial further support that a CNS-active TKI like selpercatinib can delay CNS progression and may prevent new brain metastases</a:t>
            </a:r>
          </a:p>
        </p:txBody>
      </p:sp>
    </p:spTree>
    <p:extLst>
      <p:ext uri="{BB962C8B-B14F-4D97-AF65-F5344CB8AC3E}">
        <p14:creationId xmlns:p14="http://schemas.microsoft.com/office/powerpoint/2010/main" val="34106900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4EF301-4C55-9846-002F-A2ABA7CBE2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09A7A-D850-F6FD-4947-1E85080FC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i="1" dirty="0"/>
              <a:t>NTRK1-3</a:t>
            </a:r>
            <a:r>
              <a:rPr lang="en-US" sz="4800" b="1" dirty="0"/>
              <a:t> Fusion-Positive (TRK+) NSCLC</a:t>
            </a:r>
          </a:p>
        </p:txBody>
      </p:sp>
    </p:spTree>
    <p:extLst>
      <p:ext uri="{BB962C8B-B14F-4D97-AF65-F5344CB8AC3E}">
        <p14:creationId xmlns:p14="http://schemas.microsoft.com/office/powerpoint/2010/main" val="14488711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EE8F6-4A4F-0376-1B2F-24B81310E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9627"/>
            <a:ext cx="10515600" cy="761148"/>
          </a:xfrm>
        </p:spPr>
        <p:txBody>
          <a:bodyPr>
            <a:normAutofit/>
          </a:bodyPr>
          <a:lstStyle/>
          <a:p>
            <a:r>
              <a:rPr lang="en-US" sz="3600" b="1" dirty="0"/>
              <a:t>Entrectinib in TRK+ NSCLC: Update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5DB17D-A37D-F1F0-FE83-ECA362F237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b="49664"/>
          <a:stretch/>
        </p:blipFill>
        <p:spPr>
          <a:xfrm>
            <a:off x="5452321" y="1407489"/>
            <a:ext cx="5653069" cy="2155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506B4A-4B08-53AB-C18A-6AD2392391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610" y="910775"/>
            <a:ext cx="2937629" cy="47282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562388D-D22A-19CB-A463-0C9639836270}"/>
              </a:ext>
            </a:extLst>
          </p:cNvPr>
          <p:cNvSpPr txBox="1"/>
          <p:nvPr/>
        </p:nvSpPr>
        <p:spPr>
          <a:xfrm>
            <a:off x="662863" y="5754266"/>
            <a:ext cx="42450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N=14 with measurable or </a:t>
            </a:r>
            <a:r>
              <a:rPr lang="en-US" sz="1400" b="1" dirty="0" err="1"/>
              <a:t>nonmeasurable</a:t>
            </a:r>
            <a:r>
              <a:rPr lang="en-US" sz="1400" b="1" dirty="0"/>
              <a:t> baseline CNS metastases by BICR</a:t>
            </a:r>
          </a:p>
          <a:p>
            <a:r>
              <a:rPr lang="en-US" sz="1400" dirty="0"/>
              <a:t>IC-ORR 64.3% (35.1-87.2)</a:t>
            </a:r>
          </a:p>
          <a:p>
            <a:r>
              <a:rPr lang="en-US" sz="1400" dirty="0"/>
              <a:t>IC-DOR 55.7 </a:t>
            </a:r>
            <a:r>
              <a:rPr lang="en-US" sz="1400" dirty="0" err="1"/>
              <a:t>mo</a:t>
            </a:r>
            <a:r>
              <a:rPr lang="en-US" sz="1400" dirty="0"/>
              <a:t> (8.0-NE), IC-PFS 32.7 </a:t>
            </a:r>
            <a:r>
              <a:rPr lang="en-US" sz="1400" dirty="0" err="1"/>
              <a:t>mo</a:t>
            </a:r>
            <a:r>
              <a:rPr lang="en-US" sz="1400" dirty="0"/>
              <a:t> (5.9-NE)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AAAA4D-CA23-287C-4C55-EDD44F622EBE}"/>
              </a:ext>
            </a:extLst>
          </p:cNvPr>
          <p:cNvSpPr txBox="1"/>
          <p:nvPr/>
        </p:nvSpPr>
        <p:spPr>
          <a:xfrm>
            <a:off x="5995987" y="730381"/>
            <a:ext cx="479031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PFS</a:t>
            </a:r>
          </a:p>
          <a:p>
            <a:pPr algn="ctr"/>
            <a:r>
              <a:rPr lang="en-US" dirty="0"/>
              <a:t>Median 28.0 </a:t>
            </a:r>
            <a:r>
              <a:rPr lang="en-US" dirty="0" err="1"/>
              <a:t>mo</a:t>
            </a:r>
            <a:r>
              <a:rPr lang="en-US" dirty="0"/>
              <a:t> (15.7-30.4)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3911CA-646C-2FF7-65B1-E501D278DA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48483"/>
          <a:stretch/>
        </p:blipFill>
        <p:spPr>
          <a:xfrm>
            <a:off x="5452321" y="4085593"/>
            <a:ext cx="5653069" cy="220628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53A1F-6B0B-E4F8-5F54-128B8472E3B3}"/>
              </a:ext>
            </a:extLst>
          </p:cNvPr>
          <p:cNvSpPr txBox="1"/>
          <p:nvPr/>
        </p:nvSpPr>
        <p:spPr>
          <a:xfrm>
            <a:off x="5995988" y="3571266"/>
            <a:ext cx="479031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OS</a:t>
            </a:r>
          </a:p>
          <a:p>
            <a:pPr algn="ctr"/>
            <a:r>
              <a:rPr lang="en-US" dirty="0"/>
              <a:t>Median 41.5 </a:t>
            </a:r>
            <a:r>
              <a:rPr lang="en-US" dirty="0" err="1"/>
              <a:t>mo</a:t>
            </a:r>
            <a:r>
              <a:rPr lang="en-US" dirty="0"/>
              <a:t> (30.9-NE)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BD3C6A-F15B-3B0F-AAFA-4511EB91F793}"/>
              </a:ext>
            </a:extLst>
          </p:cNvPr>
          <p:cNvSpPr txBox="1"/>
          <p:nvPr/>
        </p:nvSpPr>
        <p:spPr>
          <a:xfrm>
            <a:off x="5492613" y="6320086"/>
            <a:ext cx="57970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Median survival follow-up time 26.3 </a:t>
            </a:r>
            <a:r>
              <a:rPr lang="en-US" sz="1400" i="1" dirty="0" err="1"/>
              <a:t>mo</a:t>
            </a:r>
            <a:r>
              <a:rPr lang="en-US" sz="1400" i="1" dirty="0"/>
              <a:t> (21.0-34.1)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56CD81-B2D7-4E24-C34A-9299136636B5}"/>
              </a:ext>
            </a:extLst>
          </p:cNvPr>
          <p:cNvSpPr txBox="1"/>
          <p:nvPr/>
        </p:nvSpPr>
        <p:spPr>
          <a:xfrm>
            <a:off x="7284094" y="6569873"/>
            <a:ext cx="48145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Cho BC et al., Lung Cancer 2024 Feb:188:107442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A7529A-6F1A-7E1A-A47B-F90E52341075}"/>
              </a:ext>
            </a:extLst>
          </p:cNvPr>
          <p:cNvSpPr txBox="1"/>
          <p:nvPr/>
        </p:nvSpPr>
        <p:spPr>
          <a:xfrm>
            <a:off x="5447346" y="3190999"/>
            <a:ext cx="460473" cy="3820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noAutofit/>
          </a:bodyPr>
          <a:lstStyle/>
          <a:p>
            <a:pPr>
              <a:lnSpc>
                <a:spcPts val="700"/>
              </a:lnSpc>
            </a:pPr>
            <a:r>
              <a:rPr lang="en-US" sz="800" dirty="0">
                <a:latin typeface="Calibri" panose="020F0502020204030204" pitchFamily="34" charset="0"/>
                <a:cs typeface="Calibri" panose="020F0502020204030204" pitchFamily="34" charset="0"/>
              </a:rPr>
              <a:t>Patients</a:t>
            </a:r>
          </a:p>
          <a:p>
            <a:pPr>
              <a:lnSpc>
                <a:spcPts val="700"/>
              </a:lnSpc>
            </a:pPr>
            <a:r>
              <a:rPr lang="en-US" sz="800" dirty="0">
                <a:latin typeface="Calibri" panose="020F0502020204030204" pitchFamily="34" charset="0"/>
                <a:cs typeface="Calibri" panose="020F0502020204030204" pitchFamily="34" charset="0"/>
              </a:rPr>
              <a:t>remaining</a:t>
            </a:r>
          </a:p>
          <a:p>
            <a:pPr>
              <a:lnSpc>
                <a:spcPts val="700"/>
              </a:lnSpc>
            </a:pPr>
            <a:r>
              <a:rPr lang="en-US" sz="800" dirty="0">
                <a:latin typeface="Calibri" panose="020F0502020204030204" pitchFamily="34" charset="0"/>
                <a:cs typeface="Calibri" panose="020F0502020204030204" pitchFamily="34" charset="0"/>
              </a:rPr>
              <a:t>at risk</a:t>
            </a:r>
          </a:p>
        </p:txBody>
      </p:sp>
    </p:spTree>
    <p:extLst>
      <p:ext uri="{BB962C8B-B14F-4D97-AF65-F5344CB8AC3E}">
        <p14:creationId xmlns:p14="http://schemas.microsoft.com/office/powerpoint/2010/main" val="13649357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186078-CC5C-E1C4-184E-6DCD391341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2BA5D6-12BF-C53C-0190-D79070BF9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929" y="65824"/>
            <a:ext cx="10515600" cy="645683"/>
          </a:xfrm>
        </p:spPr>
        <p:txBody>
          <a:bodyPr>
            <a:normAutofit/>
          </a:bodyPr>
          <a:lstStyle/>
          <a:p>
            <a:r>
              <a:rPr lang="en-US" sz="3600" b="1" dirty="0"/>
              <a:t>Larotrectinib in TRK+ NSCLC: Update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5ED9ED0-E511-B507-F835-73E96994DCB8}"/>
              </a:ext>
            </a:extLst>
          </p:cNvPr>
          <p:cNvGrpSpPr/>
          <p:nvPr/>
        </p:nvGrpSpPr>
        <p:grpSpPr>
          <a:xfrm>
            <a:off x="10623251" y="5230859"/>
            <a:ext cx="1283711" cy="767910"/>
            <a:chOff x="10296137" y="4956358"/>
            <a:chExt cx="1283711" cy="76791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341433C5-F251-CBBD-8161-5F56377FD929}"/>
                </a:ext>
              </a:extLst>
            </p:cNvPr>
            <p:cNvCxnSpPr>
              <a:cxnSpLocks/>
            </p:cNvCxnSpPr>
            <p:nvPr/>
          </p:nvCxnSpPr>
          <p:spPr>
            <a:xfrm>
              <a:off x="10390524" y="5334761"/>
              <a:ext cx="365760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dashDot"/>
              <a:miter lim="800000"/>
            </a:ln>
            <a:effectLst/>
          </p:spPr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6781BDBD-7051-E284-1892-37082C1A83A8}"/>
                </a:ext>
              </a:extLst>
            </p:cNvPr>
            <p:cNvCxnSpPr>
              <a:cxnSpLocks/>
            </p:cNvCxnSpPr>
            <p:nvPr/>
          </p:nvCxnSpPr>
          <p:spPr>
            <a:xfrm>
              <a:off x="10392507" y="5563015"/>
              <a:ext cx="365760" cy="0"/>
            </a:xfrm>
            <a:prstGeom prst="line">
              <a:avLst/>
            </a:prstGeom>
            <a:noFill/>
            <a:ln w="19050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85FDD40-3248-A6E0-874A-7F3742DE8E67}"/>
                </a:ext>
              </a:extLst>
            </p:cNvPr>
            <p:cNvSpPr txBox="1"/>
            <p:nvPr/>
          </p:nvSpPr>
          <p:spPr>
            <a:xfrm>
              <a:off x="10818417" y="5173310"/>
              <a:ext cx="524550" cy="226860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defTabSz="466115">
                <a:defRPr/>
              </a:pPr>
              <a:endParaRPr lang="en-US" sz="9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466115">
                <a:defRPr/>
              </a:pPr>
              <a:r>
                <a:rPr lang="en-US" sz="900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Median 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CC66C34-603B-1072-3C7D-E6648EECD16E}"/>
                </a:ext>
              </a:extLst>
            </p:cNvPr>
            <p:cNvSpPr txBox="1"/>
            <p:nvPr/>
          </p:nvSpPr>
          <p:spPr>
            <a:xfrm>
              <a:off x="10807992" y="5394745"/>
              <a:ext cx="524550" cy="226860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defTabSz="466115">
                <a:defRPr/>
              </a:pPr>
              <a:endParaRPr lang="en-US" sz="9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466115">
                <a:defRPr/>
              </a:pPr>
              <a:r>
                <a:rPr lang="en-US" sz="900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48-month rate 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02B3628-3A92-C80B-873D-461179ED4AA0}"/>
                </a:ext>
              </a:extLst>
            </p:cNvPr>
            <p:cNvSpPr txBox="1"/>
            <p:nvPr/>
          </p:nvSpPr>
          <p:spPr>
            <a:xfrm>
              <a:off x="10805655" y="4956358"/>
              <a:ext cx="520776" cy="227024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defTabSz="466115">
                <a:defRPr/>
              </a:pPr>
              <a:endParaRPr lang="en-US" sz="9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466115">
                <a:defRPr/>
              </a:pPr>
              <a:r>
                <a:rPr lang="en-US" sz="900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Censored 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7266923-2915-EEA8-07D0-05B549B99B3D}"/>
                </a:ext>
              </a:extLst>
            </p:cNvPr>
            <p:cNvCxnSpPr/>
            <p:nvPr/>
          </p:nvCxnSpPr>
          <p:spPr>
            <a:xfrm>
              <a:off x="10535319" y="5080073"/>
              <a:ext cx="75171" cy="0"/>
            </a:xfrm>
            <a:prstGeom prst="line">
              <a:avLst/>
            </a:prstGeom>
            <a:noFill/>
            <a:ln w="6350" cap="flat" cmpd="sng" algn="ctr">
              <a:solidFill>
                <a:schemeClr val="accent1"/>
              </a:solidFill>
              <a:prstDash val="solid"/>
              <a:miter lim="800000"/>
            </a:ln>
            <a:effectLst/>
          </p:spPr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03FBB34-F5C1-ED95-4A66-C9F7BAB144B3}"/>
                </a:ext>
              </a:extLst>
            </p:cNvPr>
            <p:cNvCxnSpPr/>
            <p:nvPr/>
          </p:nvCxnSpPr>
          <p:spPr>
            <a:xfrm>
              <a:off x="10535319" y="5175617"/>
              <a:ext cx="75171" cy="0"/>
            </a:xfrm>
            <a:prstGeom prst="line">
              <a:avLst/>
            </a:prstGeom>
            <a:noFill/>
            <a:ln w="6350" cap="flat" cmpd="sng" algn="ctr">
              <a:solidFill>
                <a:schemeClr val="accent1"/>
              </a:solidFill>
              <a:prstDash val="solid"/>
              <a:miter lim="800000"/>
            </a:ln>
            <a:effectLst/>
          </p:spPr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6EB1AAD-59E5-C19A-9DF8-5FF1F4A92622}"/>
                </a:ext>
              </a:extLst>
            </p:cNvPr>
            <p:cNvCxnSpPr/>
            <p:nvPr/>
          </p:nvCxnSpPr>
          <p:spPr>
            <a:xfrm>
              <a:off x="10572907" y="5080040"/>
              <a:ext cx="0" cy="93270"/>
            </a:xfrm>
            <a:prstGeom prst="line">
              <a:avLst/>
            </a:prstGeom>
            <a:noFill/>
            <a:ln w="6350" cap="flat" cmpd="sng" algn="ctr">
              <a:solidFill>
                <a:schemeClr val="accent1"/>
              </a:solidFill>
              <a:prstDash val="solid"/>
              <a:miter lim="800000"/>
            </a:ln>
            <a:effectLst/>
          </p:spPr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0FAE509-9C1A-4806-A692-45FCF7113F41}"/>
                </a:ext>
              </a:extLst>
            </p:cNvPr>
            <p:cNvSpPr/>
            <p:nvPr/>
          </p:nvSpPr>
          <p:spPr>
            <a:xfrm>
              <a:off x="10296137" y="5010427"/>
              <a:ext cx="1283711" cy="71384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CAF2F78-7195-7231-3D17-9DDFCB0228ED}"/>
              </a:ext>
            </a:extLst>
          </p:cNvPr>
          <p:cNvGrpSpPr/>
          <p:nvPr/>
        </p:nvGrpSpPr>
        <p:grpSpPr>
          <a:xfrm>
            <a:off x="6244862" y="1263619"/>
            <a:ext cx="3558691" cy="2553645"/>
            <a:chOff x="21791" y="1355268"/>
            <a:chExt cx="4008979" cy="3126829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D8CC3CD-4952-A230-1952-41BDD2775304}"/>
                </a:ext>
              </a:extLst>
            </p:cNvPr>
            <p:cNvSpPr txBox="1"/>
            <p:nvPr/>
          </p:nvSpPr>
          <p:spPr>
            <a:xfrm>
              <a:off x="21791" y="1355268"/>
              <a:ext cx="758087" cy="276999"/>
            </a:xfrm>
            <a:prstGeom prst="rect">
              <a:avLst/>
            </a:prstGeom>
            <a:noFill/>
          </p:spPr>
          <p:txBody>
            <a:bodyPr wrap="square" lIns="0" rtlCol="0" anchor="ctr">
              <a:noAutofit/>
            </a:bodyPr>
            <a:lstStyle/>
            <a:p>
              <a:pPr marL="0" marR="0" lvl="0" indent="0" algn="ctr" defTabSz="46611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DoR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EA5A4BFE-737A-F477-4681-DA75B17CABBC}"/>
                </a:ext>
              </a:extLst>
            </p:cNvPr>
            <p:cNvGrpSpPr/>
            <p:nvPr/>
          </p:nvGrpSpPr>
          <p:grpSpPr>
            <a:xfrm>
              <a:off x="101338" y="1547817"/>
              <a:ext cx="3929432" cy="2934280"/>
              <a:chOff x="101337" y="2152450"/>
              <a:chExt cx="5036209" cy="2951897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0B1E2410-6C6E-3322-9C65-F25688EBFAA4}"/>
                  </a:ext>
                </a:extLst>
              </p:cNvPr>
              <p:cNvGrpSpPr/>
              <p:nvPr/>
            </p:nvGrpSpPr>
            <p:grpSpPr>
              <a:xfrm>
                <a:off x="101337" y="4563769"/>
                <a:ext cx="4980209" cy="540578"/>
                <a:chOff x="8777203" y="17191353"/>
                <a:chExt cx="4980209" cy="540578"/>
              </a:xfrm>
            </p:grpSpPr>
            <p:sp>
              <p:nvSpPr>
                <p:cNvPr id="113" name="TextBox 112">
                  <a:extLst>
                    <a:ext uri="{FF2B5EF4-FFF2-40B4-BE49-F238E27FC236}">
                      <a16:creationId xmlns:a16="http://schemas.microsoft.com/office/drawing/2014/main" id="{B59AAE54-5A21-4509-AA28-EFEA22902D98}"/>
                    </a:ext>
                  </a:extLst>
                </p:cNvPr>
                <p:cNvSpPr txBox="1"/>
                <p:nvPr/>
              </p:nvSpPr>
              <p:spPr>
                <a:xfrm>
                  <a:off x="8777203" y="17191353"/>
                  <a:ext cx="341363" cy="54057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noAutofit/>
                </a:bodyPr>
                <a:lstStyle/>
                <a:p>
                  <a:pPr marL="0" marR="0" lvl="0" indent="0" algn="l" defTabSz="46611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No. </a:t>
                  </a:r>
                  <a:br>
                    <a:rPr kumimoji="0" lang="en-US" sz="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</a:br>
                  <a:r>
                    <a:rPr kumimoji="0" lang="en-US" sz="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at risk</a:t>
                  </a:r>
                </a:p>
              </p:txBody>
            </p:sp>
            <p:sp>
              <p:nvSpPr>
                <p:cNvPr id="114" name="TextBox 113">
                  <a:extLst>
                    <a:ext uri="{FF2B5EF4-FFF2-40B4-BE49-F238E27FC236}">
                      <a16:creationId xmlns:a16="http://schemas.microsoft.com/office/drawing/2014/main" id="{33909F5A-C371-D84E-6386-A22949AB4F45}"/>
                    </a:ext>
                  </a:extLst>
                </p:cNvPr>
                <p:cNvSpPr txBox="1"/>
                <p:nvPr/>
              </p:nvSpPr>
              <p:spPr>
                <a:xfrm>
                  <a:off x="9594199" y="17479237"/>
                  <a:ext cx="257511" cy="2283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noAutofit/>
                </a:bodyPr>
                <a:lstStyle/>
                <a:p>
                  <a:pPr marL="0" marR="0" lvl="0" indent="0" algn="ctr" defTabSz="46611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21</a:t>
                  </a:r>
                </a:p>
              </p:txBody>
            </p:sp>
            <p:sp>
              <p:nvSpPr>
                <p:cNvPr id="115" name="TextBox 114">
                  <a:extLst>
                    <a:ext uri="{FF2B5EF4-FFF2-40B4-BE49-F238E27FC236}">
                      <a16:creationId xmlns:a16="http://schemas.microsoft.com/office/drawing/2014/main" id="{7C459BE5-C381-B703-233A-9163236AB847}"/>
                    </a:ext>
                  </a:extLst>
                </p:cNvPr>
                <p:cNvSpPr txBox="1"/>
                <p:nvPr/>
              </p:nvSpPr>
              <p:spPr>
                <a:xfrm>
                  <a:off x="10380692" y="17479237"/>
                  <a:ext cx="257511" cy="2283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noAutofit/>
                </a:bodyPr>
                <a:lstStyle/>
                <a:p>
                  <a:pPr marL="0" marR="0" lvl="0" indent="0" algn="ctr" defTabSz="46611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13</a:t>
                  </a:r>
                </a:p>
              </p:txBody>
            </p:sp>
            <p:sp>
              <p:nvSpPr>
                <p:cNvPr id="116" name="TextBox 115">
                  <a:extLst>
                    <a:ext uri="{FF2B5EF4-FFF2-40B4-BE49-F238E27FC236}">
                      <a16:creationId xmlns:a16="http://schemas.microsoft.com/office/drawing/2014/main" id="{0E9781E7-FBD0-8E67-5E7B-B20A677AA7C1}"/>
                    </a:ext>
                  </a:extLst>
                </p:cNvPr>
                <p:cNvSpPr txBox="1"/>
                <p:nvPr/>
              </p:nvSpPr>
              <p:spPr>
                <a:xfrm>
                  <a:off x="11156752" y="17479237"/>
                  <a:ext cx="257511" cy="2283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noAutofit/>
                </a:bodyPr>
                <a:lstStyle/>
                <a:p>
                  <a:pPr marL="0" marR="0" lvl="0" indent="0" algn="ctr" defTabSz="46611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7</a:t>
                  </a:r>
                </a:p>
              </p:txBody>
            </p:sp>
            <p:sp>
              <p:nvSpPr>
                <p:cNvPr id="117" name="TextBox 116">
                  <a:extLst>
                    <a:ext uri="{FF2B5EF4-FFF2-40B4-BE49-F238E27FC236}">
                      <a16:creationId xmlns:a16="http://schemas.microsoft.com/office/drawing/2014/main" id="{D866A69F-AA6F-5559-71F1-53A4B3689DD5}"/>
                    </a:ext>
                  </a:extLst>
                </p:cNvPr>
                <p:cNvSpPr txBox="1"/>
                <p:nvPr/>
              </p:nvSpPr>
              <p:spPr>
                <a:xfrm>
                  <a:off x="11943244" y="17479237"/>
                  <a:ext cx="257511" cy="2283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noAutofit/>
                </a:bodyPr>
                <a:lstStyle/>
                <a:p>
                  <a:pPr marL="0" marR="0" lvl="0" indent="0" algn="ctr" defTabSz="46611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3</a:t>
                  </a:r>
                </a:p>
              </p:txBody>
            </p:sp>
            <p:sp>
              <p:nvSpPr>
                <p:cNvPr id="118" name="TextBox 117">
                  <a:extLst>
                    <a:ext uri="{FF2B5EF4-FFF2-40B4-BE49-F238E27FC236}">
                      <a16:creationId xmlns:a16="http://schemas.microsoft.com/office/drawing/2014/main" id="{F50D7796-A429-C184-675E-0243427B2626}"/>
                    </a:ext>
                  </a:extLst>
                </p:cNvPr>
                <p:cNvSpPr txBox="1"/>
                <p:nvPr/>
              </p:nvSpPr>
              <p:spPr>
                <a:xfrm>
                  <a:off x="12717490" y="17479237"/>
                  <a:ext cx="257511" cy="2283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noAutofit/>
                </a:bodyPr>
                <a:lstStyle/>
                <a:p>
                  <a:pPr marL="0" marR="0" lvl="0" indent="0" algn="ctr" defTabSz="46611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1</a:t>
                  </a:r>
                </a:p>
              </p:txBody>
            </p:sp>
            <p:sp>
              <p:nvSpPr>
                <p:cNvPr id="119" name="TextBox 118">
                  <a:extLst>
                    <a:ext uri="{FF2B5EF4-FFF2-40B4-BE49-F238E27FC236}">
                      <a16:creationId xmlns:a16="http://schemas.microsoft.com/office/drawing/2014/main" id="{20DF7A68-9B8B-4C8F-C219-75ED9327D7ED}"/>
                    </a:ext>
                  </a:extLst>
                </p:cNvPr>
                <p:cNvSpPr txBox="1"/>
                <p:nvPr/>
              </p:nvSpPr>
              <p:spPr>
                <a:xfrm>
                  <a:off x="13499901" y="17479237"/>
                  <a:ext cx="257511" cy="2283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noAutofit/>
                </a:bodyPr>
                <a:lstStyle/>
                <a:p>
                  <a:pPr marL="0" marR="0" lvl="0" indent="0" algn="ctr" defTabSz="46611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0</a:t>
                  </a:r>
                </a:p>
              </p:txBody>
            </p: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B031B221-7644-3C3B-2DDD-A7B50E7FBA1A}"/>
                  </a:ext>
                </a:extLst>
              </p:cNvPr>
              <p:cNvGrpSpPr/>
              <p:nvPr/>
            </p:nvGrpSpPr>
            <p:grpSpPr>
              <a:xfrm>
                <a:off x="214314" y="2152450"/>
                <a:ext cx="4923232" cy="2575741"/>
                <a:chOff x="8890180" y="14831741"/>
                <a:chExt cx="4923232" cy="2575741"/>
              </a:xfrm>
            </p:grpSpPr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3699312D-3B86-8E19-05D3-396079083ADF}"/>
                    </a:ext>
                  </a:extLst>
                </p:cNvPr>
                <p:cNvGrpSpPr/>
                <p:nvPr/>
              </p:nvGrpSpPr>
              <p:grpSpPr>
                <a:xfrm>
                  <a:off x="9598472" y="15065457"/>
                  <a:ext cx="4081427" cy="1891371"/>
                  <a:chOff x="9598472" y="15065457"/>
                  <a:chExt cx="4081427" cy="1891371"/>
                </a:xfrm>
              </p:grpSpPr>
              <p:sp>
                <p:nvSpPr>
                  <p:cNvPr id="42" name="Freeform: Shape 196">
                    <a:extLst>
                      <a:ext uri="{FF2B5EF4-FFF2-40B4-BE49-F238E27FC236}">
                        <a16:creationId xmlns:a16="http://schemas.microsoft.com/office/drawing/2014/main" id="{F09C961B-AF18-C800-1F63-FD18EB6801D0}"/>
                      </a:ext>
                    </a:extLst>
                  </p:cNvPr>
                  <p:cNvSpPr/>
                  <p:nvPr/>
                </p:nvSpPr>
                <p:spPr>
                  <a:xfrm>
                    <a:off x="9665845" y="15065457"/>
                    <a:ext cx="4014054" cy="1823861"/>
                  </a:xfrm>
                  <a:custGeom>
                    <a:avLst/>
                    <a:gdLst>
                      <a:gd name="connsiteX0" fmla="*/ 0 w 12843164"/>
                      <a:gd name="connsiteY0" fmla="*/ 0 h 5835535"/>
                      <a:gd name="connsiteX1" fmla="*/ 0 w 12843164"/>
                      <a:gd name="connsiteY1" fmla="*/ 5835535 h 5835535"/>
                      <a:gd name="connsiteX2" fmla="*/ 12843164 w 12843164"/>
                      <a:gd name="connsiteY2" fmla="*/ 5835535 h 5835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2843164" h="5835535">
                        <a:moveTo>
                          <a:pt x="0" y="0"/>
                        </a:moveTo>
                        <a:lnTo>
                          <a:pt x="0" y="5835535"/>
                        </a:lnTo>
                        <a:lnTo>
                          <a:pt x="12843164" y="5835535"/>
                        </a:lnTo>
                      </a:path>
                    </a:pathLst>
                  </a:custGeom>
                  <a:noFill/>
                  <a:ln w="952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6611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cxnSp>
                <p:nvCxnSpPr>
                  <p:cNvPr id="43" name="Straight Connector 42">
                    <a:extLst>
                      <a:ext uri="{FF2B5EF4-FFF2-40B4-BE49-F238E27FC236}">
                        <a16:creationId xmlns:a16="http://schemas.microsoft.com/office/drawing/2014/main" id="{7748FD26-C8FE-E15D-C942-A86E620E090B}"/>
                      </a:ext>
                    </a:extLst>
                  </p:cNvPr>
                  <p:cNvCxnSpPr/>
                  <p:nvPr/>
                </p:nvCxnSpPr>
                <p:spPr>
                  <a:xfrm>
                    <a:off x="9598472" y="15102944"/>
                    <a:ext cx="67510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44" name="Straight Connector 43">
                    <a:extLst>
                      <a:ext uri="{FF2B5EF4-FFF2-40B4-BE49-F238E27FC236}">
                        <a16:creationId xmlns:a16="http://schemas.microsoft.com/office/drawing/2014/main" id="{5628D48A-7F63-0274-D475-471A3A8A7482}"/>
                      </a:ext>
                    </a:extLst>
                  </p:cNvPr>
                  <p:cNvCxnSpPr/>
                  <p:nvPr/>
                </p:nvCxnSpPr>
                <p:spPr>
                  <a:xfrm>
                    <a:off x="9598472" y="15281279"/>
                    <a:ext cx="67510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45" name="Straight Connector 44">
                    <a:extLst>
                      <a:ext uri="{FF2B5EF4-FFF2-40B4-BE49-F238E27FC236}">
                        <a16:creationId xmlns:a16="http://schemas.microsoft.com/office/drawing/2014/main" id="{0EDB3978-B9FB-099E-B1E5-0E36F938A1DE}"/>
                      </a:ext>
                    </a:extLst>
                  </p:cNvPr>
                  <p:cNvCxnSpPr/>
                  <p:nvPr/>
                </p:nvCxnSpPr>
                <p:spPr>
                  <a:xfrm>
                    <a:off x="9598472" y="15454795"/>
                    <a:ext cx="67510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46" name="Straight Connector 45">
                    <a:extLst>
                      <a:ext uri="{FF2B5EF4-FFF2-40B4-BE49-F238E27FC236}">
                        <a16:creationId xmlns:a16="http://schemas.microsoft.com/office/drawing/2014/main" id="{152CE46B-E5D6-3BDB-0DC1-F87BF98A8379}"/>
                      </a:ext>
                    </a:extLst>
                  </p:cNvPr>
                  <p:cNvCxnSpPr/>
                  <p:nvPr/>
                </p:nvCxnSpPr>
                <p:spPr>
                  <a:xfrm>
                    <a:off x="9598472" y="15630012"/>
                    <a:ext cx="67510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47" name="Straight Connector 46">
                    <a:extLst>
                      <a:ext uri="{FF2B5EF4-FFF2-40B4-BE49-F238E27FC236}">
                        <a16:creationId xmlns:a16="http://schemas.microsoft.com/office/drawing/2014/main" id="{5157DA98-A95E-710C-C393-0ADEAA74F547}"/>
                      </a:ext>
                    </a:extLst>
                  </p:cNvPr>
                  <p:cNvCxnSpPr/>
                  <p:nvPr/>
                </p:nvCxnSpPr>
                <p:spPr>
                  <a:xfrm>
                    <a:off x="9598472" y="15804378"/>
                    <a:ext cx="67510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48" name="Straight Connector 47">
                    <a:extLst>
                      <a:ext uri="{FF2B5EF4-FFF2-40B4-BE49-F238E27FC236}">
                        <a16:creationId xmlns:a16="http://schemas.microsoft.com/office/drawing/2014/main" id="{6F648D38-00E3-A441-AC2A-B0774BE1ACF1}"/>
                      </a:ext>
                    </a:extLst>
                  </p:cNvPr>
                  <p:cNvCxnSpPr/>
                  <p:nvPr/>
                </p:nvCxnSpPr>
                <p:spPr>
                  <a:xfrm>
                    <a:off x="9598472" y="15979594"/>
                    <a:ext cx="67510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49" name="Straight Connector 48">
                    <a:extLst>
                      <a:ext uri="{FF2B5EF4-FFF2-40B4-BE49-F238E27FC236}">
                        <a16:creationId xmlns:a16="http://schemas.microsoft.com/office/drawing/2014/main" id="{657CD16B-C0EB-43F9-3A16-782DF3C0240B}"/>
                      </a:ext>
                    </a:extLst>
                  </p:cNvPr>
                  <p:cNvCxnSpPr/>
                  <p:nvPr/>
                </p:nvCxnSpPr>
                <p:spPr>
                  <a:xfrm>
                    <a:off x="9598472" y="16157079"/>
                    <a:ext cx="67510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50" name="Straight Connector 49">
                    <a:extLst>
                      <a:ext uri="{FF2B5EF4-FFF2-40B4-BE49-F238E27FC236}">
                        <a16:creationId xmlns:a16="http://schemas.microsoft.com/office/drawing/2014/main" id="{19C3CF03-ACE7-37F6-0722-3DCB7C4F055F}"/>
                      </a:ext>
                    </a:extLst>
                  </p:cNvPr>
                  <p:cNvCxnSpPr/>
                  <p:nvPr/>
                </p:nvCxnSpPr>
                <p:spPr>
                  <a:xfrm>
                    <a:off x="9598472" y="16331728"/>
                    <a:ext cx="67510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51" name="Straight Connector 50">
                    <a:extLst>
                      <a:ext uri="{FF2B5EF4-FFF2-40B4-BE49-F238E27FC236}">
                        <a16:creationId xmlns:a16="http://schemas.microsoft.com/office/drawing/2014/main" id="{43223DC1-A4FC-F3A5-1FF0-0978F36281EE}"/>
                      </a:ext>
                    </a:extLst>
                  </p:cNvPr>
                  <p:cNvCxnSpPr/>
                  <p:nvPr/>
                </p:nvCxnSpPr>
                <p:spPr>
                  <a:xfrm>
                    <a:off x="9598472" y="16507512"/>
                    <a:ext cx="67510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52" name="Straight Connector 51">
                    <a:extLst>
                      <a:ext uri="{FF2B5EF4-FFF2-40B4-BE49-F238E27FC236}">
                        <a16:creationId xmlns:a16="http://schemas.microsoft.com/office/drawing/2014/main" id="{BDBA2C51-ACD8-B4F2-57D0-C157846B03B6}"/>
                      </a:ext>
                    </a:extLst>
                  </p:cNvPr>
                  <p:cNvCxnSpPr/>
                  <p:nvPr/>
                </p:nvCxnSpPr>
                <p:spPr>
                  <a:xfrm>
                    <a:off x="9598472" y="16681028"/>
                    <a:ext cx="67510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53" name="Straight Connector 52">
                    <a:extLst>
                      <a:ext uri="{FF2B5EF4-FFF2-40B4-BE49-F238E27FC236}">
                        <a16:creationId xmlns:a16="http://schemas.microsoft.com/office/drawing/2014/main" id="{7768B659-3164-0609-DA5B-E20D2B492958}"/>
                      </a:ext>
                    </a:extLst>
                  </p:cNvPr>
                  <p:cNvCxnSpPr/>
                  <p:nvPr/>
                </p:nvCxnSpPr>
                <p:spPr>
                  <a:xfrm>
                    <a:off x="9598472" y="16855678"/>
                    <a:ext cx="67510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54" name="Straight Connector 53">
                    <a:extLst>
                      <a:ext uri="{FF2B5EF4-FFF2-40B4-BE49-F238E27FC236}">
                        <a16:creationId xmlns:a16="http://schemas.microsoft.com/office/drawing/2014/main" id="{531CC50B-1023-D84B-9966-903C9530FB9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>
                    <a:off x="9692034" y="16923073"/>
                    <a:ext cx="67510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55" name="Straight Connector 54">
                    <a:extLst>
                      <a:ext uri="{FF2B5EF4-FFF2-40B4-BE49-F238E27FC236}">
                        <a16:creationId xmlns:a16="http://schemas.microsoft.com/office/drawing/2014/main" id="{8FE4662D-A1A3-CD81-B41D-A91EFAABD4D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>
                    <a:off x="10476256" y="16923073"/>
                    <a:ext cx="67510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56" name="Straight Connector 55">
                    <a:extLst>
                      <a:ext uri="{FF2B5EF4-FFF2-40B4-BE49-F238E27FC236}">
                        <a16:creationId xmlns:a16="http://schemas.microsoft.com/office/drawing/2014/main" id="{547215F8-9C0F-1D50-BC39-51993BFDAA3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>
                    <a:off x="11251973" y="16923073"/>
                    <a:ext cx="67510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57" name="Straight Connector 56">
                    <a:extLst>
                      <a:ext uri="{FF2B5EF4-FFF2-40B4-BE49-F238E27FC236}">
                        <a16:creationId xmlns:a16="http://schemas.microsoft.com/office/drawing/2014/main" id="{7BDA858F-2302-FA8A-6F65-399E9A78B2B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>
                    <a:off x="12031091" y="16923073"/>
                    <a:ext cx="67510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58" name="Straight Connector 57">
                    <a:extLst>
                      <a:ext uri="{FF2B5EF4-FFF2-40B4-BE49-F238E27FC236}">
                        <a16:creationId xmlns:a16="http://schemas.microsoft.com/office/drawing/2014/main" id="{5F4E253D-8533-76FE-108A-7EFA7B478E4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>
                    <a:off x="12811344" y="16923073"/>
                    <a:ext cx="67510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59" name="Straight Connector 58">
                    <a:extLst>
                      <a:ext uri="{FF2B5EF4-FFF2-40B4-BE49-F238E27FC236}">
                        <a16:creationId xmlns:a16="http://schemas.microsoft.com/office/drawing/2014/main" id="{40B194DF-C756-6D7F-23A7-7A7B793B9F0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>
                    <a:off x="13593015" y="16923073"/>
                    <a:ext cx="67510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</p:cxnSp>
              <p:sp>
                <p:nvSpPr>
                  <p:cNvPr id="60" name="Freeform: Shape 214">
                    <a:extLst>
                      <a:ext uri="{FF2B5EF4-FFF2-40B4-BE49-F238E27FC236}">
                        <a16:creationId xmlns:a16="http://schemas.microsoft.com/office/drawing/2014/main" id="{BCBAC509-76A6-8C41-7F94-2C3F3A4C1537}"/>
                      </a:ext>
                    </a:extLst>
                  </p:cNvPr>
                  <p:cNvSpPr/>
                  <p:nvPr/>
                </p:nvSpPr>
                <p:spPr>
                  <a:xfrm>
                    <a:off x="9723003" y="15104800"/>
                    <a:ext cx="3657744" cy="922323"/>
                  </a:xfrm>
                  <a:custGeom>
                    <a:avLst/>
                    <a:gdLst>
                      <a:gd name="connsiteX0" fmla="*/ 0 w 11703133"/>
                      <a:gd name="connsiteY0" fmla="*/ 0 h 2951018"/>
                      <a:gd name="connsiteX1" fmla="*/ 760021 w 11703133"/>
                      <a:gd name="connsiteY1" fmla="*/ 0 h 2951018"/>
                      <a:gd name="connsiteX2" fmla="*/ 760021 w 11703133"/>
                      <a:gd name="connsiteY2" fmla="*/ 267195 h 2951018"/>
                      <a:gd name="connsiteX3" fmla="*/ 1140032 w 11703133"/>
                      <a:gd name="connsiteY3" fmla="*/ 267195 h 2951018"/>
                      <a:gd name="connsiteX4" fmla="*/ 1140032 w 11703133"/>
                      <a:gd name="connsiteY4" fmla="*/ 587828 h 2951018"/>
                      <a:gd name="connsiteX5" fmla="*/ 1704110 w 11703133"/>
                      <a:gd name="connsiteY5" fmla="*/ 587828 h 2951018"/>
                      <a:gd name="connsiteX6" fmla="*/ 1704110 w 11703133"/>
                      <a:gd name="connsiteY6" fmla="*/ 896587 h 2951018"/>
                      <a:gd name="connsiteX7" fmla="*/ 1805050 w 11703133"/>
                      <a:gd name="connsiteY7" fmla="*/ 896587 h 2951018"/>
                      <a:gd name="connsiteX8" fmla="*/ 1805050 w 11703133"/>
                      <a:gd name="connsiteY8" fmla="*/ 1217221 h 2951018"/>
                      <a:gd name="connsiteX9" fmla="*/ 1983180 w 11703133"/>
                      <a:gd name="connsiteY9" fmla="*/ 1217221 h 2951018"/>
                      <a:gd name="connsiteX10" fmla="*/ 1983180 w 11703133"/>
                      <a:gd name="connsiteY10" fmla="*/ 1520041 h 2951018"/>
                      <a:gd name="connsiteX11" fmla="*/ 3028208 w 11703133"/>
                      <a:gd name="connsiteY11" fmla="*/ 1520041 h 2951018"/>
                      <a:gd name="connsiteX12" fmla="*/ 3028208 w 11703133"/>
                      <a:gd name="connsiteY12" fmla="*/ 1870363 h 2951018"/>
                      <a:gd name="connsiteX13" fmla="*/ 4215741 w 11703133"/>
                      <a:gd name="connsiteY13" fmla="*/ 1870363 h 2951018"/>
                      <a:gd name="connsiteX14" fmla="*/ 4215741 w 11703133"/>
                      <a:gd name="connsiteY14" fmla="*/ 2286000 h 2951018"/>
                      <a:gd name="connsiteX15" fmla="*/ 7077694 w 11703133"/>
                      <a:gd name="connsiteY15" fmla="*/ 2286000 h 2951018"/>
                      <a:gd name="connsiteX16" fmla="*/ 7077694 w 11703133"/>
                      <a:gd name="connsiteY16" fmla="*/ 2951018 h 2951018"/>
                      <a:gd name="connsiteX17" fmla="*/ 11703133 w 11703133"/>
                      <a:gd name="connsiteY17" fmla="*/ 2951018 h 29510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1703133" h="2951018">
                        <a:moveTo>
                          <a:pt x="0" y="0"/>
                        </a:moveTo>
                        <a:lnTo>
                          <a:pt x="760021" y="0"/>
                        </a:lnTo>
                        <a:lnTo>
                          <a:pt x="760021" y="267195"/>
                        </a:lnTo>
                        <a:lnTo>
                          <a:pt x="1140032" y="267195"/>
                        </a:lnTo>
                        <a:lnTo>
                          <a:pt x="1140032" y="587828"/>
                        </a:lnTo>
                        <a:lnTo>
                          <a:pt x="1704110" y="587828"/>
                        </a:lnTo>
                        <a:lnTo>
                          <a:pt x="1704110" y="896587"/>
                        </a:lnTo>
                        <a:lnTo>
                          <a:pt x="1805050" y="896587"/>
                        </a:lnTo>
                        <a:lnTo>
                          <a:pt x="1805050" y="1217221"/>
                        </a:lnTo>
                        <a:lnTo>
                          <a:pt x="1983180" y="1217221"/>
                        </a:lnTo>
                        <a:lnTo>
                          <a:pt x="1983180" y="1520041"/>
                        </a:lnTo>
                        <a:lnTo>
                          <a:pt x="3028208" y="1520041"/>
                        </a:lnTo>
                        <a:lnTo>
                          <a:pt x="3028208" y="1870363"/>
                        </a:lnTo>
                        <a:lnTo>
                          <a:pt x="4215741" y="1870363"/>
                        </a:lnTo>
                        <a:lnTo>
                          <a:pt x="4215741" y="2286000"/>
                        </a:lnTo>
                        <a:lnTo>
                          <a:pt x="7077694" y="2286000"/>
                        </a:lnTo>
                        <a:lnTo>
                          <a:pt x="7077694" y="2951018"/>
                        </a:lnTo>
                        <a:lnTo>
                          <a:pt x="11703133" y="2951018"/>
                        </a:lnTo>
                      </a:path>
                    </a:pathLst>
                  </a:custGeom>
                  <a:noFill/>
                  <a:ln w="12700" cap="flat" cmpd="sng" algn="ctr">
                    <a:solidFill>
                      <a:schemeClr val="accent1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6611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grpSp>
                <p:nvGrpSpPr>
                  <p:cNvPr id="61" name="Group 60">
                    <a:extLst>
                      <a:ext uri="{FF2B5EF4-FFF2-40B4-BE49-F238E27FC236}">
                        <a16:creationId xmlns:a16="http://schemas.microsoft.com/office/drawing/2014/main" id="{D867D4B2-35E7-90E3-5458-0943C67B04F2}"/>
                      </a:ext>
                    </a:extLst>
                  </p:cNvPr>
                  <p:cNvGrpSpPr/>
                  <p:nvPr/>
                </p:nvGrpSpPr>
                <p:grpSpPr>
                  <a:xfrm>
                    <a:off x="9821607" y="15087644"/>
                    <a:ext cx="55993" cy="34580"/>
                    <a:chOff x="7140038" y="6626431"/>
                    <a:chExt cx="243445" cy="498763"/>
                  </a:xfrm>
                </p:grpSpPr>
                <p:cxnSp>
                  <p:nvCxnSpPr>
                    <p:cNvPr id="110" name="Straight Connector 109">
                      <a:extLst>
                        <a:ext uri="{FF2B5EF4-FFF2-40B4-BE49-F238E27FC236}">
                          <a16:creationId xmlns:a16="http://schemas.microsoft.com/office/drawing/2014/main" id="{9EDB5E3F-0ADD-72B9-2D85-85B62332F9C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7140038" y="6626431"/>
                      <a:ext cx="243445" cy="0"/>
                    </a:xfrm>
                    <a:prstGeom prst="line">
                      <a:avLst/>
                    </a:prstGeom>
                    <a:noFill/>
                    <a:ln w="6350" cap="flat" cmpd="sng" algn="ctr">
                      <a:solidFill>
                        <a:schemeClr val="accent1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111" name="Straight Connector 110">
                      <a:extLst>
                        <a:ext uri="{FF2B5EF4-FFF2-40B4-BE49-F238E27FC236}">
                          <a16:creationId xmlns:a16="http://schemas.microsoft.com/office/drawing/2014/main" id="{60CA8E2C-6255-6C07-3199-44FD6BEDC65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7140038" y="7125194"/>
                      <a:ext cx="243445" cy="0"/>
                    </a:xfrm>
                    <a:prstGeom prst="line">
                      <a:avLst/>
                    </a:prstGeom>
                    <a:noFill/>
                    <a:ln w="6350" cap="flat" cmpd="sng" algn="ctr">
                      <a:solidFill>
                        <a:schemeClr val="accent1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112" name="Straight Connector 111">
                      <a:extLst>
                        <a:ext uri="{FF2B5EF4-FFF2-40B4-BE49-F238E27FC236}">
                          <a16:creationId xmlns:a16="http://schemas.microsoft.com/office/drawing/2014/main" id="{438B1CB3-63D1-EF55-B475-48AB4AB420C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7261761" y="6626431"/>
                      <a:ext cx="0" cy="486888"/>
                    </a:xfrm>
                    <a:prstGeom prst="line">
                      <a:avLst/>
                    </a:prstGeom>
                    <a:noFill/>
                    <a:ln w="6350" cap="flat" cmpd="sng" algn="ctr">
                      <a:solidFill>
                        <a:schemeClr val="accent1"/>
                      </a:solidFill>
                      <a:prstDash val="solid"/>
                      <a:miter lim="800000"/>
                    </a:ln>
                    <a:effectLst/>
                  </p:spPr>
                </p:cxnSp>
              </p:grpSp>
              <p:grpSp>
                <p:nvGrpSpPr>
                  <p:cNvPr id="62" name="Group 61">
                    <a:extLst>
                      <a:ext uri="{FF2B5EF4-FFF2-40B4-BE49-F238E27FC236}">
                        <a16:creationId xmlns:a16="http://schemas.microsoft.com/office/drawing/2014/main" id="{6E615CE2-7261-A662-8381-11EEB317CCEF}"/>
                      </a:ext>
                    </a:extLst>
                  </p:cNvPr>
                  <p:cNvGrpSpPr/>
                  <p:nvPr/>
                </p:nvGrpSpPr>
                <p:grpSpPr>
                  <a:xfrm>
                    <a:off x="9938418" y="15170660"/>
                    <a:ext cx="55993" cy="34580"/>
                    <a:chOff x="7140038" y="6626431"/>
                    <a:chExt cx="243445" cy="498763"/>
                  </a:xfrm>
                </p:grpSpPr>
                <p:cxnSp>
                  <p:nvCxnSpPr>
                    <p:cNvPr id="107" name="Straight Connector 106">
                      <a:extLst>
                        <a:ext uri="{FF2B5EF4-FFF2-40B4-BE49-F238E27FC236}">
                          <a16:creationId xmlns:a16="http://schemas.microsoft.com/office/drawing/2014/main" id="{5D340E10-F2C9-025C-D5E2-E0695811335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7140038" y="6626431"/>
                      <a:ext cx="243445" cy="0"/>
                    </a:xfrm>
                    <a:prstGeom prst="line">
                      <a:avLst/>
                    </a:prstGeom>
                    <a:noFill/>
                    <a:ln w="6350" cap="flat" cmpd="sng" algn="ctr">
                      <a:solidFill>
                        <a:schemeClr val="accent1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108" name="Straight Connector 107">
                      <a:extLst>
                        <a:ext uri="{FF2B5EF4-FFF2-40B4-BE49-F238E27FC236}">
                          <a16:creationId xmlns:a16="http://schemas.microsoft.com/office/drawing/2014/main" id="{1A22B929-F50D-5B6B-95DD-7FF27226A49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7140038" y="7125194"/>
                      <a:ext cx="243445" cy="0"/>
                    </a:xfrm>
                    <a:prstGeom prst="line">
                      <a:avLst/>
                    </a:prstGeom>
                    <a:noFill/>
                    <a:ln w="6350" cap="flat" cmpd="sng" algn="ctr">
                      <a:solidFill>
                        <a:schemeClr val="accent1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109" name="Straight Connector 108">
                      <a:extLst>
                        <a:ext uri="{FF2B5EF4-FFF2-40B4-BE49-F238E27FC236}">
                          <a16:creationId xmlns:a16="http://schemas.microsoft.com/office/drawing/2014/main" id="{A066B6EA-506E-FF8B-89DD-0D66B819E31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7261761" y="6626431"/>
                      <a:ext cx="0" cy="486888"/>
                    </a:xfrm>
                    <a:prstGeom prst="line">
                      <a:avLst/>
                    </a:prstGeom>
                    <a:noFill/>
                    <a:ln w="6350" cap="flat" cmpd="sng" algn="ctr">
                      <a:solidFill>
                        <a:schemeClr val="accent1"/>
                      </a:solidFill>
                      <a:prstDash val="solid"/>
                      <a:miter lim="800000"/>
                    </a:ln>
                    <a:effectLst/>
                  </p:spPr>
                </p:cxnSp>
              </p:grpSp>
              <p:grpSp>
                <p:nvGrpSpPr>
                  <p:cNvPr id="63" name="Group 62">
                    <a:extLst>
                      <a:ext uri="{FF2B5EF4-FFF2-40B4-BE49-F238E27FC236}">
                        <a16:creationId xmlns:a16="http://schemas.microsoft.com/office/drawing/2014/main" id="{48CA3671-C9EF-256B-30E2-F8EE81F802A9}"/>
                      </a:ext>
                    </a:extLst>
                  </p:cNvPr>
                  <p:cNvGrpSpPr/>
                  <p:nvPr/>
                </p:nvGrpSpPr>
                <p:grpSpPr>
                  <a:xfrm>
                    <a:off x="10032547" y="15170660"/>
                    <a:ext cx="55993" cy="34580"/>
                    <a:chOff x="7140038" y="6626431"/>
                    <a:chExt cx="243445" cy="498763"/>
                  </a:xfrm>
                </p:grpSpPr>
                <p:cxnSp>
                  <p:nvCxnSpPr>
                    <p:cNvPr id="104" name="Straight Connector 103">
                      <a:extLst>
                        <a:ext uri="{FF2B5EF4-FFF2-40B4-BE49-F238E27FC236}">
                          <a16:creationId xmlns:a16="http://schemas.microsoft.com/office/drawing/2014/main" id="{74ABBF71-BB26-C9E2-4258-38C122A97DEA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7140038" y="6626431"/>
                      <a:ext cx="243445" cy="0"/>
                    </a:xfrm>
                    <a:prstGeom prst="line">
                      <a:avLst/>
                    </a:prstGeom>
                    <a:noFill/>
                    <a:ln w="6350" cap="flat" cmpd="sng" algn="ctr">
                      <a:solidFill>
                        <a:schemeClr val="accent1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105" name="Straight Connector 104">
                      <a:extLst>
                        <a:ext uri="{FF2B5EF4-FFF2-40B4-BE49-F238E27FC236}">
                          <a16:creationId xmlns:a16="http://schemas.microsoft.com/office/drawing/2014/main" id="{C7DAE147-7DB7-9695-7992-435FD6840149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7140038" y="7125194"/>
                      <a:ext cx="243445" cy="0"/>
                    </a:xfrm>
                    <a:prstGeom prst="line">
                      <a:avLst/>
                    </a:prstGeom>
                    <a:noFill/>
                    <a:ln w="6350" cap="flat" cmpd="sng" algn="ctr">
                      <a:solidFill>
                        <a:schemeClr val="accent1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106" name="Straight Connector 105">
                      <a:extLst>
                        <a:ext uri="{FF2B5EF4-FFF2-40B4-BE49-F238E27FC236}">
                          <a16:creationId xmlns:a16="http://schemas.microsoft.com/office/drawing/2014/main" id="{A040BB12-C719-DF69-894C-C8636237604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7261761" y="6626431"/>
                      <a:ext cx="0" cy="486888"/>
                    </a:xfrm>
                    <a:prstGeom prst="line">
                      <a:avLst/>
                    </a:prstGeom>
                    <a:noFill/>
                    <a:ln w="6350" cap="flat" cmpd="sng" algn="ctr">
                      <a:solidFill>
                        <a:schemeClr val="accent1"/>
                      </a:solidFill>
                      <a:prstDash val="solid"/>
                      <a:miter lim="800000"/>
                    </a:ln>
                    <a:effectLst/>
                  </p:spPr>
                </p:cxnSp>
              </p:grpSp>
              <p:grpSp>
                <p:nvGrpSpPr>
                  <p:cNvPr id="64" name="Group 63">
                    <a:extLst>
                      <a:ext uri="{FF2B5EF4-FFF2-40B4-BE49-F238E27FC236}">
                        <a16:creationId xmlns:a16="http://schemas.microsoft.com/office/drawing/2014/main" id="{69C9A89A-1DE6-2354-B1A2-C5413BB2972B}"/>
                      </a:ext>
                    </a:extLst>
                  </p:cNvPr>
                  <p:cNvGrpSpPr/>
                  <p:nvPr/>
                </p:nvGrpSpPr>
                <p:grpSpPr>
                  <a:xfrm>
                    <a:off x="10535090" y="15563763"/>
                    <a:ext cx="55993" cy="34580"/>
                    <a:chOff x="7140038" y="6626431"/>
                    <a:chExt cx="243445" cy="498763"/>
                  </a:xfrm>
                </p:grpSpPr>
                <p:cxnSp>
                  <p:nvCxnSpPr>
                    <p:cNvPr id="101" name="Straight Connector 100">
                      <a:extLst>
                        <a:ext uri="{FF2B5EF4-FFF2-40B4-BE49-F238E27FC236}">
                          <a16:creationId xmlns:a16="http://schemas.microsoft.com/office/drawing/2014/main" id="{6147BEEB-79DC-2C8C-7F3E-E8A6762B62D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7140038" y="6626431"/>
                      <a:ext cx="243445" cy="0"/>
                    </a:xfrm>
                    <a:prstGeom prst="line">
                      <a:avLst/>
                    </a:prstGeom>
                    <a:noFill/>
                    <a:ln w="6350" cap="flat" cmpd="sng" algn="ctr">
                      <a:solidFill>
                        <a:schemeClr val="accent1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102" name="Straight Connector 101">
                      <a:extLst>
                        <a:ext uri="{FF2B5EF4-FFF2-40B4-BE49-F238E27FC236}">
                          <a16:creationId xmlns:a16="http://schemas.microsoft.com/office/drawing/2014/main" id="{277AD994-204F-55D2-FC01-0F310DE1CE0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7140038" y="7125194"/>
                      <a:ext cx="243445" cy="0"/>
                    </a:xfrm>
                    <a:prstGeom prst="line">
                      <a:avLst/>
                    </a:prstGeom>
                    <a:noFill/>
                    <a:ln w="6350" cap="flat" cmpd="sng" algn="ctr">
                      <a:solidFill>
                        <a:schemeClr val="accent1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103" name="Straight Connector 102">
                      <a:extLst>
                        <a:ext uri="{FF2B5EF4-FFF2-40B4-BE49-F238E27FC236}">
                          <a16:creationId xmlns:a16="http://schemas.microsoft.com/office/drawing/2014/main" id="{575E7FC2-A583-76C8-41FC-901DE152062A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7261761" y="6626431"/>
                      <a:ext cx="0" cy="486888"/>
                    </a:xfrm>
                    <a:prstGeom prst="line">
                      <a:avLst/>
                    </a:prstGeom>
                    <a:noFill/>
                    <a:ln w="6350" cap="flat" cmpd="sng" algn="ctr">
                      <a:solidFill>
                        <a:schemeClr val="accent1"/>
                      </a:solidFill>
                      <a:prstDash val="solid"/>
                      <a:miter lim="800000"/>
                    </a:ln>
                    <a:effectLst/>
                  </p:spPr>
                </p:cxnSp>
              </p:grpSp>
              <p:grpSp>
                <p:nvGrpSpPr>
                  <p:cNvPr id="65" name="Group 64">
                    <a:extLst>
                      <a:ext uri="{FF2B5EF4-FFF2-40B4-BE49-F238E27FC236}">
                        <a16:creationId xmlns:a16="http://schemas.microsoft.com/office/drawing/2014/main" id="{C7B5A936-247A-32A5-94F8-C984759F249C}"/>
                      </a:ext>
                    </a:extLst>
                  </p:cNvPr>
                  <p:cNvGrpSpPr/>
                  <p:nvPr/>
                </p:nvGrpSpPr>
                <p:grpSpPr>
                  <a:xfrm>
                    <a:off x="10656721" y="15671360"/>
                    <a:ext cx="55993" cy="34580"/>
                    <a:chOff x="7140038" y="6626431"/>
                    <a:chExt cx="243445" cy="498763"/>
                  </a:xfrm>
                </p:grpSpPr>
                <p:cxnSp>
                  <p:nvCxnSpPr>
                    <p:cNvPr id="98" name="Straight Connector 97">
                      <a:extLst>
                        <a:ext uri="{FF2B5EF4-FFF2-40B4-BE49-F238E27FC236}">
                          <a16:creationId xmlns:a16="http://schemas.microsoft.com/office/drawing/2014/main" id="{F6584D8B-0ED0-1225-47F5-42AF8FBA537F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7140038" y="6626431"/>
                      <a:ext cx="243445" cy="0"/>
                    </a:xfrm>
                    <a:prstGeom prst="line">
                      <a:avLst/>
                    </a:prstGeom>
                    <a:noFill/>
                    <a:ln w="6350" cap="flat" cmpd="sng" algn="ctr">
                      <a:solidFill>
                        <a:schemeClr val="accent1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99" name="Straight Connector 98">
                      <a:extLst>
                        <a:ext uri="{FF2B5EF4-FFF2-40B4-BE49-F238E27FC236}">
                          <a16:creationId xmlns:a16="http://schemas.microsoft.com/office/drawing/2014/main" id="{D5C63104-0236-5668-1A63-BFA8E288A1CF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7140038" y="7125194"/>
                      <a:ext cx="243445" cy="0"/>
                    </a:xfrm>
                    <a:prstGeom prst="line">
                      <a:avLst/>
                    </a:prstGeom>
                    <a:noFill/>
                    <a:ln w="6350" cap="flat" cmpd="sng" algn="ctr">
                      <a:solidFill>
                        <a:schemeClr val="accent1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100" name="Straight Connector 99">
                      <a:extLst>
                        <a:ext uri="{FF2B5EF4-FFF2-40B4-BE49-F238E27FC236}">
                          <a16:creationId xmlns:a16="http://schemas.microsoft.com/office/drawing/2014/main" id="{15941EB3-9241-31BE-7A06-5EB9C8322B0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7261761" y="6626431"/>
                      <a:ext cx="0" cy="486888"/>
                    </a:xfrm>
                    <a:prstGeom prst="line">
                      <a:avLst/>
                    </a:prstGeom>
                    <a:noFill/>
                    <a:ln w="6350" cap="flat" cmpd="sng" algn="ctr">
                      <a:solidFill>
                        <a:schemeClr val="accent1"/>
                      </a:solidFill>
                      <a:prstDash val="solid"/>
                      <a:miter lim="800000"/>
                    </a:ln>
                    <a:effectLst/>
                  </p:spPr>
                </p:cxnSp>
              </p:grpSp>
              <p:grpSp>
                <p:nvGrpSpPr>
                  <p:cNvPr id="66" name="Group 65">
                    <a:extLst>
                      <a:ext uri="{FF2B5EF4-FFF2-40B4-BE49-F238E27FC236}">
                        <a16:creationId xmlns:a16="http://schemas.microsoft.com/office/drawing/2014/main" id="{E2DC9CD9-5BBA-7084-F2D3-BD354F6E21AD}"/>
                      </a:ext>
                    </a:extLst>
                  </p:cNvPr>
                  <p:cNvGrpSpPr/>
                  <p:nvPr/>
                </p:nvGrpSpPr>
                <p:grpSpPr>
                  <a:xfrm>
                    <a:off x="10828111" y="15671360"/>
                    <a:ext cx="55993" cy="34580"/>
                    <a:chOff x="7140038" y="6626431"/>
                    <a:chExt cx="243445" cy="498763"/>
                  </a:xfrm>
                </p:grpSpPr>
                <p:cxnSp>
                  <p:nvCxnSpPr>
                    <p:cNvPr id="95" name="Straight Connector 94">
                      <a:extLst>
                        <a:ext uri="{FF2B5EF4-FFF2-40B4-BE49-F238E27FC236}">
                          <a16:creationId xmlns:a16="http://schemas.microsoft.com/office/drawing/2014/main" id="{4A641AAB-7422-8AB5-EE13-9C78E560DAE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7140038" y="6626431"/>
                      <a:ext cx="243445" cy="0"/>
                    </a:xfrm>
                    <a:prstGeom prst="line">
                      <a:avLst/>
                    </a:prstGeom>
                    <a:noFill/>
                    <a:ln w="6350" cap="flat" cmpd="sng" algn="ctr">
                      <a:solidFill>
                        <a:schemeClr val="accent1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96" name="Straight Connector 95">
                      <a:extLst>
                        <a:ext uri="{FF2B5EF4-FFF2-40B4-BE49-F238E27FC236}">
                          <a16:creationId xmlns:a16="http://schemas.microsoft.com/office/drawing/2014/main" id="{22F24C3A-D2E3-A0E3-9377-3FBC5AF45A96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7140038" y="7125194"/>
                      <a:ext cx="243445" cy="0"/>
                    </a:xfrm>
                    <a:prstGeom prst="line">
                      <a:avLst/>
                    </a:prstGeom>
                    <a:noFill/>
                    <a:ln w="6350" cap="flat" cmpd="sng" algn="ctr">
                      <a:solidFill>
                        <a:schemeClr val="accent1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97" name="Straight Connector 96">
                      <a:extLst>
                        <a:ext uri="{FF2B5EF4-FFF2-40B4-BE49-F238E27FC236}">
                          <a16:creationId xmlns:a16="http://schemas.microsoft.com/office/drawing/2014/main" id="{91E5E967-0300-B2C8-5DE2-204C850ECE99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7261761" y="6626431"/>
                      <a:ext cx="0" cy="486888"/>
                    </a:xfrm>
                    <a:prstGeom prst="line">
                      <a:avLst/>
                    </a:prstGeom>
                    <a:noFill/>
                    <a:ln w="6350" cap="flat" cmpd="sng" algn="ctr">
                      <a:solidFill>
                        <a:schemeClr val="accent1"/>
                      </a:solidFill>
                      <a:prstDash val="solid"/>
                      <a:miter lim="800000"/>
                    </a:ln>
                    <a:effectLst/>
                  </p:spPr>
                </p:cxnSp>
              </p:grpSp>
              <p:grpSp>
                <p:nvGrpSpPr>
                  <p:cNvPr id="67" name="Group 66">
                    <a:extLst>
                      <a:ext uri="{FF2B5EF4-FFF2-40B4-BE49-F238E27FC236}">
                        <a16:creationId xmlns:a16="http://schemas.microsoft.com/office/drawing/2014/main" id="{BC5E0F22-CB6E-5488-8AED-8719053F5E63}"/>
                      </a:ext>
                    </a:extLst>
                  </p:cNvPr>
                  <p:cNvGrpSpPr/>
                  <p:nvPr/>
                </p:nvGrpSpPr>
                <p:grpSpPr>
                  <a:xfrm>
                    <a:off x="11117303" y="15803396"/>
                    <a:ext cx="55993" cy="34580"/>
                    <a:chOff x="7140038" y="6626431"/>
                    <a:chExt cx="243445" cy="498763"/>
                  </a:xfrm>
                </p:grpSpPr>
                <p:cxnSp>
                  <p:nvCxnSpPr>
                    <p:cNvPr id="92" name="Straight Connector 91">
                      <a:extLst>
                        <a:ext uri="{FF2B5EF4-FFF2-40B4-BE49-F238E27FC236}">
                          <a16:creationId xmlns:a16="http://schemas.microsoft.com/office/drawing/2014/main" id="{2264B24F-8A9E-6A18-8D23-5892A07C1746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7140038" y="6626431"/>
                      <a:ext cx="243445" cy="0"/>
                    </a:xfrm>
                    <a:prstGeom prst="line">
                      <a:avLst/>
                    </a:prstGeom>
                    <a:noFill/>
                    <a:ln w="6350" cap="flat" cmpd="sng" algn="ctr">
                      <a:solidFill>
                        <a:schemeClr val="accent1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93" name="Straight Connector 92">
                      <a:extLst>
                        <a:ext uri="{FF2B5EF4-FFF2-40B4-BE49-F238E27FC236}">
                          <a16:creationId xmlns:a16="http://schemas.microsoft.com/office/drawing/2014/main" id="{BBC3E0C3-6C46-40DD-821A-81F7A24F5AC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7140038" y="7125194"/>
                      <a:ext cx="243445" cy="0"/>
                    </a:xfrm>
                    <a:prstGeom prst="line">
                      <a:avLst/>
                    </a:prstGeom>
                    <a:noFill/>
                    <a:ln w="6350" cap="flat" cmpd="sng" algn="ctr">
                      <a:solidFill>
                        <a:schemeClr val="accent1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94" name="Straight Connector 93">
                      <a:extLst>
                        <a:ext uri="{FF2B5EF4-FFF2-40B4-BE49-F238E27FC236}">
                          <a16:creationId xmlns:a16="http://schemas.microsoft.com/office/drawing/2014/main" id="{949EB592-3E4A-4682-E1AA-2786482D2F7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7261761" y="6626431"/>
                      <a:ext cx="0" cy="486888"/>
                    </a:xfrm>
                    <a:prstGeom prst="line">
                      <a:avLst/>
                    </a:prstGeom>
                    <a:noFill/>
                    <a:ln w="6350" cap="flat" cmpd="sng" algn="ctr">
                      <a:solidFill>
                        <a:schemeClr val="accent1"/>
                      </a:solidFill>
                      <a:prstDash val="solid"/>
                      <a:miter lim="800000"/>
                    </a:ln>
                    <a:effectLst/>
                  </p:spPr>
                </p:cxnSp>
              </p:grpSp>
              <p:grpSp>
                <p:nvGrpSpPr>
                  <p:cNvPr id="68" name="Group 67">
                    <a:extLst>
                      <a:ext uri="{FF2B5EF4-FFF2-40B4-BE49-F238E27FC236}">
                        <a16:creationId xmlns:a16="http://schemas.microsoft.com/office/drawing/2014/main" id="{03C63A51-7A30-F640-7C33-1CCC231FBFC5}"/>
                      </a:ext>
                    </a:extLst>
                  </p:cNvPr>
                  <p:cNvGrpSpPr/>
                  <p:nvPr/>
                </p:nvGrpSpPr>
                <p:grpSpPr>
                  <a:xfrm>
                    <a:off x="11374599" y="15803396"/>
                    <a:ext cx="55993" cy="34580"/>
                    <a:chOff x="7140038" y="6626431"/>
                    <a:chExt cx="243445" cy="498763"/>
                  </a:xfrm>
                </p:grpSpPr>
                <p:cxnSp>
                  <p:nvCxnSpPr>
                    <p:cNvPr id="89" name="Straight Connector 88">
                      <a:extLst>
                        <a:ext uri="{FF2B5EF4-FFF2-40B4-BE49-F238E27FC236}">
                          <a16:creationId xmlns:a16="http://schemas.microsoft.com/office/drawing/2014/main" id="{8C0D8128-EA3E-21B4-7C57-34098215086F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7140038" y="6626431"/>
                      <a:ext cx="243445" cy="0"/>
                    </a:xfrm>
                    <a:prstGeom prst="line">
                      <a:avLst/>
                    </a:prstGeom>
                    <a:noFill/>
                    <a:ln w="6350" cap="flat" cmpd="sng" algn="ctr">
                      <a:solidFill>
                        <a:schemeClr val="accent1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90" name="Straight Connector 89">
                      <a:extLst>
                        <a:ext uri="{FF2B5EF4-FFF2-40B4-BE49-F238E27FC236}">
                          <a16:creationId xmlns:a16="http://schemas.microsoft.com/office/drawing/2014/main" id="{041F9A44-6C7A-8F25-A154-A4ED102FE2DF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7140038" y="7125194"/>
                      <a:ext cx="243445" cy="0"/>
                    </a:xfrm>
                    <a:prstGeom prst="line">
                      <a:avLst/>
                    </a:prstGeom>
                    <a:noFill/>
                    <a:ln w="6350" cap="flat" cmpd="sng" algn="ctr">
                      <a:solidFill>
                        <a:schemeClr val="accent1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91" name="Straight Connector 90">
                      <a:extLst>
                        <a:ext uri="{FF2B5EF4-FFF2-40B4-BE49-F238E27FC236}">
                          <a16:creationId xmlns:a16="http://schemas.microsoft.com/office/drawing/2014/main" id="{9DBC4242-C4B2-9375-2B61-4FA7C64F3846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7261761" y="6626431"/>
                      <a:ext cx="0" cy="486888"/>
                    </a:xfrm>
                    <a:prstGeom prst="line">
                      <a:avLst/>
                    </a:prstGeom>
                    <a:noFill/>
                    <a:ln w="6350" cap="flat" cmpd="sng" algn="ctr">
                      <a:solidFill>
                        <a:schemeClr val="accent1"/>
                      </a:solidFill>
                      <a:prstDash val="solid"/>
                      <a:miter lim="800000"/>
                    </a:ln>
                    <a:effectLst/>
                  </p:spPr>
                </p:cxnSp>
              </p:grpSp>
              <p:grpSp>
                <p:nvGrpSpPr>
                  <p:cNvPr id="69" name="Group 68">
                    <a:extLst>
                      <a:ext uri="{FF2B5EF4-FFF2-40B4-BE49-F238E27FC236}">
                        <a16:creationId xmlns:a16="http://schemas.microsoft.com/office/drawing/2014/main" id="{B7949BCA-793C-14CC-0768-0DB84D2E0ADD}"/>
                      </a:ext>
                    </a:extLst>
                  </p:cNvPr>
                  <p:cNvGrpSpPr/>
                  <p:nvPr/>
                </p:nvGrpSpPr>
                <p:grpSpPr>
                  <a:xfrm>
                    <a:off x="11903652" y="15803396"/>
                    <a:ext cx="55993" cy="34580"/>
                    <a:chOff x="7140038" y="6626431"/>
                    <a:chExt cx="243445" cy="498763"/>
                  </a:xfrm>
                </p:grpSpPr>
                <p:cxnSp>
                  <p:nvCxnSpPr>
                    <p:cNvPr id="86" name="Straight Connector 85">
                      <a:extLst>
                        <a:ext uri="{FF2B5EF4-FFF2-40B4-BE49-F238E27FC236}">
                          <a16:creationId xmlns:a16="http://schemas.microsoft.com/office/drawing/2014/main" id="{BBF57AC4-0837-AD2C-CF31-10FB866A8AA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7140038" y="6626431"/>
                      <a:ext cx="243445" cy="0"/>
                    </a:xfrm>
                    <a:prstGeom prst="line">
                      <a:avLst/>
                    </a:prstGeom>
                    <a:noFill/>
                    <a:ln w="6350" cap="flat" cmpd="sng" algn="ctr">
                      <a:solidFill>
                        <a:schemeClr val="accent1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87" name="Straight Connector 86">
                      <a:extLst>
                        <a:ext uri="{FF2B5EF4-FFF2-40B4-BE49-F238E27FC236}">
                          <a16:creationId xmlns:a16="http://schemas.microsoft.com/office/drawing/2014/main" id="{9128206F-D4F0-BD5A-374B-4B226C5AB6D9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7140038" y="7125194"/>
                      <a:ext cx="243445" cy="0"/>
                    </a:xfrm>
                    <a:prstGeom prst="line">
                      <a:avLst/>
                    </a:prstGeom>
                    <a:noFill/>
                    <a:ln w="6350" cap="flat" cmpd="sng" algn="ctr">
                      <a:solidFill>
                        <a:schemeClr val="accent1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88" name="Straight Connector 87">
                      <a:extLst>
                        <a:ext uri="{FF2B5EF4-FFF2-40B4-BE49-F238E27FC236}">
                          <a16:creationId xmlns:a16="http://schemas.microsoft.com/office/drawing/2014/main" id="{013C5B5E-DBA4-6176-FD85-8A8BD75AD67A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7261761" y="6626431"/>
                      <a:ext cx="0" cy="486888"/>
                    </a:xfrm>
                    <a:prstGeom prst="line">
                      <a:avLst/>
                    </a:prstGeom>
                    <a:noFill/>
                    <a:ln w="6350" cap="flat" cmpd="sng" algn="ctr">
                      <a:solidFill>
                        <a:schemeClr val="accent1"/>
                      </a:solidFill>
                      <a:prstDash val="solid"/>
                      <a:miter lim="800000"/>
                    </a:ln>
                    <a:effectLst/>
                  </p:spPr>
                </p:cxnSp>
              </p:grpSp>
              <p:grpSp>
                <p:nvGrpSpPr>
                  <p:cNvPr id="70" name="Group 69">
                    <a:extLst>
                      <a:ext uri="{FF2B5EF4-FFF2-40B4-BE49-F238E27FC236}">
                        <a16:creationId xmlns:a16="http://schemas.microsoft.com/office/drawing/2014/main" id="{CF4B3AF7-74FB-AF0A-24B0-EA20F987A3A2}"/>
                      </a:ext>
                    </a:extLst>
                  </p:cNvPr>
                  <p:cNvGrpSpPr/>
                  <p:nvPr/>
                </p:nvGrpSpPr>
                <p:grpSpPr>
                  <a:xfrm>
                    <a:off x="11913008" y="16008808"/>
                    <a:ext cx="55993" cy="34580"/>
                    <a:chOff x="7140038" y="6626431"/>
                    <a:chExt cx="243445" cy="498763"/>
                  </a:xfrm>
                </p:grpSpPr>
                <p:cxnSp>
                  <p:nvCxnSpPr>
                    <p:cNvPr id="83" name="Straight Connector 82">
                      <a:extLst>
                        <a:ext uri="{FF2B5EF4-FFF2-40B4-BE49-F238E27FC236}">
                          <a16:creationId xmlns:a16="http://schemas.microsoft.com/office/drawing/2014/main" id="{B54CFC73-C528-B670-CC8D-54026832E684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7140038" y="6626431"/>
                      <a:ext cx="243445" cy="0"/>
                    </a:xfrm>
                    <a:prstGeom prst="line">
                      <a:avLst/>
                    </a:prstGeom>
                    <a:noFill/>
                    <a:ln w="6350" cap="flat" cmpd="sng" algn="ctr">
                      <a:solidFill>
                        <a:schemeClr val="accent1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84" name="Straight Connector 83">
                      <a:extLst>
                        <a:ext uri="{FF2B5EF4-FFF2-40B4-BE49-F238E27FC236}">
                          <a16:creationId xmlns:a16="http://schemas.microsoft.com/office/drawing/2014/main" id="{8187D9F1-51C5-E378-B0FA-7019C1E468B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7140038" y="7125194"/>
                      <a:ext cx="243445" cy="0"/>
                    </a:xfrm>
                    <a:prstGeom prst="line">
                      <a:avLst/>
                    </a:prstGeom>
                    <a:noFill/>
                    <a:ln w="6350" cap="flat" cmpd="sng" algn="ctr">
                      <a:solidFill>
                        <a:schemeClr val="accent1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85" name="Straight Connector 84">
                      <a:extLst>
                        <a:ext uri="{FF2B5EF4-FFF2-40B4-BE49-F238E27FC236}">
                          <a16:creationId xmlns:a16="http://schemas.microsoft.com/office/drawing/2014/main" id="{605A2A9A-2D8F-E695-EE32-833002B84A5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7261761" y="6626431"/>
                      <a:ext cx="0" cy="486888"/>
                    </a:xfrm>
                    <a:prstGeom prst="line">
                      <a:avLst/>
                    </a:prstGeom>
                    <a:noFill/>
                    <a:ln w="6350" cap="flat" cmpd="sng" algn="ctr">
                      <a:solidFill>
                        <a:schemeClr val="accent1"/>
                      </a:solidFill>
                      <a:prstDash val="solid"/>
                      <a:miter lim="800000"/>
                    </a:ln>
                    <a:effectLst/>
                  </p:spPr>
                </p:cxnSp>
              </p:grpSp>
              <p:grpSp>
                <p:nvGrpSpPr>
                  <p:cNvPr id="71" name="Group 70">
                    <a:extLst>
                      <a:ext uri="{FF2B5EF4-FFF2-40B4-BE49-F238E27FC236}">
                        <a16:creationId xmlns:a16="http://schemas.microsoft.com/office/drawing/2014/main" id="{9BC002CD-F6C0-F6CC-D661-C988A3CCED78}"/>
                      </a:ext>
                    </a:extLst>
                  </p:cNvPr>
                  <p:cNvGrpSpPr/>
                  <p:nvPr/>
                </p:nvGrpSpPr>
                <p:grpSpPr>
                  <a:xfrm>
                    <a:off x="12062282" y="16008808"/>
                    <a:ext cx="55993" cy="34580"/>
                    <a:chOff x="7140038" y="6626431"/>
                    <a:chExt cx="243445" cy="498763"/>
                  </a:xfrm>
                </p:grpSpPr>
                <p:cxnSp>
                  <p:nvCxnSpPr>
                    <p:cNvPr id="80" name="Straight Connector 79">
                      <a:extLst>
                        <a:ext uri="{FF2B5EF4-FFF2-40B4-BE49-F238E27FC236}">
                          <a16:creationId xmlns:a16="http://schemas.microsoft.com/office/drawing/2014/main" id="{72DE3DA6-9C8D-0B2D-C443-873E4801B44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7140038" y="6626431"/>
                      <a:ext cx="243445" cy="0"/>
                    </a:xfrm>
                    <a:prstGeom prst="line">
                      <a:avLst/>
                    </a:prstGeom>
                    <a:noFill/>
                    <a:ln w="6350" cap="flat" cmpd="sng" algn="ctr">
                      <a:solidFill>
                        <a:schemeClr val="accent1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81" name="Straight Connector 80">
                      <a:extLst>
                        <a:ext uri="{FF2B5EF4-FFF2-40B4-BE49-F238E27FC236}">
                          <a16:creationId xmlns:a16="http://schemas.microsoft.com/office/drawing/2014/main" id="{7A5E8C05-02A1-F80B-72C6-0B9A12A80AF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7140038" y="7125194"/>
                      <a:ext cx="243445" cy="0"/>
                    </a:xfrm>
                    <a:prstGeom prst="line">
                      <a:avLst/>
                    </a:prstGeom>
                    <a:noFill/>
                    <a:ln w="6350" cap="flat" cmpd="sng" algn="ctr">
                      <a:solidFill>
                        <a:schemeClr val="accent1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82" name="Straight Connector 81">
                      <a:extLst>
                        <a:ext uri="{FF2B5EF4-FFF2-40B4-BE49-F238E27FC236}">
                          <a16:creationId xmlns:a16="http://schemas.microsoft.com/office/drawing/2014/main" id="{55BD96AF-AFFE-DCF7-0817-DECF50AFE589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7261761" y="6626431"/>
                      <a:ext cx="0" cy="486888"/>
                    </a:xfrm>
                    <a:prstGeom prst="line">
                      <a:avLst/>
                    </a:prstGeom>
                    <a:noFill/>
                    <a:ln w="6350" cap="flat" cmpd="sng" algn="ctr">
                      <a:solidFill>
                        <a:schemeClr val="accent1"/>
                      </a:solidFill>
                      <a:prstDash val="solid"/>
                      <a:miter lim="800000"/>
                    </a:ln>
                    <a:effectLst/>
                  </p:spPr>
                </p:cxnSp>
              </p:grpSp>
              <p:grpSp>
                <p:nvGrpSpPr>
                  <p:cNvPr id="72" name="Group 71">
                    <a:extLst>
                      <a:ext uri="{FF2B5EF4-FFF2-40B4-BE49-F238E27FC236}">
                        <a16:creationId xmlns:a16="http://schemas.microsoft.com/office/drawing/2014/main" id="{CB7C216B-E869-9E87-7E58-583C49F515FB}"/>
                      </a:ext>
                    </a:extLst>
                  </p:cNvPr>
                  <p:cNvGrpSpPr/>
                  <p:nvPr/>
                </p:nvGrpSpPr>
                <p:grpSpPr>
                  <a:xfrm>
                    <a:off x="12809079" y="16008808"/>
                    <a:ext cx="55993" cy="34580"/>
                    <a:chOff x="7140038" y="6626431"/>
                    <a:chExt cx="243445" cy="498763"/>
                  </a:xfrm>
                </p:grpSpPr>
                <p:cxnSp>
                  <p:nvCxnSpPr>
                    <p:cNvPr id="77" name="Straight Connector 76">
                      <a:extLst>
                        <a:ext uri="{FF2B5EF4-FFF2-40B4-BE49-F238E27FC236}">
                          <a16:creationId xmlns:a16="http://schemas.microsoft.com/office/drawing/2014/main" id="{1D1B309A-82B7-44E5-6325-E72ECE352A92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7140038" y="6626431"/>
                      <a:ext cx="243445" cy="0"/>
                    </a:xfrm>
                    <a:prstGeom prst="line">
                      <a:avLst/>
                    </a:prstGeom>
                    <a:noFill/>
                    <a:ln w="6350" cap="flat" cmpd="sng" algn="ctr">
                      <a:solidFill>
                        <a:schemeClr val="accent1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78" name="Straight Connector 77">
                      <a:extLst>
                        <a:ext uri="{FF2B5EF4-FFF2-40B4-BE49-F238E27FC236}">
                          <a16:creationId xmlns:a16="http://schemas.microsoft.com/office/drawing/2014/main" id="{ACDC9378-F06C-E386-38A1-CEC4AA7CA0B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7140038" y="7125194"/>
                      <a:ext cx="243445" cy="0"/>
                    </a:xfrm>
                    <a:prstGeom prst="line">
                      <a:avLst/>
                    </a:prstGeom>
                    <a:noFill/>
                    <a:ln w="6350" cap="flat" cmpd="sng" algn="ctr">
                      <a:solidFill>
                        <a:schemeClr val="accent1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79" name="Straight Connector 78">
                      <a:extLst>
                        <a:ext uri="{FF2B5EF4-FFF2-40B4-BE49-F238E27FC236}">
                          <a16:creationId xmlns:a16="http://schemas.microsoft.com/office/drawing/2014/main" id="{8DC0263E-7912-B7A1-5A81-41EC3EAFA81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7261761" y="6626431"/>
                      <a:ext cx="0" cy="486888"/>
                    </a:xfrm>
                    <a:prstGeom prst="line">
                      <a:avLst/>
                    </a:prstGeom>
                    <a:noFill/>
                    <a:ln w="6350" cap="flat" cmpd="sng" algn="ctr">
                      <a:solidFill>
                        <a:schemeClr val="accent1"/>
                      </a:solidFill>
                      <a:prstDash val="solid"/>
                      <a:miter lim="800000"/>
                    </a:ln>
                    <a:effectLst/>
                  </p:spPr>
                </p:cxnSp>
              </p:grpSp>
              <p:grpSp>
                <p:nvGrpSpPr>
                  <p:cNvPr id="73" name="Group 72">
                    <a:extLst>
                      <a:ext uri="{FF2B5EF4-FFF2-40B4-BE49-F238E27FC236}">
                        <a16:creationId xmlns:a16="http://schemas.microsoft.com/office/drawing/2014/main" id="{083EBFDB-4F02-C3A7-B38A-E3324CBC4269}"/>
                      </a:ext>
                    </a:extLst>
                  </p:cNvPr>
                  <p:cNvGrpSpPr/>
                  <p:nvPr/>
                </p:nvGrpSpPr>
                <p:grpSpPr>
                  <a:xfrm>
                    <a:off x="13350040" y="16008808"/>
                    <a:ext cx="55993" cy="34580"/>
                    <a:chOff x="7140038" y="6626431"/>
                    <a:chExt cx="243445" cy="498763"/>
                  </a:xfrm>
                </p:grpSpPr>
                <p:cxnSp>
                  <p:nvCxnSpPr>
                    <p:cNvPr id="74" name="Straight Connector 73">
                      <a:extLst>
                        <a:ext uri="{FF2B5EF4-FFF2-40B4-BE49-F238E27FC236}">
                          <a16:creationId xmlns:a16="http://schemas.microsoft.com/office/drawing/2014/main" id="{E1D3F75B-486F-77AD-2E0B-4AD9B8E322A4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7140038" y="6626431"/>
                      <a:ext cx="243445" cy="0"/>
                    </a:xfrm>
                    <a:prstGeom prst="line">
                      <a:avLst/>
                    </a:prstGeom>
                    <a:noFill/>
                    <a:ln w="6350" cap="flat" cmpd="sng" algn="ctr">
                      <a:solidFill>
                        <a:schemeClr val="accent1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75" name="Straight Connector 74">
                      <a:extLst>
                        <a:ext uri="{FF2B5EF4-FFF2-40B4-BE49-F238E27FC236}">
                          <a16:creationId xmlns:a16="http://schemas.microsoft.com/office/drawing/2014/main" id="{24B0A20B-F7FB-B4B0-97CA-F7C3BC691219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7140038" y="7125194"/>
                      <a:ext cx="243445" cy="0"/>
                    </a:xfrm>
                    <a:prstGeom prst="line">
                      <a:avLst/>
                    </a:prstGeom>
                    <a:noFill/>
                    <a:ln w="6350" cap="flat" cmpd="sng" algn="ctr">
                      <a:solidFill>
                        <a:schemeClr val="accent1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76" name="Straight Connector 75">
                      <a:extLst>
                        <a:ext uri="{FF2B5EF4-FFF2-40B4-BE49-F238E27FC236}">
                          <a16:creationId xmlns:a16="http://schemas.microsoft.com/office/drawing/2014/main" id="{4131A2CA-A3CB-9EE7-775C-928216D6620F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7261761" y="6626431"/>
                      <a:ext cx="0" cy="486888"/>
                    </a:xfrm>
                    <a:prstGeom prst="line">
                      <a:avLst/>
                    </a:prstGeom>
                    <a:noFill/>
                    <a:ln w="6350" cap="flat" cmpd="sng" algn="ctr">
                      <a:solidFill>
                        <a:schemeClr val="accent1"/>
                      </a:solidFill>
                      <a:prstDash val="solid"/>
                      <a:miter lim="800000"/>
                    </a:ln>
                    <a:effectLst/>
                  </p:spPr>
                </p:cxnSp>
              </p:grpSp>
            </p:grp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B258FB7A-410E-FAB9-A197-CF54FA675A8A}"/>
                    </a:ext>
                  </a:extLst>
                </p:cNvPr>
                <p:cNvSpPr txBox="1"/>
                <p:nvPr/>
              </p:nvSpPr>
              <p:spPr>
                <a:xfrm>
                  <a:off x="9307286" y="16743020"/>
                  <a:ext cx="257511" cy="2283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noAutofit/>
                </a:bodyPr>
                <a:lstStyle/>
                <a:p>
                  <a:pPr marL="0" marR="0" lvl="0" indent="0" algn="r" defTabSz="46611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0</a:t>
                  </a: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CD1201E9-2497-BAB5-1C5F-058B53B947C1}"/>
                    </a:ext>
                  </a:extLst>
                </p:cNvPr>
                <p:cNvSpPr txBox="1"/>
                <p:nvPr/>
              </p:nvSpPr>
              <p:spPr>
                <a:xfrm>
                  <a:off x="9307286" y="16564765"/>
                  <a:ext cx="257511" cy="2283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noAutofit/>
                </a:bodyPr>
                <a:lstStyle/>
                <a:p>
                  <a:pPr marL="0" marR="0" lvl="0" indent="0" algn="r" defTabSz="46611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10</a:t>
                  </a:r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CD193FAD-ED27-08A7-0860-3371CE1829E1}"/>
                    </a:ext>
                  </a:extLst>
                </p:cNvPr>
                <p:cNvSpPr txBox="1"/>
                <p:nvPr/>
              </p:nvSpPr>
              <p:spPr>
                <a:xfrm>
                  <a:off x="9307286" y="16401480"/>
                  <a:ext cx="257511" cy="2283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noAutofit/>
                </a:bodyPr>
                <a:lstStyle/>
                <a:p>
                  <a:pPr marL="0" marR="0" lvl="0" indent="0" algn="r" defTabSz="46611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20</a:t>
                  </a:r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2450E0FC-7643-D51E-4A8E-86078555B02D}"/>
                    </a:ext>
                  </a:extLst>
                </p:cNvPr>
                <p:cNvSpPr txBox="1"/>
                <p:nvPr/>
              </p:nvSpPr>
              <p:spPr>
                <a:xfrm>
                  <a:off x="9307286" y="16217785"/>
                  <a:ext cx="257511" cy="2283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noAutofit/>
                </a:bodyPr>
                <a:lstStyle/>
                <a:p>
                  <a:pPr marL="0" marR="0" lvl="0" indent="0" algn="r" defTabSz="46611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30</a:t>
                  </a:r>
                </a:p>
              </p:txBody>
            </p:sp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FC739147-F2B4-EC02-CE1B-891F1B3FB00E}"/>
                    </a:ext>
                  </a:extLst>
                </p:cNvPr>
                <p:cNvSpPr txBox="1"/>
                <p:nvPr/>
              </p:nvSpPr>
              <p:spPr>
                <a:xfrm>
                  <a:off x="9307286" y="16046335"/>
                  <a:ext cx="257511" cy="2283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noAutofit/>
                </a:bodyPr>
                <a:lstStyle/>
                <a:p>
                  <a:pPr marL="0" marR="0" lvl="0" indent="0" algn="r" defTabSz="46611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40</a:t>
                  </a:r>
                </a:p>
              </p:txBody>
            </p: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17D3D45E-D87B-3CBD-3C27-3292A894BDFD}"/>
                    </a:ext>
                  </a:extLst>
                </p:cNvPr>
                <p:cNvSpPr txBox="1"/>
                <p:nvPr/>
              </p:nvSpPr>
              <p:spPr>
                <a:xfrm>
                  <a:off x="9307286" y="15872164"/>
                  <a:ext cx="257511" cy="2283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noAutofit/>
                </a:bodyPr>
                <a:lstStyle/>
                <a:p>
                  <a:pPr marL="0" marR="0" lvl="0" indent="0" algn="r" defTabSz="46611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50</a:t>
                  </a:r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F95B7E67-23AF-0B0F-FA57-17C2B5C08E92}"/>
                    </a:ext>
                  </a:extLst>
                </p:cNvPr>
                <p:cNvSpPr txBox="1"/>
                <p:nvPr/>
              </p:nvSpPr>
              <p:spPr>
                <a:xfrm>
                  <a:off x="9307286" y="15692550"/>
                  <a:ext cx="257511" cy="2283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noAutofit/>
                </a:bodyPr>
                <a:lstStyle/>
                <a:p>
                  <a:pPr marL="0" marR="0" lvl="0" indent="0" algn="r" defTabSz="46611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60</a:t>
                  </a:r>
                </a:p>
              </p:txBody>
            </p: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F464627D-5A39-A350-11F3-1C56092E2CA1}"/>
                    </a:ext>
                  </a:extLst>
                </p:cNvPr>
                <p:cNvSpPr txBox="1"/>
                <p:nvPr/>
              </p:nvSpPr>
              <p:spPr>
                <a:xfrm>
                  <a:off x="9307286" y="15519739"/>
                  <a:ext cx="257511" cy="2283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noAutofit/>
                </a:bodyPr>
                <a:lstStyle/>
                <a:p>
                  <a:pPr marL="0" marR="0" lvl="0" indent="0" algn="r" defTabSz="46611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70</a:t>
                  </a:r>
                </a:p>
              </p:txBody>
            </p: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1B2BF9A7-3E2F-1395-CEEC-3C9016043D04}"/>
                    </a:ext>
                  </a:extLst>
                </p:cNvPr>
                <p:cNvSpPr txBox="1"/>
                <p:nvPr/>
              </p:nvSpPr>
              <p:spPr>
                <a:xfrm>
                  <a:off x="9307286" y="15346928"/>
                  <a:ext cx="257511" cy="2283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noAutofit/>
                </a:bodyPr>
                <a:lstStyle/>
                <a:p>
                  <a:pPr marL="0" marR="0" lvl="0" indent="0" algn="r" defTabSz="46611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80</a:t>
                  </a:r>
                </a:p>
              </p:txBody>
            </p: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8EF6138D-09FC-2A4D-99FE-CC6F36D84B71}"/>
                    </a:ext>
                  </a:extLst>
                </p:cNvPr>
                <p:cNvSpPr txBox="1"/>
                <p:nvPr/>
              </p:nvSpPr>
              <p:spPr>
                <a:xfrm>
                  <a:off x="9307286" y="15168675"/>
                  <a:ext cx="257511" cy="2283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noAutofit/>
                </a:bodyPr>
                <a:lstStyle/>
                <a:p>
                  <a:pPr marL="0" marR="0" lvl="0" indent="0" algn="r" defTabSz="46611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90</a:t>
                  </a:r>
                </a:p>
              </p:txBody>
            </p: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D8FAEBF4-F932-1B0F-1623-20D8A0FE4245}"/>
                    </a:ext>
                  </a:extLst>
                </p:cNvPr>
                <p:cNvSpPr txBox="1"/>
                <p:nvPr/>
              </p:nvSpPr>
              <p:spPr>
                <a:xfrm>
                  <a:off x="9307286" y="14989061"/>
                  <a:ext cx="257511" cy="2283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noAutofit/>
                </a:bodyPr>
                <a:lstStyle/>
                <a:p>
                  <a:pPr marL="0" marR="0" lvl="0" indent="0" algn="r" defTabSz="46611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100</a:t>
                  </a:r>
                </a:p>
              </p:txBody>
            </p:sp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344195CA-102C-879C-E89E-E7690BE7FFA3}"/>
                    </a:ext>
                  </a:extLst>
                </p:cNvPr>
                <p:cNvSpPr txBox="1"/>
                <p:nvPr/>
              </p:nvSpPr>
              <p:spPr>
                <a:xfrm>
                  <a:off x="9594199" y="16954823"/>
                  <a:ext cx="257511" cy="2283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noAutofit/>
                </a:bodyPr>
                <a:lstStyle/>
                <a:p>
                  <a:pPr marL="0" marR="0" lvl="0" indent="0" algn="ctr" defTabSz="46611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0</a:t>
                  </a:r>
                </a:p>
              </p:txBody>
            </p:sp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01B5463D-8D69-9627-A93D-476CB042C19B}"/>
                    </a:ext>
                  </a:extLst>
                </p:cNvPr>
                <p:cNvSpPr txBox="1"/>
                <p:nvPr/>
              </p:nvSpPr>
              <p:spPr>
                <a:xfrm>
                  <a:off x="10380692" y="16954823"/>
                  <a:ext cx="257511" cy="2283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noAutofit/>
                </a:bodyPr>
                <a:lstStyle/>
                <a:p>
                  <a:pPr marL="0" marR="0" lvl="0" indent="0" algn="ctr" defTabSz="46611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12</a:t>
                  </a:r>
                </a:p>
              </p:txBody>
            </p: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19FD79A2-D991-BB18-123F-35609A075B13}"/>
                    </a:ext>
                  </a:extLst>
                </p:cNvPr>
                <p:cNvSpPr txBox="1"/>
                <p:nvPr/>
              </p:nvSpPr>
              <p:spPr>
                <a:xfrm>
                  <a:off x="11156752" y="16954823"/>
                  <a:ext cx="257511" cy="2283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noAutofit/>
                </a:bodyPr>
                <a:lstStyle/>
                <a:p>
                  <a:pPr marL="0" marR="0" lvl="0" indent="0" algn="ctr" defTabSz="46611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24</a:t>
                  </a:r>
                </a:p>
              </p:txBody>
            </p:sp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466E3C37-EAAC-B0B5-E6CE-B94358436B2D}"/>
                    </a:ext>
                  </a:extLst>
                </p:cNvPr>
                <p:cNvSpPr txBox="1"/>
                <p:nvPr/>
              </p:nvSpPr>
              <p:spPr>
                <a:xfrm>
                  <a:off x="11943244" y="16954823"/>
                  <a:ext cx="257511" cy="2283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noAutofit/>
                </a:bodyPr>
                <a:lstStyle/>
                <a:p>
                  <a:pPr marL="0" marR="0" lvl="0" indent="0" algn="ctr" defTabSz="46611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36</a:t>
                  </a:r>
                </a:p>
              </p:txBody>
            </p: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7604F318-4BA5-EEA7-BEBB-CE859BC75246}"/>
                    </a:ext>
                  </a:extLst>
                </p:cNvPr>
                <p:cNvSpPr txBox="1"/>
                <p:nvPr/>
              </p:nvSpPr>
              <p:spPr>
                <a:xfrm>
                  <a:off x="12717490" y="16954823"/>
                  <a:ext cx="257511" cy="2283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noAutofit/>
                </a:bodyPr>
                <a:lstStyle/>
                <a:p>
                  <a:pPr marL="0" marR="0" lvl="0" indent="0" algn="ctr" defTabSz="46611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48</a:t>
                  </a:r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BBFFD4D3-C88C-B604-5A8C-249C80320D3B}"/>
                    </a:ext>
                  </a:extLst>
                </p:cNvPr>
                <p:cNvSpPr txBox="1"/>
                <p:nvPr/>
              </p:nvSpPr>
              <p:spPr>
                <a:xfrm>
                  <a:off x="13499901" y="16954823"/>
                  <a:ext cx="257511" cy="2283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noAutofit/>
                </a:bodyPr>
                <a:lstStyle/>
                <a:p>
                  <a:pPr marL="0" marR="0" lvl="0" indent="0" algn="ctr" defTabSz="46611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60</a:t>
                  </a:r>
                </a:p>
              </p:txBody>
            </p:sp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F69E423D-7C8E-9404-16F8-A7F004CC612E}"/>
                    </a:ext>
                  </a:extLst>
                </p:cNvPr>
                <p:cNvSpPr txBox="1"/>
                <p:nvPr/>
              </p:nvSpPr>
              <p:spPr>
                <a:xfrm>
                  <a:off x="11307697" y="17179095"/>
                  <a:ext cx="790512" cy="2283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noAutofit/>
                </a:bodyPr>
                <a:lstStyle/>
                <a:p>
                  <a:pPr marL="0" marR="0" lvl="0" indent="0" algn="ctr" defTabSz="46611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Months since start of response</a:t>
                  </a:r>
                </a:p>
              </p:txBody>
            </p: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CA7D79E5-2F5E-2E1A-12AC-959459D23C59}"/>
                    </a:ext>
                  </a:extLst>
                </p:cNvPr>
                <p:cNvSpPr txBox="1"/>
                <p:nvPr/>
              </p:nvSpPr>
              <p:spPr>
                <a:xfrm rot="16200000">
                  <a:off x="7859316" y="15862605"/>
                  <a:ext cx="2290116" cy="2283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noAutofit/>
                </a:bodyPr>
                <a:lstStyle/>
                <a:p>
                  <a:pPr marL="0" marR="0" lvl="0" indent="0" algn="ctr" defTabSz="46611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DoR (%)</a:t>
                  </a:r>
                </a:p>
              </p:txBody>
            </p: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86F057FA-12D2-AD6A-F10E-19CD77D5E4F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660732" y="15979309"/>
                  <a:ext cx="2343906" cy="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chemeClr val="tx1"/>
                  </a:solidFill>
                  <a:prstDash val="dashDot"/>
                  <a:miter lim="800000"/>
                </a:ln>
                <a:effectLst/>
              </p:spPr>
            </p:cxn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BAA1FD82-C6DD-5A8E-FD85-3DA02C5FE26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12374529" y="16382967"/>
                  <a:ext cx="962193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chemeClr val="accent1"/>
                  </a:solidFill>
                  <a:prstDash val="dash"/>
                  <a:miter lim="800000"/>
                </a:ln>
                <a:effectLst/>
              </p:spPr>
            </p:cxnSp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99A0AD15-B07F-CA73-61E4-BA3A51592931}"/>
                    </a:ext>
                  </a:extLst>
                </p:cNvPr>
                <p:cNvSpPr txBox="1"/>
                <p:nvPr/>
              </p:nvSpPr>
              <p:spPr>
                <a:xfrm>
                  <a:off x="12917342" y="15746951"/>
                  <a:ext cx="896070" cy="276999"/>
                </a:xfrm>
                <a:prstGeom prst="rect">
                  <a:avLst/>
                </a:prstGeom>
                <a:noFill/>
              </p:spPr>
              <p:txBody>
                <a:bodyPr wrap="square" lIns="0" rtlCol="0" anchor="ctr">
                  <a:noAutofit/>
                </a:bodyPr>
                <a:lstStyle/>
                <a:p>
                  <a:pPr marL="0" marR="0" lvl="0" indent="0" algn="ctr" defTabSz="46611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4472C4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47%</a:t>
                  </a:r>
                </a:p>
              </p:txBody>
            </p:sp>
          </p:grpSp>
        </p:grp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6E6165A6-89A9-8FA6-3A23-478A5EFB704C}"/>
              </a:ext>
            </a:extLst>
          </p:cNvPr>
          <p:cNvGrpSpPr/>
          <p:nvPr/>
        </p:nvGrpSpPr>
        <p:grpSpPr>
          <a:xfrm>
            <a:off x="609811" y="4235964"/>
            <a:ext cx="3602601" cy="2525605"/>
            <a:chOff x="4072078" y="1363335"/>
            <a:chExt cx="4058444" cy="3092492"/>
          </a:xfrm>
        </p:grpSpPr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B6F3F37F-02AA-F745-4BC9-31B71A837AF8}"/>
                </a:ext>
              </a:extLst>
            </p:cNvPr>
            <p:cNvGrpSpPr/>
            <p:nvPr/>
          </p:nvGrpSpPr>
          <p:grpSpPr>
            <a:xfrm>
              <a:off x="4125532" y="1544435"/>
              <a:ext cx="4004990" cy="2911392"/>
              <a:chOff x="3577054" y="7047841"/>
              <a:chExt cx="5096114" cy="2930989"/>
            </a:xfrm>
          </p:grpSpPr>
          <p:grpSp>
            <p:nvGrpSpPr>
              <p:cNvPr id="123" name="Group 122">
                <a:extLst>
                  <a:ext uri="{FF2B5EF4-FFF2-40B4-BE49-F238E27FC236}">
                    <a16:creationId xmlns:a16="http://schemas.microsoft.com/office/drawing/2014/main" id="{E1A0AF40-728C-9833-341C-F5C0FB54F326}"/>
                  </a:ext>
                </a:extLst>
              </p:cNvPr>
              <p:cNvGrpSpPr/>
              <p:nvPr/>
            </p:nvGrpSpPr>
            <p:grpSpPr>
              <a:xfrm>
                <a:off x="3577054" y="9607266"/>
                <a:ext cx="4981182" cy="371564"/>
                <a:chOff x="8776230" y="17336060"/>
                <a:chExt cx="4981182" cy="371564"/>
              </a:xfrm>
            </p:grpSpPr>
            <p:sp>
              <p:nvSpPr>
                <p:cNvPr id="231" name="TextBox 230">
                  <a:extLst>
                    <a:ext uri="{FF2B5EF4-FFF2-40B4-BE49-F238E27FC236}">
                      <a16:creationId xmlns:a16="http://schemas.microsoft.com/office/drawing/2014/main" id="{7C23AD1A-E914-7292-BF34-DC3ED37F527B}"/>
                    </a:ext>
                  </a:extLst>
                </p:cNvPr>
                <p:cNvSpPr txBox="1"/>
                <p:nvPr/>
              </p:nvSpPr>
              <p:spPr>
                <a:xfrm>
                  <a:off x="8776230" y="17336060"/>
                  <a:ext cx="548202" cy="37156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noAutofit/>
                </a:bodyPr>
                <a:lstStyle/>
                <a:p>
                  <a:pPr marL="0" marR="0" lvl="0" indent="0" algn="l" defTabSz="46611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No. </a:t>
                  </a:r>
                  <a:br>
                    <a:rPr kumimoji="0" lang="en-US" sz="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</a:br>
                  <a:r>
                    <a:rPr kumimoji="0" lang="en-US" sz="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at risk</a:t>
                  </a:r>
                </a:p>
              </p:txBody>
            </p:sp>
            <p:sp>
              <p:nvSpPr>
                <p:cNvPr id="232" name="TextBox 231">
                  <a:extLst>
                    <a:ext uri="{FF2B5EF4-FFF2-40B4-BE49-F238E27FC236}">
                      <a16:creationId xmlns:a16="http://schemas.microsoft.com/office/drawing/2014/main" id="{6DD7DE3D-156E-14A5-B746-9CC7DDD45743}"/>
                    </a:ext>
                  </a:extLst>
                </p:cNvPr>
                <p:cNvSpPr txBox="1"/>
                <p:nvPr/>
              </p:nvSpPr>
              <p:spPr>
                <a:xfrm>
                  <a:off x="9594199" y="17479237"/>
                  <a:ext cx="257511" cy="2283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noAutofit/>
                </a:bodyPr>
                <a:lstStyle/>
                <a:p>
                  <a:pPr marL="0" marR="0" lvl="0" indent="0" algn="ctr" defTabSz="46611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32</a:t>
                  </a:r>
                </a:p>
              </p:txBody>
            </p:sp>
            <p:sp>
              <p:nvSpPr>
                <p:cNvPr id="233" name="TextBox 232">
                  <a:extLst>
                    <a:ext uri="{FF2B5EF4-FFF2-40B4-BE49-F238E27FC236}">
                      <a16:creationId xmlns:a16="http://schemas.microsoft.com/office/drawing/2014/main" id="{6C5D3CB0-59D4-DA55-D58C-CDDE004BE55D}"/>
                    </a:ext>
                  </a:extLst>
                </p:cNvPr>
                <p:cNvSpPr txBox="1"/>
                <p:nvPr/>
              </p:nvSpPr>
              <p:spPr>
                <a:xfrm>
                  <a:off x="10380692" y="17479237"/>
                  <a:ext cx="257511" cy="2283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noAutofit/>
                </a:bodyPr>
                <a:lstStyle/>
                <a:p>
                  <a:pPr marL="0" marR="0" lvl="0" indent="0" algn="ctr" defTabSz="46611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15</a:t>
                  </a:r>
                </a:p>
              </p:txBody>
            </p:sp>
            <p:sp>
              <p:nvSpPr>
                <p:cNvPr id="234" name="TextBox 233">
                  <a:extLst>
                    <a:ext uri="{FF2B5EF4-FFF2-40B4-BE49-F238E27FC236}">
                      <a16:creationId xmlns:a16="http://schemas.microsoft.com/office/drawing/2014/main" id="{C389C47D-C371-2EEA-C94A-8F7E7DEEB969}"/>
                    </a:ext>
                  </a:extLst>
                </p:cNvPr>
                <p:cNvSpPr txBox="1"/>
                <p:nvPr/>
              </p:nvSpPr>
              <p:spPr>
                <a:xfrm>
                  <a:off x="11156752" y="17479237"/>
                  <a:ext cx="257511" cy="2283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noAutofit/>
                </a:bodyPr>
                <a:lstStyle/>
                <a:p>
                  <a:pPr marL="0" marR="0" lvl="0" indent="0" algn="ctr" defTabSz="46611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8</a:t>
                  </a:r>
                </a:p>
              </p:txBody>
            </p:sp>
            <p:sp>
              <p:nvSpPr>
                <p:cNvPr id="235" name="TextBox 234">
                  <a:extLst>
                    <a:ext uri="{FF2B5EF4-FFF2-40B4-BE49-F238E27FC236}">
                      <a16:creationId xmlns:a16="http://schemas.microsoft.com/office/drawing/2014/main" id="{37DDAC42-1E32-51C5-E011-6DB54668AC67}"/>
                    </a:ext>
                  </a:extLst>
                </p:cNvPr>
                <p:cNvSpPr txBox="1"/>
                <p:nvPr/>
              </p:nvSpPr>
              <p:spPr>
                <a:xfrm>
                  <a:off x="11943244" y="17479237"/>
                  <a:ext cx="257511" cy="2283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noAutofit/>
                </a:bodyPr>
                <a:lstStyle/>
                <a:p>
                  <a:pPr marL="0" marR="0" lvl="0" indent="0" algn="ctr" defTabSz="46611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3</a:t>
                  </a:r>
                </a:p>
              </p:txBody>
            </p:sp>
            <p:sp>
              <p:nvSpPr>
                <p:cNvPr id="236" name="TextBox 235">
                  <a:extLst>
                    <a:ext uri="{FF2B5EF4-FFF2-40B4-BE49-F238E27FC236}">
                      <a16:creationId xmlns:a16="http://schemas.microsoft.com/office/drawing/2014/main" id="{0CDF861D-27E5-1B67-7A0A-C667C1493F76}"/>
                    </a:ext>
                  </a:extLst>
                </p:cNvPr>
                <p:cNvSpPr txBox="1"/>
                <p:nvPr/>
              </p:nvSpPr>
              <p:spPr>
                <a:xfrm>
                  <a:off x="12717490" y="17479237"/>
                  <a:ext cx="257511" cy="2283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noAutofit/>
                </a:bodyPr>
                <a:lstStyle/>
                <a:p>
                  <a:pPr marL="0" marR="0" lvl="0" indent="0" algn="ctr" defTabSz="46611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2</a:t>
                  </a:r>
                </a:p>
              </p:txBody>
            </p:sp>
            <p:sp>
              <p:nvSpPr>
                <p:cNvPr id="237" name="TextBox 236">
                  <a:extLst>
                    <a:ext uri="{FF2B5EF4-FFF2-40B4-BE49-F238E27FC236}">
                      <a16:creationId xmlns:a16="http://schemas.microsoft.com/office/drawing/2014/main" id="{E0482DD6-8206-676B-39AF-2060B176354B}"/>
                    </a:ext>
                  </a:extLst>
                </p:cNvPr>
                <p:cNvSpPr txBox="1"/>
                <p:nvPr/>
              </p:nvSpPr>
              <p:spPr>
                <a:xfrm>
                  <a:off x="13499901" y="17479237"/>
                  <a:ext cx="257511" cy="2283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noAutofit/>
                </a:bodyPr>
                <a:lstStyle/>
                <a:p>
                  <a:pPr marL="0" marR="0" lvl="0" indent="0" algn="ctr" defTabSz="46611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0</a:t>
                  </a:r>
                </a:p>
              </p:txBody>
            </p:sp>
          </p:grpSp>
          <p:grpSp>
            <p:nvGrpSpPr>
              <p:cNvPr id="124" name="Group 123">
                <a:extLst>
                  <a:ext uri="{FF2B5EF4-FFF2-40B4-BE49-F238E27FC236}">
                    <a16:creationId xmlns:a16="http://schemas.microsoft.com/office/drawing/2014/main" id="{00C4639A-D162-00CF-529C-8C63A1F5F90F}"/>
                  </a:ext>
                </a:extLst>
              </p:cNvPr>
              <p:cNvGrpSpPr/>
              <p:nvPr/>
            </p:nvGrpSpPr>
            <p:grpSpPr>
              <a:xfrm>
                <a:off x="3669230" y="7047841"/>
                <a:ext cx="4889006" cy="2579140"/>
                <a:chOff x="14306777" y="14828342"/>
                <a:chExt cx="4889006" cy="2579140"/>
              </a:xfrm>
            </p:grpSpPr>
            <p:sp>
              <p:nvSpPr>
                <p:cNvPr id="126" name="Freeform: Shape 280">
                  <a:extLst>
                    <a:ext uri="{FF2B5EF4-FFF2-40B4-BE49-F238E27FC236}">
                      <a16:creationId xmlns:a16="http://schemas.microsoft.com/office/drawing/2014/main" id="{2523C1DB-88A8-1527-95BF-6A1FD128B7A5}"/>
                    </a:ext>
                  </a:extLst>
                </p:cNvPr>
                <p:cNvSpPr/>
                <p:nvPr/>
              </p:nvSpPr>
              <p:spPr>
                <a:xfrm>
                  <a:off x="15104216" y="15065457"/>
                  <a:ext cx="4014054" cy="1823861"/>
                </a:xfrm>
                <a:custGeom>
                  <a:avLst/>
                  <a:gdLst>
                    <a:gd name="connsiteX0" fmla="*/ 0 w 12843164"/>
                    <a:gd name="connsiteY0" fmla="*/ 0 h 5835535"/>
                    <a:gd name="connsiteX1" fmla="*/ 0 w 12843164"/>
                    <a:gd name="connsiteY1" fmla="*/ 5835535 h 5835535"/>
                    <a:gd name="connsiteX2" fmla="*/ 12843164 w 12843164"/>
                    <a:gd name="connsiteY2" fmla="*/ 5835535 h 58355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2843164" h="5835535">
                      <a:moveTo>
                        <a:pt x="0" y="0"/>
                      </a:moveTo>
                      <a:lnTo>
                        <a:pt x="0" y="5835535"/>
                      </a:lnTo>
                      <a:lnTo>
                        <a:pt x="12843164" y="5835535"/>
                      </a:lnTo>
                    </a:path>
                  </a:pathLst>
                </a:custGeom>
                <a:noFill/>
                <a:ln w="95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6611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127" name="Straight Connector 126">
                  <a:extLst>
                    <a:ext uri="{FF2B5EF4-FFF2-40B4-BE49-F238E27FC236}">
                      <a16:creationId xmlns:a16="http://schemas.microsoft.com/office/drawing/2014/main" id="{1805BD6C-8C4C-20FE-4182-AB31A78BB200}"/>
                    </a:ext>
                  </a:extLst>
                </p:cNvPr>
                <p:cNvCxnSpPr/>
                <p:nvPr/>
              </p:nvCxnSpPr>
              <p:spPr>
                <a:xfrm>
                  <a:off x="15036843" y="15102944"/>
                  <a:ext cx="6751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28" name="Straight Connector 127">
                  <a:extLst>
                    <a:ext uri="{FF2B5EF4-FFF2-40B4-BE49-F238E27FC236}">
                      <a16:creationId xmlns:a16="http://schemas.microsoft.com/office/drawing/2014/main" id="{7B05B556-6378-BE34-F629-73F6191ADEC1}"/>
                    </a:ext>
                  </a:extLst>
                </p:cNvPr>
                <p:cNvCxnSpPr/>
                <p:nvPr/>
              </p:nvCxnSpPr>
              <p:spPr>
                <a:xfrm>
                  <a:off x="15036843" y="15453490"/>
                  <a:ext cx="6751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29" name="Straight Connector 128">
                  <a:extLst>
                    <a:ext uri="{FF2B5EF4-FFF2-40B4-BE49-F238E27FC236}">
                      <a16:creationId xmlns:a16="http://schemas.microsoft.com/office/drawing/2014/main" id="{22FE14BE-5D83-74E1-8AF9-2B9595AD03A8}"/>
                    </a:ext>
                  </a:extLst>
                </p:cNvPr>
                <p:cNvCxnSpPr/>
                <p:nvPr/>
              </p:nvCxnSpPr>
              <p:spPr>
                <a:xfrm>
                  <a:off x="15036843" y="15628763"/>
                  <a:ext cx="6751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30" name="Straight Connector 129">
                  <a:extLst>
                    <a:ext uri="{FF2B5EF4-FFF2-40B4-BE49-F238E27FC236}">
                      <a16:creationId xmlns:a16="http://schemas.microsoft.com/office/drawing/2014/main" id="{75128E28-FD5D-5300-5C9D-B0FA2F1A368C}"/>
                    </a:ext>
                  </a:extLst>
                </p:cNvPr>
                <p:cNvCxnSpPr/>
                <p:nvPr/>
              </p:nvCxnSpPr>
              <p:spPr>
                <a:xfrm>
                  <a:off x="15036843" y="15804036"/>
                  <a:ext cx="6751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31" name="Straight Connector 130">
                  <a:extLst>
                    <a:ext uri="{FF2B5EF4-FFF2-40B4-BE49-F238E27FC236}">
                      <a16:creationId xmlns:a16="http://schemas.microsoft.com/office/drawing/2014/main" id="{34A6B01D-7EA7-8567-7C4D-A25B9642EDC3}"/>
                    </a:ext>
                  </a:extLst>
                </p:cNvPr>
                <p:cNvCxnSpPr/>
                <p:nvPr/>
              </p:nvCxnSpPr>
              <p:spPr>
                <a:xfrm>
                  <a:off x="15036843" y="15979309"/>
                  <a:ext cx="6751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32" name="Straight Connector 131">
                  <a:extLst>
                    <a:ext uri="{FF2B5EF4-FFF2-40B4-BE49-F238E27FC236}">
                      <a16:creationId xmlns:a16="http://schemas.microsoft.com/office/drawing/2014/main" id="{376E4E8D-1FAD-35A4-0FAB-69542304F82C}"/>
                    </a:ext>
                  </a:extLst>
                </p:cNvPr>
                <p:cNvCxnSpPr/>
                <p:nvPr/>
              </p:nvCxnSpPr>
              <p:spPr>
                <a:xfrm>
                  <a:off x="15036843" y="16154582"/>
                  <a:ext cx="6751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33" name="Straight Connector 132">
                  <a:extLst>
                    <a:ext uri="{FF2B5EF4-FFF2-40B4-BE49-F238E27FC236}">
                      <a16:creationId xmlns:a16="http://schemas.microsoft.com/office/drawing/2014/main" id="{B52FED06-66CE-E806-A4EE-CFDABEEA1076}"/>
                    </a:ext>
                  </a:extLst>
                </p:cNvPr>
                <p:cNvCxnSpPr/>
                <p:nvPr/>
              </p:nvCxnSpPr>
              <p:spPr>
                <a:xfrm>
                  <a:off x="15036843" y="16329855"/>
                  <a:ext cx="6751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34" name="Straight Connector 133">
                  <a:extLst>
                    <a:ext uri="{FF2B5EF4-FFF2-40B4-BE49-F238E27FC236}">
                      <a16:creationId xmlns:a16="http://schemas.microsoft.com/office/drawing/2014/main" id="{F2AFDCCD-FDC7-033F-EFBA-F7A60A05562A}"/>
                    </a:ext>
                  </a:extLst>
                </p:cNvPr>
                <p:cNvCxnSpPr/>
                <p:nvPr/>
              </p:nvCxnSpPr>
              <p:spPr>
                <a:xfrm>
                  <a:off x="15036843" y="16505128"/>
                  <a:ext cx="6751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35" name="Straight Connector 134">
                  <a:extLst>
                    <a:ext uri="{FF2B5EF4-FFF2-40B4-BE49-F238E27FC236}">
                      <a16:creationId xmlns:a16="http://schemas.microsoft.com/office/drawing/2014/main" id="{E3380748-CF0C-998E-7531-623C95DEBD8E}"/>
                    </a:ext>
                  </a:extLst>
                </p:cNvPr>
                <p:cNvCxnSpPr/>
                <p:nvPr/>
              </p:nvCxnSpPr>
              <p:spPr>
                <a:xfrm>
                  <a:off x="15036843" y="16680401"/>
                  <a:ext cx="6751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36" name="Straight Connector 135">
                  <a:extLst>
                    <a:ext uri="{FF2B5EF4-FFF2-40B4-BE49-F238E27FC236}">
                      <a16:creationId xmlns:a16="http://schemas.microsoft.com/office/drawing/2014/main" id="{C8364A73-4912-34E1-A1E8-27E1DB085B06}"/>
                    </a:ext>
                  </a:extLst>
                </p:cNvPr>
                <p:cNvCxnSpPr/>
                <p:nvPr/>
              </p:nvCxnSpPr>
              <p:spPr>
                <a:xfrm>
                  <a:off x="15036843" y="16855678"/>
                  <a:ext cx="6751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37" name="Straight Connector 136">
                  <a:extLst>
                    <a:ext uri="{FF2B5EF4-FFF2-40B4-BE49-F238E27FC236}">
                      <a16:creationId xmlns:a16="http://schemas.microsoft.com/office/drawing/2014/main" id="{CDCE8691-E0B6-6A45-702D-D968A9A90DD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15130405" y="16923073"/>
                  <a:ext cx="6751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38" name="Straight Connector 137">
                  <a:extLst>
                    <a:ext uri="{FF2B5EF4-FFF2-40B4-BE49-F238E27FC236}">
                      <a16:creationId xmlns:a16="http://schemas.microsoft.com/office/drawing/2014/main" id="{80510DB0-09F0-BA0A-9277-83DD6CE5F2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15914627" y="16923073"/>
                  <a:ext cx="6751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39" name="Straight Connector 138">
                  <a:extLst>
                    <a:ext uri="{FF2B5EF4-FFF2-40B4-BE49-F238E27FC236}">
                      <a16:creationId xmlns:a16="http://schemas.microsoft.com/office/drawing/2014/main" id="{CC05DB7D-3A7B-4355-0A18-76F7D229032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16690344" y="16923073"/>
                  <a:ext cx="6751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40" name="Straight Connector 139">
                  <a:extLst>
                    <a:ext uri="{FF2B5EF4-FFF2-40B4-BE49-F238E27FC236}">
                      <a16:creationId xmlns:a16="http://schemas.microsoft.com/office/drawing/2014/main" id="{13F26A3F-A925-7AE5-AB79-34E3572B85F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17469462" y="16923073"/>
                  <a:ext cx="6751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32D2409C-0816-A7F3-C72B-5DD4E92A1E0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18249715" y="16923073"/>
                  <a:ext cx="6751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42" name="Straight Connector 141">
                  <a:extLst>
                    <a:ext uri="{FF2B5EF4-FFF2-40B4-BE49-F238E27FC236}">
                      <a16:creationId xmlns:a16="http://schemas.microsoft.com/office/drawing/2014/main" id="{9A0649E8-B91D-19E2-F1FB-6A76474FB26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19031386" y="16923073"/>
                  <a:ext cx="6751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sp>
              <p:nvSpPr>
                <p:cNvPr id="143" name="TextBox 142">
                  <a:extLst>
                    <a:ext uri="{FF2B5EF4-FFF2-40B4-BE49-F238E27FC236}">
                      <a16:creationId xmlns:a16="http://schemas.microsoft.com/office/drawing/2014/main" id="{340D6EB6-7BAE-178B-6C2E-B6D58D11B677}"/>
                    </a:ext>
                  </a:extLst>
                </p:cNvPr>
                <p:cNvSpPr txBox="1"/>
                <p:nvPr/>
              </p:nvSpPr>
              <p:spPr>
                <a:xfrm>
                  <a:off x="14745657" y="16743020"/>
                  <a:ext cx="257511" cy="2283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noAutofit/>
                </a:bodyPr>
                <a:lstStyle/>
                <a:p>
                  <a:pPr marL="0" marR="0" lvl="0" indent="0" algn="r" defTabSz="46611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0</a:t>
                  </a:r>
                </a:p>
              </p:txBody>
            </p:sp>
            <p:sp>
              <p:nvSpPr>
                <p:cNvPr id="144" name="TextBox 143">
                  <a:extLst>
                    <a:ext uri="{FF2B5EF4-FFF2-40B4-BE49-F238E27FC236}">
                      <a16:creationId xmlns:a16="http://schemas.microsoft.com/office/drawing/2014/main" id="{F47CECD5-0894-0360-D7F2-BBAD63656BCD}"/>
                    </a:ext>
                  </a:extLst>
                </p:cNvPr>
                <p:cNvSpPr txBox="1"/>
                <p:nvPr/>
              </p:nvSpPr>
              <p:spPr>
                <a:xfrm>
                  <a:off x="14745657" y="16567625"/>
                  <a:ext cx="257511" cy="2283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noAutofit/>
                </a:bodyPr>
                <a:lstStyle/>
                <a:p>
                  <a:pPr marL="0" marR="0" lvl="0" indent="0" algn="r" defTabSz="46611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10</a:t>
                  </a:r>
                </a:p>
              </p:txBody>
            </p:sp>
            <p:sp>
              <p:nvSpPr>
                <p:cNvPr id="145" name="TextBox 144">
                  <a:extLst>
                    <a:ext uri="{FF2B5EF4-FFF2-40B4-BE49-F238E27FC236}">
                      <a16:creationId xmlns:a16="http://schemas.microsoft.com/office/drawing/2014/main" id="{A4B5CCC5-150E-3EED-9516-9F080B63FADC}"/>
                    </a:ext>
                  </a:extLst>
                </p:cNvPr>
                <p:cNvSpPr txBox="1"/>
                <p:nvPr/>
              </p:nvSpPr>
              <p:spPr>
                <a:xfrm>
                  <a:off x="14745657" y="16392229"/>
                  <a:ext cx="257511" cy="2283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noAutofit/>
                </a:bodyPr>
                <a:lstStyle/>
                <a:p>
                  <a:pPr marL="0" marR="0" lvl="0" indent="0" algn="r" defTabSz="46611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20</a:t>
                  </a:r>
                </a:p>
              </p:txBody>
            </p:sp>
            <p:sp>
              <p:nvSpPr>
                <p:cNvPr id="146" name="TextBox 145">
                  <a:extLst>
                    <a:ext uri="{FF2B5EF4-FFF2-40B4-BE49-F238E27FC236}">
                      <a16:creationId xmlns:a16="http://schemas.microsoft.com/office/drawing/2014/main" id="{26394DF3-6223-D339-BB97-C9706F8821C1}"/>
                    </a:ext>
                  </a:extLst>
                </p:cNvPr>
                <p:cNvSpPr txBox="1"/>
                <p:nvPr/>
              </p:nvSpPr>
              <p:spPr>
                <a:xfrm>
                  <a:off x="14745657" y="16216833"/>
                  <a:ext cx="257511" cy="2283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noAutofit/>
                </a:bodyPr>
                <a:lstStyle/>
                <a:p>
                  <a:pPr marL="0" marR="0" lvl="0" indent="0" algn="r" defTabSz="46611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30</a:t>
                  </a:r>
                </a:p>
              </p:txBody>
            </p:sp>
            <p:sp>
              <p:nvSpPr>
                <p:cNvPr id="147" name="TextBox 146">
                  <a:extLst>
                    <a:ext uri="{FF2B5EF4-FFF2-40B4-BE49-F238E27FC236}">
                      <a16:creationId xmlns:a16="http://schemas.microsoft.com/office/drawing/2014/main" id="{1C559F92-994C-2D05-4523-C0E4BEAF8485}"/>
                    </a:ext>
                  </a:extLst>
                </p:cNvPr>
                <p:cNvSpPr txBox="1"/>
                <p:nvPr/>
              </p:nvSpPr>
              <p:spPr>
                <a:xfrm>
                  <a:off x="14745657" y="16041437"/>
                  <a:ext cx="257511" cy="2283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noAutofit/>
                </a:bodyPr>
                <a:lstStyle/>
                <a:p>
                  <a:pPr marL="0" marR="0" lvl="0" indent="0" algn="r" defTabSz="46611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40</a:t>
                  </a:r>
                </a:p>
              </p:txBody>
            </p:sp>
            <p:sp>
              <p:nvSpPr>
                <p:cNvPr id="148" name="TextBox 147">
                  <a:extLst>
                    <a:ext uri="{FF2B5EF4-FFF2-40B4-BE49-F238E27FC236}">
                      <a16:creationId xmlns:a16="http://schemas.microsoft.com/office/drawing/2014/main" id="{56E4B953-5FC3-67A1-486C-07244659A8F1}"/>
                    </a:ext>
                  </a:extLst>
                </p:cNvPr>
                <p:cNvSpPr txBox="1"/>
                <p:nvPr/>
              </p:nvSpPr>
              <p:spPr>
                <a:xfrm>
                  <a:off x="14745657" y="15866041"/>
                  <a:ext cx="257511" cy="2283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noAutofit/>
                </a:bodyPr>
                <a:lstStyle/>
                <a:p>
                  <a:pPr marL="0" marR="0" lvl="0" indent="0" algn="r" defTabSz="46611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50</a:t>
                  </a:r>
                </a:p>
              </p:txBody>
            </p:sp>
            <p:sp>
              <p:nvSpPr>
                <p:cNvPr id="149" name="TextBox 148">
                  <a:extLst>
                    <a:ext uri="{FF2B5EF4-FFF2-40B4-BE49-F238E27FC236}">
                      <a16:creationId xmlns:a16="http://schemas.microsoft.com/office/drawing/2014/main" id="{F596E2AE-591F-DB73-1768-7496BB5A19C1}"/>
                    </a:ext>
                  </a:extLst>
                </p:cNvPr>
                <p:cNvSpPr txBox="1"/>
                <p:nvPr/>
              </p:nvSpPr>
              <p:spPr>
                <a:xfrm>
                  <a:off x="14745657" y="15690645"/>
                  <a:ext cx="257511" cy="2283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noAutofit/>
                </a:bodyPr>
                <a:lstStyle/>
                <a:p>
                  <a:pPr marL="0" marR="0" lvl="0" indent="0" algn="r" defTabSz="46611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60</a:t>
                  </a:r>
                </a:p>
              </p:txBody>
            </p:sp>
            <p:sp>
              <p:nvSpPr>
                <p:cNvPr id="150" name="TextBox 149">
                  <a:extLst>
                    <a:ext uri="{FF2B5EF4-FFF2-40B4-BE49-F238E27FC236}">
                      <a16:creationId xmlns:a16="http://schemas.microsoft.com/office/drawing/2014/main" id="{124536B5-C4B4-B05A-A5EC-38AE3ED76CE7}"/>
                    </a:ext>
                  </a:extLst>
                </p:cNvPr>
                <p:cNvSpPr txBox="1"/>
                <p:nvPr/>
              </p:nvSpPr>
              <p:spPr>
                <a:xfrm>
                  <a:off x="14745657" y="15515249"/>
                  <a:ext cx="257511" cy="2283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noAutofit/>
                </a:bodyPr>
                <a:lstStyle/>
                <a:p>
                  <a:pPr marL="0" marR="0" lvl="0" indent="0" algn="r" defTabSz="46611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70</a:t>
                  </a:r>
                </a:p>
              </p:txBody>
            </p:sp>
            <p:sp>
              <p:nvSpPr>
                <p:cNvPr id="151" name="TextBox 150">
                  <a:extLst>
                    <a:ext uri="{FF2B5EF4-FFF2-40B4-BE49-F238E27FC236}">
                      <a16:creationId xmlns:a16="http://schemas.microsoft.com/office/drawing/2014/main" id="{B3AF419B-FC17-553B-CEDD-58A3F413B02F}"/>
                    </a:ext>
                  </a:extLst>
                </p:cNvPr>
                <p:cNvSpPr txBox="1"/>
                <p:nvPr/>
              </p:nvSpPr>
              <p:spPr>
                <a:xfrm>
                  <a:off x="14745657" y="15339853"/>
                  <a:ext cx="257511" cy="2283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noAutofit/>
                </a:bodyPr>
                <a:lstStyle/>
                <a:p>
                  <a:pPr marL="0" marR="0" lvl="0" indent="0" algn="r" defTabSz="46611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80</a:t>
                  </a:r>
                </a:p>
              </p:txBody>
            </p:sp>
            <p:sp>
              <p:nvSpPr>
                <p:cNvPr id="152" name="TextBox 151">
                  <a:extLst>
                    <a:ext uri="{FF2B5EF4-FFF2-40B4-BE49-F238E27FC236}">
                      <a16:creationId xmlns:a16="http://schemas.microsoft.com/office/drawing/2014/main" id="{7CAD3D66-D4B7-D8B9-E7FD-DA8DEFDEC463}"/>
                    </a:ext>
                  </a:extLst>
                </p:cNvPr>
                <p:cNvSpPr txBox="1"/>
                <p:nvPr/>
              </p:nvSpPr>
              <p:spPr>
                <a:xfrm>
                  <a:off x="14745657" y="14989061"/>
                  <a:ext cx="257511" cy="2283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noAutofit/>
                </a:bodyPr>
                <a:lstStyle/>
                <a:p>
                  <a:pPr marL="0" marR="0" lvl="0" indent="0" algn="r" defTabSz="46611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100</a:t>
                  </a:r>
                </a:p>
              </p:txBody>
            </p:sp>
            <p:sp>
              <p:nvSpPr>
                <p:cNvPr id="153" name="TextBox 152">
                  <a:extLst>
                    <a:ext uri="{FF2B5EF4-FFF2-40B4-BE49-F238E27FC236}">
                      <a16:creationId xmlns:a16="http://schemas.microsoft.com/office/drawing/2014/main" id="{C9D5B346-C25E-A232-3415-1C3ACDCDEDE9}"/>
                    </a:ext>
                  </a:extLst>
                </p:cNvPr>
                <p:cNvSpPr txBox="1"/>
                <p:nvPr/>
              </p:nvSpPr>
              <p:spPr>
                <a:xfrm>
                  <a:off x="15032570" y="16954823"/>
                  <a:ext cx="257511" cy="2283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noAutofit/>
                </a:bodyPr>
                <a:lstStyle/>
                <a:p>
                  <a:pPr marL="0" marR="0" lvl="0" indent="0" algn="ctr" defTabSz="46611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0</a:t>
                  </a:r>
                </a:p>
              </p:txBody>
            </p:sp>
            <p:sp>
              <p:nvSpPr>
                <p:cNvPr id="154" name="TextBox 153">
                  <a:extLst>
                    <a:ext uri="{FF2B5EF4-FFF2-40B4-BE49-F238E27FC236}">
                      <a16:creationId xmlns:a16="http://schemas.microsoft.com/office/drawing/2014/main" id="{FAAC647B-556E-8729-362C-4F963DE9C787}"/>
                    </a:ext>
                  </a:extLst>
                </p:cNvPr>
                <p:cNvSpPr txBox="1"/>
                <p:nvPr/>
              </p:nvSpPr>
              <p:spPr>
                <a:xfrm>
                  <a:off x="15819063" y="16954823"/>
                  <a:ext cx="257511" cy="2283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noAutofit/>
                </a:bodyPr>
                <a:lstStyle/>
                <a:p>
                  <a:pPr marL="0" marR="0" lvl="0" indent="0" algn="ctr" defTabSz="46611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12</a:t>
                  </a:r>
                </a:p>
              </p:txBody>
            </p:sp>
            <p:sp>
              <p:nvSpPr>
                <p:cNvPr id="155" name="TextBox 154">
                  <a:extLst>
                    <a:ext uri="{FF2B5EF4-FFF2-40B4-BE49-F238E27FC236}">
                      <a16:creationId xmlns:a16="http://schemas.microsoft.com/office/drawing/2014/main" id="{EBADA26F-1618-1E5C-FE4F-31D95E9BD012}"/>
                    </a:ext>
                  </a:extLst>
                </p:cNvPr>
                <p:cNvSpPr txBox="1"/>
                <p:nvPr/>
              </p:nvSpPr>
              <p:spPr>
                <a:xfrm>
                  <a:off x="16595123" y="16954823"/>
                  <a:ext cx="257511" cy="2283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noAutofit/>
                </a:bodyPr>
                <a:lstStyle/>
                <a:p>
                  <a:pPr marL="0" marR="0" lvl="0" indent="0" algn="ctr" defTabSz="46611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24</a:t>
                  </a:r>
                </a:p>
              </p:txBody>
            </p:sp>
            <p:sp>
              <p:nvSpPr>
                <p:cNvPr id="156" name="TextBox 155">
                  <a:extLst>
                    <a:ext uri="{FF2B5EF4-FFF2-40B4-BE49-F238E27FC236}">
                      <a16:creationId xmlns:a16="http://schemas.microsoft.com/office/drawing/2014/main" id="{87C4705C-078E-7BB2-F1AD-C54C42428007}"/>
                    </a:ext>
                  </a:extLst>
                </p:cNvPr>
                <p:cNvSpPr txBox="1"/>
                <p:nvPr/>
              </p:nvSpPr>
              <p:spPr>
                <a:xfrm>
                  <a:off x="17381615" y="16954823"/>
                  <a:ext cx="257511" cy="2283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noAutofit/>
                </a:bodyPr>
                <a:lstStyle/>
                <a:p>
                  <a:pPr marL="0" marR="0" lvl="0" indent="0" algn="ctr" defTabSz="46611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36</a:t>
                  </a:r>
                </a:p>
              </p:txBody>
            </p:sp>
            <p:sp>
              <p:nvSpPr>
                <p:cNvPr id="157" name="TextBox 156">
                  <a:extLst>
                    <a:ext uri="{FF2B5EF4-FFF2-40B4-BE49-F238E27FC236}">
                      <a16:creationId xmlns:a16="http://schemas.microsoft.com/office/drawing/2014/main" id="{A96E9391-21E8-F0B1-869B-63C22364CE68}"/>
                    </a:ext>
                  </a:extLst>
                </p:cNvPr>
                <p:cNvSpPr txBox="1"/>
                <p:nvPr/>
              </p:nvSpPr>
              <p:spPr>
                <a:xfrm>
                  <a:off x="18155861" y="16954823"/>
                  <a:ext cx="257511" cy="2283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noAutofit/>
                </a:bodyPr>
                <a:lstStyle/>
                <a:p>
                  <a:pPr marL="0" marR="0" lvl="0" indent="0" algn="ctr" defTabSz="46611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48</a:t>
                  </a:r>
                </a:p>
              </p:txBody>
            </p:sp>
            <p:sp>
              <p:nvSpPr>
                <p:cNvPr id="158" name="TextBox 157">
                  <a:extLst>
                    <a:ext uri="{FF2B5EF4-FFF2-40B4-BE49-F238E27FC236}">
                      <a16:creationId xmlns:a16="http://schemas.microsoft.com/office/drawing/2014/main" id="{954FEC8C-BB97-9BD7-6B9A-84CD1C2F860C}"/>
                    </a:ext>
                  </a:extLst>
                </p:cNvPr>
                <p:cNvSpPr txBox="1"/>
                <p:nvPr/>
              </p:nvSpPr>
              <p:spPr>
                <a:xfrm>
                  <a:off x="18938272" y="16954823"/>
                  <a:ext cx="257511" cy="2283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noAutofit/>
                </a:bodyPr>
                <a:lstStyle/>
                <a:p>
                  <a:pPr marL="0" marR="0" lvl="0" indent="0" algn="ctr" defTabSz="46611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60</a:t>
                  </a:r>
                </a:p>
              </p:txBody>
            </p:sp>
            <p:sp>
              <p:nvSpPr>
                <p:cNvPr id="159" name="TextBox 158">
                  <a:extLst>
                    <a:ext uri="{FF2B5EF4-FFF2-40B4-BE49-F238E27FC236}">
                      <a16:creationId xmlns:a16="http://schemas.microsoft.com/office/drawing/2014/main" id="{1CAFDB39-52E2-C6F9-F9AA-888BB8071C1E}"/>
                    </a:ext>
                  </a:extLst>
                </p:cNvPr>
                <p:cNvSpPr txBox="1"/>
                <p:nvPr/>
              </p:nvSpPr>
              <p:spPr>
                <a:xfrm>
                  <a:off x="16746068" y="17179095"/>
                  <a:ext cx="790512" cy="2283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noAutofit/>
                </a:bodyPr>
                <a:lstStyle/>
                <a:p>
                  <a:pPr marL="0" marR="0" lvl="0" indent="0" algn="ctr" defTabSz="46611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Months since start of treatment</a:t>
                  </a:r>
                </a:p>
              </p:txBody>
            </p:sp>
            <p:sp>
              <p:nvSpPr>
                <p:cNvPr id="160" name="TextBox 159">
                  <a:extLst>
                    <a:ext uri="{FF2B5EF4-FFF2-40B4-BE49-F238E27FC236}">
                      <a16:creationId xmlns:a16="http://schemas.microsoft.com/office/drawing/2014/main" id="{4D52C1D2-3F0D-0BF3-262D-539960A93298}"/>
                    </a:ext>
                  </a:extLst>
                </p:cNvPr>
                <p:cNvSpPr txBox="1"/>
                <p:nvPr/>
              </p:nvSpPr>
              <p:spPr>
                <a:xfrm rot="16200000">
                  <a:off x="13275915" y="15859204"/>
                  <a:ext cx="2290112" cy="2283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noAutofit/>
                </a:bodyPr>
                <a:lstStyle/>
                <a:p>
                  <a:pPr marL="0" marR="0" lvl="0" indent="0" algn="ctr" defTabSz="46611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PFS (%)</a:t>
                  </a:r>
                </a:p>
              </p:txBody>
            </p:sp>
            <p:cxnSp>
              <p:nvCxnSpPr>
                <p:cNvPr id="161" name="Straight Connector 160">
                  <a:extLst>
                    <a:ext uri="{FF2B5EF4-FFF2-40B4-BE49-F238E27FC236}">
                      <a16:creationId xmlns:a16="http://schemas.microsoft.com/office/drawing/2014/main" id="{79B7130D-2FFA-252A-AB0E-4019E572918B}"/>
                    </a:ext>
                  </a:extLst>
                </p:cNvPr>
                <p:cNvCxnSpPr/>
                <p:nvPr/>
              </p:nvCxnSpPr>
              <p:spPr>
                <a:xfrm>
                  <a:off x="15036843" y="15278217"/>
                  <a:ext cx="6751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sp>
              <p:nvSpPr>
                <p:cNvPr id="162" name="TextBox 161">
                  <a:extLst>
                    <a:ext uri="{FF2B5EF4-FFF2-40B4-BE49-F238E27FC236}">
                      <a16:creationId xmlns:a16="http://schemas.microsoft.com/office/drawing/2014/main" id="{68C5FD5D-512A-8A73-ECB4-2BF92214DAB5}"/>
                    </a:ext>
                  </a:extLst>
                </p:cNvPr>
                <p:cNvSpPr txBox="1"/>
                <p:nvPr/>
              </p:nvSpPr>
              <p:spPr>
                <a:xfrm>
                  <a:off x="14745657" y="15164457"/>
                  <a:ext cx="257511" cy="2283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noAutofit/>
                </a:bodyPr>
                <a:lstStyle/>
                <a:p>
                  <a:pPr marL="0" marR="0" lvl="0" indent="0" algn="r" defTabSz="46611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90</a:t>
                  </a:r>
                </a:p>
              </p:txBody>
            </p:sp>
            <p:grpSp>
              <p:nvGrpSpPr>
                <p:cNvPr id="163" name="Group 162">
                  <a:extLst>
                    <a:ext uri="{FF2B5EF4-FFF2-40B4-BE49-F238E27FC236}">
                      <a16:creationId xmlns:a16="http://schemas.microsoft.com/office/drawing/2014/main" id="{3FA4944D-F201-47EB-E122-F04F6A8724EC}"/>
                    </a:ext>
                  </a:extLst>
                </p:cNvPr>
                <p:cNvGrpSpPr/>
                <p:nvPr/>
              </p:nvGrpSpPr>
              <p:grpSpPr>
                <a:xfrm>
                  <a:off x="15140405" y="15086867"/>
                  <a:ext cx="3820621" cy="1196476"/>
                  <a:chOff x="15140405" y="15086867"/>
                  <a:chExt cx="3820621" cy="1196476"/>
                </a:xfrm>
              </p:grpSpPr>
              <p:grpSp>
                <p:nvGrpSpPr>
                  <p:cNvPr id="166" name="Group 165">
                    <a:extLst>
                      <a:ext uri="{FF2B5EF4-FFF2-40B4-BE49-F238E27FC236}">
                        <a16:creationId xmlns:a16="http://schemas.microsoft.com/office/drawing/2014/main" id="{644D1BE8-5189-933A-F297-6FAEF4FB931E}"/>
                      </a:ext>
                    </a:extLst>
                  </p:cNvPr>
                  <p:cNvGrpSpPr/>
                  <p:nvPr/>
                </p:nvGrpSpPr>
                <p:grpSpPr>
                  <a:xfrm>
                    <a:off x="15140405" y="15086867"/>
                    <a:ext cx="56889" cy="35133"/>
                    <a:chOff x="10604510" y="10731987"/>
                    <a:chExt cx="179153" cy="110639"/>
                  </a:xfrm>
                </p:grpSpPr>
                <p:cxnSp>
                  <p:nvCxnSpPr>
                    <p:cNvPr id="228" name="Straight Connector 227">
                      <a:extLst>
                        <a:ext uri="{FF2B5EF4-FFF2-40B4-BE49-F238E27FC236}">
                          <a16:creationId xmlns:a16="http://schemas.microsoft.com/office/drawing/2014/main" id="{0045DD7E-D578-7C6B-347C-400BEC1ACB2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0604510" y="10731987"/>
                      <a:ext cx="179153" cy="0"/>
                    </a:xfrm>
                    <a:prstGeom prst="line">
                      <a:avLst/>
                    </a:prstGeom>
                    <a:noFill/>
                    <a:ln w="6350" cap="flat" cmpd="sng" algn="ctr">
                      <a:solidFill>
                        <a:schemeClr val="accent1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229" name="Straight Connector 228">
                      <a:extLst>
                        <a:ext uri="{FF2B5EF4-FFF2-40B4-BE49-F238E27FC236}">
                          <a16:creationId xmlns:a16="http://schemas.microsoft.com/office/drawing/2014/main" id="{677019A7-6152-C624-93C8-540828AEADB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0604510" y="10842626"/>
                      <a:ext cx="179153" cy="0"/>
                    </a:xfrm>
                    <a:prstGeom prst="line">
                      <a:avLst/>
                    </a:prstGeom>
                    <a:noFill/>
                    <a:ln w="6350" cap="flat" cmpd="sng" algn="ctr">
                      <a:solidFill>
                        <a:schemeClr val="accent1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230" name="Straight Connector 229">
                      <a:extLst>
                        <a:ext uri="{FF2B5EF4-FFF2-40B4-BE49-F238E27FC236}">
                          <a16:creationId xmlns:a16="http://schemas.microsoft.com/office/drawing/2014/main" id="{7918E839-8EE9-B202-7C68-608C4509E252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0694087" y="10731987"/>
                      <a:ext cx="0" cy="108005"/>
                    </a:xfrm>
                    <a:prstGeom prst="line">
                      <a:avLst/>
                    </a:prstGeom>
                    <a:noFill/>
                    <a:ln w="6350" cap="flat" cmpd="sng" algn="ctr">
                      <a:solidFill>
                        <a:schemeClr val="accent1"/>
                      </a:solidFill>
                      <a:prstDash val="solid"/>
                      <a:miter lim="800000"/>
                    </a:ln>
                    <a:effectLst/>
                  </p:spPr>
                </p:cxnSp>
              </p:grpSp>
              <p:grpSp>
                <p:nvGrpSpPr>
                  <p:cNvPr id="167" name="Group 166">
                    <a:extLst>
                      <a:ext uri="{FF2B5EF4-FFF2-40B4-BE49-F238E27FC236}">
                        <a16:creationId xmlns:a16="http://schemas.microsoft.com/office/drawing/2014/main" id="{A764279D-4F7D-A7F8-B126-CB2A228394E2}"/>
                      </a:ext>
                    </a:extLst>
                  </p:cNvPr>
                  <p:cNvGrpSpPr/>
                  <p:nvPr/>
                </p:nvGrpSpPr>
                <p:grpSpPr>
                  <a:xfrm>
                    <a:off x="15251019" y="15196616"/>
                    <a:ext cx="56889" cy="35133"/>
                    <a:chOff x="10604510" y="10731987"/>
                    <a:chExt cx="179153" cy="110639"/>
                  </a:xfrm>
                </p:grpSpPr>
                <p:cxnSp>
                  <p:nvCxnSpPr>
                    <p:cNvPr id="225" name="Straight Connector 224">
                      <a:extLst>
                        <a:ext uri="{FF2B5EF4-FFF2-40B4-BE49-F238E27FC236}">
                          <a16:creationId xmlns:a16="http://schemas.microsoft.com/office/drawing/2014/main" id="{EDE8A3A8-8CCC-3A5E-5628-D3818AE2FBD9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0604510" y="10731987"/>
                      <a:ext cx="179153" cy="0"/>
                    </a:xfrm>
                    <a:prstGeom prst="line">
                      <a:avLst/>
                    </a:prstGeom>
                    <a:noFill/>
                    <a:ln w="6350" cap="flat" cmpd="sng" algn="ctr">
                      <a:solidFill>
                        <a:schemeClr val="accent1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226" name="Straight Connector 225">
                      <a:extLst>
                        <a:ext uri="{FF2B5EF4-FFF2-40B4-BE49-F238E27FC236}">
                          <a16:creationId xmlns:a16="http://schemas.microsoft.com/office/drawing/2014/main" id="{0B27536F-69F8-4E30-DC14-B0922BD0C5F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0604510" y="10842626"/>
                      <a:ext cx="179153" cy="0"/>
                    </a:xfrm>
                    <a:prstGeom prst="line">
                      <a:avLst/>
                    </a:prstGeom>
                    <a:noFill/>
                    <a:ln w="6350" cap="flat" cmpd="sng" algn="ctr">
                      <a:solidFill>
                        <a:schemeClr val="accent1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227" name="Straight Connector 226">
                      <a:extLst>
                        <a:ext uri="{FF2B5EF4-FFF2-40B4-BE49-F238E27FC236}">
                          <a16:creationId xmlns:a16="http://schemas.microsoft.com/office/drawing/2014/main" id="{A545095F-67B8-AA8B-561B-980B3C2A2FC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0694087" y="10731987"/>
                      <a:ext cx="0" cy="108005"/>
                    </a:xfrm>
                    <a:prstGeom prst="line">
                      <a:avLst/>
                    </a:prstGeom>
                    <a:noFill/>
                    <a:ln w="6350" cap="flat" cmpd="sng" algn="ctr">
                      <a:solidFill>
                        <a:schemeClr val="accent1"/>
                      </a:solidFill>
                      <a:prstDash val="solid"/>
                      <a:miter lim="800000"/>
                    </a:ln>
                    <a:effectLst/>
                  </p:spPr>
                </p:cxnSp>
              </p:grpSp>
              <p:grpSp>
                <p:nvGrpSpPr>
                  <p:cNvPr id="168" name="Group 167">
                    <a:extLst>
                      <a:ext uri="{FF2B5EF4-FFF2-40B4-BE49-F238E27FC236}">
                        <a16:creationId xmlns:a16="http://schemas.microsoft.com/office/drawing/2014/main" id="{739BDCB7-BEE6-8B4A-B25E-915EC70FA279}"/>
                      </a:ext>
                    </a:extLst>
                  </p:cNvPr>
                  <p:cNvGrpSpPr/>
                  <p:nvPr/>
                </p:nvGrpSpPr>
                <p:grpSpPr>
                  <a:xfrm>
                    <a:off x="15266574" y="15196616"/>
                    <a:ext cx="56889" cy="35133"/>
                    <a:chOff x="10604510" y="10731987"/>
                    <a:chExt cx="179153" cy="110639"/>
                  </a:xfrm>
                </p:grpSpPr>
                <p:cxnSp>
                  <p:nvCxnSpPr>
                    <p:cNvPr id="222" name="Straight Connector 221">
                      <a:extLst>
                        <a:ext uri="{FF2B5EF4-FFF2-40B4-BE49-F238E27FC236}">
                          <a16:creationId xmlns:a16="http://schemas.microsoft.com/office/drawing/2014/main" id="{8C8629BF-920F-9A23-FD83-DD3562AFA6A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0604510" y="10731987"/>
                      <a:ext cx="179153" cy="0"/>
                    </a:xfrm>
                    <a:prstGeom prst="line">
                      <a:avLst/>
                    </a:prstGeom>
                    <a:noFill/>
                    <a:ln w="6350" cap="flat" cmpd="sng" algn="ctr">
                      <a:solidFill>
                        <a:schemeClr val="accent1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223" name="Straight Connector 222">
                      <a:extLst>
                        <a:ext uri="{FF2B5EF4-FFF2-40B4-BE49-F238E27FC236}">
                          <a16:creationId xmlns:a16="http://schemas.microsoft.com/office/drawing/2014/main" id="{B3265BF0-EAA8-5F3A-96F7-77A4CFAC268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0604510" y="10842626"/>
                      <a:ext cx="179153" cy="0"/>
                    </a:xfrm>
                    <a:prstGeom prst="line">
                      <a:avLst/>
                    </a:prstGeom>
                    <a:noFill/>
                    <a:ln w="6350" cap="flat" cmpd="sng" algn="ctr">
                      <a:solidFill>
                        <a:schemeClr val="accent1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224" name="Straight Connector 223">
                      <a:extLst>
                        <a:ext uri="{FF2B5EF4-FFF2-40B4-BE49-F238E27FC236}">
                          <a16:creationId xmlns:a16="http://schemas.microsoft.com/office/drawing/2014/main" id="{E487638F-B69C-5D5A-7F90-5D68AFC5271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0694087" y="10731987"/>
                      <a:ext cx="0" cy="108005"/>
                    </a:xfrm>
                    <a:prstGeom prst="line">
                      <a:avLst/>
                    </a:prstGeom>
                    <a:noFill/>
                    <a:ln w="6350" cap="flat" cmpd="sng" algn="ctr">
                      <a:solidFill>
                        <a:schemeClr val="accent1"/>
                      </a:solidFill>
                      <a:prstDash val="solid"/>
                      <a:miter lim="800000"/>
                    </a:ln>
                    <a:effectLst/>
                  </p:spPr>
                </p:cxnSp>
              </p:grpSp>
              <p:grpSp>
                <p:nvGrpSpPr>
                  <p:cNvPr id="169" name="Group 168">
                    <a:extLst>
                      <a:ext uri="{FF2B5EF4-FFF2-40B4-BE49-F238E27FC236}">
                        <a16:creationId xmlns:a16="http://schemas.microsoft.com/office/drawing/2014/main" id="{7AA6F30B-551A-F6F9-F5F8-D7157302E787}"/>
                      </a:ext>
                    </a:extLst>
                  </p:cNvPr>
                  <p:cNvGrpSpPr/>
                  <p:nvPr/>
                </p:nvGrpSpPr>
                <p:grpSpPr>
                  <a:xfrm>
                    <a:off x="15500333" y="15441897"/>
                    <a:ext cx="56889" cy="35133"/>
                    <a:chOff x="10604510" y="10731987"/>
                    <a:chExt cx="179153" cy="110639"/>
                  </a:xfrm>
                </p:grpSpPr>
                <p:cxnSp>
                  <p:nvCxnSpPr>
                    <p:cNvPr id="219" name="Straight Connector 218">
                      <a:extLst>
                        <a:ext uri="{FF2B5EF4-FFF2-40B4-BE49-F238E27FC236}">
                          <a16:creationId xmlns:a16="http://schemas.microsoft.com/office/drawing/2014/main" id="{BF8C287A-2E4B-537B-A31A-906B69F9B21F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0604510" y="10731987"/>
                      <a:ext cx="179153" cy="0"/>
                    </a:xfrm>
                    <a:prstGeom prst="line">
                      <a:avLst/>
                    </a:prstGeom>
                    <a:noFill/>
                    <a:ln w="6350" cap="flat" cmpd="sng" algn="ctr">
                      <a:solidFill>
                        <a:schemeClr val="accent1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220" name="Straight Connector 219">
                      <a:extLst>
                        <a:ext uri="{FF2B5EF4-FFF2-40B4-BE49-F238E27FC236}">
                          <a16:creationId xmlns:a16="http://schemas.microsoft.com/office/drawing/2014/main" id="{50861646-BF9A-8245-BAD4-70BB26F5819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0604510" y="10842626"/>
                      <a:ext cx="179153" cy="0"/>
                    </a:xfrm>
                    <a:prstGeom prst="line">
                      <a:avLst/>
                    </a:prstGeom>
                    <a:noFill/>
                    <a:ln w="6350" cap="flat" cmpd="sng" algn="ctr">
                      <a:solidFill>
                        <a:schemeClr val="accent1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221" name="Straight Connector 220">
                      <a:extLst>
                        <a:ext uri="{FF2B5EF4-FFF2-40B4-BE49-F238E27FC236}">
                          <a16:creationId xmlns:a16="http://schemas.microsoft.com/office/drawing/2014/main" id="{F40BC25D-0A76-EF7E-725E-303EB935032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0694087" y="10731987"/>
                      <a:ext cx="0" cy="108005"/>
                    </a:xfrm>
                    <a:prstGeom prst="line">
                      <a:avLst/>
                    </a:prstGeom>
                    <a:noFill/>
                    <a:ln w="6350" cap="flat" cmpd="sng" algn="ctr">
                      <a:solidFill>
                        <a:schemeClr val="accent1"/>
                      </a:solidFill>
                      <a:prstDash val="solid"/>
                      <a:miter lim="800000"/>
                    </a:ln>
                    <a:effectLst/>
                  </p:spPr>
                </p:cxnSp>
              </p:grpSp>
              <p:grpSp>
                <p:nvGrpSpPr>
                  <p:cNvPr id="170" name="Group 169">
                    <a:extLst>
                      <a:ext uri="{FF2B5EF4-FFF2-40B4-BE49-F238E27FC236}">
                        <a16:creationId xmlns:a16="http://schemas.microsoft.com/office/drawing/2014/main" id="{039D1317-DE7B-26A9-3797-54A042B3C17B}"/>
                      </a:ext>
                    </a:extLst>
                  </p:cNvPr>
                  <p:cNvGrpSpPr/>
                  <p:nvPr/>
                </p:nvGrpSpPr>
                <p:grpSpPr>
                  <a:xfrm>
                    <a:off x="15587182" y="15507574"/>
                    <a:ext cx="56889" cy="35133"/>
                    <a:chOff x="10604510" y="10731987"/>
                    <a:chExt cx="179153" cy="110639"/>
                  </a:xfrm>
                </p:grpSpPr>
                <p:cxnSp>
                  <p:nvCxnSpPr>
                    <p:cNvPr id="216" name="Straight Connector 215">
                      <a:extLst>
                        <a:ext uri="{FF2B5EF4-FFF2-40B4-BE49-F238E27FC236}">
                          <a16:creationId xmlns:a16="http://schemas.microsoft.com/office/drawing/2014/main" id="{2765AD9C-A78B-E4F2-9EB7-6F686934816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0604510" y="10731987"/>
                      <a:ext cx="179153" cy="0"/>
                    </a:xfrm>
                    <a:prstGeom prst="line">
                      <a:avLst/>
                    </a:prstGeom>
                    <a:noFill/>
                    <a:ln w="6350" cap="flat" cmpd="sng" algn="ctr">
                      <a:solidFill>
                        <a:schemeClr val="accent1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217" name="Straight Connector 216">
                      <a:extLst>
                        <a:ext uri="{FF2B5EF4-FFF2-40B4-BE49-F238E27FC236}">
                          <a16:creationId xmlns:a16="http://schemas.microsoft.com/office/drawing/2014/main" id="{0B9B05EE-BBCF-6F29-8EA6-882C8DDF19C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0604510" y="10842626"/>
                      <a:ext cx="179153" cy="0"/>
                    </a:xfrm>
                    <a:prstGeom prst="line">
                      <a:avLst/>
                    </a:prstGeom>
                    <a:noFill/>
                    <a:ln w="6350" cap="flat" cmpd="sng" algn="ctr">
                      <a:solidFill>
                        <a:schemeClr val="accent1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218" name="Straight Connector 217">
                      <a:extLst>
                        <a:ext uri="{FF2B5EF4-FFF2-40B4-BE49-F238E27FC236}">
                          <a16:creationId xmlns:a16="http://schemas.microsoft.com/office/drawing/2014/main" id="{A720C7F2-870C-C8BB-CCF2-02AF9C18969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0694087" y="10731987"/>
                      <a:ext cx="0" cy="108005"/>
                    </a:xfrm>
                    <a:prstGeom prst="line">
                      <a:avLst/>
                    </a:prstGeom>
                    <a:noFill/>
                    <a:ln w="6350" cap="flat" cmpd="sng" algn="ctr">
                      <a:solidFill>
                        <a:schemeClr val="accent1"/>
                      </a:solidFill>
                      <a:prstDash val="solid"/>
                      <a:miter lim="800000"/>
                    </a:ln>
                    <a:effectLst/>
                  </p:spPr>
                </p:cxnSp>
              </p:grpSp>
              <p:grpSp>
                <p:nvGrpSpPr>
                  <p:cNvPr id="171" name="Group 170">
                    <a:extLst>
                      <a:ext uri="{FF2B5EF4-FFF2-40B4-BE49-F238E27FC236}">
                        <a16:creationId xmlns:a16="http://schemas.microsoft.com/office/drawing/2014/main" id="{4D2B9424-8C31-EA9E-262F-D95C01CC60E2}"/>
                      </a:ext>
                    </a:extLst>
                  </p:cNvPr>
                  <p:cNvGrpSpPr/>
                  <p:nvPr/>
                </p:nvGrpSpPr>
                <p:grpSpPr>
                  <a:xfrm>
                    <a:off x="15841249" y="15645401"/>
                    <a:ext cx="56889" cy="35133"/>
                    <a:chOff x="10604510" y="10731987"/>
                    <a:chExt cx="179153" cy="110639"/>
                  </a:xfrm>
                </p:grpSpPr>
                <p:cxnSp>
                  <p:nvCxnSpPr>
                    <p:cNvPr id="213" name="Straight Connector 212">
                      <a:extLst>
                        <a:ext uri="{FF2B5EF4-FFF2-40B4-BE49-F238E27FC236}">
                          <a16:creationId xmlns:a16="http://schemas.microsoft.com/office/drawing/2014/main" id="{DF9BF0D0-3135-3BCF-EC80-C3C07DBB4676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0604510" y="10731987"/>
                      <a:ext cx="179153" cy="0"/>
                    </a:xfrm>
                    <a:prstGeom prst="line">
                      <a:avLst/>
                    </a:prstGeom>
                    <a:noFill/>
                    <a:ln w="6350" cap="flat" cmpd="sng" algn="ctr">
                      <a:solidFill>
                        <a:schemeClr val="accent1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214" name="Straight Connector 213">
                      <a:extLst>
                        <a:ext uri="{FF2B5EF4-FFF2-40B4-BE49-F238E27FC236}">
                          <a16:creationId xmlns:a16="http://schemas.microsoft.com/office/drawing/2014/main" id="{0E465543-CB75-F792-9F52-16A41548F2A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0604510" y="10842626"/>
                      <a:ext cx="179153" cy="0"/>
                    </a:xfrm>
                    <a:prstGeom prst="line">
                      <a:avLst/>
                    </a:prstGeom>
                    <a:noFill/>
                    <a:ln w="6350" cap="flat" cmpd="sng" algn="ctr">
                      <a:solidFill>
                        <a:schemeClr val="accent1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215" name="Straight Connector 214">
                      <a:extLst>
                        <a:ext uri="{FF2B5EF4-FFF2-40B4-BE49-F238E27FC236}">
                          <a16:creationId xmlns:a16="http://schemas.microsoft.com/office/drawing/2014/main" id="{F5240B90-59C6-0C85-9071-93CF658DF3B9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0694087" y="10731987"/>
                      <a:ext cx="0" cy="108005"/>
                    </a:xfrm>
                    <a:prstGeom prst="line">
                      <a:avLst/>
                    </a:prstGeom>
                    <a:noFill/>
                    <a:ln w="6350" cap="flat" cmpd="sng" algn="ctr">
                      <a:solidFill>
                        <a:schemeClr val="accent1"/>
                      </a:solidFill>
                      <a:prstDash val="solid"/>
                      <a:miter lim="800000"/>
                    </a:ln>
                    <a:effectLst/>
                  </p:spPr>
                </p:cxnSp>
              </p:grpSp>
              <p:grpSp>
                <p:nvGrpSpPr>
                  <p:cNvPr id="172" name="Group 171">
                    <a:extLst>
                      <a:ext uri="{FF2B5EF4-FFF2-40B4-BE49-F238E27FC236}">
                        <a16:creationId xmlns:a16="http://schemas.microsoft.com/office/drawing/2014/main" id="{9AD11058-25B9-3B61-7FB4-8441AFD6CE1A}"/>
                      </a:ext>
                    </a:extLst>
                  </p:cNvPr>
                  <p:cNvGrpSpPr/>
                  <p:nvPr/>
                </p:nvGrpSpPr>
                <p:grpSpPr>
                  <a:xfrm>
                    <a:off x="16084514" y="15720584"/>
                    <a:ext cx="56889" cy="35133"/>
                    <a:chOff x="10604510" y="10731987"/>
                    <a:chExt cx="179153" cy="110639"/>
                  </a:xfrm>
                </p:grpSpPr>
                <p:cxnSp>
                  <p:nvCxnSpPr>
                    <p:cNvPr id="210" name="Straight Connector 209">
                      <a:extLst>
                        <a:ext uri="{FF2B5EF4-FFF2-40B4-BE49-F238E27FC236}">
                          <a16:creationId xmlns:a16="http://schemas.microsoft.com/office/drawing/2014/main" id="{DBC473EC-6BBA-D619-A285-E293DE398602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0604510" y="10731987"/>
                      <a:ext cx="179153" cy="0"/>
                    </a:xfrm>
                    <a:prstGeom prst="line">
                      <a:avLst/>
                    </a:prstGeom>
                    <a:noFill/>
                    <a:ln w="6350" cap="flat" cmpd="sng" algn="ctr">
                      <a:solidFill>
                        <a:schemeClr val="accent1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211" name="Straight Connector 210">
                      <a:extLst>
                        <a:ext uri="{FF2B5EF4-FFF2-40B4-BE49-F238E27FC236}">
                          <a16:creationId xmlns:a16="http://schemas.microsoft.com/office/drawing/2014/main" id="{69201E33-B6E2-C87C-34C9-F306FC4E357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0604510" y="10842626"/>
                      <a:ext cx="179153" cy="0"/>
                    </a:xfrm>
                    <a:prstGeom prst="line">
                      <a:avLst/>
                    </a:prstGeom>
                    <a:noFill/>
                    <a:ln w="6350" cap="flat" cmpd="sng" algn="ctr">
                      <a:solidFill>
                        <a:schemeClr val="accent1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212" name="Straight Connector 211">
                      <a:extLst>
                        <a:ext uri="{FF2B5EF4-FFF2-40B4-BE49-F238E27FC236}">
                          <a16:creationId xmlns:a16="http://schemas.microsoft.com/office/drawing/2014/main" id="{16C9C69A-EFDC-C025-177B-CE3B69C7B05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0694087" y="10731987"/>
                      <a:ext cx="0" cy="108005"/>
                    </a:xfrm>
                    <a:prstGeom prst="line">
                      <a:avLst/>
                    </a:prstGeom>
                    <a:noFill/>
                    <a:ln w="6350" cap="flat" cmpd="sng" algn="ctr">
                      <a:solidFill>
                        <a:schemeClr val="accent1"/>
                      </a:solidFill>
                      <a:prstDash val="solid"/>
                      <a:miter lim="800000"/>
                    </a:ln>
                    <a:effectLst/>
                  </p:spPr>
                </p:cxnSp>
              </p:grpSp>
              <p:grpSp>
                <p:nvGrpSpPr>
                  <p:cNvPr id="173" name="Group 172">
                    <a:extLst>
                      <a:ext uri="{FF2B5EF4-FFF2-40B4-BE49-F238E27FC236}">
                        <a16:creationId xmlns:a16="http://schemas.microsoft.com/office/drawing/2014/main" id="{5F7AD783-F2DB-C252-4B01-C11B511D6D63}"/>
                      </a:ext>
                    </a:extLst>
                  </p:cNvPr>
                  <p:cNvGrpSpPr/>
                  <p:nvPr/>
                </p:nvGrpSpPr>
                <p:grpSpPr>
                  <a:xfrm>
                    <a:off x="16213276" y="15880024"/>
                    <a:ext cx="56889" cy="35133"/>
                    <a:chOff x="10604510" y="10731987"/>
                    <a:chExt cx="179153" cy="110639"/>
                  </a:xfrm>
                </p:grpSpPr>
                <p:cxnSp>
                  <p:nvCxnSpPr>
                    <p:cNvPr id="207" name="Straight Connector 206">
                      <a:extLst>
                        <a:ext uri="{FF2B5EF4-FFF2-40B4-BE49-F238E27FC236}">
                          <a16:creationId xmlns:a16="http://schemas.microsoft.com/office/drawing/2014/main" id="{13664EAE-813E-9101-B68B-1B5F6840F3C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0604510" y="10731987"/>
                      <a:ext cx="179153" cy="0"/>
                    </a:xfrm>
                    <a:prstGeom prst="line">
                      <a:avLst/>
                    </a:prstGeom>
                    <a:noFill/>
                    <a:ln w="6350" cap="flat" cmpd="sng" algn="ctr">
                      <a:solidFill>
                        <a:schemeClr val="accent1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208" name="Straight Connector 207">
                      <a:extLst>
                        <a:ext uri="{FF2B5EF4-FFF2-40B4-BE49-F238E27FC236}">
                          <a16:creationId xmlns:a16="http://schemas.microsoft.com/office/drawing/2014/main" id="{6817D6E8-94D7-C355-8BA3-F7B2C8E9A1A2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0604510" y="10842626"/>
                      <a:ext cx="179153" cy="0"/>
                    </a:xfrm>
                    <a:prstGeom prst="line">
                      <a:avLst/>
                    </a:prstGeom>
                    <a:noFill/>
                    <a:ln w="6350" cap="flat" cmpd="sng" algn="ctr">
                      <a:solidFill>
                        <a:schemeClr val="accent1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209" name="Straight Connector 208">
                      <a:extLst>
                        <a:ext uri="{FF2B5EF4-FFF2-40B4-BE49-F238E27FC236}">
                          <a16:creationId xmlns:a16="http://schemas.microsoft.com/office/drawing/2014/main" id="{963D2F6C-D866-8BD4-5F88-E86C92746F62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0694087" y="10731987"/>
                      <a:ext cx="0" cy="108005"/>
                    </a:xfrm>
                    <a:prstGeom prst="line">
                      <a:avLst/>
                    </a:prstGeom>
                    <a:noFill/>
                    <a:ln w="6350" cap="flat" cmpd="sng" algn="ctr">
                      <a:solidFill>
                        <a:schemeClr val="accent1"/>
                      </a:solidFill>
                      <a:prstDash val="solid"/>
                      <a:miter lim="800000"/>
                    </a:ln>
                    <a:effectLst/>
                  </p:spPr>
                </p:cxnSp>
              </p:grpSp>
              <p:grpSp>
                <p:nvGrpSpPr>
                  <p:cNvPr id="174" name="Group 173">
                    <a:extLst>
                      <a:ext uri="{FF2B5EF4-FFF2-40B4-BE49-F238E27FC236}">
                        <a16:creationId xmlns:a16="http://schemas.microsoft.com/office/drawing/2014/main" id="{3EEEAF12-ACC0-92FF-E514-57BF9A409144}"/>
                      </a:ext>
                    </a:extLst>
                  </p:cNvPr>
                  <p:cNvGrpSpPr/>
                  <p:nvPr/>
                </p:nvGrpSpPr>
                <p:grpSpPr>
                  <a:xfrm>
                    <a:off x="16390863" y="15880024"/>
                    <a:ext cx="56889" cy="35133"/>
                    <a:chOff x="10604510" y="10731987"/>
                    <a:chExt cx="179153" cy="110639"/>
                  </a:xfrm>
                </p:grpSpPr>
                <p:cxnSp>
                  <p:nvCxnSpPr>
                    <p:cNvPr id="204" name="Straight Connector 203">
                      <a:extLst>
                        <a:ext uri="{FF2B5EF4-FFF2-40B4-BE49-F238E27FC236}">
                          <a16:creationId xmlns:a16="http://schemas.microsoft.com/office/drawing/2014/main" id="{E12D540A-8032-87E8-6957-DC98DC879522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0604510" y="10731987"/>
                      <a:ext cx="179153" cy="0"/>
                    </a:xfrm>
                    <a:prstGeom prst="line">
                      <a:avLst/>
                    </a:prstGeom>
                    <a:noFill/>
                    <a:ln w="6350" cap="flat" cmpd="sng" algn="ctr">
                      <a:solidFill>
                        <a:schemeClr val="accent1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205" name="Straight Connector 204">
                      <a:extLst>
                        <a:ext uri="{FF2B5EF4-FFF2-40B4-BE49-F238E27FC236}">
                          <a16:creationId xmlns:a16="http://schemas.microsoft.com/office/drawing/2014/main" id="{EEB5F8D8-3F99-3D5D-7C0C-F79D7172DC2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0604510" y="10842626"/>
                      <a:ext cx="179153" cy="0"/>
                    </a:xfrm>
                    <a:prstGeom prst="line">
                      <a:avLst/>
                    </a:prstGeom>
                    <a:noFill/>
                    <a:ln w="6350" cap="flat" cmpd="sng" algn="ctr">
                      <a:solidFill>
                        <a:schemeClr val="accent1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206" name="Straight Connector 205">
                      <a:extLst>
                        <a:ext uri="{FF2B5EF4-FFF2-40B4-BE49-F238E27FC236}">
                          <a16:creationId xmlns:a16="http://schemas.microsoft.com/office/drawing/2014/main" id="{0F3B8BBF-58E6-D359-CC1C-535465F9FCDF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0694087" y="10731987"/>
                      <a:ext cx="0" cy="108005"/>
                    </a:xfrm>
                    <a:prstGeom prst="line">
                      <a:avLst/>
                    </a:prstGeom>
                    <a:noFill/>
                    <a:ln w="6350" cap="flat" cmpd="sng" algn="ctr">
                      <a:solidFill>
                        <a:schemeClr val="accent1"/>
                      </a:solidFill>
                      <a:prstDash val="solid"/>
                      <a:miter lim="800000"/>
                    </a:ln>
                    <a:effectLst/>
                  </p:spPr>
                </p:cxnSp>
              </p:grpSp>
              <p:grpSp>
                <p:nvGrpSpPr>
                  <p:cNvPr id="175" name="Group 174">
                    <a:extLst>
                      <a:ext uri="{FF2B5EF4-FFF2-40B4-BE49-F238E27FC236}">
                        <a16:creationId xmlns:a16="http://schemas.microsoft.com/office/drawing/2014/main" id="{B66B996C-E969-B175-D40F-07921C812B43}"/>
                      </a:ext>
                    </a:extLst>
                  </p:cNvPr>
                  <p:cNvGrpSpPr/>
                  <p:nvPr/>
                </p:nvGrpSpPr>
                <p:grpSpPr>
                  <a:xfrm>
                    <a:off x="16656596" y="15979413"/>
                    <a:ext cx="56889" cy="35133"/>
                    <a:chOff x="10604510" y="10731987"/>
                    <a:chExt cx="179153" cy="110639"/>
                  </a:xfrm>
                </p:grpSpPr>
                <p:cxnSp>
                  <p:nvCxnSpPr>
                    <p:cNvPr id="201" name="Straight Connector 200">
                      <a:extLst>
                        <a:ext uri="{FF2B5EF4-FFF2-40B4-BE49-F238E27FC236}">
                          <a16:creationId xmlns:a16="http://schemas.microsoft.com/office/drawing/2014/main" id="{A5082BB5-5687-F0C2-B7A5-0CDBE8D85C0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0604510" y="10731987"/>
                      <a:ext cx="179153" cy="0"/>
                    </a:xfrm>
                    <a:prstGeom prst="line">
                      <a:avLst/>
                    </a:prstGeom>
                    <a:noFill/>
                    <a:ln w="6350" cap="flat" cmpd="sng" algn="ctr">
                      <a:solidFill>
                        <a:schemeClr val="accent1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202" name="Straight Connector 201">
                      <a:extLst>
                        <a:ext uri="{FF2B5EF4-FFF2-40B4-BE49-F238E27FC236}">
                          <a16:creationId xmlns:a16="http://schemas.microsoft.com/office/drawing/2014/main" id="{CF696943-8829-C3CF-2F07-CBA10BDCC0C9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0604510" y="10842626"/>
                      <a:ext cx="179153" cy="0"/>
                    </a:xfrm>
                    <a:prstGeom prst="line">
                      <a:avLst/>
                    </a:prstGeom>
                    <a:noFill/>
                    <a:ln w="6350" cap="flat" cmpd="sng" algn="ctr">
                      <a:solidFill>
                        <a:schemeClr val="accent1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203" name="Straight Connector 202">
                      <a:extLst>
                        <a:ext uri="{FF2B5EF4-FFF2-40B4-BE49-F238E27FC236}">
                          <a16:creationId xmlns:a16="http://schemas.microsoft.com/office/drawing/2014/main" id="{CFF3D00F-A13D-9B23-61C3-CC253B3F396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0694087" y="10731987"/>
                      <a:ext cx="0" cy="108005"/>
                    </a:xfrm>
                    <a:prstGeom prst="line">
                      <a:avLst/>
                    </a:prstGeom>
                    <a:noFill/>
                    <a:ln w="6350" cap="flat" cmpd="sng" algn="ctr">
                      <a:solidFill>
                        <a:schemeClr val="accent1"/>
                      </a:solidFill>
                      <a:prstDash val="solid"/>
                      <a:miter lim="800000"/>
                    </a:ln>
                    <a:effectLst/>
                  </p:spPr>
                </p:cxnSp>
              </p:grpSp>
              <p:grpSp>
                <p:nvGrpSpPr>
                  <p:cNvPr id="176" name="Group 175">
                    <a:extLst>
                      <a:ext uri="{FF2B5EF4-FFF2-40B4-BE49-F238E27FC236}">
                        <a16:creationId xmlns:a16="http://schemas.microsoft.com/office/drawing/2014/main" id="{62BECF36-17D1-778C-155B-0CF6ED9BF1B7}"/>
                      </a:ext>
                    </a:extLst>
                  </p:cNvPr>
                  <p:cNvGrpSpPr/>
                  <p:nvPr/>
                </p:nvGrpSpPr>
                <p:grpSpPr>
                  <a:xfrm>
                    <a:off x="16934428" y="15979413"/>
                    <a:ext cx="56889" cy="35133"/>
                    <a:chOff x="10604510" y="10731987"/>
                    <a:chExt cx="179153" cy="110639"/>
                  </a:xfrm>
                </p:grpSpPr>
                <p:cxnSp>
                  <p:nvCxnSpPr>
                    <p:cNvPr id="198" name="Straight Connector 197">
                      <a:extLst>
                        <a:ext uri="{FF2B5EF4-FFF2-40B4-BE49-F238E27FC236}">
                          <a16:creationId xmlns:a16="http://schemas.microsoft.com/office/drawing/2014/main" id="{FC01C404-C81F-21FB-444D-A0FD251B347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0604510" y="10731987"/>
                      <a:ext cx="179153" cy="0"/>
                    </a:xfrm>
                    <a:prstGeom prst="line">
                      <a:avLst/>
                    </a:prstGeom>
                    <a:noFill/>
                    <a:ln w="6350" cap="flat" cmpd="sng" algn="ctr">
                      <a:solidFill>
                        <a:schemeClr val="accent1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199" name="Straight Connector 198">
                      <a:extLst>
                        <a:ext uri="{FF2B5EF4-FFF2-40B4-BE49-F238E27FC236}">
                          <a16:creationId xmlns:a16="http://schemas.microsoft.com/office/drawing/2014/main" id="{60FDC2A1-D0E4-6B2C-7EC2-61EE4BD1934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0604510" y="10842626"/>
                      <a:ext cx="179153" cy="0"/>
                    </a:xfrm>
                    <a:prstGeom prst="line">
                      <a:avLst/>
                    </a:prstGeom>
                    <a:noFill/>
                    <a:ln w="6350" cap="flat" cmpd="sng" algn="ctr">
                      <a:solidFill>
                        <a:schemeClr val="accent1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200" name="Straight Connector 199">
                      <a:extLst>
                        <a:ext uri="{FF2B5EF4-FFF2-40B4-BE49-F238E27FC236}">
                          <a16:creationId xmlns:a16="http://schemas.microsoft.com/office/drawing/2014/main" id="{5A57F914-377B-31D6-28B6-4800D8467F0F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0694087" y="10731987"/>
                      <a:ext cx="0" cy="108005"/>
                    </a:xfrm>
                    <a:prstGeom prst="line">
                      <a:avLst/>
                    </a:prstGeom>
                    <a:noFill/>
                    <a:ln w="6350" cap="flat" cmpd="sng" algn="ctr">
                      <a:solidFill>
                        <a:schemeClr val="accent1"/>
                      </a:solidFill>
                      <a:prstDash val="solid"/>
                      <a:miter lim="800000"/>
                    </a:ln>
                    <a:effectLst/>
                  </p:spPr>
                </p:cxnSp>
              </p:grpSp>
              <p:grpSp>
                <p:nvGrpSpPr>
                  <p:cNvPr id="177" name="Group 176">
                    <a:extLst>
                      <a:ext uri="{FF2B5EF4-FFF2-40B4-BE49-F238E27FC236}">
                        <a16:creationId xmlns:a16="http://schemas.microsoft.com/office/drawing/2014/main" id="{D9A8C6EB-64FD-AB3E-8D55-63A8EAF6B7AB}"/>
                      </a:ext>
                    </a:extLst>
                  </p:cNvPr>
                  <p:cNvGrpSpPr/>
                  <p:nvPr/>
                </p:nvGrpSpPr>
                <p:grpSpPr>
                  <a:xfrm>
                    <a:off x="17460450" y="16099792"/>
                    <a:ext cx="56889" cy="35133"/>
                    <a:chOff x="10604510" y="10731987"/>
                    <a:chExt cx="179153" cy="110639"/>
                  </a:xfrm>
                </p:grpSpPr>
                <p:cxnSp>
                  <p:nvCxnSpPr>
                    <p:cNvPr id="195" name="Straight Connector 194">
                      <a:extLst>
                        <a:ext uri="{FF2B5EF4-FFF2-40B4-BE49-F238E27FC236}">
                          <a16:creationId xmlns:a16="http://schemas.microsoft.com/office/drawing/2014/main" id="{BC981DB2-F3B2-A463-DB76-E40686F7806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0604510" y="10731987"/>
                      <a:ext cx="179153" cy="0"/>
                    </a:xfrm>
                    <a:prstGeom prst="line">
                      <a:avLst/>
                    </a:prstGeom>
                    <a:noFill/>
                    <a:ln w="6350" cap="flat" cmpd="sng" algn="ctr">
                      <a:solidFill>
                        <a:schemeClr val="accent1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196" name="Straight Connector 195">
                      <a:extLst>
                        <a:ext uri="{FF2B5EF4-FFF2-40B4-BE49-F238E27FC236}">
                          <a16:creationId xmlns:a16="http://schemas.microsoft.com/office/drawing/2014/main" id="{1CAE5D49-6BDC-4C04-CBC3-00358FA4C48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0604510" y="10842626"/>
                      <a:ext cx="179153" cy="0"/>
                    </a:xfrm>
                    <a:prstGeom prst="line">
                      <a:avLst/>
                    </a:prstGeom>
                    <a:noFill/>
                    <a:ln w="6350" cap="flat" cmpd="sng" algn="ctr">
                      <a:solidFill>
                        <a:schemeClr val="accent1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197" name="Straight Connector 196">
                      <a:extLst>
                        <a:ext uri="{FF2B5EF4-FFF2-40B4-BE49-F238E27FC236}">
                          <a16:creationId xmlns:a16="http://schemas.microsoft.com/office/drawing/2014/main" id="{BD992776-10D1-E037-29AD-56C71FC44464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0694087" y="10731987"/>
                      <a:ext cx="0" cy="108005"/>
                    </a:xfrm>
                    <a:prstGeom prst="line">
                      <a:avLst/>
                    </a:prstGeom>
                    <a:noFill/>
                    <a:ln w="6350" cap="flat" cmpd="sng" algn="ctr">
                      <a:solidFill>
                        <a:schemeClr val="accent1"/>
                      </a:solidFill>
                      <a:prstDash val="solid"/>
                      <a:miter lim="800000"/>
                    </a:ln>
                    <a:effectLst/>
                  </p:spPr>
                </p:cxnSp>
              </p:grpSp>
              <p:grpSp>
                <p:nvGrpSpPr>
                  <p:cNvPr id="178" name="Group 177">
                    <a:extLst>
                      <a:ext uri="{FF2B5EF4-FFF2-40B4-BE49-F238E27FC236}">
                        <a16:creationId xmlns:a16="http://schemas.microsoft.com/office/drawing/2014/main" id="{67EAB7EF-FAFB-7B87-19B1-0CA67D39181C}"/>
                      </a:ext>
                    </a:extLst>
                  </p:cNvPr>
                  <p:cNvGrpSpPr/>
                  <p:nvPr/>
                </p:nvGrpSpPr>
                <p:grpSpPr>
                  <a:xfrm>
                    <a:off x="17460450" y="16248210"/>
                    <a:ext cx="56889" cy="35133"/>
                    <a:chOff x="10604510" y="10731987"/>
                    <a:chExt cx="179153" cy="110639"/>
                  </a:xfrm>
                </p:grpSpPr>
                <p:cxnSp>
                  <p:nvCxnSpPr>
                    <p:cNvPr id="192" name="Straight Connector 191">
                      <a:extLst>
                        <a:ext uri="{FF2B5EF4-FFF2-40B4-BE49-F238E27FC236}">
                          <a16:creationId xmlns:a16="http://schemas.microsoft.com/office/drawing/2014/main" id="{42CA464C-2664-5F22-1F7B-4C1857E9F0A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0604510" y="10731987"/>
                      <a:ext cx="179153" cy="0"/>
                    </a:xfrm>
                    <a:prstGeom prst="line">
                      <a:avLst/>
                    </a:prstGeom>
                    <a:noFill/>
                    <a:ln w="6350" cap="flat" cmpd="sng" algn="ctr">
                      <a:solidFill>
                        <a:schemeClr val="accent1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193" name="Straight Connector 192">
                      <a:extLst>
                        <a:ext uri="{FF2B5EF4-FFF2-40B4-BE49-F238E27FC236}">
                          <a16:creationId xmlns:a16="http://schemas.microsoft.com/office/drawing/2014/main" id="{A3B7226A-2A12-AADD-35EC-F584C77A40E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0604510" y="10842626"/>
                      <a:ext cx="179153" cy="0"/>
                    </a:xfrm>
                    <a:prstGeom prst="line">
                      <a:avLst/>
                    </a:prstGeom>
                    <a:noFill/>
                    <a:ln w="6350" cap="flat" cmpd="sng" algn="ctr">
                      <a:solidFill>
                        <a:schemeClr val="accent1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194" name="Straight Connector 193">
                      <a:extLst>
                        <a:ext uri="{FF2B5EF4-FFF2-40B4-BE49-F238E27FC236}">
                          <a16:creationId xmlns:a16="http://schemas.microsoft.com/office/drawing/2014/main" id="{DA194D66-7D10-9115-812E-580353A4EBB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0694087" y="10731987"/>
                      <a:ext cx="0" cy="108005"/>
                    </a:xfrm>
                    <a:prstGeom prst="line">
                      <a:avLst/>
                    </a:prstGeom>
                    <a:noFill/>
                    <a:ln w="6350" cap="flat" cmpd="sng" algn="ctr">
                      <a:solidFill>
                        <a:schemeClr val="accent1"/>
                      </a:solidFill>
                      <a:prstDash val="solid"/>
                      <a:miter lim="800000"/>
                    </a:ln>
                    <a:effectLst/>
                  </p:spPr>
                </p:cxnSp>
              </p:grpSp>
              <p:grpSp>
                <p:nvGrpSpPr>
                  <p:cNvPr id="179" name="Group 178">
                    <a:extLst>
                      <a:ext uri="{FF2B5EF4-FFF2-40B4-BE49-F238E27FC236}">
                        <a16:creationId xmlns:a16="http://schemas.microsoft.com/office/drawing/2014/main" id="{732BABBE-3510-51C6-D268-02ADA71D4B53}"/>
                      </a:ext>
                    </a:extLst>
                  </p:cNvPr>
                  <p:cNvGrpSpPr/>
                  <p:nvPr/>
                </p:nvGrpSpPr>
                <p:grpSpPr>
                  <a:xfrm>
                    <a:off x="17614705" y="16248210"/>
                    <a:ext cx="56889" cy="35133"/>
                    <a:chOff x="10604510" y="10731987"/>
                    <a:chExt cx="179153" cy="110639"/>
                  </a:xfrm>
                </p:grpSpPr>
                <p:cxnSp>
                  <p:nvCxnSpPr>
                    <p:cNvPr id="189" name="Straight Connector 188">
                      <a:extLst>
                        <a:ext uri="{FF2B5EF4-FFF2-40B4-BE49-F238E27FC236}">
                          <a16:creationId xmlns:a16="http://schemas.microsoft.com/office/drawing/2014/main" id="{87C0D847-CF12-37D4-FCB2-0F9BC0BA6D9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0604510" y="10731987"/>
                      <a:ext cx="179153" cy="0"/>
                    </a:xfrm>
                    <a:prstGeom prst="line">
                      <a:avLst/>
                    </a:prstGeom>
                    <a:noFill/>
                    <a:ln w="6350" cap="flat" cmpd="sng" algn="ctr">
                      <a:solidFill>
                        <a:schemeClr val="accent1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190" name="Straight Connector 189">
                      <a:extLst>
                        <a:ext uri="{FF2B5EF4-FFF2-40B4-BE49-F238E27FC236}">
                          <a16:creationId xmlns:a16="http://schemas.microsoft.com/office/drawing/2014/main" id="{814746F8-5982-0F48-EE66-0A55441B270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0604510" y="10842626"/>
                      <a:ext cx="179153" cy="0"/>
                    </a:xfrm>
                    <a:prstGeom prst="line">
                      <a:avLst/>
                    </a:prstGeom>
                    <a:noFill/>
                    <a:ln w="6350" cap="flat" cmpd="sng" algn="ctr">
                      <a:solidFill>
                        <a:schemeClr val="accent1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191" name="Straight Connector 190">
                      <a:extLst>
                        <a:ext uri="{FF2B5EF4-FFF2-40B4-BE49-F238E27FC236}">
                          <a16:creationId xmlns:a16="http://schemas.microsoft.com/office/drawing/2014/main" id="{D4919FD5-0B8A-F8A8-117C-DDA41BE74C3F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0694087" y="10731987"/>
                      <a:ext cx="0" cy="108005"/>
                    </a:xfrm>
                    <a:prstGeom prst="line">
                      <a:avLst/>
                    </a:prstGeom>
                    <a:noFill/>
                    <a:ln w="6350" cap="flat" cmpd="sng" algn="ctr">
                      <a:solidFill>
                        <a:schemeClr val="accent1"/>
                      </a:solidFill>
                      <a:prstDash val="solid"/>
                      <a:miter lim="800000"/>
                    </a:ln>
                    <a:effectLst/>
                  </p:spPr>
                </p:cxnSp>
              </p:grpSp>
              <p:grpSp>
                <p:nvGrpSpPr>
                  <p:cNvPr id="180" name="Group 179">
                    <a:extLst>
                      <a:ext uri="{FF2B5EF4-FFF2-40B4-BE49-F238E27FC236}">
                        <a16:creationId xmlns:a16="http://schemas.microsoft.com/office/drawing/2014/main" id="{ADAE8676-88DC-FE45-78F8-804189DE2DF6}"/>
                      </a:ext>
                    </a:extLst>
                  </p:cNvPr>
                  <p:cNvGrpSpPr/>
                  <p:nvPr/>
                </p:nvGrpSpPr>
                <p:grpSpPr>
                  <a:xfrm>
                    <a:off x="18719637" y="16248210"/>
                    <a:ext cx="56889" cy="35133"/>
                    <a:chOff x="10604510" y="10731987"/>
                    <a:chExt cx="179153" cy="110639"/>
                  </a:xfrm>
                </p:grpSpPr>
                <p:cxnSp>
                  <p:nvCxnSpPr>
                    <p:cNvPr id="186" name="Straight Connector 185">
                      <a:extLst>
                        <a:ext uri="{FF2B5EF4-FFF2-40B4-BE49-F238E27FC236}">
                          <a16:creationId xmlns:a16="http://schemas.microsoft.com/office/drawing/2014/main" id="{63B14265-6E10-CEFE-7593-1ED18319F07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0604510" y="10731987"/>
                      <a:ext cx="179153" cy="0"/>
                    </a:xfrm>
                    <a:prstGeom prst="line">
                      <a:avLst/>
                    </a:prstGeom>
                    <a:noFill/>
                    <a:ln w="6350" cap="flat" cmpd="sng" algn="ctr">
                      <a:solidFill>
                        <a:schemeClr val="accent1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187" name="Straight Connector 186">
                      <a:extLst>
                        <a:ext uri="{FF2B5EF4-FFF2-40B4-BE49-F238E27FC236}">
                          <a16:creationId xmlns:a16="http://schemas.microsoft.com/office/drawing/2014/main" id="{2D3E9408-4158-E07B-B25E-24C7AB1FC5B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0604510" y="10842626"/>
                      <a:ext cx="179153" cy="0"/>
                    </a:xfrm>
                    <a:prstGeom prst="line">
                      <a:avLst/>
                    </a:prstGeom>
                    <a:noFill/>
                    <a:ln w="6350" cap="flat" cmpd="sng" algn="ctr">
                      <a:solidFill>
                        <a:schemeClr val="accent1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188" name="Straight Connector 187">
                      <a:extLst>
                        <a:ext uri="{FF2B5EF4-FFF2-40B4-BE49-F238E27FC236}">
                          <a16:creationId xmlns:a16="http://schemas.microsoft.com/office/drawing/2014/main" id="{4B33A59C-357B-AAAD-DA53-FF23F9FADFF2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0694087" y="10731987"/>
                      <a:ext cx="0" cy="108005"/>
                    </a:xfrm>
                    <a:prstGeom prst="line">
                      <a:avLst/>
                    </a:prstGeom>
                    <a:noFill/>
                    <a:ln w="6350" cap="flat" cmpd="sng" algn="ctr">
                      <a:solidFill>
                        <a:schemeClr val="accent1"/>
                      </a:solidFill>
                      <a:prstDash val="solid"/>
                      <a:miter lim="800000"/>
                    </a:ln>
                    <a:effectLst/>
                  </p:spPr>
                </p:cxnSp>
              </p:grpSp>
              <p:grpSp>
                <p:nvGrpSpPr>
                  <p:cNvPr id="181" name="Group 180">
                    <a:extLst>
                      <a:ext uri="{FF2B5EF4-FFF2-40B4-BE49-F238E27FC236}">
                        <a16:creationId xmlns:a16="http://schemas.microsoft.com/office/drawing/2014/main" id="{00084AA4-1617-E87B-81F2-6410CBC30E6F}"/>
                      </a:ext>
                    </a:extLst>
                  </p:cNvPr>
                  <p:cNvGrpSpPr/>
                  <p:nvPr/>
                </p:nvGrpSpPr>
                <p:grpSpPr>
                  <a:xfrm>
                    <a:off x="18904137" y="16248210"/>
                    <a:ext cx="56889" cy="35133"/>
                    <a:chOff x="10604510" y="10731987"/>
                    <a:chExt cx="179153" cy="110639"/>
                  </a:xfrm>
                </p:grpSpPr>
                <p:cxnSp>
                  <p:nvCxnSpPr>
                    <p:cNvPr id="183" name="Straight Connector 182">
                      <a:extLst>
                        <a:ext uri="{FF2B5EF4-FFF2-40B4-BE49-F238E27FC236}">
                          <a16:creationId xmlns:a16="http://schemas.microsoft.com/office/drawing/2014/main" id="{14B7E1FA-27A9-2416-BE35-57E83B37507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0604510" y="10731987"/>
                      <a:ext cx="179153" cy="0"/>
                    </a:xfrm>
                    <a:prstGeom prst="line">
                      <a:avLst/>
                    </a:prstGeom>
                    <a:noFill/>
                    <a:ln w="6350" cap="flat" cmpd="sng" algn="ctr">
                      <a:solidFill>
                        <a:schemeClr val="accent1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184" name="Straight Connector 183">
                      <a:extLst>
                        <a:ext uri="{FF2B5EF4-FFF2-40B4-BE49-F238E27FC236}">
                          <a16:creationId xmlns:a16="http://schemas.microsoft.com/office/drawing/2014/main" id="{E7E5A895-06B1-43DC-0FCA-D78BBFFDC7B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0604510" y="10842626"/>
                      <a:ext cx="179153" cy="0"/>
                    </a:xfrm>
                    <a:prstGeom prst="line">
                      <a:avLst/>
                    </a:prstGeom>
                    <a:noFill/>
                    <a:ln w="6350" cap="flat" cmpd="sng" algn="ctr">
                      <a:solidFill>
                        <a:schemeClr val="accent1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185" name="Straight Connector 184">
                      <a:extLst>
                        <a:ext uri="{FF2B5EF4-FFF2-40B4-BE49-F238E27FC236}">
                          <a16:creationId xmlns:a16="http://schemas.microsoft.com/office/drawing/2014/main" id="{4E47BBDF-D2BD-DB4C-F620-D4A59C6C2ED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0694087" y="10731987"/>
                      <a:ext cx="0" cy="108005"/>
                    </a:xfrm>
                    <a:prstGeom prst="line">
                      <a:avLst/>
                    </a:prstGeom>
                    <a:noFill/>
                    <a:ln w="6350" cap="flat" cmpd="sng" algn="ctr">
                      <a:solidFill>
                        <a:schemeClr val="accent1"/>
                      </a:solidFill>
                      <a:prstDash val="solid"/>
                      <a:miter lim="800000"/>
                    </a:ln>
                    <a:effectLst/>
                  </p:spPr>
                </p:cxnSp>
              </p:grpSp>
              <p:sp>
                <p:nvSpPr>
                  <p:cNvPr id="182" name="Freeform: Shape 336">
                    <a:extLst>
                      <a:ext uri="{FF2B5EF4-FFF2-40B4-BE49-F238E27FC236}">
                        <a16:creationId xmlns:a16="http://schemas.microsoft.com/office/drawing/2014/main" id="{30CBD8E1-64B1-F5EC-568F-0208A805F735}"/>
                      </a:ext>
                    </a:extLst>
                  </p:cNvPr>
                  <p:cNvSpPr/>
                  <p:nvPr/>
                </p:nvSpPr>
                <p:spPr>
                  <a:xfrm>
                    <a:off x="15169496" y="15104716"/>
                    <a:ext cx="3757424" cy="1159720"/>
                  </a:xfrm>
                  <a:custGeom>
                    <a:avLst/>
                    <a:gdLst>
                      <a:gd name="connsiteX0" fmla="*/ 0 w 11832771"/>
                      <a:gd name="connsiteY0" fmla="*/ 0 h 3652157"/>
                      <a:gd name="connsiteX1" fmla="*/ 332014 w 11832771"/>
                      <a:gd name="connsiteY1" fmla="*/ 0 h 3652157"/>
                      <a:gd name="connsiteX2" fmla="*/ 332014 w 11832771"/>
                      <a:gd name="connsiteY2" fmla="*/ 353785 h 3652157"/>
                      <a:gd name="connsiteX3" fmla="*/ 413657 w 11832771"/>
                      <a:gd name="connsiteY3" fmla="*/ 353785 h 3652157"/>
                      <a:gd name="connsiteX4" fmla="*/ 413657 w 11832771"/>
                      <a:gd name="connsiteY4" fmla="*/ 533400 h 3652157"/>
                      <a:gd name="connsiteX5" fmla="*/ 718457 w 11832771"/>
                      <a:gd name="connsiteY5" fmla="*/ 533400 h 3652157"/>
                      <a:gd name="connsiteX6" fmla="*/ 718457 w 11832771"/>
                      <a:gd name="connsiteY6" fmla="*/ 723900 h 3652157"/>
                      <a:gd name="connsiteX7" fmla="*/ 838200 w 11832771"/>
                      <a:gd name="connsiteY7" fmla="*/ 723900 h 3652157"/>
                      <a:gd name="connsiteX8" fmla="*/ 838200 w 11832771"/>
                      <a:gd name="connsiteY8" fmla="*/ 919842 h 3652157"/>
                      <a:gd name="connsiteX9" fmla="*/ 1077686 w 11832771"/>
                      <a:gd name="connsiteY9" fmla="*/ 919842 h 3652157"/>
                      <a:gd name="connsiteX10" fmla="*/ 1077686 w 11832771"/>
                      <a:gd name="connsiteY10" fmla="*/ 1126671 h 3652157"/>
                      <a:gd name="connsiteX11" fmla="*/ 1191986 w 11832771"/>
                      <a:gd name="connsiteY11" fmla="*/ 1126671 h 3652157"/>
                      <a:gd name="connsiteX12" fmla="*/ 1191986 w 11832771"/>
                      <a:gd name="connsiteY12" fmla="*/ 1322614 h 3652157"/>
                      <a:gd name="connsiteX13" fmla="*/ 1464128 w 11832771"/>
                      <a:gd name="connsiteY13" fmla="*/ 1322614 h 3652157"/>
                      <a:gd name="connsiteX14" fmla="*/ 1464128 w 11832771"/>
                      <a:gd name="connsiteY14" fmla="*/ 1540328 h 3652157"/>
                      <a:gd name="connsiteX15" fmla="*/ 1997528 w 11832771"/>
                      <a:gd name="connsiteY15" fmla="*/ 1540328 h 3652157"/>
                      <a:gd name="connsiteX16" fmla="*/ 1997528 w 11832771"/>
                      <a:gd name="connsiteY16" fmla="*/ 1758042 h 3652157"/>
                      <a:gd name="connsiteX17" fmla="*/ 2302328 w 11832771"/>
                      <a:gd name="connsiteY17" fmla="*/ 1758042 h 3652157"/>
                      <a:gd name="connsiteX18" fmla="*/ 2302328 w 11832771"/>
                      <a:gd name="connsiteY18" fmla="*/ 1997528 h 3652157"/>
                      <a:gd name="connsiteX19" fmla="*/ 3216728 w 11832771"/>
                      <a:gd name="connsiteY19" fmla="*/ 1997528 h 3652157"/>
                      <a:gd name="connsiteX20" fmla="*/ 3216728 w 11832771"/>
                      <a:gd name="connsiteY20" fmla="*/ 2247900 h 3652157"/>
                      <a:gd name="connsiteX21" fmla="*/ 3260271 w 11832771"/>
                      <a:gd name="connsiteY21" fmla="*/ 2247900 h 3652157"/>
                      <a:gd name="connsiteX22" fmla="*/ 3260271 w 11832771"/>
                      <a:gd name="connsiteY22" fmla="*/ 2498271 h 3652157"/>
                      <a:gd name="connsiteX23" fmla="*/ 4484914 w 11832771"/>
                      <a:gd name="connsiteY23" fmla="*/ 2498271 h 3652157"/>
                      <a:gd name="connsiteX24" fmla="*/ 4484914 w 11832771"/>
                      <a:gd name="connsiteY24" fmla="*/ 2808514 h 3652157"/>
                      <a:gd name="connsiteX25" fmla="*/ 6732814 w 11832771"/>
                      <a:gd name="connsiteY25" fmla="*/ 2808514 h 3652157"/>
                      <a:gd name="connsiteX26" fmla="*/ 6732814 w 11832771"/>
                      <a:gd name="connsiteY26" fmla="*/ 3189514 h 3652157"/>
                      <a:gd name="connsiteX27" fmla="*/ 7315200 w 11832771"/>
                      <a:gd name="connsiteY27" fmla="*/ 3189514 h 3652157"/>
                      <a:gd name="connsiteX28" fmla="*/ 7315200 w 11832771"/>
                      <a:gd name="connsiteY28" fmla="*/ 3652157 h 3652157"/>
                      <a:gd name="connsiteX29" fmla="*/ 11832771 w 11832771"/>
                      <a:gd name="connsiteY29" fmla="*/ 3652157 h 36521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</a:cxnLst>
                    <a:rect l="l" t="t" r="r" b="b"/>
                    <a:pathLst>
                      <a:path w="11832771" h="3652157">
                        <a:moveTo>
                          <a:pt x="0" y="0"/>
                        </a:moveTo>
                        <a:lnTo>
                          <a:pt x="332014" y="0"/>
                        </a:lnTo>
                        <a:lnTo>
                          <a:pt x="332014" y="353785"/>
                        </a:lnTo>
                        <a:lnTo>
                          <a:pt x="413657" y="353785"/>
                        </a:lnTo>
                        <a:lnTo>
                          <a:pt x="413657" y="533400"/>
                        </a:lnTo>
                        <a:lnTo>
                          <a:pt x="718457" y="533400"/>
                        </a:lnTo>
                        <a:lnTo>
                          <a:pt x="718457" y="723900"/>
                        </a:lnTo>
                        <a:lnTo>
                          <a:pt x="838200" y="723900"/>
                        </a:lnTo>
                        <a:lnTo>
                          <a:pt x="838200" y="919842"/>
                        </a:lnTo>
                        <a:lnTo>
                          <a:pt x="1077686" y="919842"/>
                        </a:lnTo>
                        <a:lnTo>
                          <a:pt x="1077686" y="1126671"/>
                        </a:lnTo>
                        <a:lnTo>
                          <a:pt x="1191986" y="1126671"/>
                        </a:lnTo>
                        <a:lnTo>
                          <a:pt x="1191986" y="1322614"/>
                        </a:lnTo>
                        <a:lnTo>
                          <a:pt x="1464128" y="1322614"/>
                        </a:lnTo>
                        <a:lnTo>
                          <a:pt x="1464128" y="1540328"/>
                        </a:lnTo>
                        <a:lnTo>
                          <a:pt x="1997528" y="1540328"/>
                        </a:lnTo>
                        <a:lnTo>
                          <a:pt x="1997528" y="1758042"/>
                        </a:lnTo>
                        <a:lnTo>
                          <a:pt x="2302328" y="1758042"/>
                        </a:lnTo>
                        <a:lnTo>
                          <a:pt x="2302328" y="1997528"/>
                        </a:lnTo>
                        <a:lnTo>
                          <a:pt x="3216728" y="1997528"/>
                        </a:lnTo>
                        <a:lnTo>
                          <a:pt x="3216728" y="2247900"/>
                        </a:lnTo>
                        <a:lnTo>
                          <a:pt x="3260271" y="2247900"/>
                        </a:lnTo>
                        <a:lnTo>
                          <a:pt x="3260271" y="2498271"/>
                        </a:lnTo>
                        <a:lnTo>
                          <a:pt x="4484914" y="2498271"/>
                        </a:lnTo>
                        <a:lnTo>
                          <a:pt x="4484914" y="2808514"/>
                        </a:lnTo>
                        <a:lnTo>
                          <a:pt x="6732814" y="2808514"/>
                        </a:lnTo>
                        <a:lnTo>
                          <a:pt x="6732814" y="3189514"/>
                        </a:lnTo>
                        <a:lnTo>
                          <a:pt x="7315200" y="3189514"/>
                        </a:lnTo>
                        <a:lnTo>
                          <a:pt x="7315200" y="3652157"/>
                        </a:lnTo>
                        <a:lnTo>
                          <a:pt x="11832771" y="3652157"/>
                        </a:lnTo>
                      </a:path>
                    </a:pathLst>
                  </a:custGeom>
                  <a:noFill/>
                  <a:ln w="12700" cap="flat" cmpd="sng" algn="ctr">
                    <a:solidFill>
                      <a:schemeClr val="accent1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6611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cxnSp>
              <p:nvCxnSpPr>
                <p:cNvPr id="164" name="Straight Connector 163">
                  <a:extLst>
                    <a:ext uri="{FF2B5EF4-FFF2-40B4-BE49-F238E27FC236}">
                      <a16:creationId xmlns:a16="http://schemas.microsoft.com/office/drawing/2014/main" id="{29DA46C5-B50D-B2E8-8680-30A760DCBB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5097830" y="15979309"/>
                  <a:ext cx="2327040" cy="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chemeClr val="tx1"/>
                  </a:solidFill>
                  <a:prstDash val="dashDot"/>
                  <a:miter lim="800000"/>
                </a:ln>
                <a:effectLst/>
              </p:spPr>
            </p:cxnSp>
            <p:cxnSp>
              <p:nvCxnSpPr>
                <p:cNvPr id="165" name="Straight Connector 164">
                  <a:extLst>
                    <a:ext uri="{FF2B5EF4-FFF2-40B4-BE49-F238E27FC236}">
                      <a16:creationId xmlns:a16="http://schemas.microsoft.com/office/drawing/2014/main" id="{17BF1CDF-83A1-040D-B6E6-226B271BC44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17924286" y="16506194"/>
                  <a:ext cx="736444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chemeClr val="accent1"/>
                  </a:solidFill>
                  <a:prstDash val="dash"/>
                  <a:miter lim="800000"/>
                </a:ln>
                <a:effectLst/>
              </p:spPr>
            </p:cxnSp>
          </p:grpSp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81FD9F34-8403-2FD0-AAC8-1AED58FF0143}"/>
                  </a:ext>
                </a:extLst>
              </p:cNvPr>
              <p:cNvSpPr txBox="1"/>
              <p:nvPr/>
            </p:nvSpPr>
            <p:spPr>
              <a:xfrm>
                <a:off x="7746918" y="8177934"/>
                <a:ext cx="926250" cy="280322"/>
              </a:xfrm>
              <a:prstGeom prst="rect">
                <a:avLst/>
              </a:prstGeom>
              <a:noFill/>
            </p:spPr>
            <p:txBody>
              <a:bodyPr wrap="square" lIns="0" rtlCol="0" anchor="ctr">
                <a:noAutofit/>
              </a:bodyPr>
              <a:lstStyle/>
              <a:p>
                <a:pPr marL="0" marR="0" lvl="0" indent="0" algn="ctr" defTabSz="46611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34%</a:t>
                </a:r>
              </a:p>
            </p:txBody>
          </p:sp>
        </p:grp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131F4E51-6683-C558-4AE2-15A9A6E23928}"/>
                </a:ext>
              </a:extLst>
            </p:cNvPr>
            <p:cNvSpPr txBox="1"/>
            <p:nvPr/>
          </p:nvSpPr>
          <p:spPr>
            <a:xfrm>
              <a:off x="4072078" y="1363335"/>
              <a:ext cx="758087" cy="276999"/>
            </a:xfrm>
            <a:prstGeom prst="rect">
              <a:avLst/>
            </a:prstGeom>
            <a:noFill/>
          </p:spPr>
          <p:txBody>
            <a:bodyPr wrap="square" lIns="0" rtlCol="0" anchor="ctr">
              <a:noAutofit/>
            </a:bodyPr>
            <a:lstStyle/>
            <a:p>
              <a:pPr marL="0" marR="0" lvl="0" indent="0" algn="ctr" defTabSz="46611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PFS</a:t>
              </a:r>
            </a:p>
          </p:txBody>
        </p:sp>
      </p:grpSp>
      <p:grpSp>
        <p:nvGrpSpPr>
          <p:cNvPr id="238" name="Group 237">
            <a:extLst>
              <a:ext uri="{FF2B5EF4-FFF2-40B4-BE49-F238E27FC236}">
                <a16:creationId xmlns:a16="http://schemas.microsoft.com/office/drawing/2014/main" id="{C5AA0EDB-D683-1A06-1C6E-39C74E97E4BA}"/>
              </a:ext>
            </a:extLst>
          </p:cNvPr>
          <p:cNvGrpSpPr/>
          <p:nvPr/>
        </p:nvGrpSpPr>
        <p:grpSpPr>
          <a:xfrm>
            <a:off x="6244862" y="4114198"/>
            <a:ext cx="3588049" cy="2541605"/>
            <a:chOff x="8040198" y="1349114"/>
            <a:chExt cx="4042050" cy="3112084"/>
          </a:xfrm>
        </p:grpSpPr>
        <p:sp>
          <p:nvSpPr>
            <p:cNvPr id="239" name="Freeform 1325">
              <a:extLst>
                <a:ext uri="{FF2B5EF4-FFF2-40B4-BE49-F238E27FC236}">
                  <a16:creationId xmlns:a16="http://schemas.microsoft.com/office/drawing/2014/main" id="{47D8DCD7-155E-EA76-5410-5FC699147ADB}"/>
                </a:ext>
              </a:extLst>
            </p:cNvPr>
            <p:cNvSpPr/>
            <p:nvPr/>
          </p:nvSpPr>
          <p:spPr>
            <a:xfrm>
              <a:off x="8866524" y="1800642"/>
              <a:ext cx="2795802" cy="1087628"/>
            </a:xfrm>
            <a:custGeom>
              <a:avLst/>
              <a:gdLst>
                <a:gd name="connsiteX0" fmla="*/ 0 w 3504947"/>
                <a:gd name="connsiteY0" fmla="*/ 0 h 1087628"/>
                <a:gd name="connsiteX1" fmla="*/ 88139 w 3504947"/>
                <a:gd name="connsiteY1" fmla="*/ 0 h 1087628"/>
                <a:gd name="connsiteX2" fmla="*/ 88139 w 3504947"/>
                <a:gd name="connsiteY2" fmla="*/ 52578 h 1087628"/>
                <a:gd name="connsiteX3" fmla="*/ 99950 w 3504947"/>
                <a:gd name="connsiteY3" fmla="*/ 52578 h 1087628"/>
                <a:gd name="connsiteX4" fmla="*/ 99950 w 3504947"/>
                <a:gd name="connsiteY4" fmla="*/ 108459 h 1087628"/>
                <a:gd name="connsiteX5" fmla="*/ 137161 w 3504947"/>
                <a:gd name="connsiteY5" fmla="*/ 108459 h 1087628"/>
                <a:gd name="connsiteX6" fmla="*/ 137161 w 3504947"/>
                <a:gd name="connsiteY6" fmla="*/ 164337 h 1087628"/>
                <a:gd name="connsiteX7" fmla="*/ 299848 w 3504947"/>
                <a:gd name="connsiteY7" fmla="*/ 164337 h 1087628"/>
                <a:gd name="connsiteX8" fmla="*/ 299848 w 3504947"/>
                <a:gd name="connsiteY8" fmla="*/ 223647 h 1087628"/>
                <a:gd name="connsiteX9" fmla="*/ 342139 w 3504947"/>
                <a:gd name="connsiteY9" fmla="*/ 223647 h 1087628"/>
                <a:gd name="connsiteX10" fmla="*/ 342139 w 3504947"/>
                <a:gd name="connsiteY10" fmla="*/ 281305 h 1087628"/>
                <a:gd name="connsiteX11" fmla="*/ 622300 w 3504947"/>
                <a:gd name="connsiteY11" fmla="*/ 281305 h 1087628"/>
                <a:gd name="connsiteX12" fmla="*/ 622300 w 3504947"/>
                <a:gd name="connsiteY12" fmla="*/ 352425 h 1087628"/>
                <a:gd name="connsiteX13" fmla="*/ 632334 w 3504947"/>
                <a:gd name="connsiteY13" fmla="*/ 352425 h 1087628"/>
                <a:gd name="connsiteX14" fmla="*/ 632334 w 3504947"/>
                <a:gd name="connsiteY14" fmla="*/ 418846 h 1087628"/>
                <a:gd name="connsiteX15" fmla="*/ 638811 w 3504947"/>
                <a:gd name="connsiteY15" fmla="*/ 418846 h 1087628"/>
                <a:gd name="connsiteX16" fmla="*/ 638811 w 3504947"/>
                <a:gd name="connsiteY16" fmla="*/ 484887 h 1087628"/>
                <a:gd name="connsiteX17" fmla="*/ 697993 w 3504947"/>
                <a:gd name="connsiteY17" fmla="*/ 484505 h 1087628"/>
                <a:gd name="connsiteX18" fmla="*/ 697993 w 3504947"/>
                <a:gd name="connsiteY18" fmla="*/ 552323 h 1087628"/>
                <a:gd name="connsiteX19" fmla="*/ 784352 w 3504947"/>
                <a:gd name="connsiteY19" fmla="*/ 552323 h 1087628"/>
                <a:gd name="connsiteX20" fmla="*/ 784352 w 3504947"/>
                <a:gd name="connsiteY20" fmla="*/ 626872 h 1087628"/>
                <a:gd name="connsiteX21" fmla="*/ 1446657 w 3504947"/>
                <a:gd name="connsiteY21" fmla="*/ 626872 h 1087628"/>
                <a:gd name="connsiteX22" fmla="*/ 1446657 w 3504947"/>
                <a:gd name="connsiteY22" fmla="*/ 753872 h 1087628"/>
                <a:gd name="connsiteX23" fmla="*/ 1594104 w 3504947"/>
                <a:gd name="connsiteY23" fmla="*/ 753872 h 1087628"/>
                <a:gd name="connsiteX24" fmla="*/ 1594104 w 3504947"/>
                <a:gd name="connsiteY24" fmla="*/ 924940 h 1087628"/>
                <a:gd name="connsiteX25" fmla="*/ 1644904 w 3504947"/>
                <a:gd name="connsiteY25" fmla="*/ 924940 h 1087628"/>
                <a:gd name="connsiteX26" fmla="*/ 1644904 w 3504947"/>
                <a:gd name="connsiteY26" fmla="*/ 1087628 h 1087628"/>
                <a:gd name="connsiteX27" fmla="*/ 3504947 w 3504947"/>
                <a:gd name="connsiteY27" fmla="*/ 1087628 h 1087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504947" h="1087628">
                  <a:moveTo>
                    <a:pt x="0" y="0"/>
                  </a:moveTo>
                  <a:lnTo>
                    <a:pt x="88139" y="0"/>
                  </a:lnTo>
                  <a:lnTo>
                    <a:pt x="88139" y="52578"/>
                  </a:lnTo>
                  <a:lnTo>
                    <a:pt x="99950" y="52578"/>
                  </a:lnTo>
                  <a:lnTo>
                    <a:pt x="99950" y="108459"/>
                  </a:lnTo>
                  <a:lnTo>
                    <a:pt x="137161" y="108459"/>
                  </a:lnTo>
                  <a:lnTo>
                    <a:pt x="137161" y="164337"/>
                  </a:lnTo>
                  <a:lnTo>
                    <a:pt x="299848" y="164337"/>
                  </a:lnTo>
                  <a:lnTo>
                    <a:pt x="299848" y="223647"/>
                  </a:lnTo>
                  <a:lnTo>
                    <a:pt x="342139" y="223647"/>
                  </a:lnTo>
                  <a:lnTo>
                    <a:pt x="342139" y="281305"/>
                  </a:lnTo>
                  <a:lnTo>
                    <a:pt x="622300" y="281305"/>
                  </a:lnTo>
                  <a:lnTo>
                    <a:pt x="622300" y="352425"/>
                  </a:lnTo>
                  <a:lnTo>
                    <a:pt x="632334" y="352425"/>
                  </a:lnTo>
                  <a:lnTo>
                    <a:pt x="632334" y="418846"/>
                  </a:lnTo>
                  <a:lnTo>
                    <a:pt x="638811" y="418846"/>
                  </a:lnTo>
                  <a:lnTo>
                    <a:pt x="638811" y="484887"/>
                  </a:lnTo>
                  <a:lnTo>
                    <a:pt x="697993" y="484505"/>
                  </a:lnTo>
                  <a:lnTo>
                    <a:pt x="697993" y="552323"/>
                  </a:lnTo>
                  <a:lnTo>
                    <a:pt x="784352" y="552323"/>
                  </a:lnTo>
                  <a:lnTo>
                    <a:pt x="784352" y="626872"/>
                  </a:lnTo>
                  <a:lnTo>
                    <a:pt x="1446657" y="626872"/>
                  </a:lnTo>
                  <a:lnTo>
                    <a:pt x="1446657" y="753872"/>
                  </a:lnTo>
                  <a:lnTo>
                    <a:pt x="1594104" y="753872"/>
                  </a:lnTo>
                  <a:lnTo>
                    <a:pt x="1594104" y="924940"/>
                  </a:lnTo>
                  <a:lnTo>
                    <a:pt x="1644904" y="924940"/>
                  </a:lnTo>
                  <a:lnTo>
                    <a:pt x="1644904" y="1087628"/>
                  </a:lnTo>
                  <a:lnTo>
                    <a:pt x="3504947" y="1087628"/>
                  </a:lnTo>
                </a:path>
              </a:pathLst>
            </a:custGeom>
            <a:noFill/>
            <a:ln w="1270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6611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0" name="TextBox 239">
              <a:extLst>
                <a:ext uri="{FF2B5EF4-FFF2-40B4-BE49-F238E27FC236}">
                  <a16:creationId xmlns:a16="http://schemas.microsoft.com/office/drawing/2014/main" id="{37EE0CE5-6E4D-D37B-4223-3A17D2AA8557}"/>
                </a:ext>
              </a:extLst>
            </p:cNvPr>
            <p:cNvSpPr txBox="1"/>
            <p:nvPr/>
          </p:nvSpPr>
          <p:spPr>
            <a:xfrm>
              <a:off x="8040198" y="1349114"/>
              <a:ext cx="758087" cy="276999"/>
            </a:xfrm>
            <a:prstGeom prst="rect">
              <a:avLst/>
            </a:prstGeom>
            <a:noFill/>
          </p:spPr>
          <p:txBody>
            <a:bodyPr wrap="square" lIns="0" rtlCol="0" anchor="ctr">
              <a:noAutofit/>
            </a:bodyPr>
            <a:lstStyle/>
            <a:p>
              <a:pPr marL="0" marR="0" lvl="0" indent="0" algn="ctr" defTabSz="46611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OS</a:t>
              </a:r>
              <a:endParaRPr kumimoji="0" lang="en-US" sz="20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41" name="Group 240">
              <a:extLst>
                <a:ext uri="{FF2B5EF4-FFF2-40B4-BE49-F238E27FC236}">
                  <a16:creationId xmlns:a16="http://schemas.microsoft.com/office/drawing/2014/main" id="{76C46DED-82AD-4141-9A5E-9802CC373D73}"/>
                </a:ext>
              </a:extLst>
            </p:cNvPr>
            <p:cNvGrpSpPr/>
            <p:nvPr/>
          </p:nvGrpSpPr>
          <p:grpSpPr>
            <a:xfrm>
              <a:off x="8128290" y="1533508"/>
              <a:ext cx="3953958" cy="2927690"/>
              <a:chOff x="8136702" y="1980176"/>
              <a:chExt cx="4956864" cy="2927690"/>
            </a:xfrm>
          </p:grpSpPr>
          <p:sp>
            <p:nvSpPr>
              <p:cNvPr id="242" name="TextBox 241">
                <a:extLst>
                  <a:ext uri="{FF2B5EF4-FFF2-40B4-BE49-F238E27FC236}">
                    <a16:creationId xmlns:a16="http://schemas.microsoft.com/office/drawing/2014/main" id="{C1F7AE9E-DF88-83A9-4C06-D55A941F4EEC}"/>
                  </a:ext>
                </a:extLst>
              </p:cNvPr>
              <p:cNvSpPr txBox="1"/>
              <p:nvPr/>
            </p:nvSpPr>
            <p:spPr>
              <a:xfrm>
                <a:off x="8136702" y="4542072"/>
                <a:ext cx="565388" cy="36579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l" defTabSz="46611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No. </a:t>
                </a:r>
                <a:br>
                  <a:rPr kumimoji="0" lang="en-US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kumimoji="0" lang="en-US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at risk</a:t>
                </a:r>
              </a:p>
            </p:txBody>
          </p:sp>
          <p:sp>
            <p:nvSpPr>
              <p:cNvPr id="243" name="TextBox 242">
                <a:extLst>
                  <a:ext uri="{FF2B5EF4-FFF2-40B4-BE49-F238E27FC236}">
                    <a16:creationId xmlns:a16="http://schemas.microsoft.com/office/drawing/2014/main" id="{69F2FCF0-0EAE-C87B-BB88-62AC17FCEAB5}"/>
                  </a:ext>
                </a:extLst>
              </p:cNvPr>
              <p:cNvSpPr txBox="1"/>
              <p:nvPr/>
            </p:nvSpPr>
            <p:spPr>
              <a:xfrm>
                <a:off x="8930354" y="4679478"/>
                <a:ext cx="257511" cy="2283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46611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32</a:t>
                </a:r>
              </a:p>
            </p:txBody>
          </p:sp>
          <p:sp>
            <p:nvSpPr>
              <p:cNvPr id="244" name="TextBox 243">
                <a:extLst>
                  <a:ext uri="{FF2B5EF4-FFF2-40B4-BE49-F238E27FC236}">
                    <a16:creationId xmlns:a16="http://schemas.microsoft.com/office/drawing/2014/main" id="{08DFF1A0-3141-EAF0-A2A1-3E1D8E922281}"/>
                  </a:ext>
                </a:extLst>
              </p:cNvPr>
              <p:cNvSpPr txBox="1"/>
              <p:nvPr/>
            </p:nvSpPr>
            <p:spPr>
              <a:xfrm>
                <a:off x="9416129" y="4679478"/>
                <a:ext cx="257511" cy="2283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46611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22</a:t>
                </a:r>
              </a:p>
            </p:txBody>
          </p:sp>
          <p:sp>
            <p:nvSpPr>
              <p:cNvPr id="245" name="TextBox 244">
                <a:extLst>
                  <a:ext uri="{FF2B5EF4-FFF2-40B4-BE49-F238E27FC236}">
                    <a16:creationId xmlns:a16="http://schemas.microsoft.com/office/drawing/2014/main" id="{558C578A-C00D-1ED5-F126-5B9F69D20A9D}"/>
                  </a:ext>
                </a:extLst>
              </p:cNvPr>
              <p:cNvSpPr txBox="1"/>
              <p:nvPr/>
            </p:nvSpPr>
            <p:spPr>
              <a:xfrm>
                <a:off x="9905078" y="4679478"/>
                <a:ext cx="257511" cy="2283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46611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14</a:t>
                </a:r>
              </a:p>
            </p:txBody>
          </p:sp>
          <p:sp>
            <p:nvSpPr>
              <p:cNvPr id="246" name="TextBox 245">
                <a:extLst>
                  <a:ext uri="{FF2B5EF4-FFF2-40B4-BE49-F238E27FC236}">
                    <a16:creationId xmlns:a16="http://schemas.microsoft.com/office/drawing/2014/main" id="{8D117A4D-C85B-2697-7121-0DC9C658B72B}"/>
                  </a:ext>
                </a:extLst>
              </p:cNvPr>
              <p:cNvSpPr txBox="1"/>
              <p:nvPr/>
            </p:nvSpPr>
            <p:spPr>
              <a:xfrm>
                <a:off x="11369206" y="4679478"/>
                <a:ext cx="257511" cy="2283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46611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247" name="TextBox 246">
                <a:extLst>
                  <a:ext uri="{FF2B5EF4-FFF2-40B4-BE49-F238E27FC236}">
                    <a16:creationId xmlns:a16="http://schemas.microsoft.com/office/drawing/2014/main" id="{FD13F9E8-65FE-1FD6-BA96-8C8825E0C7B2}"/>
                  </a:ext>
                </a:extLst>
              </p:cNvPr>
              <p:cNvSpPr txBox="1"/>
              <p:nvPr/>
            </p:nvSpPr>
            <p:spPr>
              <a:xfrm>
                <a:off x="11854979" y="4679478"/>
                <a:ext cx="257511" cy="2283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46611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248" name="TextBox 247">
                <a:extLst>
                  <a:ext uri="{FF2B5EF4-FFF2-40B4-BE49-F238E27FC236}">
                    <a16:creationId xmlns:a16="http://schemas.microsoft.com/office/drawing/2014/main" id="{EAA58217-51F2-7639-9AD0-4FE5DA11CF1D}"/>
                  </a:ext>
                </a:extLst>
              </p:cNvPr>
              <p:cNvSpPr txBox="1"/>
              <p:nvPr/>
            </p:nvSpPr>
            <p:spPr>
              <a:xfrm>
                <a:off x="12836055" y="4679478"/>
                <a:ext cx="257511" cy="2283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46611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249" name="TextBox 248">
                <a:extLst>
                  <a:ext uri="{FF2B5EF4-FFF2-40B4-BE49-F238E27FC236}">
                    <a16:creationId xmlns:a16="http://schemas.microsoft.com/office/drawing/2014/main" id="{5E1BE9C3-92C4-F638-E93F-4E7549CC9B4B}"/>
                  </a:ext>
                </a:extLst>
              </p:cNvPr>
              <p:cNvSpPr txBox="1"/>
              <p:nvPr/>
            </p:nvSpPr>
            <p:spPr>
              <a:xfrm>
                <a:off x="10389492" y="4679478"/>
                <a:ext cx="257511" cy="2283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46611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8</a:t>
                </a:r>
              </a:p>
            </p:txBody>
          </p:sp>
          <p:sp>
            <p:nvSpPr>
              <p:cNvPr id="250" name="TextBox 249">
                <a:extLst>
                  <a:ext uri="{FF2B5EF4-FFF2-40B4-BE49-F238E27FC236}">
                    <a16:creationId xmlns:a16="http://schemas.microsoft.com/office/drawing/2014/main" id="{BD4D3E7A-7F0B-F72E-E105-71A8F1731030}"/>
                  </a:ext>
                </a:extLst>
              </p:cNvPr>
              <p:cNvSpPr txBox="1"/>
              <p:nvPr/>
            </p:nvSpPr>
            <p:spPr>
              <a:xfrm>
                <a:off x="10873905" y="4679478"/>
                <a:ext cx="257511" cy="2283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46611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  <p:sp>
            <p:nvSpPr>
              <p:cNvPr id="251" name="TextBox 250">
                <a:extLst>
                  <a:ext uri="{FF2B5EF4-FFF2-40B4-BE49-F238E27FC236}">
                    <a16:creationId xmlns:a16="http://schemas.microsoft.com/office/drawing/2014/main" id="{8A217A01-8D10-FE24-BA5F-16CC18AB1F79}"/>
                  </a:ext>
                </a:extLst>
              </p:cNvPr>
              <p:cNvSpPr txBox="1"/>
              <p:nvPr/>
            </p:nvSpPr>
            <p:spPr>
              <a:xfrm>
                <a:off x="12339393" y="4679478"/>
                <a:ext cx="257511" cy="2283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46611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252" name="Freeform: Shape 406">
                <a:extLst>
                  <a:ext uri="{FF2B5EF4-FFF2-40B4-BE49-F238E27FC236}">
                    <a16:creationId xmlns:a16="http://schemas.microsoft.com/office/drawing/2014/main" id="{2D74BFA1-5A63-9EBD-79AD-A78DF957B109}"/>
                  </a:ext>
                </a:extLst>
              </p:cNvPr>
              <p:cNvSpPr/>
              <p:nvPr/>
            </p:nvSpPr>
            <p:spPr>
              <a:xfrm>
                <a:off x="9002000" y="2213991"/>
                <a:ext cx="4014053" cy="1823861"/>
              </a:xfrm>
              <a:custGeom>
                <a:avLst/>
                <a:gdLst>
                  <a:gd name="connsiteX0" fmla="*/ 0 w 12843164"/>
                  <a:gd name="connsiteY0" fmla="*/ 0 h 5835535"/>
                  <a:gd name="connsiteX1" fmla="*/ 0 w 12843164"/>
                  <a:gd name="connsiteY1" fmla="*/ 5835535 h 5835535"/>
                  <a:gd name="connsiteX2" fmla="*/ 12843164 w 12843164"/>
                  <a:gd name="connsiteY2" fmla="*/ 5835535 h 5835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843164" h="5835535">
                    <a:moveTo>
                      <a:pt x="0" y="0"/>
                    </a:moveTo>
                    <a:lnTo>
                      <a:pt x="0" y="5835535"/>
                    </a:lnTo>
                    <a:lnTo>
                      <a:pt x="12843164" y="5835535"/>
                    </a:lnTo>
                  </a:path>
                </a:pathLst>
              </a:custGeom>
              <a:noFill/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6611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253" name="Straight Connector 252">
                <a:extLst>
                  <a:ext uri="{FF2B5EF4-FFF2-40B4-BE49-F238E27FC236}">
                    <a16:creationId xmlns:a16="http://schemas.microsoft.com/office/drawing/2014/main" id="{9345A097-9743-345A-913C-34EE43847F4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34627" y="2251478"/>
                <a:ext cx="67510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54" name="Straight Connector 253">
                <a:extLst>
                  <a:ext uri="{FF2B5EF4-FFF2-40B4-BE49-F238E27FC236}">
                    <a16:creationId xmlns:a16="http://schemas.microsoft.com/office/drawing/2014/main" id="{20C99FDD-14AA-EC19-570C-75973136CD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34627" y="2602024"/>
                <a:ext cx="67510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55" name="Straight Connector 254">
                <a:extLst>
                  <a:ext uri="{FF2B5EF4-FFF2-40B4-BE49-F238E27FC236}">
                    <a16:creationId xmlns:a16="http://schemas.microsoft.com/office/drawing/2014/main" id="{7CEE9A06-D0E0-7CDF-F72B-A699457F245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34627" y="2777297"/>
                <a:ext cx="67510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56" name="Straight Connector 255">
                <a:extLst>
                  <a:ext uri="{FF2B5EF4-FFF2-40B4-BE49-F238E27FC236}">
                    <a16:creationId xmlns:a16="http://schemas.microsoft.com/office/drawing/2014/main" id="{3984163E-0ED4-E431-613F-4315723E92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34627" y="2952570"/>
                <a:ext cx="67510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57" name="Straight Connector 256">
                <a:extLst>
                  <a:ext uri="{FF2B5EF4-FFF2-40B4-BE49-F238E27FC236}">
                    <a16:creationId xmlns:a16="http://schemas.microsoft.com/office/drawing/2014/main" id="{753864D1-6322-DB4B-8A86-8A9FBE00290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34627" y="3127843"/>
                <a:ext cx="67510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58" name="Straight Connector 257">
                <a:extLst>
                  <a:ext uri="{FF2B5EF4-FFF2-40B4-BE49-F238E27FC236}">
                    <a16:creationId xmlns:a16="http://schemas.microsoft.com/office/drawing/2014/main" id="{B8B64E23-BB5E-81D0-5816-79659FC34A7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34627" y="3303116"/>
                <a:ext cx="67510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59" name="Straight Connector 258">
                <a:extLst>
                  <a:ext uri="{FF2B5EF4-FFF2-40B4-BE49-F238E27FC236}">
                    <a16:creationId xmlns:a16="http://schemas.microsoft.com/office/drawing/2014/main" id="{2044D0D4-53D6-A1EE-8DA6-E3436240AEC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34627" y="3478389"/>
                <a:ext cx="67510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60" name="Straight Connector 259">
                <a:extLst>
                  <a:ext uri="{FF2B5EF4-FFF2-40B4-BE49-F238E27FC236}">
                    <a16:creationId xmlns:a16="http://schemas.microsoft.com/office/drawing/2014/main" id="{426BD6DA-AB8E-04B7-72C8-F37F8C1E05F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34627" y="3653662"/>
                <a:ext cx="67510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61" name="Straight Connector 260">
                <a:extLst>
                  <a:ext uri="{FF2B5EF4-FFF2-40B4-BE49-F238E27FC236}">
                    <a16:creationId xmlns:a16="http://schemas.microsoft.com/office/drawing/2014/main" id="{B13E1B17-21D4-0E1B-A9C3-893DAAD00A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34627" y="3828935"/>
                <a:ext cx="67510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62" name="Straight Connector 261">
                <a:extLst>
                  <a:ext uri="{FF2B5EF4-FFF2-40B4-BE49-F238E27FC236}">
                    <a16:creationId xmlns:a16="http://schemas.microsoft.com/office/drawing/2014/main" id="{F983166F-EEF9-6481-F390-92BA07D3BC2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34627" y="4004212"/>
                <a:ext cx="67510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63" name="Straight Connector 262">
                <a:extLst>
                  <a:ext uri="{FF2B5EF4-FFF2-40B4-BE49-F238E27FC236}">
                    <a16:creationId xmlns:a16="http://schemas.microsoft.com/office/drawing/2014/main" id="{4087D2BE-F391-265F-2CE2-310D112DE06E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9028189" y="4071607"/>
                <a:ext cx="67510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64" name="Straight Connector 263">
                <a:extLst>
                  <a:ext uri="{FF2B5EF4-FFF2-40B4-BE49-F238E27FC236}">
                    <a16:creationId xmlns:a16="http://schemas.microsoft.com/office/drawing/2014/main" id="{A45B42FD-37E6-3036-2233-A6514044F002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9511693" y="4071607"/>
                <a:ext cx="67510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65" name="Straight Connector 264">
                <a:extLst>
                  <a:ext uri="{FF2B5EF4-FFF2-40B4-BE49-F238E27FC236}">
                    <a16:creationId xmlns:a16="http://schemas.microsoft.com/office/drawing/2014/main" id="{1AD71A3C-4C30-8164-FEC6-7C08BDCB02DB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10000299" y="4071607"/>
                <a:ext cx="67510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66" name="Straight Connector 265">
                <a:extLst>
                  <a:ext uri="{FF2B5EF4-FFF2-40B4-BE49-F238E27FC236}">
                    <a16:creationId xmlns:a16="http://schemas.microsoft.com/office/drawing/2014/main" id="{2E0AA46F-54FF-4818-8E02-3D9EA4D381AA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11457052" y="4071607"/>
                <a:ext cx="67510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67" name="Straight Connector 266">
                <a:extLst>
                  <a:ext uri="{FF2B5EF4-FFF2-40B4-BE49-F238E27FC236}">
                    <a16:creationId xmlns:a16="http://schemas.microsoft.com/office/drawing/2014/main" id="{C96C3F16-6B33-10C0-D170-1FA37DF858CC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11948834" y="4071607"/>
                <a:ext cx="67510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68" name="Straight Connector 267">
                <a:extLst>
                  <a:ext uri="{FF2B5EF4-FFF2-40B4-BE49-F238E27FC236}">
                    <a16:creationId xmlns:a16="http://schemas.microsoft.com/office/drawing/2014/main" id="{9DA7A9C6-6043-B14A-51A0-48217499CF4D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12929169" y="4071607"/>
                <a:ext cx="67510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</p:cxnSp>
          <p:sp>
            <p:nvSpPr>
              <p:cNvPr id="269" name="TextBox 268">
                <a:extLst>
                  <a:ext uri="{FF2B5EF4-FFF2-40B4-BE49-F238E27FC236}">
                    <a16:creationId xmlns:a16="http://schemas.microsoft.com/office/drawing/2014/main" id="{A4A5DA71-7DFF-534C-3629-FF708621EC78}"/>
                  </a:ext>
                </a:extLst>
              </p:cNvPr>
              <p:cNvSpPr txBox="1"/>
              <p:nvPr/>
            </p:nvSpPr>
            <p:spPr>
              <a:xfrm>
                <a:off x="8643441" y="3891554"/>
                <a:ext cx="257511" cy="2283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r" defTabSz="46611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270" name="TextBox 269">
                <a:extLst>
                  <a:ext uri="{FF2B5EF4-FFF2-40B4-BE49-F238E27FC236}">
                    <a16:creationId xmlns:a16="http://schemas.microsoft.com/office/drawing/2014/main" id="{15BE8895-956A-CB54-710B-D1740E6541CE}"/>
                  </a:ext>
                </a:extLst>
              </p:cNvPr>
              <p:cNvSpPr txBox="1"/>
              <p:nvPr/>
            </p:nvSpPr>
            <p:spPr>
              <a:xfrm>
                <a:off x="8643441" y="3716159"/>
                <a:ext cx="257511" cy="2283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r" defTabSz="46611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10</a:t>
                </a:r>
              </a:p>
            </p:txBody>
          </p:sp>
          <p:sp>
            <p:nvSpPr>
              <p:cNvPr id="271" name="TextBox 270">
                <a:extLst>
                  <a:ext uri="{FF2B5EF4-FFF2-40B4-BE49-F238E27FC236}">
                    <a16:creationId xmlns:a16="http://schemas.microsoft.com/office/drawing/2014/main" id="{34081CE1-0389-ECE4-A91E-1311E71BAED5}"/>
                  </a:ext>
                </a:extLst>
              </p:cNvPr>
              <p:cNvSpPr txBox="1"/>
              <p:nvPr/>
            </p:nvSpPr>
            <p:spPr>
              <a:xfrm>
                <a:off x="8643441" y="3540763"/>
                <a:ext cx="257511" cy="2283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r" defTabSz="46611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20</a:t>
                </a:r>
              </a:p>
            </p:txBody>
          </p:sp>
          <p:sp>
            <p:nvSpPr>
              <p:cNvPr id="272" name="TextBox 271">
                <a:extLst>
                  <a:ext uri="{FF2B5EF4-FFF2-40B4-BE49-F238E27FC236}">
                    <a16:creationId xmlns:a16="http://schemas.microsoft.com/office/drawing/2014/main" id="{1C8AC975-CC3B-F529-E198-2CBD12B83B86}"/>
                  </a:ext>
                </a:extLst>
              </p:cNvPr>
              <p:cNvSpPr txBox="1"/>
              <p:nvPr/>
            </p:nvSpPr>
            <p:spPr>
              <a:xfrm>
                <a:off x="8643441" y="3365367"/>
                <a:ext cx="257511" cy="2283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r" defTabSz="46611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30</a:t>
                </a:r>
              </a:p>
            </p:txBody>
          </p:sp>
          <p:sp>
            <p:nvSpPr>
              <p:cNvPr id="273" name="TextBox 272">
                <a:extLst>
                  <a:ext uri="{FF2B5EF4-FFF2-40B4-BE49-F238E27FC236}">
                    <a16:creationId xmlns:a16="http://schemas.microsoft.com/office/drawing/2014/main" id="{006E64B1-1D27-98F3-70CA-6B379B0E905F}"/>
                  </a:ext>
                </a:extLst>
              </p:cNvPr>
              <p:cNvSpPr txBox="1"/>
              <p:nvPr/>
            </p:nvSpPr>
            <p:spPr>
              <a:xfrm>
                <a:off x="8643441" y="3189971"/>
                <a:ext cx="257511" cy="2283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r" defTabSz="46611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40</a:t>
                </a:r>
              </a:p>
            </p:txBody>
          </p:sp>
          <p:sp>
            <p:nvSpPr>
              <p:cNvPr id="274" name="TextBox 273">
                <a:extLst>
                  <a:ext uri="{FF2B5EF4-FFF2-40B4-BE49-F238E27FC236}">
                    <a16:creationId xmlns:a16="http://schemas.microsoft.com/office/drawing/2014/main" id="{511997CE-5587-DC49-E612-6BC5157F4BA2}"/>
                  </a:ext>
                </a:extLst>
              </p:cNvPr>
              <p:cNvSpPr txBox="1"/>
              <p:nvPr/>
            </p:nvSpPr>
            <p:spPr>
              <a:xfrm>
                <a:off x="8643441" y="3014575"/>
                <a:ext cx="257511" cy="2283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r" defTabSz="46611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50</a:t>
                </a:r>
              </a:p>
            </p:txBody>
          </p:sp>
          <p:sp>
            <p:nvSpPr>
              <p:cNvPr id="275" name="TextBox 274">
                <a:extLst>
                  <a:ext uri="{FF2B5EF4-FFF2-40B4-BE49-F238E27FC236}">
                    <a16:creationId xmlns:a16="http://schemas.microsoft.com/office/drawing/2014/main" id="{387E74CF-8608-2417-2BA1-B723E8819C68}"/>
                  </a:ext>
                </a:extLst>
              </p:cNvPr>
              <p:cNvSpPr txBox="1"/>
              <p:nvPr/>
            </p:nvSpPr>
            <p:spPr>
              <a:xfrm>
                <a:off x="8643441" y="2839179"/>
                <a:ext cx="257511" cy="2283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r" defTabSz="46611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60</a:t>
                </a:r>
              </a:p>
            </p:txBody>
          </p:sp>
          <p:sp>
            <p:nvSpPr>
              <p:cNvPr id="276" name="TextBox 275">
                <a:extLst>
                  <a:ext uri="{FF2B5EF4-FFF2-40B4-BE49-F238E27FC236}">
                    <a16:creationId xmlns:a16="http://schemas.microsoft.com/office/drawing/2014/main" id="{8523FDDA-2D1E-E46B-77E1-2EA32F669FC1}"/>
                  </a:ext>
                </a:extLst>
              </p:cNvPr>
              <p:cNvSpPr txBox="1"/>
              <p:nvPr/>
            </p:nvSpPr>
            <p:spPr>
              <a:xfrm>
                <a:off x="8643441" y="2663783"/>
                <a:ext cx="257511" cy="2283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r" defTabSz="46611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70</a:t>
                </a:r>
              </a:p>
            </p:txBody>
          </p:sp>
          <p:sp>
            <p:nvSpPr>
              <p:cNvPr id="277" name="TextBox 276">
                <a:extLst>
                  <a:ext uri="{FF2B5EF4-FFF2-40B4-BE49-F238E27FC236}">
                    <a16:creationId xmlns:a16="http://schemas.microsoft.com/office/drawing/2014/main" id="{D3719126-FE5D-4D90-0F97-71FDE11A9312}"/>
                  </a:ext>
                </a:extLst>
              </p:cNvPr>
              <p:cNvSpPr txBox="1"/>
              <p:nvPr/>
            </p:nvSpPr>
            <p:spPr>
              <a:xfrm>
                <a:off x="8643441" y="2488387"/>
                <a:ext cx="257511" cy="2283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r" defTabSz="46611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80</a:t>
                </a:r>
              </a:p>
            </p:txBody>
          </p:sp>
          <p:sp>
            <p:nvSpPr>
              <p:cNvPr id="278" name="TextBox 277">
                <a:extLst>
                  <a:ext uri="{FF2B5EF4-FFF2-40B4-BE49-F238E27FC236}">
                    <a16:creationId xmlns:a16="http://schemas.microsoft.com/office/drawing/2014/main" id="{0BD66989-3DDC-7D08-CFDF-DDAB77EB753A}"/>
                  </a:ext>
                </a:extLst>
              </p:cNvPr>
              <p:cNvSpPr txBox="1"/>
              <p:nvPr/>
            </p:nvSpPr>
            <p:spPr>
              <a:xfrm>
                <a:off x="8643441" y="2137595"/>
                <a:ext cx="257511" cy="2283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r" defTabSz="46611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100</a:t>
                </a:r>
              </a:p>
            </p:txBody>
          </p:sp>
          <p:sp>
            <p:nvSpPr>
              <p:cNvPr id="279" name="TextBox 278">
                <a:extLst>
                  <a:ext uri="{FF2B5EF4-FFF2-40B4-BE49-F238E27FC236}">
                    <a16:creationId xmlns:a16="http://schemas.microsoft.com/office/drawing/2014/main" id="{EEB7EF3F-6F7F-8CA0-5598-DF2049CB5F1B}"/>
                  </a:ext>
                </a:extLst>
              </p:cNvPr>
              <p:cNvSpPr txBox="1"/>
              <p:nvPr/>
            </p:nvSpPr>
            <p:spPr>
              <a:xfrm>
                <a:off x="8930354" y="4103357"/>
                <a:ext cx="257511" cy="2283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46611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280" name="TextBox 279">
                <a:extLst>
                  <a:ext uri="{FF2B5EF4-FFF2-40B4-BE49-F238E27FC236}">
                    <a16:creationId xmlns:a16="http://schemas.microsoft.com/office/drawing/2014/main" id="{005EEAFD-34D0-E8BB-0A5D-A21C7A2C9765}"/>
                  </a:ext>
                </a:extLst>
              </p:cNvPr>
              <p:cNvSpPr txBox="1"/>
              <p:nvPr/>
            </p:nvSpPr>
            <p:spPr>
              <a:xfrm>
                <a:off x="9416129" y="4103357"/>
                <a:ext cx="257511" cy="2283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46611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12</a:t>
                </a:r>
              </a:p>
            </p:txBody>
          </p:sp>
          <p:sp>
            <p:nvSpPr>
              <p:cNvPr id="281" name="TextBox 280">
                <a:extLst>
                  <a:ext uri="{FF2B5EF4-FFF2-40B4-BE49-F238E27FC236}">
                    <a16:creationId xmlns:a16="http://schemas.microsoft.com/office/drawing/2014/main" id="{1CFAE8DE-2A03-B2D4-E1AF-77F5B3ADA81E}"/>
                  </a:ext>
                </a:extLst>
              </p:cNvPr>
              <p:cNvSpPr txBox="1"/>
              <p:nvPr/>
            </p:nvSpPr>
            <p:spPr>
              <a:xfrm>
                <a:off x="9905078" y="4103357"/>
                <a:ext cx="257511" cy="2283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46611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24</a:t>
                </a:r>
              </a:p>
            </p:txBody>
          </p:sp>
          <p:sp>
            <p:nvSpPr>
              <p:cNvPr id="282" name="TextBox 281">
                <a:extLst>
                  <a:ext uri="{FF2B5EF4-FFF2-40B4-BE49-F238E27FC236}">
                    <a16:creationId xmlns:a16="http://schemas.microsoft.com/office/drawing/2014/main" id="{38F16F08-E1AF-641C-A23F-AEA0865A0E24}"/>
                  </a:ext>
                </a:extLst>
              </p:cNvPr>
              <p:cNvSpPr txBox="1"/>
              <p:nvPr/>
            </p:nvSpPr>
            <p:spPr>
              <a:xfrm>
                <a:off x="11369206" y="4103357"/>
                <a:ext cx="257511" cy="2283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46611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60</a:t>
                </a:r>
              </a:p>
            </p:txBody>
          </p:sp>
          <p:sp>
            <p:nvSpPr>
              <p:cNvPr id="283" name="TextBox 282">
                <a:extLst>
                  <a:ext uri="{FF2B5EF4-FFF2-40B4-BE49-F238E27FC236}">
                    <a16:creationId xmlns:a16="http://schemas.microsoft.com/office/drawing/2014/main" id="{703E7C1D-E8E1-F69F-129C-11479F29458C}"/>
                  </a:ext>
                </a:extLst>
              </p:cNvPr>
              <p:cNvSpPr txBox="1"/>
              <p:nvPr/>
            </p:nvSpPr>
            <p:spPr>
              <a:xfrm>
                <a:off x="11854979" y="4103357"/>
                <a:ext cx="257511" cy="2283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46611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72</a:t>
                </a:r>
              </a:p>
            </p:txBody>
          </p:sp>
          <p:sp>
            <p:nvSpPr>
              <p:cNvPr id="284" name="TextBox 283">
                <a:extLst>
                  <a:ext uri="{FF2B5EF4-FFF2-40B4-BE49-F238E27FC236}">
                    <a16:creationId xmlns:a16="http://schemas.microsoft.com/office/drawing/2014/main" id="{01146F55-666A-40B6-C278-CA36D0E5C6B0}"/>
                  </a:ext>
                </a:extLst>
              </p:cNvPr>
              <p:cNvSpPr txBox="1"/>
              <p:nvPr/>
            </p:nvSpPr>
            <p:spPr>
              <a:xfrm>
                <a:off x="12836055" y="4103357"/>
                <a:ext cx="257511" cy="2283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46611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96</a:t>
                </a:r>
              </a:p>
            </p:txBody>
          </p:sp>
          <p:sp>
            <p:nvSpPr>
              <p:cNvPr id="285" name="TextBox 284">
                <a:extLst>
                  <a:ext uri="{FF2B5EF4-FFF2-40B4-BE49-F238E27FC236}">
                    <a16:creationId xmlns:a16="http://schemas.microsoft.com/office/drawing/2014/main" id="{E62747D0-16FF-7611-7DA7-2F5E43DCF7DC}"/>
                  </a:ext>
                </a:extLst>
              </p:cNvPr>
              <p:cNvSpPr txBox="1"/>
              <p:nvPr/>
            </p:nvSpPr>
            <p:spPr>
              <a:xfrm>
                <a:off x="10643851" y="4327629"/>
                <a:ext cx="790512" cy="2283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46611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Months since start of treatment</a:t>
                </a:r>
              </a:p>
            </p:txBody>
          </p:sp>
          <p:sp>
            <p:nvSpPr>
              <p:cNvPr id="286" name="TextBox 285">
                <a:extLst>
                  <a:ext uri="{FF2B5EF4-FFF2-40B4-BE49-F238E27FC236}">
                    <a16:creationId xmlns:a16="http://schemas.microsoft.com/office/drawing/2014/main" id="{64A3BEDE-9C5B-69F2-4D1D-7C9217721256}"/>
                  </a:ext>
                </a:extLst>
              </p:cNvPr>
              <p:cNvSpPr txBox="1"/>
              <p:nvPr/>
            </p:nvSpPr>
            <p:spPr>
              <a:xfrm rot="16200000">
                <a:off x="7263968" y="3011040"/>
                <a:ext cx="2290116" cy="2283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46611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OS (%)</a:t>
                </a:r>
              </a:p>
            </p:txBody>
          </p:sp>
          <p:cxnSp>
            <p:nvCxnSpPr>
              <p:cNvPr id="287" name="Straight Connector 286">
                <a:extLst>
                  <a:ext uri="{FF2B5EF4-FFF2-40B4-BE49-F238E27FC236}">
                    <a16:creationId xmlns:a16="http://schemas.microsoft.com/office/drawing/2014/main" id="{434E727C-365A-4E89-E382-CC8C0A7C2E20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10484714" y="4071607"/>
                <a:ext cx="67510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</p:cxnSp>
          <p:sp>
            <p:nvSpPr>
              <p:cNvPr id="288" name="TextBox 287">
                <a:extLst>
                  <a:ext uri="{FF2B5EF4-FFF2-40B4-BE49-F238E27FC236}">
                    <a16:creationId xmlns:a16="http://schemas.microsoft.com/office/drawing/2014/main" id="{590E52B9-B166-B4A3-842F-A7C68C3F57CE}"/>
                  </a:ext>
                </a:extLst>
              </p:cNvPr>
              <p:cNvSpPr txBox="1"/>
              <p:nvPr/>
            </p:nvSpPr>
            <p:spPr>
              <a:xfrm>
                <a:off x="10389493" y="4103357"/>
                <a:ext cx="257511" cy="2283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46611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36</a:t>
                </a:r>
              </a:p>
            </p:txBody>
          </p:sp>
          <p:cxnSp>
            <p:nvCxnSpPr>
              <p:cNvPr id="289" name="Straight Connector 288">
                <a:extLst>
                  <a:ext uri="{FF2B5EF4-FFF2-40B4-BE49-F238E27FC236}">
                    <a16:creationId xmlns:a16="http://schemas.microsoft.com/office/drawing/2014/main" id="{7E7FA21E-94FD-1E1F-58E9-CA27CD6A81C9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10969128" y="4071607"/>
                <a:ext cx="67510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</p:cxnSp>
          <p:sp>
            <p:nvSpPr>
              <p:cNvPr id="290" name="TextBox 289">
                <a:extLst>
                  <a:ext uri="{FF2B5EF4-FFF2-40B4-BE49-F238E27FC236}">
                    <a16:creationId xmlns:a16="http://schemas.microsoft.com/office/drawing/2014/main" id="{608DEA0B-5705-A018-6D25-227EF9C1A19F}"/>
                  </a:ext>
                </a:extLst>
              </p:cNvPr>
              <p:cNvSpPr txBox="1"/>
              <p:nvPr/>
            </p:nvSpPr>
            <p:spPr>
              <a:xfrm>
                <a:off x="10873907" y="4103357"/>
                <a:ext cx="257511" cy="2283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46611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48</a:t>
                </a:r>
              </a:p>
            </p:txBody>
          </p:sp>
          <p:cxnSp>
            <p:nvCxnSpPr>
              <p:cNvPr id="291" name="Straight Connector 290">
                <a:extLst>
                  <a:ext uri="{FF2B5EF4-FFF2-40B4-BE49-F238E27FC236}">
                    <a16:creationId xmlns:a16="http://schemas.microsoft.com/office/drawing/2014/main" id="{A00D240B-646A-7CA2-DC20-769C3803E94C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12433249" y="4071607"/>
                <a:ext cx="67510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</p:cxnSp>
          <p:sp>
            <p:nvSpPr>
              <p:cNvPr id="292" name="TextBox 291">
                <a:extLst>
                  <a:ext uri="{FF2B5EF4-FFF2-40B4-BE49-F238E27FC236}">
                    <a16:creationId xmlns:a16="http://schemas.microsoft.com/office/drawing/2014/main" id="{B95A8ABD-201B-92D1-FF6A-96A59FD6B03D}"/>
                  </a:ext>
                </a:extLst>
              </p:cNvPr>
              <p:cNvSpPr txBox="1"/>
              <p:nvPr/>
            </p:nvSpPr>
            <p:spPr>
              <a:xfrm>
                <a:off x="12339396" y="4103357"/>
                <a:ext cx="257512" cy="2283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46611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84</a:t>
                </a:r>
              </a:p>
            </p:txBody>
          </p:sp>
          <p:cxnSp>
            <p:nvCxnSpPr>
              <p:cNvPr id="293" name="Straight Connector 292">
                <a:extLst>
                  <a:ext uri="{FF2B5EF4-FFF2-40B4-BE49-F238E27FC236}">
                    <a16:creationId xmlns:a16="http://schemas.microsoft.com/office/drawing/2014/main" id="{07A3D157-9179-48AC-04E9-AC1AFF55430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34629" y="2426751"/>
                <a:ext cx="67510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</p:cxnSp>
          <p:sp>
            <p:nvSpPr>
              <p:cNvPr id="294" name="TextBox 293">
                <a:extLst>
                  <a:ext uri="{FF2B5EF4-FFF2-40B4-BE49-F238E27FC236}">
                    <a16:creationId xmlns:a16="http://schemas.microsoft.com/office/drawing/2014/main" id="{253011CD-3A05-D4D1-4605-8C50A495E1A8}"/>
                  </a:ext>
                </a:extLst>
              </p:cNvPr>
              <p:cNvSpPr txBox="1"/>
              <p:nvPr/>
            </p:nvSpPr>
            <p:spPr>
              <a:xfrm>
                <a:off x="8643443" y="2312991"/>
                <a:ext cx="257511" cy="2283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r" defTabSz="46611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90</a:t>
                </a:r>
              </a:p>
            </p:txBody>
          </p:sp>
          <p:cxnSp>
            <p:nvCxnSpPr>
              <p:cNvPr id="295" name="Straight Connector 294">
                <a:extLst>
                  <a:ext uri="{FF2B5EF4-FFF2-40B4-BE49-F238E27FC236}">
                    <a16:creationId xmlns:a16="http://schemas.microsoft.com/office/drawing/2014/main" id="{74A63E6B-4582-45DF-F729-1A0F8B59926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02001" y="3127843"/>
                <a:ext cx="1737359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dashDot"/>
                <a:miter lim="800000"/>
              </a:ln>
              <a:effectLst/>
            </p:spPr>
          </p:cxnSp>
          <p:cxnSp>
            <p:nvCxnSpPr>
              <p:cNvPr id="296" name="Straight Connector 295">
                <a:extLst>
                  <a:ext uri="{FF2B5EF4-FFF2-40B4-BE49-F238E27FC236}">
                    <a16:creationId xmlns:a16="http://schemas.microsoft.com/office/drawing/2014/main" id="{7E0DAF16-192B-F6C3-3B73-FAB13EAD561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0591403" y="3603850"/>
                <a:ext cx="822960" cy="0"/>
              </a:xfrm>
              <a:prstGeom prst="line">
                <a:avLst/>
              </a:prstGeom>
              <a:noFill/>
              <a:ln w="19050" cap="flat" cmpd="sng" algn="ctr">
                <a:solidFill>
                  <a:schemeClr val="accent1"/>
                </a:solidFill>
                <a:prstDash val="dash"/>
                <a:miter lim="800000"/>
              </a:ln>
              <a:effectLst/>
            </p:spPr>
          </p:cxnSp>
          <p:sp>
            <p:nvSpPr>
              <p:cNvPr id="297" name="TextBox 296">
                <a:extLst>
                  <a:ext uri="{FF2B5EF4-FFF2-40B4-BE49-F238E27FC236}">
                    <a16:creationId xmlns:a16="http://schemas.microsoft.com/office/drawing/2014/main" id="{515149FD-EDBF-8655-FD65-652E9358A24B}"/>
                  </a:ext>
                </a:extLst>
              </p:cNvPr>
              <p:cNvSpPr txBox="1"/>
              <p:nvPr/>
            </p:nvSpPr>
            <p:spPr>
              <a:xfrm>
                <a:off x="11082663" y="2961895"/>
                <a:ext cx="915983" cy="35488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rtlCol="0" anchor="ctr">
                <a:noAutofit/>
              </a:bodyPr>
              <a:lstStyle/>
              <a:p>
                <a:pPr marL="0" marR="0" lvl="0" indent="0" algn="ctr" defTabSz="46611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38%</a:t>
                </a:r>
              </a:p>
            </p:txBody>
          </p:sp>
          <p:grpSp>
            <p:nvGrpSpPr>
              <p:cNvPr id="298" name="Group 297">
                <a:extLst>
                  <a:ext uri="{FF2B5EF4-FFF2-40B4-BE49-F238E27FC236}">
                    <a16:creationId xmlns:a16="http://schemas.microsoft.com/office/drawing/2014/main" id="{12A2F95F-CDE6-1D9B-0A65-8E8B8AA10775}"/>
                  </a:ext>
                </a:extLst>
              </p:cNvPr>
              <p:cNvGrpSpPr/>
              <p:nvPr/>
            </p:nvGrpSpPr>
            <p:grpSpPr>
              <a:xfrm>
                <a:off x="9215094" y="2396026"/>
                <a:ext cx="3372738" cy="968884"/>
                <a:chOff x="20361021" y="15247492"/>
                <a:chExt cx="3372738" cy="968884"/>
              </a:xfrm>
            </p:grpSpPr>
            <p:sp>
              <p:nvSpPr>
                <p:cNvPr id="299" name="Freeform 1064">
                  <a:extLst>
                    <a:ext uri="{FF2B5EF4-FFF2-40B4-BE49-F238E27FC236}">
                      <a16:creationId xmlns:a16="http://schemas.microsoft.com/office/drawing/2014/main" id="{6794C7EB-2045-C574-0F6D-D6762E6CE0CE}"/>
                    </a:ext>
                  </a:extLst>
                </p:cNvPr>
                <p:cNvSpPr/>
                <p:nvPr/>
              </p:nvSpPr>
              <p:spPr>
                <a:xfrm>
                  <a:off x="20361021" y="15247492"/>
                  <a:ext cx="55752" cy="12700"/>
                </a:xfrm>
                <a:custGeom>
                  <a:avLst/>
                  <a:gdLst>
                    <a:gd name="connsiteX0" fmla="*/ 0 w 55752"/>
                    <a:gd name="connsiteY0" fmla="*/ 0 h 12700"/>
                    <a:gd name="connsiteX1" fmla="*/ 55753 w 55752"/>
                    <a:gd name="connsiteY1" fmla="*/ 0 h 12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5752" h="12700">
                      <a:moveTo>
                        <a:pt x="0" y="0"/>
                      </a:moveTo>
                      <a:lnTo>
                        <a:pt x="55753" y="0"/>
                      </a:lnTo>
                    </a:path>
                  </a:pathLst>
                </a:custGeom>
                <a:ln w="6350" cap="flat">
                  <a:solidFill>
                    <a:schemeClr val="accent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6611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0" name="Freeform 1065">
                  <a:extLst>
                    <a:ext uri="{FF2B5EF4-FFF2-40B4-BE49-F238E27FC236}">
                      <a16:creationId xmlns:a16="http://schemas.microsoft.com/office/drawing/2014/main" id="{7A62AC5C-CC20-040C-7FBB-C571B4D22218}"/>
                    </a:ext>
                  </a:extLst>
                </p:cNvPr>
                <p:cNvSpPr/>
                <p:nvPr/>
              </p:nvSpPr>
              <p:spPr>
                <a:xfrm>
                  <a:off x="20361021" y="15281910"/>
                  <a:ext cx="55752" cy="12700"/>
                </a:xfrm>
                <a:custGeom>
                  <a:avLst/>
                  <a:gdLst>
                    <a:gd name="connsiteX0" fmla="*/ 0 w 55752"/>
                    <a:gd name="connsiteY0" fmla="*/ 1 h 12700"/>
                    <a:gd name="connsiteX1" fmla="*/ 55753 w 55752"/>
                    <a:gd name="connsiteY1" fmla="*/ 1 h 12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5752" h="12700">
                      <a:moveTo>
                        <a:pt x="0" y="1"/>
                      </a:moveTo>
                      <a:lnTo>
                        <a:pt x="55753" y="1"/>
                      </a:lnTo>
                    </a:path>
                  </a:pathLst>
                </a:custGeom>
                <a:ln w="6350" cap="flat">
                  <a:solidFill>
                    <a:schemeClr val="accent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6611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1" name="Freeform 1066">
                  <a:extLst>
                    <a:ext uri="{FF2B5EF4-FFF2-40B4-BE49-F238E27FC236}">
                      <a16:creationId xmlns:a16="http://schemas.microsoft.com/office/drawing/2014/main" id="{555AFA6A-F014-571D-EE62-E85ACC1E1BF3}"/>
                    </a:ext>
                  </a:extLst>
                </p:cNvPr>
                <p:cNvSpPr/>
                <p:nvPr/>
              </p:nvSpPr>
              <p:spPr>
                <a:xfrm>
                  <a:off x="20388961" y="15247492"/>
                  <a:ext cx="12700" cy="33655"/>
                </a:xfrm>
                <a:custGeom>
                  <a:avLst/>
                  <a:gdLst>
                    <a:gd name="connsiteX0" fmla="*/ 1 w 12700"/>
                    <a:gd name="connsiteY0" fmla="*/ 0 h 33655"/>
                    <a:gd name="connsiteX1" fmla="*/ 1 w 12700"/>
                    <a:gd name="connsiteY1" fmla="*/ 33655 h 336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700" h="33655">
                      <a:moveTo>
                        <a:pt x="1" y="0"/>
                      </a:moveTo>
                      <a:lnTo>
                        <a:pt x="1" y="33655"/>
                      </a:lnTo>
                    </a:path>
                  </a:pathLst>
                </a:custGeom>
                <a:ln w="6350" cap="flat">
                  <a:solidFill>
                    <a:schemeClr val="accent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6611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2" name="Freeform 1067">
                  <a:extLst>
                    <a:ext uri="{FF2B5EF4-FFF2-40B4-BE49-F238E27FC236}">
                      <a16:creationId xmlns:a16="http://schemas.microsoft.com/office/drawing/2014/main" id="{5CE20581-1923-5376-35C7-5E3264DC37AC}"/>
                    </a:ext>
                  </a:extLst>
                </p:cNvPr>
                <p:cNvSpPr/>
                <p:nvPr/>
              </p:nvSpPr>
              <p:spPr>
                <a:xfrm>
                  <a:off x="20441539" y="15247492"/>
                  <a:ext cx="55753" cy="12700"/>
                </a:xfrm>
                <a:custGeom>
                  <a:avLst/>
                  <a:gdLst>
                    <a:gd name="connsiteX0" fmla="*/ -1 w 55753"/>
                    <a:gd name="connsiteY0" fmla="*/ 0 h 12700"/>
                    <a:gd name="connsiteX1" fmla="*/ 55753 w 55753"/>
                    <a:gd name="connsiteY1" fmla="*/ 0 h 12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5753" h="12700">
                      <a:moveTo>
                        <a:pt x="-1" y="0"/>
                      </a:moveTo>
                      <a:lnTo>
                        <a:pt x="55753" y="0"/>
                      </a:lnTo>
                    </a:path>
                  </a:pathLst>
                </a:custGeom>
                <a:ln w="6350" cap="flat">
                  <a:solidFill>
                    <a:schemeClr val="accent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6611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3" name="Freeform 1068">
                  <a:extLst>
                    <a:ext uri="{FF2B5EF4-FFF2-40B4-BE49-F238E27FC236}">
                      <a16:creationId xmlns:a16="http://schemas.microsoft.com/office/drawing/2014/main" id="{91BB59C4-F75F-397F-DECD-F9E07DD1DF23}"/>
                    </a:ext>
                  </a:extLst>
                </p:cNvPr>
                <p:cNvSpPr/>
                <p:nvPr/>
              </p:nvSpPr>
              <p:spPr>
                <a:xfrm>
                  <a:off x="20441539" y="15281910"/>
                  <a:ext cx="55753" cy="12700"/>
                </a:xfrm>
                <a:custGeom>
                  <a:avLst/>
                  <a:gdLst>
                    <a:gd name="connsiteX0" fmla="*/ -1 w 55753"/>
                    <a:gd name="connsiteY0" fmla="*/ 1 h 12700"/>
                    <a:gd name="connsiteX1" fmla="*/ 55753 w 55753"/>
                    <a:gd name="connsiteY1" fmla="*/ 1 h 12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5753" h="12700">
                      <a:moveTo>
                        <a:pt x="-1" y="1"/>
                      </a:moveTo>
                      <a:lnTo>
                        <a:pt x="55753" y="1"/>
                      </a:lnTo>
                    </a:path>
                  </a:pathLst>
                </a:custGeom>
                <a:ln w="6350" cap="flat">
                  <a:solidFill>
                    <a:schemeClr val="accent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6611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4" name="Freeform 1069">
                  <a:extLst>
                    <a:ext uri="{FF2B5EF4-FFF2-40B4-BE49-F238E27FC236}">
                      <a16:creationId xmlns:a16="http://schemas.microsoft.com/office/drawing/2014/main" id="{AD145DB5-47BA-63C9-8A67-704BD2B2784A}"/>
                    </a:ext>
                  </a:extLst>
                </p:cNvPr>
                <p:cNvSpPr/>
                <p:nvPr/>
              </p:nvSpPr>
              <p:spPr>
                <a:xfrm>
                  <a:off x="20469352" y="15247492"/>
                  <a:ext cx="12700" cy="33655"/>
                </a:xfrm>
                <a:custGeom>
                  <a:avLst/>
                  <a:gdLst>
                    <a:gd name="connsiteX0" fmla="*/ 0 w 12700"/>
                    <a:gd name="connsiteY0" fmla="*/ 0 h 33655"/>
                    <a:gd name="connsiteX1" fmla="*/ 0 w 12700"/>
                    <a:gd name="connsiteY1" fmla="*/ 33655 h 336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700" h="33655">
                      <a:moveTo>
                        <a:pt x="0" y="0"/>
                      </a:moveTo>
                      <a:lnTo>
                        <a:pt x="0" y="33655"/>
                      </a:lnTo>
                    </a:path>
                  </a:pathLst>
                </a:custGeom>
                <a:ln w="6350" cap="flat">
                  <a:solidFill>
                    <a:schemeClr val="accent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6611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5" name="Freeform 1070">
                  <a:extLst>
                    <a:ext uri="{FF2B5EF4-FFF2-40B4-BE49-F238E27FC236}">
                      <a16:creationId xmlns:a16="http://schemas.microsoft.com/office/drawing/2014/main" id="{930A3506-BE0C-4610-AD16-A03D556BD836}"/>
                    </a:ext>
                  </a:extLst>
                </p:cNvPr>
                <p:cNvSpPr/>
                <p:nvPr/>
              </p:nvSpPr>
              <p:spPr>
                <a:xfrm>
                  <a:off x="20522438" y="15362936"/>
                  <a:ext cx="55752" cy="12700"/>
                </a:xfrm>
                <a:custGeom>
                  <a:avLst/>
                  <a:gdLst>
                    <a:gd name="connsiteX0" fmla="*/ -1 w 55752"/>
                    <a:gd name="connsiteY0" fmla="*/ 1 h 12700"/>
                    <a:gd name="connsiteX1" fmla="*/ 55752 w 55752"/>
                    <a:gd name="connsiteY1" fmla="*/ 1 h 12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5752" h="12700">
                      <a:moveTo>
                        <a:pt x="-1" y="1"/>
                      </a:moveTo>
                      <a:lnTo>
                        <a:pt x="55752" y="1"/>
                      </a:lnTo>
                    </a:path>
                  </a:pathLst>
                </a:custGeom>
                <a:ln w="6350" cap="flat">
                  <a:solidFill>
                    <a:schemeClr val="accent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6611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6" name="Freeform 1071">
                  <a:extLst>
                    <a:ext uri="{FF2B5EF4-FFF2-40B4-BE49-F238E27FC236}">
                      <a16:creationId xmlns:a16="http://schemas.microsoft.com/office/drawing/2014/main" id="{1549D21B-9E43-DE0A-6AF0-AEC234C174E8}"/>
                    </a:ext>
                  </a:extLst>
                </p:cNvPr>
                <p:cNvSpPr/>
                <p:nvPr/>
              </p:nvSpPr>
              <p:spPr>
                <a:xfrm>
                  <a:off x="20522438" y="15397480"/>
                  <a:ext cx="55752" cy="12700"/>
                </a:xfrm>
                <a:custGeom>
                  <a:avLst/>
                  <a:gdLst>
                    <a:gd name="connsiteX0" fmla="*/ -1 w 55752"/>
                    <a:gd name="connsiteY0" fmla="*/ 0 h 12700"/>
                    <a:gd name="connsiteX1" fmla="*/ 55752 w 55752"/>
                    <a:gd name="connsiteY1" fmla="*/ 0 h 12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5752" h="12700">
                      <a:moveTo>
                        <a:pt x="-1" y="0"/>
                      </a:moveTo>
                      <a:lnTo>
                        <a:pt x="55752" y="0"/>
                      </a:lnTo>
                    </a:path>
                  </a:pathLst>
                </a:custGeom>
                <a:ln w="6350" cap="flat">
                  <a:solidFill>
                    <a:schemeClr val="accent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6611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7" name="Freeform 1072">
                  <a:extLst>
                    <a:ext uri="{FF2B5EF4-FFF2-40B4-BE49-F238E27FC236}">
                      <a16:creationId xmlns:a16="http://schemas.microsoft.com/office/drawing/2014/main" id="{069C5088-1C43-AECB-E495-EEE02C42991B}"/>
                    </a:ext>
                  </a:extLst>
                </p:cNvPr>
                <p:cNvSpPr/>
                <p:nvPr/>
              </p:nvSpPr>
              <p:spPr>
                <a:xfrm>
                  <a:off x="20550251" y="15362936"/>
                  <a:ext cx="12700" cy="33654"/>
                </a:xfrm>
                <a:custGeom>
                  <a:avLst/>
                  <a:gdLst>
                    <a:gd name="connsiteX0" fmla="*/ 0 w 12700"/>
                    <a:gd name="connsiteY0" fmla="*/ 1 h 33654"/>
                    <a:gd name="connsiteX1" fmla="*/ 0 w 12700"/>
                    <a:gd name="connsiteY1" fmla="*/ 33654 h 336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700" h="33654">
                      <a:moveTo>
                        <a:pt x="0" y="1"/>
                      </a:moveTo>
                      <a:lnTo>
                        <a:pt x="0" y="33654"/>
                      </a:lnTo>
                    </a:path>
                  </a:pathLst>
                </a:custGeom>
                <a:ln w="6350" cap="flat">
                  <a:solidFill>
                    <a:schemeClr val="accent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6611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8" name="Freeform 1073">
                  <a:extLst>
                    <a:ext uri="{FF2B5EF4-FFF2-40B4-BE49-F238E27FC236}">
                      <a16:creationId xmlns:a16="http://schemas.microsoft.com/office/drawing/2014/main" id="{0E1AB13C-E049-0E51-D607-4DF06704F945}"/>
                    </a:ext>
                  </a:extLst>
                </p:cNvPr>
                <p:cNvSpPr/>
                <p:nvPr/>
              </p:nvSpPr>
              <p:spPr>
                <a:xfrm>
                  <a:off x="20583398" y="15362936"/>
                  <a:ext cx="55753" cy="12700"/>
                </a:xfrm>
                <a:custGeom>
                  <a:avLst/>
                  <a:gdLst>
                    <a:gd name="connsiteX0" fmla="*/ 0 w 55753"/>
                    <a:gd name="connsiteY0" fmla="*/ 1 h 12700"/>
                    <a:gd name="connsiteX1" fmla="*/ 55753 w 55753"/>
                    <a:gd name="connsiteY1" fmla="*/ 1 h 12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5753" h="12700">
                      <a:moveTo>
                        <a:pt x="0" y="1"/>
                      </a:moveTo>
                      <a:lnTo>
                        <a:pt x="55753" y="1"/>
                      </a:lnTo>
                    </a:path>
                  </a:pathLst>
                </a:custGeom>
                <a:ln w="6350" cap="flat">
                  <a:solidFill>
                    <a:schemeClr val="accent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6611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9" name="Freeform 1074">
                  <a:extLst>
                    <a:ext uri="{FF2B5EF4-FFF2-40B4-BE49-F238E27FC236}">
                      <a16:creationId xmlns:a16="http://schemas.microsoft.com/office/drawing/2014/main" id="{3594D264-D285-0599-A210-21B55AB57EF6}"/>
                    </a:ext>
                  </a:extLst>
                </p:cNvPr>
                <p:cNvSpPr/>
                <p:nvPr/>
              </p:nvSpPr>
              <p:spPr>
                <a:xfrm>
                  <a:off x="20583398" y="15397480"/>
                  <a:ext cx="55753" cy="12700"/>
                </a:xfrm>
                <a:custGeom>
                  <a:avLst/>
                  <a:gdLst>
                    <a:gd name="connsiteX0" fmla="*/ 0 w 55753"/>
                    <a:gd name="connsiteY0" fmla="*/ 0 h 12700"/>
                    <a:gd name="connsiteX1" fmla="*/ 55753 w 55753"/>
                    <a:gd name="connsiteY1" fmla="*/ 0 h 12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5753" h="12700">
                      <a:moveTo>
                        <a:pt x="0" y="0"/>
                      </a:moveTo>
                      <a:lnTo>
                        <a:pt x="55753" y="0"/>
                      </a:lnTo>
                    </a:path>
                  </a:pathLst>
                </a:custGeom>
                <a:ln w="6350" cap="flat">
                  <a:solidFill>
                    <a:schemeClr val="accent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6611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0" name="Freeform 1077">
                  <a:extLst>
                    <a:ext uri="{FF2B5EF4-FFF2-40B4-BE49-F238E27FC236}">
                      <a16:creationId xmlns:a16="http://schemas.microsoft.com/office/drawing/2014/main" id="{15173558-5325-3D4B-98C6-01B51FD4FDC7}"/>
                    </a:ext>
                  </a:extLst>
                </p:cNvPr>
                <p:cNvSpPr/>
                <p:nvPr/>
              </p:nvSpPr>
              <p:spPr>
                <a:xfrm>
                  <a:off x="20611338" y="15362936"/>
                  <a:ext cx="12700" cy="33654"/>
                </a:xfrm>
                <a:custGeom>
                  <a:avLst/>
                  <a:gdLst>
                    <a:gd name="connsiteX0" fmla="*/ -1 w 12700"/>
                    <a:gd name="connsiteY0" fmla="*/ 1 h 33654"/>
                    <a:gd name="connsiteX1" fmla="*/ -1 w 12700"/>
                    <a:gd name="connsiteY1" fmla="*/ 33654 h 336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700" h="33654">
                      <a:moveTo>
                        <a:pt x="-1" y="1"/>
                      </a:moveTo>
                      <a:lnTo>
                        <a:pt x="-1" y="33654"/>
                      </a:lnTo>
                    </a:path>
                  </a:pathLst>
                </a:custGeom>
                <a:ln w="6350" cap="flat">
                  <a:solidFill>
                    <a:schemeClr val="accent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6611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1" name="Freeform 1285">
                  <a:extLst>
                    <a:ext uri="{FF2B5EF4-FFF2-40B4-BE49-F238E27FC236}">
                      <a16:creationId xmlns:a16="http://schemas.microsoft.com/office/drawing/2014/main" id="{4F27A7DB-88A6-3EB7-13A2-455E6A1DC63E}"/>
                    </a:ext>
                  </a:extLst>
                </p:cNvPr>
                <p:cNvSpPr/>
                <p:nvPr/>
              </p:nvSpPr>
              <p:spPr>
                <a:xfrm>
                  <a:off x="20656169" y="15362936"/>
                  <a:ext cx="55879" cy="12700"/>
                </a:xfrm>
                <a:custGeom>
                  <a:avLst/>
                  <a:gdLst>
                    <a:gd name="connsiteX0" fmla="*/ 0 w 55879"/>
                    <a:gd name="connsiteY0" fmla="*/ 1 h 12700"/>
                    <a:gd name="connsiteX1" fmla="*/ 55880 w 55879"/>
                    <a:gd name="connsiteY1" fmla="*/ 1 h 12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5879" h="12700">
                      <a:moveTo>
                        <a:pt x="0" y="1"/>
                      </a:moveTo>
                      <a:lnTo>
                        <a:pt x="55880" y="1"/>
                      </a:lnTo>
                    </a:path>
                  </a:pathLst>
                </a:custGeom>
                <a:ln w="6350" cap="flat">
                  <a:solidFill>
                    <a:schemeClr val="accent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6611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2" name="Freeform 1286">
                  <a:extLst>
                    <a:ext uri="{FF2B5EF4-FFF2-40B4-BE49-F238E27FC236}">
                      <a16:creationId xmlns:a16="http://schemas.microsoft.com/office/drawing/2014/main" id="{391AF64F-0460-83AC-0A57-5EE5946356E8}"/>
                    </a:ext>
                  </a:extLst>
                </p:cNvPr>
                <p:cNvSpPr/>
                <p:nvPr/>
              </p:nvSpPr>
              <p:spPr>
                <a:xfrm>
                  <a:off x="20656169" y="15397480"/>
                  <a:ext cx="55879" cy="12700"/>
                </a:xfrm>
                <a:custGeom>
                  <a:avLst/>
                  <a:gdLst>
                    <a:gd name="connsiteX0" fmla="*/ 0 w 55879"/>
                    <a:gd name="connsiteY0" fmla="*/ 0 h 12700"/>
                    <a:gd name="connsiteX1" fmla="*/ 55880 w 55879"/>
                    <a:gd name="connsiteY1" fmla="*/ 0 h 12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5879" h="12700">
                      <a:moveTo>
                        <a:pt x="0" y="0"/>
                      </a:moveTo>
                      <a:lnTo>
                        <a:pt x="55880" y="0"/>
                      </a:lnTo>
                    </a:path>
                  </a:pathLst>
                </a:custGeom>
                <a:ln w="6350" cap="flat">
                  <a:solidFill>
                    <a:schemeClr val="accent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6611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3" name="Freeform 1287">
                  <a:extLst>
                    <a:ext uri="{FF2B5EF4-FFF2-40B4-BE49-F238E27FC236}">
                      <a16:creationId xmlns:a16="http://schemas.microsoft.com/office/drawing/2014/main" id="{B0531219-D1BE-2FB9-0441-1854E27675DC}"/>
                    </a:ext>
                  </a:extLst>
                </p:cNvPr>
                <p:cNvSpPr/>
                <p:nvPr/>
              </p:nvSpPr>
              <p:spPr>
                <a:xfrm>
                  <a:off x="20684109" y="15362936"/>
                  <a:ext cx="12700" cy="33654"/>
                </a:xfrm>
                <a:custGeom>
                  <a:avLst/>
                  <a:gdLst>
                    <a:gd name="connsiteX0" fmla="*/ 1 w 12700"/>
                    <a:gd name="connsiteY0" fmla="*/ 1 h 33654"/>
                    <a:gd name="connsiteX1" fmla="*/ 1 w 12700"/>
                    <a:gd name="connsiteY1" fmla="*/ 33654 h 336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700" h="33654">
                      <a:moveTo>
                        <a:pt x="1" y="1"/>
                      </a:moveTo>
                      <a:lnTo>
                        <a:pt x="1" y="33654"/>
                      </a:lnTo>
                    </a:path>
                  </a:pathLst>
                </a:custGeom>
                <a:ln w="6350" cap="flat">
                  <a:solidFill>
                    <a:schemeClr val="accent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6611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4" name="Freeform 1288">
                  <a:extLst>
                    <a:ext uri="{FF2B5EF4-FFF2-40B4-BE49-F238E27FC236}">
                      <a16:creationId xmlns:a16="http://schemas.microsoft.com/office/drawing/2014/main" id="{FA7BD50A-A428-0183-A673-B7063770CF14}"/>
                    </a:ext>
                  </a:extLst>
                </p:cNvPr>
                <p:cNvSpPr/>
                <p:nvPr/>
              </p:nvSpPr>
              <p:spPr>
                <a:xfrm>
                  <a:off x="20818856" y="15566771"/>
                  <a:ext cx="55753" cy="12700"/>
                </a:xfrm>
                <a:custGeom>
                  <a:avLst/>
                  <a:gdLst>
                    <a:gd name="connsiteX0" fmla="*/ 0 w 55753"/>
                    <a:gd name="connsiteY0" fmla="*/ 0 h 12700"/>
                    <a:gd name="connsiteX1" fmla="*/ 55754 w 55753"/>
                    <a:gd name="connsiteY1" fmla="*/ 0 h 12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5753" h="12700">
                      <a:moveTo>
                        <a:pt x="0" y="0"/>
                      </a:moveTo>
                      <a:lnTo>
                        <a:pt x="55754" y="0"/>
                      </a:lnTo>
                    </a:path>
                  </a:pathLst>
                </a:custGeom>
                <a:ln w="6350" cap="flat">
                  <a:solidFill>
                    <a:schemeClr val="accent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6611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5" name="Freeform 1289">
                  <a:extLst>
                    <a:ext uri="{FF2B5EF4-FFF2-40B4-BE49-F238E27FC236}">
                      <a16:creationId xmlns:a16="http://schemas.microsoft.com/office/drawing/2014/main" id="{2BD3538D-56D9-7295-E4CC-CC377E346460}"/>
                    </a:ext>
                  </a:extLst>
                </p:cNvPr>
                <p:cNvSpPr/>
                <p:nvPr/>
              </p:nvSpPr>
              <p:spPr>
                <a:xfrm>
                  <a:off x="20818856" y="15601188"/>
                  <a:ext cx="55753" cy="12700"/>
                </a:xfrm>
                <a:custGeom>
                  <a:avLst/>
                  <a:gdLst>
                    <a:gd name="connsiteX0" fmla="*/ 0 w 55753"/>
                    <a:gd name="connsiteY0" fmla="*/ -1 h 12700"/>
                    <a:gd name="connsiteX1" fmla="*/ 55754 w 55753"/>
                    <a:gd name="connsiteY1" fmla="*/ -1 h 12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5753" h="12700">
                      <a:moveTo>
                        <a:pt x="0" y="-1"/>
                      </a:moveTo>
                      <a:lnTo>
                        <a:pt x="55754" y="-1"/>
                      </a:lnTo>
                    </a:path>
                  </a:pathLst>
                </a:custGeom>
                <a:ln w="6350" cap="flat">
                  <a:solidFill>
                    <a:schemeClr val="accent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6611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6" name="Freeform 1290">
                  <a:extLst>
                    <a:ext uri="{FF2B5EF4-FFF2-40B4-BE49-F238E27FC236}">
                      <a16:creationId xmlns:a16="http://schemas.microsoft.com/office/drawing/2014/main" id="{3FCE9419-D0FB-2FBC-CAC4-D79AAAA6F56E}"/>
                    </a:ext>
                  </a:extLst>
                </p:cNvPr>
                <p:cNvSpPr/>
                <p:nvPr/>
              </p:nvSpPr>
              <p:spPr>
                <a:xfrm>
                  <a:off x="20846669" y="15566771"/>
                  <a:ext cx="12700" cy="33655"/>
                </a:xfrm>
                <a:custGeom>
                  <a:avLst/>
                  <a:gdLst>
                    <a:gd name="connsiteX0" fmla="*/ 0 w 12700"/>
                    <a:gd name="connsiteY0" fmla="*/ 0 h 33655"/>
                    <a:gd name="connsiteX1" fmla="*/ 0 w 12700"/>
                    <a:gd name="connsiteY1" fmla="*/ 33655 h 336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700" h="33655">
                      <a:moveTo>
                        <a:pt x="0" y="0"/>
                      </a:moveTo>
                      <a:lnTo>
                        <a:pt x="0" y="33655"/>
                      </a:lnTo>
                    </a:path>
                  </a:pathLst>
                </a:custGeom>
                <a:ln w="6350" cap="flat">
                  <a:solidFill>
                    <a:schemeClr val="accent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6611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7" name="Freeform 1291">
                  <a:extLst>
                    <a:ext uri="{FF2B5EF4-FFF2-40B4-BE49-F238E27FC236}">
                      <a16:creationId xmlns:a16="http://schemas.microsoft.com/office/drawing/2014/main" id="{B9BBBD59-857E-BF9F-02C1-06D6F2014EB9}"/>
                    </a:ext>
                  </a:extLst>
                </p:cNvPr>
                <p:cNvSpPr/>
                <p:nvPr/>
              </p:nvSpPr>
              <p:spPr>
                <a:xfrm>
                  <a:off x="20984464" y="15708248"/>
                  <a:ext cx="55753" cy="12700"/>
                </a:xfrm>
                <a:custGeom>
                  <a:avLst/>
                  <a:gdLst>
                    <a:gd name="connsiteX0" fmla="*/ -1 w 55753"/>
                    <a:gd name="connsiteY0" fmla="*/ 0 h 12700"/>
                    <a:gd name="connsiteX1" fmla="*/ 55753 w 55753"/>
                    <a:gd name="connsiteY1" fmla="*/ 0 h 12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5753" h="12700">
                      <a:moveTo>
                        <a:pt x="-1" y="0"/>
                      </a:moveTo>
                      <a:lnTo>
                        <a:pt x="55753" y="0"/>
                      </a:lnTo>
                    </a:path>
                  </a:pathLst>
                </a:custGeom>
                <a:ln w="6350" cap="flat">
                  <a:solidFill>
                    <a:schemeClr val="accent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6611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8" name="Freeform 1292">
                  <a:extLst>
                    <a:ext uri="{FF2B5EF4-FFF2-40B4-BE49-F238E27FC236}">
                      <a16:creationId xmlns:a16="http://schemas.microsoft.com/office/drawing/2014/main" id="{EBB3C08F-E4EF-8387-8152-073187B2572D}"/>
                    </a:ext>
                  </a:extLst>
                </p:cNvPr>
                <p:cNvSpPr/>
                <p:nvPr/>
              </p:nvSpPr>
              <p:spPr>
                <a:xfrm>
                  <a:off x="20984464" y="15742666"/>
                  <a:ext cx="55753" cy="12700"/>
                </a:xfrm>
                <a:custGeom>
                  <a:avLst/>
                  <a:gdLst>
                    <a:gd name="connsiteX0" fmla="*/ -1 w 55753"/>
                    <a:gd name="connsiteY0" fmla="*/ -1 h 12700"/>
                    <a:gd name="connsiteX1" fmla="*/ 55753 w 55753"/>
                    <a:gd name="connsiteY1" fmla="*/ -1 h 12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5753" h="12700">
                      <a:moveTo>
                        <a:pt x="-1" y="-1"/>
                      </a:moveTo>
                      <a:lnTo>
                        <a:pt x="55753" y="-1"/>
                      </a:lnTo>
                    </a:path>
                  </a:pathLst>
                </a:custGeom>
                <a:ln w="6350" cap="flat">
                  <a:solidFill>
                    <a:schemeClr val="accent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6611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9" name="Freeform 1293">
                  <a:extLst>
                    <a:ext uri="{FF2B5EF4-FFF2-40B4-BE49-F238E27FC236}">
                      <a16:creationId xmlns:a16="http://schemas.microsoft.com/office/drawing/2014/main" id="{39409E83-5B60-7C4D-F91E-A046716BAF64}"/>
                    </a:ext>
                  </a:extLst>
                </p:cNvPr>
                <p:cNvSpPr/>
                <p:nvPr/>
              </p:nvSpPr>
              <p:spPr>
                <a:xfrm>
                  <a:off x="21012277" y="15708248"/>
                  <a:ext cx="12700" cy="33655"/>
                </a:xfrm>
                <a:custGeom>
                  <a:avLst/>
                  <a:gdLst>
                    <a:gd name="connsiteX0" fmla="*/ 0 w 12700"/>
                    <a:gd name="connsiteY0" fmla="*/ 0 h 33655"/>
                    <a:gd name="connsiteX1" fmla="*/ 0 w 12700"/>
                    <a:gd name="connsiteY1" fmla="*/ 33655 h 336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700" h="33655">
                      <a:moveTo>
                        <a:pt x="0" y="0"/>
                      </a:moveTo>
                      <a:lnTo>
                        <a:pt x="0" y="33655"/>
                      </a:lnTo>
                    </a:path>
                  </a:pathLst>
                </a:custGeom>
                <a:ln w="6350" cap="flat">
                  <a:solidFill>
                    <a:schemeClr val="accent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6611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20" name="Freeform 1294">
                  <a:extLst>
                    <a:ext uri="{FF2B5EF4-FFF2-40B4-BE49-F238E27FC236}">
                      <a16:creationId xmlns:a16="http://schemas.microsoft.com/office/drawing/2014/main" id="{566B8353-0853-FD60-3D02-FCB867BCE238}"/>
                    </a:ext>
                  </a:extLst>
                </p:cNvPr>
                <p:cNvSpPr/>
                <p:nvPr/>
              </p:nvSpPr>
              <p:spPr>
                <a:xfrm>
                  <a:off x="21133054" y="15708248"/>
                  <a:ext cx="55753" cy="12700"/>
                </a:xfrm>
                <a:custGeom>
                  <a:avLst/>
                  <a:gdLst>
                    <a:gd name="connsiteX0" fmla="*/ 0 w 55753"/>
                    <a:gd name="connsiteY0" fmla="*/ 0 h 12700"/>
                    <a:gd name="connsiteX1" fmla="*/ 55753 w 55753"/>
                    <a:gd name="connsiteY1" fmla="*/ 0 h 12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5753" h="12700">
                      <a:moveTo>
                        <a:pt x="0" y="0"/>
                      </a:moveTo>
                      <a:lnTo>
                        <a:pt x="55753" y="0"/>
                      </a:lnTo>
                    </a:path>
                  </a:pathLst>
                </a:custGeom>
                <a:ln w="6350" cap="flat">
                  <a:solidFill>
                    <a:schemeClr val="accent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6611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21" name="Freeform 1295">
                  <a:extLst>
                    <a:ext uri="{FF2B5EF4-FFF2-40B4-BE49-F238E27FC236}">
                      <a16:creationId xmlns:a16="http://schemas.microsoft.com/office/drawing/2014/main" id="{25FFF241-4BCC-CD8E-A8FB-E6C01A3332E6}"/>
                    </a:ext>
                  </a:extLst>
                </p:cNvPr>
                <p:cNvSpPr/>
                <p:nvPr/>
              </p:nvSpPr>
              <p:spPr>
                <a:xfrm>
                  <a:off x="21133054" y="15742666"/>
                  <a:ext cx="55753" cy="12700"/>
                </a:xfrm>
                <a:custGeom>
                  <a:avLst/>
                  <a:gdLst>
                    <a:gd name="connsiteX0" fmla="*/ 0 w 55753"/>
                    <a:gd name="connsiteY0" fmla="*/ -1 h 12700"/>
                    <a:gd name="connsiteX1" fmla="*/ 55753 w 55753"/>
                    <a:gd name="connsiteY1" fmla="*/ -1 h 12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5753" h="12700">
                      <a:moveTo>
                        <a:pt x="0" y="-1"/>
                      </a:moveTo>
                      <a:lnTo>
                        <a:pt x="55753" y="-1"/>
                      </a:lnTo>
                    </a:path>
                  </a:pathLst>
                </a:custGeom>
                <a:ln w="6350" cap="flat">
                  <a:solidFill>
                    <a:schemeClr val="accent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6611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22" name="Freeform 1296">
                  <a:extLst>
                    <a:ext uri="{FF2B5EF4-FFF2-40B4-BE49-F238E27FC236}">
                      <a16:creationId xmlns:a16="http://schemas.microsoft.com/office/drawing/2014/main" id="{BD2558B2-E603-FA4E-A2F5-330B3E7B526C}"/>
                    </a:ext>
                  </a:extLst>
                </p:cNvPr>
                <p:cNvSpPr/>
                <p:nvPr/>
              </p:nvSpPr>
              <p:spPr>
                <a:xfrm>
                  <a:off x="21160994" y="15708248"/>
                  <a:ext cx="12700" cy="33655"/>
                </a:xfrm>
                <a:custGeom>
                  <a:avLst/>
                  <a:gdLst>
                    <a:gd name="connsiteX0" fmla="*/ 0 w 12700"/>
                    <a:gd name="connsiteY0" fmla="*/ 0 h 33655"/>
                    <a:gd name="connsiteX1" fmla="*/ 0 w 12700"/>
                    <a:gd name="connsiteY1" fmla="*/ 33655 h 336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700" h="33655">
                      <a:moveTo>
                        <a:pt x="0" y="0"/>
                      </a:moveTo>
                      <a:lnTo>
                        <a:pt x="0" y="33655"/>
                      </a:lnTo>
                    </a:path>
                  </a:pathLst>
                </a:custGeom>
                <a:ln w="6350" cap="flat">
                  <a:solidFill>
                    <a:schemeClr val="accent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6611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23" name="Freeform 1297">
                  <a:extLst>
                    <a:ext uri="{FF2B5EF4-FFF2-40B4-BE49-F238E27FC236}">
                      <a16:creationId xmlns:a16="http://schemas.microsoft.com/office/drawing/2014/main" id="{85CEABDB-08E9-CB80-D231-8F842AE8BDB2}"/>
                    </a:ext>
                  </a:extLst>
                </p:cNvPr>
                <p:cNvSpPr/>
                <p:nvPr/>
              </p:nvSpPr>
              <p:spPr>
                <a:xfrm>
                  <a:off x="21353780" y="15708248"/>
                  <a:ext cx="55752" cy="12700"/>
                </a:xfrm>
                <a:custGeom>
                  <a:avLst/>
                  <a:gdLst>
                    <a:gd name="connsiteX0" fmla="*/ 0 w 55752"/>
                    <a:gd name="connsiteY0" fmla="*/ 0 h 12700"/>
                    <a:gd name="connsiteX1" fmla="*/ 55753 w 55752"/>
                    <a:gd name="connsiteY1" fmla="*/ 0 h 12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5752" h="12700">
                      <a:moveTo>
                        <a:pt x="0" y="0"/>
                      </a:moveTo>
                      <a:lnTo>
                        <a:pt x="55753" y="0"/>
                      </a:lnTo>
                    </a:path>
                  </a:pathLst>
                </a:custGeom>
                <a:ln w="6350" cap="flat">
                  <a:solidFill>
                    <a:schemeClr val="accent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6611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24" name="Freeform 1298">
                  <a:extLst>
                    <a:ext uri="{FF2B5EF4-FFF2-40B4-BE49-F238E27FC236}">
                      <a16:creationId xmlns:a16="http://schemas.microsoft.com/office/drawing/2014/main" id="{75011066-43BB-948A-5321-20A06CB490D4}"/>
                    </a:ext>
                  </a:extLst>
                </p:cNvPr>
                <p:cNvSpPr/>
                <p:nvPr/>
              </p:nvSpPr>
              <p:spPr>
                <a:xfrm>
                  <a:off x="21353780" y="15742666"/>
                  <a:ext cx="55752" cy="12700"/>
                </a:xfrm>
                <a:custGeom>
                  <a:avLst/>
                  <a:gdLst>
                    <a:gd name="connsiteX0" fmla="*/ 0 w 55752"/>
                    <a:gd name="connsiteY0" fmla="*/ -1 h 12700"/>
                    <a:gd name="connsiteX1" fmla="*/ 55753 w 55752"/>
                    <a:gd name="connsiteY1" fmla="*/ -1 h 12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5752" h="12700">
                      <a:moveTo>
                        <a:pt x="0" y="-1"/>
                      </a:moveTo>
                      <a:lnTo>
                        <a:pt x="55753" y="-1"/>
                      </a:lnTo>
                    </a:path>
                  </a:pathLst>
                </a:custGeom>
                <a:ln w="6350" cap="flat">
                  <a:solidFill>
                    <a:schemeClr val="accent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6611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25" name="Freeform 1299">
                  <a:extLst>
                    <a:ext uri="{FF2B5EF4-FFF2-40B4-BE49-F238E27FC236}">
                      <a16:creationId xmlns:a16="http://schemas.microsoft.com/office/drawing/2014/main" id="{79812A37-CDD0-AB93-A31F-5684BC09F941}"/>
                    </a:ext>
                  </a:extLst>
                </p:cNvPr>
                <p:cNvSpPr/>
                <p:nvPr/>
              </p:nvSpPr>
              <p:spPr>
                <a:xfrm>
                  <a:off x="21381593" y="15708248"/>
                  <a:ext cx="12700" cy="33655"/>
                </a:xfrm>
                <a:custGeom>
                  <a:avLst/>
                  <a:gdLst>
                    <a:gd name="connsiteX0" fmla="*/ 0 w 12700"/>
                    <a:gd name="connsiteY0" fmla="*/ 0 h 33655"/>
                    <a:gd name="connsiteX1" fmla="*/ 0 w 12700"/>
                    <a:gd name="connsiteY1" fmla="*/ 33655 h 336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700" h="33655">
                      <a:moveTo>
                        <a:pt x="0" y="0"/>
                      </a:moveTo>
                      <a:lnTo>
                        <a:pt x="0" y="33655"/>
                      </a:lnTo>
                    </a:path>
                  </a:pathLst>
                </a:custGeom>
                <a:ln w="6350" cap="flat">
                  <a:solidFill>
                    <a:schemeClr val="accent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6611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26" name="Freeform 1300">
                  <a:extLst>
                    <a:ext uri="{FF2B5EF4-FFF2-40B4-BE49-F238E27FC236}">
                      <a16:creationId xmlns:a16="http://schemas.microsoft.com/office/drawing/2014/main" id="{3B7D0B87-2A57-59D6-1F77-8246B185DC49}"/>
                    </a:ext>
                  </a:extLst>
                </p:cNvPr>
                <p:cNvSpPr/>
                <p:nvPr/>
              </p:nvSpPr>
              <p:spPr>
                <a:xfrm>
                  <a:off x="21446490" y="15708248"/>
                  <a:ext cx="55752" cy="12700"/>
                </a:xfrm>
                <a:custGeom>
                  <a:avLst/>
                  <a:gdLst>
                    <a:gd name="connsiteX0" fmla="*/ -1 w 55752"/>
                    <a:gd name="connsiteY0" fmla="*/ 0 h 12700"/>
                    <a:gd name="connsiteX1" fmla="*/ 55753 w 55752"/>
                    <a:gd name="connsiteY1" fmla="*/ 0 h 12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5752" h="12700">
                      <a:moveTo>
                        <a:pt x="-1" y="0"/>
                      </a:moveTo>
                      <a:lnTo>
                        <a:pt x="55753" y="0"/>
                      </a:lnTo>
                    </a:path>
                  </a:pathLst>
                </a:custGeom>
                <a:ln w="6350" cap="flat">
                  <a:solidFill>
                    <a:schemeClr val="accent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6611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27" name="Freeform 1301">
                  <a:extLst>
                    <a:ext uri="{FF2B5EF4-FFF2-40B4-BE49-F238E27FC236}">
                      <a16:creationId xmlns:a16="http://schemas.microsoft.com/office/drawing/2014/main" id="{97B67130-56B4-E87F-76AA-442209B74A05}"/>
                    </a:ext>
                  </a:extLst>
                </p:cNvPr>
                <p:cNvSpPr/>
                <p:nvPr/>
              </p:nvSpPr>
              <p:spPr>
                <a:xfrm>
                  <a:off x="21446490" y="15742666"/>
                  <a:ext cx="55752" cy="12700"/>
                </a:xfrm>
                <a:custGeom>
                  <a:avLst/>
                  <a:gdLst>
                    <a:gd name="connsiteX0" fmla="*/ -1 w 55752"/>
                    <a:gd name="connsiteY0" fmla="*/ -1 h 12700"/>
                    <a:gd name="connsiteX1" fmla="*/ 55753 w 55752"/>
                    <a:gd name="connsiteY1" fmla="*/ -1 h 12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5752" h="12700">
                      <a:moveTo>
                        <a:pt x="-1" y="-1"/>
                      </a:moveTo>
                      <a:lnTo>
                        <a:pt x="55753" y="-1"/>
                      </a:lnTo>
                    </a:path>
                  </a:pathLst>
                </a:custGeom>
                <a:ln w="6350" cap="flat">
                  <a:solidFill>
                    <a:schemeClr val="accent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6611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28" name="Freeform 1302">
                  <a:extLst>
                    <a:ext uri="{FF2B5EF4-FFF2-40B4-BE49-F238E27FC236}">
                      <a16:creationId xmlns:a16="http://schemas.microsoft.com/office/drawing/2014/main" id="{6DB8F1AB-E201-9666-F23A-63EA69735E0A}"/>
                    </a:ext>
                  </a:extLst>
                </p:cNvPr>
                <p:cNvSpPr/>
                <p:nvPr/>
              </p:nvSpPr>
              <p:spPr>
                <a:xfrm>
                  <a:off x="21474430" y="15708248"/>
                  <a:ext cx="12700" cy="33655"/>
                </a:xfrm>
                <a:custGeom>
                  <a:avLst/>
                  <a:gdLst>
                    <a:gd name="connsiteX0" fmla="*/ 0 w 12700"/>
                    <a:gd name="connsiteY0" fmla="*/ 0 h 33655"/>
                    <a:gd name="connsiteX1" fmla="*/ 0 w 12700"/>
                    <a:gd name="connsiteY1" fmla="*/ 33655 h 336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700" h="33655">
                      <a:moveTo>
                        <a:pt x="0" y="0"/>
                      </a:moveTo>
                      <a:lnTo>
                        <a:pt x="0" y="33655"/>
                      </a:lnTo>
                    </a:path>
                  </a:pathLst>
                </a:custGeom>
                <a:ln w="6350" cap="flat">
                  <a:solidFill>
                    <a:schemeClr val="accent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6611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29" name="Freeform 1303">
                  <a:extLst>
                    <a:ext uri="{FF2B5EF4-FFF2-40B4-BE49-F238E27FC236}">
                      <a16:creationId xmlns:a16="http://schemas.microsoft.com/office/drawing/2014/main" id="{80A8E1EC-5B40-1734-8958-D4067D066C8A}"/>
                    </a:ext>
                  </a:extLst>
                </p:cNvPr>
                <p:cNvSpPr/>
                <p:nvPr/>
              </p:nvSpPr>
              <p:spPr>
                <a:xfrm>
                  <a:off x="21458428" y="15708248"/>
                  <a:ext cx="55752" cy="12700"/>
                </a:xfrm>
                <a:custGeom>
                  <a:avLst/>
                  <a:gdLst>
                    <a:gd name="connsiteX0" fmla="*/ 0 w 55752"/>
                    <a:gd name="connsiteY0" fmla="*/ 0 h 12700"/>
                    <a:gd name="connsiteX1" fmla="*/ 55753 w 55752"/>
                    <a:gd name="connsiteY1" fmla="*/ 0 h 12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5752" h="12700">
                      <a:moveTo>
                        <a:pt x="0" y="0"/>
                      </a:moveTo>
                      <a:lnTo>
                        <a:pt x="55753" y="0"/>
                      </a:lnTo>
                    </a:path>
                  </a:pathLst>
                </a:custGeom>
                <a:ln w="6350" cap="flat">
                  <a:solidFill>
                    <a:schemeClr val="accent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6611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0" name="Freeform 1304">
                  <a:extLst>
                    <a:ext uri="{FF2B5EF4-FFF2-40B4-BE49-F238E27FC236}">
                      <a16:creationId xmlns:a16="http://schemas.microsoft.com/office/drawing/2014/main" id="{5F9A9457-F90C-D5F7-E502-2427071D12EE}"/>
                    </a:ext>
                  </a:extLst>
                </p:cNvPr>
                <p:cNvSpPr/>
                <p:nvPr/>
              </p:nvSpPr>
              <p:spPr>
                <a:xfrm>
                  <a:off x="21458428" y="15742666"/>
                  <a:ext cx="55752" cy="12700"/>
                </a:xfrm>
                <a:custGeom>
                  <a:avLst/>
                  <a:gdLst>
                    <a:gd name="connsiteX0" fmla="*/ 0 w 55752"/>
                    <a:gd name="connsiteY0" fmla="*/ -1 h 12700"/>
                    <a:gd name="connsiteX1" fmla="*/ 55753 w 55752"/>
                    <a:gd name="connsiteY1" fmla="*/ -1 h 12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5752" h="12700">
                      <a:moveTo>
                        <a:pt x="0" y="-1"/>
                      </a:moveTo>
                      <a:lnTo>
                        <a:pt x="55753" y="-1"/>
                      </a:lnTo>
                    </a:path>
                  </a:pathLst>
                </a:custGeom>
                <a:ln w="6350" cap="flat">
                  <a:solidFill>
                    <a:schemeClr val="accent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6611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1" name="Freeform 1305">
                  <a:extLst>
                    <a:ext uri="{FF2B5EF4-FFF2-40B4-BE49-F238E27FC236}">
                      <a16:creationId xmlns:a16="http://schemas.microsoft.com/office/drawing/2014/main" id="{6A3AC309-0083-6D7B-231C-46CDAB5944D3}"/>
                    </a:ext>
                  </a:extLst>
                </p:cNvPr>
                <p:cNvSpPr/>
                <p:nvPr/>
              </p:nvSpPr>
              <p:spPr>
                <a:xfrm>
                  <a:off x="21486241" y="15708248"/>
                  <a:ext cx="12700" cy="33655"/>
                </a:xfrm>
                <a:custGeom>
                  <a:avLst/>
                  <a:gdLst>
                    <a:gd name="connsiteX0" fmla="*/ -1 w 12700"/>
                    <a:gd name="connsiteY0" fmla="*/ 0 h 33655"/>
                    <a:gd name="connsiteX1" fmla="*/ -1 w 12700"/>
                    <a:gd name="connsiteY1" fmla="*/ 33655 h 336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700" h="33655">
                      <a:moveTo>
                        <a:pt x="-1" y="0"/>
                      </a:moveTo>
                      <a:lnTo>
                        <a:pt x="-1" y="33655"/>
                      </a:lnTo>
                    </a:path>
                  </a:pathLst>
                </a:custGeom>
                <a:ln w="6350" cap="flat">
                  <a:solidFill>
                    <a:schemeClr val="accent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6611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2" name="Freeform 1306">
                  <a:extLst>
                    <a:ext uri="{FF2B5EF4-FFF2-40B4-BE49-F238E27FC236}">
                      <a16:creationId xmlns:a16="http://schemas.microsoft.com/office/drawing/2014/main" id="{D8B786E0-9746-049C-A573-F4B36427B686}"/>
                    </a:ext>
                  </a:extLst>
                </p:cNvPr>
                <p:cNvSpPr/>
                <p:nvPr/>
              </p:nvSpPr>
              <p:spPr>
                <a:xfrm>
                  <a:off x="21512149" y="15708248"/>
                  <a:ext cx="55753" cy="12700"/>
                </a:xfrm>
                <a:custGeom>
                  <a:avLst/>
                  <a:gdLst>
                    <a:gd name="connsiteX0" fmla="*/ 0 w 55753"/>
                    <a:gd name="connsiteY0" fmla="*/ 0 h 12700"/>
                    <a:gd name="connsiteX1" fmla="*/ 55753 w 55753"/>
                    <a:gd name="connsiteY1" fmla="*/ 0 h 12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5753" h="12700">
                      <a:moveTo>
                        <a:pt x="0" y="0"/>
                      </a:moveTo>
                      <a:lnTo>
                        <a:pt x="55753" y="0"/>
                      </a:lnTo>
                    </a:path>
                  </a:pathLst>
                </a:custGeom>
                <a:ln w="6350" cap="flat">
                  <a:solidFill>
                    <a:schemeClr val="accent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6611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3" name="Freeform 1307">
                  <a:extLst>
                    <a:ext uri="{FF2B5EF4-FFF2-40B4-BE49-F238E27FC236}">
                      <a16:creationId xmlns:a16="http://schemas.microsoft.com/office/drawing/2014/main" id="{001356AB-8105-4992-C7DA-2CF3F8DE5A64}"/>
                    </a:ext>
                  </a:extLst>
                </p:cNvPr>
                <p:cNvSpPr/>
                <p:nvPr/>
              </p:nvSpPr>
              <p:spPr>
                <a:xfrm>
                  <a:off x="21512149" y="15742666"/>
                  <a:ext cx="55753" cy="12700"/>
                </a:xfrm>
                <a:custGeom>
                  <a:avLst/>
                  <a:gdLst>
                    <a:gd name="connsiteX0" fmla="*/ 0 w 55753"/>
                    <a:gd name="connsiteY0" fmla="*/ -1 h 12700"/>
                    <a:gd name="connsiteX1" fmla="*/ 55753 w 55753"/>
                    <a:gd name="connsiteY1" fmla="*/ -1 h 12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5753" h="12700">
                      <a:moveTo>
                        <a:pt x="0" y="-1"/>
                      </a:moveTo>
                      <a:lnTo>
                        <a:pt x="55753" y="-1"/>
                      </a:lnTo>
                    </a:path>
                  </a:pathLst>
                </a:custGeom>
                <a:ln w="6350" cap="flat">
                  <a:solidFill>
                    <a:schemeClr val="accent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6611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4" name="Freeform 1308">
                  <a:extLst>
                    <a:ext uri="{FF2B5EF4-FFF2-40B4-BE49-F238E27FC236}">
                      <a16:creationId xmlns:a16="http://schemas.microsoft.com/office/drawing/2014/main" id="{730BBC16-C658-66E7-1DBB-BC388FB7B441}"/>
                    </a:ext>
                  </a:extLst>
                </p:cNvPr>
                <p:cNvSpPr/>
                <p:nvPr/>
              </p:nvSpPr>
              <p:spPr>
                <a:xfrm>
                  <a:off x="21539962" y="15708248"/>
                  <a:ext cx="12700" cy="33655"/>
                </a:xfrm>
                <a:custGeom>
                  <a:avLst/>
                  <a:gdLst>
                    <a:gd name="connsiteX0" fmla="*/ 1 w 12700"/>
                    <a:gd name="connsiteY0" fmla="*/ 0 h 33655"/>
                    <a:gd name="connsiteX1" fmla="*/ 1 w 12700"/>
                    <a:gd name="connsiteY1" fmla="*/ 33655 h 336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700" h="33655">
                      <a:moveTo>
                        <a:pt x="1" y="0"/>
                      </a:moveTo>
                      <a:lnTo>
                        <a:pt x="1" y="33655"/>
                      </a:lnTo>
                    </a:path>
                  </a:pathLst>
                </a:custGeom>
                <a:ln w="6350" cap="flat">
                  <a:solidFill>
                    <a:schemeClr val="accent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6611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5" name="Freeform 1309">
                  <a:extLst>
                    <a:ext uri="{FF2B5EF4-FFF2-40B4-BE49-F238E27FC236}">
                      <a16:creationId xmlns:a16="http://schemas.microsoft.com/office/drawing/2014/main" id="{2DD30FC2-A737-11A0-4AF2-F39211A3DFF9}"/>
                    </a:ext>
                  </a:extLst>
                </p:cNvPr>
                <p:cNvSpPr/>
                <p:nvPr/>
              </p:nvSpPr>
              <p:spPr>
                <a:xfrm>
                  <a:off x="21539708" y="15708248"/>
                  <a:ext cx="55753" cy="12700"/>
                </a:xfrm>
                <a:custGeom>
                  <a:avLst/>
                  <a:gdLst>
                    <a:gd name="connsiteX0" fmla="*/ 0 w 55753"/>
                    <a:gd name="connsiteY0" fmla="*/ 0 h 12700"/>
                    <a:gd name="connsiteX1" fmla="*/ 55754 w 55753"/>
                    <a:gd name="connsiteY1" fmla="*/ 0 h 12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5753" h="12700">
                      <a:moveTo>
                        <a:pt x="0" y="0"/>
                      </a:moveTo>
                      <a:lnTo>
                        <a:pt x="55754" y="0"/>
                      </a:lnTo>
                    </a:path>
                  </a:pathLst>
                </a:custGeom>
                <a:ln w="6350" cap="flat">
                  <a:solidFill>
                    <a:schemeClr val="accent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6611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6" name="Freeform 1310">
                  <a:extLst>
                    <a:ext uri="{FF2B5EF4-FFF2-40B4-BE49-F238E27FC236}">
                      <a16:creationId xmlns:a16="http://schemas.microsoft.com/office/drawing/2014/main" id="{1D6A4409-73AE-27E7-A3CF-12118E3AB43C}"/>
                    </a:ext>
                  </a:extLst>
                </p:cNvPr>
                <p:cNvSpPr/>
                <p:nvPr/>
              </p:nvSpPr>
              <p:spPr>
                <a:xfrm>
                  <a:off x="21539708" y="15742666"/>
                  <a:ext cx="55753" cy="12700"/>
                </a:xfrm>
                <a:custGeom>
                  <a:avLst/>
                  <a:gdLst>
                    <a:gd name="connsiteX0" fmla="*/ 0 w 55753"/>
                    <a:gd name="connsiteY0" fmla="*/ -1 h 12700"/>
                    <a:gd name="connsiteX1" fmla="*/ 55754 w 55753"/>
                    <a:gd name="connsiteY1" fmla="*/ -1 h 12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5753" h="12700">
                      <a:moveTo>
                        <a:pt x="0" y="-1"/>
                      </a:moveTo>
                      <a:lnTo>
                        <a:pt x="55754" y="-1"/>
                      </a:lnTo>
                    </a:path>
                  </a:pathLst>
                </a:custGeom>
                <a:ln w="6350" cap="flat">
                  <a:solidFill>
                    <a:schemeClr val="accent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6611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7" name="Freeform 1311">
                  <a:extLst>
                    <a:ext uri="{FF2B5EF4-FFF2-40B4-BE49-F238E27FC236}">
                      <a16:creationId xmlns:a16="http://schemas.microsoft.com/office/drawing/2014/main" id="{94FDB329-E269-E545-944F-36A67B282FA5}"/>
                    </a:ext>
                  </a:extLst>
                </p:cNvPr>
                <p:cNvSpPr/>
                <p:nvPr/>
              </p:nvSpPr>
              <p:spPr>
                <a:xfrm>
                  <a:off x="21567521" y="15708248"/>
                  <a:ext cx="12700" cy="33655"/>
                </a:xfrm>
                <a:custGeom>
                  <a:avLst/>
                  <a:gdLst>
                    <a:gd name="connsiteX0" fmla="*/ 0 w 12700"/>
                    <a:gd name="connsiteY0" fmla="*/ 0 h 33655"/>
                    <a:gd name="connsiteX1" fmla="*/ 0 w 12700"/>
                    <a:gd name="connsiteY1" fmla="*/ 33655 h 336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700" h="33655">
                      <a:moveTo>
                        <a:pt x="0" y="0"/>
                      </a:moveTo>
                      <a:lnTo>
                        <a:pt x="0" y="33655"/>
                      </a:lnTo>
                    </a:path>
                  </a:pathLst>
                </a:custGeom>
                <a:ln w="6350" cap="flat">
                  <a:solidFill>
                    <a:schemeClr val="accent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6611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8" name="Freeform 1312">
                  <a:extLst>
                    <a:ext uri="{FF2B5EF4-FFF2-40B4-BE49-F238E27FC236}">
                      <a16:creationId xmlns:a16="http://schemas.microsoft.com/office/drawing/2014/main" id="{DDA3AF4A-8846-3001-8C30-AE47C9722087}"/>
                    </a:ext>
                  </a:extLst>
                </p:cNvPr>
                <p:cNvSpPr/>
                <p:nvPr/>
              </p:nvSpPr>
              <p:spPr>
                <a:xfrm>
                  <a:off x="21679408" y="15836138"/>
                  <a:ext cx="55753" cy="12700"/>
                </a:xfrm>
                <a:custGeom>
                  <a:avLst/>
                  <a:gdLst>
                    <a:gd name="connsiteX0" fmla="*/ 0 w 55753"/>
                    <a:gd name="connsiteY0" fmla="*/ -1 h 12700"/>
                    <a:gd name="connsiteX1" fmla="*/ 55754 w 55753"/>
                    <a:gd name="connsiteY1" fmla="*/ -1 h 12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5753" h="12700">
                      <a:moveTo>
                        <a:pt x="0" y="-1"/>
                      </a:moveTo>
                      <a:lnTo>
                        <a:pt x="55754" y="-1"/>
                      </a:lnTo>
                    </a:path>
                  </a:pathLst>
                </a:custGeom>
                <a:ln w="6350" cap="flat">
                  <a:solidFill>
                    <a:schemeClr val="accent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6611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9" name="Freeform 1313">
                  <a:extLst>
                    <a:ext uri="{FF2B5EF4-FFF2-40B4-BE49-F238E27FC236}">
                      <a16:creationId xmlns:a16="http://schemas.microsoft.com/office/drawing/2014/main" id="{445E1B59-790B-56DA-D444-68EF2A274C8C}"/>
                    </a:ext>
                  </a:extLst>
                </p:cNvPr>
                <p:cNvSpPr/>
                <p:nvPr/>
              </p:nvSpPr>
              <p:spPr>
                <a:xfrm>
                  <a:off x="21679408" y="15870555"/>
                  <a:ext cx="55753" cy="12700"/>
                </a:xfrm>
                <a:custGeom>
                  <a:avLst/>
                  <a:gdLst>
                    <a:gd name="connsiteX0" fmla="*/ 0 w 55753"/>
                    <a:gd name="connsiteY0" fmla="*/ 0 h 12700"/>
                    <a:gd name="connsiteX1" fmla="*/ 55754 w 55753"/>
                    <a:gd name="connsiteY1" fmla="*/ 0 h 12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5753" h="12700">
                      <a:moveTo>
                        <a:pt x="0" y="0"/>
                      </a:moveTo>
                      <a:lnTo>
                        <a:pt x="55754" y="0"/>
                      </a:lnTo>
                    </a:path>
                  </a:pathLst>
                </a:custGeom>
                <a:ln w="6350" cap="flat">
                  <a:solidFill>
                    <a:schemeClr val="accent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6611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40" name="Freeform 1314">
                  <a:extLst>
                    <a:ext uri="{FF2B5EF4-FFF2-40B4-BE49-F238E27FC236}">
                      <a16:creationId xmlns:a16="http://schemas.microsoft.com/office/drawing/2014/main" id="{DB134744-B24E-19C0-7185-99460B972811}"/>
                    </a:ext>
                  </a:extLst>
                </p:cNvPr>
                <p:cNvSpPr/>
                <p:nvPr/>
              </p:nvSpPr>
              <p:spPr>
                <a:xfrm>
                  <a:off x="21707348" y="15836138"/>
                  <a:ext cx="12700" cy="33654"/>
                </a:xfrm>
                <a:custGeom>
                  <a:avLst/>
                  <a:gdLst>
                    <a:gd name="connsiteX0" fmla="*/ 0 w 12700"/>
                    <a:gd name="connsiteY0" fmla="*/ -1 h 33654"/>
                    <a:gd name="connsiteX1" fmla="*/ 0 w 12700"/>
                    <a:gd name="connsiteY1" fmla="*/ 33655 h 336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700" h="33654">
                      <a:moveTo>
                        <a:pt x="0" y="-1"/>
                      </a:moveTo>
                      <a:lnTo>
                        <a:pt x="0" y="33655"/>
                      </a:lnTo>
                    </a:path>
                  </a:pathLst>
                </a:custGeom>
                <a:ln w="6350" cap="flat">
                  <a:solidFill>
                    <a:schemeClr val="accent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6611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41" name="Freeform 1315">
                  <a:extLst>
                    <a:ext uri="{FF2B5EF4-FFF2-40B4-BE49-F238E27FC236}">
                      <a16:creationId xmlns:a16="http://schemas.microsoft.com/office/drawing/2014/main" id="{1779FA53-2935-FA90-E41C-EF55E5657342}"/>
                    </a:ext>
                  </a:extLst>
                </p:cNvPr>
                <p:cNvSpPr/>
                <p:nvPr/>
              </p:nvSpPr>
              <p:spPr>
                <a:xfrm>
                  <a:off x="22607270" y="16169132"/>
                  <a:ext cx="55753" cy="12700"/>
                </a:xfrm>
                <a:custGeom>
                  <a:avLst/>
                  <a:gdLst>
                    <a:gd name="connsiteX0" fmla="*/ 0 w 55753"/>
                    <a:gd name="connsiteY0" fmla="*/ 0 h 12700"/>
                    <a:gd name="connsiteX1" fmla="*/ 55753 w 55753"/>
                    <a:gd name="connsiteY1" fmla="*/ 0 h 12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5753" h="12700">
                      <a:moveTo>
                        <a:pt x="0" y="0"/>
                      </a:moveTo>
                      <a:lnTo>
                        <a:pt x="55753" y="0"/>
                      </a:lnTo>
                    </a:path>
                  </a:pathLst>
                </a:custGeom>
                <a:ln w="6350" cap="flat">
                  <a:solidFill>
                    <a:schemeClr val="accent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6611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42" name="Freeform 1316">
                  <a:extLst>
                    <a:ext uri="{FF2B5EF4-FFF2-40B4-BE49-F238E27FC236}">
                      <a16:creationId xmlns:a16="http://schemas.microsoft.com/office/drawing/2014/main" id="{EE20BFB5-325E-F2FE-7ED4-E0A7F755670F}"/>
                    </a:ext>
                  </a:extLst>
                </p:cNvPr>
                <p:cNvSpPr/>
                <p:nvPr/>
              </p:nvSpPr>
              <p:spPr>
                <a:xfrm>
                  <a:off x="22607270" y="16203676"/>
                  <a:ext cx="55753" cy="12700"/>
                </a:xfrm>
                <a:custGeom>
                  <a:avLst/>
                  <a:gdLst>
                    <a:gd name="connsiteX0" fmla="*/ 0 w 55753"/>
                    <a:gd name="connsiteY0" fmla="*/ 0 h 12700"/>
                    <a:gd name="connsiteX1" fmla="*/ 55753 w 55753"/>
                    <a:gd name="connsiteY1" fmla="*/ 0 h 12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5753" h="12700">
                      <a:moveTo>
                        <a:pt x="0" y="0"/>
                      </a:moveTo>
                      <a:lnTo>
                        <a:pt x="55753" y="0"/>
                      </a:lnTo>
                    </a:path>
                  </a:pathLst>
                </a:custGeom>
                <a:ln w="6350" cap="flat">
                  <a:solidFill>
                    <a:schemeClr val="accent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6611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43" name="Freeform 1317">
                  <a:extLst>
                    <a:ext uri="{FF2B5EF4-FFF2-40B4-BE49-F238E27FC236}">
                      <a16:creationId xmlns:a16="http://schemas.microsoft.com/office/drawing/2014/main" id="{34B954C9-F439-FCB5-8FC0-7B222588EDA6}"/>
                    </a:ext>
                  </a:extLst>
                </p:cNvPr>
                <p:cNvSpPr/>
                <p:nvPr/>
              </p:nvSpPr>
              <p:spPr>
                <a:xfrm>
                  <a:off x="22635083" y="16169132"/>
                  <a:ext cx="12700" cy="33654"/>
                </a:xfrm>
                <a:custGeom>
                  <a:avLst/>
                  <a:gdLst>
                    <a:gd name="connsiteX0" fmla="*/ 0 w 12700"/>
                    <a:gd name="connsiteY0" fmla="*/ 0 h 33654"/>
                    <a:gd name="connsiteX1" fmla="*/ 0 w 12700"/>
                    <a:gd name="connsiteY1" fmla="*/ 33656 h 336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700" h="33654">
                      <a:moveTo>
                        <a:pt x="0" y="0"/>
                      </a:moveTo>
                      <a:lnTo>
                        <a:pt x="0" y="33656"/>
                      </a:lnTo>
                    </a:path>
                  </a:pathLst>
                </a:custGeom>
                <a:ln w="6350" cap="flat">
                  <a:solidFill>
                    <a:schemeClr val="accent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6611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44" name="Freeform 1318">
                  <a:extLst>
                    <a:ext uri="{FF2B5EF4-FFF2-40B4-BE49-F238E27FC236}">
                      <a16:creationId xmlns:a16="http://schemas.microsoft.com/office/drawing/2014/main" id="{D92A0E2A-2970-57E6-DE1E-C708BB57AC48}"/>
                    </a:ext>
                  </a:extLst>
                </p:cNvPr>
                <p:cNvSpPr/>
                <p:nvPr/>
              </p:nvSpPr>
              <p:spPr>
                <a:xfrm>
                  <a:off x="22886416" y="16169132"/>
                  <a:ext cx="55753" cy="12700"/>
                </a:xfrm>
                <a:custGeom>
                  <a:avLst/>
                  <a:gdLst>
                    <a:gd name="connsiteX0" fmla="*/ -1 w 55753"/>
                    <a:gd name="connsiteY0" fmla="*/ 0 h 12700"/>
                    <a:gd name="connsiteX1" fmla="*/ 55753 w 55753"/>
                    <a:gd name="connsiteY1" fmla="*/ 0 h 12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5753" h="12700">
                      <a:moveTo>
                        <a:pt x="-1" y="0"/>
                      </a:moveTo>
                      <a:lnTo>
                        <a:pt x="55753" y="0"/>
                      </a:lnTo>
                    </a:path>
                  </a:pathLst>
                </a:custGeom>
                <a:ln w="6350" cap="flat">
                  <a:solidFill>
                    <a:schemeClr val="accent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6611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45" name="Freeform 1319">
                  <a:extLst>
                    <a:ext uri="{FF2B5EF4-FFF2-40B4-BE49-F238E27FC236}">
                      <a16:creationId xmlns:a16="http://schemas.microsoft.com/office/drawing/2014/main" id="{E129A5B5-C972-30D3-B876-EB797A59955D}"/>
                    </a:ext>
                  </a:extLst>
                </p:cNvPr>
                <p:cNvSpPr/>
                <p:nvPr/>
              </p:nvSpPr>
              <p:spPr>
                <a:xfrm>
                  <a:off x="22886416" y="16203676"/>
                  <a:ext cx="55753" cy="12700"/>
                </a:xfrm>
                <a:custGeom>
                  <a:avLst/>
                  <a:gdLst>
                    <a:gd name="connsiteX0" fmla="*/ -1 w 55753"/>
                    <a:gd name="connsiteY0" fmla="*/ 0 h 12700"/>
                    <a:gd name="connsiteX1" fmla="*/ 55753 w 55753"/>
                    <a:gd name="connsiteY1" fmla="*/ 0 h 12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5753" h="12700">
                      <a:moveTo>
                        <a:pt x="-1" y="0"/>
                      </a:moveTo>
                      <a:lnTo>
                        <a:pt x="55753" y="0"/>
                      </a:lnTo>
                    </a:path>
                  </a:pathLst>
                </a:custGeom>
                <a:ln w="6350" cap="flat">
                  <a:solidFill>
                    <a:schemeClr val="accent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6611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46" name="Freeform 1320">
                  <a:extLst>
                    <a:ext uri="{FF2B5EF4-FFF2-40B4-BE49-F238E27FC236}">
                      <a16:creationId xmlns:a16="http://schemas.microsoft.com/office/drawing/2014/main" id="{20614E86-F8D8-57C8-0519-460662C9CEF4}"/>
                    </a:ext>
                  </a:extLst>
                </p:cNvPr>
                <p:cNvSpPr/>
                <p:nvPr/>
              </p:nvSpPr>
              <p:spPr>
                <a:xfrm>
                  <a:off x="22914356" y="16169132"/>
                  <a:ext cx="12700" cy="33654"/>
                </a:xfrm>
                <a:custGeom>
                  <a:avLst/>
                  <a:gdLst>
                    <a:gd name="connsiteX0" fmla="*/ 0 w 12700"/>
                    <a:gd name="connsiteY0" fmla="*/ 0 h 33654"/>
                    <a:gd name="connsiteX1" fmla="*/ 0 w 12700"/>
                    <a:gd name="connsiteY1" fmla="*/ 33656 h 336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700" h="33654">
                      <a:moveTo>
                        <a:pt x="0" y="0"/>
                      </a:moveTo>
                      <a:lnTo>
                        <a:pt x="0" y="33656"/>
                      </a:lnTo>
                    </a:path>
                  </a:pathLst>
                </a:custGeom>
                <a:ln w="6350" cap="flat">
                  <a:solidFill>
                    <a:schemeClr val="accent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6611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47" name="Freeform 1322">
                  <a:extLst>
                    <a:ext uri="{FF2B5EF4-FFF2-40B4-BE49-F238E27FC236}">
                      <a16:creationId xmlns:a16="http://schemas.microsoft.com/office/drawing/2014/main" id="{38009C55-5784-DAB6-6C1B-BDA245DE8B57}"/>
                    </a:ext>
                  </a:extLst>
                </p:cNvPr>
                <p:cNvSpPr/>
                <p:nvPr/>
              </p:nvSpPr>
              <p:spPr>
                <a:xfrm>
                  <a:off x="23678007" y="16169132"/>
                  <a:ext cx="55752" cy="12700"/>
                </a:xfrm>
                <a:custGeom>
                  <a:avLst/>
                  <a:gdLst>
                    <a:gd name="connsiteX0" fmla="*/ 0 w 55752"/>
                    <a:gd name="connsiteY0" fmla="*/ 0 h 12700"/>
                    <a:gd name="connsiteX1" fmla="*/ 55754 w 55752"/>
                    <a:gd name="connsiteY1" fmla="*/ 0 h 12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5752" h="12700">
                      <a:moveTo>
                        <a:pt x="0" y="0"/>
                      </a:moveTo>
                      <a:lnTo>
                        <a:pt x="55754" y="0"/>
                      </a:lnTo>
                    </a:path>
                  </a:pathLst>
                </a:custGeom>
                <a:ln w="6350" cap="flat">
                  <a:solidFill>
                    <a:schemeClr val="accent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6611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48" name="Freeform 1323">
                  <a:extLst>
                    <a:ext uri="{FF2B5EF4-FFF2-40B4-BE49-F238E27FC236}">
                      <a16:creationId xmlns:a16="http://schemas.microsoft.com/office/drawing/2014/main" id="{D16E90FE-F0D9-34CC-0431-AF6768F2C88B}"/>
                    </a:ext>
                  </a:extLst>
                </p:cNvPr>
                <p:cNvSpPr/>
                <p:nvPr/>
              </p:nvSpPr>
              <p:spPr>
                <a:xfrm>
                  <a:off x="23678007" y="16203676"/>
                  <a:ext cx="55752" cy="12700"/>
                </a:xfrm>
                <a:custGeom>
                  <a:avLst/>
                  <a:gdLst>
                    <a:gd name="connsiteX0" fmla="*/ 0 w 55752"/>
                    <a:gd name="connsiteY0" fmla="*/ 0 h 12700"/>
                    <a:gd name="connsiteX1" fmla="*/ 55754 w 55752"/>
                    <a:gd name="connsiteY1" fmla="*/ 0 h 12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5752" h="12700">
                      <a:moveTo>
                        <a:pt x="0" y="0"/>
                      </a:moveTo>
                      <a:lnTo>
                        <a:pt x="55754" y="0"/>
                      </a:lnTo>
                    </a:path>
                  </a:pathLst>
                </a:custGeom>
                <a:ln w="6350" cap="flat">
                  <a:solidFill>
                    <a:schemeClr val="accent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6611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49" name="Freeform 1324">
                  <a:extLst>
                    <a:ext uri="{FF2B5EF4-FFF2-40B4-BE49-F238E27FC236}">
                      <a16:creationId xmlns:a16="http://schemas.microsoft.com/office/drawing/2014/main" id="{F0A18BE3-694B-BC69-24E3-58FC73174659}"/>
                    </a:ext>
                  </a:extLst>
                </p:cNvPr>
                <p:cNvSpPr/>
                <p:nvPr/>
              </p:nvSpPr>
              <p:spPr>
                <a:xfrm>
                  <a:off x="23705820" y="16169132"/>
                  <a:ext cx="12700" cy="33654"/>
                </a:xfrm>
                <a:custGeom>
                  <a:avLst/>
                  <a:gdLst>
                    <a:gd name="connsiteX0" fmla="*/ 0 w 12700"/>
                    <a:gd name="connsiteY0" fmla="*/ 0 h 33654"/>
                    <a:gd name="connsiteX1" fmla="*/ 0 w 12700"/>
                    <a:gd name="connsiteY1" fmla="*/ 33656 h 336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700" h="33654">
                      <a:moveTo>
                        <a:pt x="0" y="0"/>
                      </a:moveTo>
                      <a:lnTo>
                        <a:pt x="0" y="33656"/>
                      </a:lnTo>
                    </a:path>
                  </a:pathLst>
                </a:custGeom>
                <a:ln w="6350" cap="flat">
                  <a:solidFill>
                    <a:schemeClr val="accent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6611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</p:grpSp>
      <p:graphicFrame>
        <p:nvGraphicFramePr>
          <p:cNvPr id="350" name="Table 24">
            <a:extLst>
              <a:ext uri="{FF2B5EF4-FFF2-40B4-BE49-F238E27FC236}">
                <a16:creationId xmlns:a16="http://schemas.microsoft.com/office/drawing/2014/main" id="{B57AD421-5AF9-7E41-5ACB-4FDB79CFCF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9076230"/>
              </p:ext>
            </p:extLst>
          </p:nvPr>
        </p:nvGraphicFramePr>
        <p:xfrm>
          <a:off x="7491925" y="1149216"/>
          <a:ext cx="3981644" cy="74808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588069">
                  <a:extLst>
                    <a:ext uri="{9D8B030D-6E8A-4147-A177-3AD203B41FA5}">
                      <a16:colId xmlns:a16="http://schemas.microsoft.com/office/drawing/2014/main" val="3484497413"/>
                    </a:ext>
                  </a:extLst>
                </a:gridCol>
                <a:gridCol w="1393575">
                  <a:extLst>
                    <a:ext uri="{9D8B030D-6E8A-4147-A177-3AD203B41FA5}">
                      <a16:colId xmlns:a16="http://schemas.microsoft.com/office/drawing/2014/main" val="3144389578"/>
                    </a:ext>
                  </a:extLst>
                </a:gridCol>
              </a:tblGrid>
              <a:tr h="1370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Median DoR, </a:t>
                      </a:r>
                      <a:r>
                        <a:rPr lang="en-US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months (95% CI)</a:t>
                      </a:r>
                    </a:p>
                  </a:txBody>
                  <a:tcPr marL="46800" marR="46800" marT="18000" marB="1800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 (10–NE)</a:t>
                      </a:r>
                    </a:p>
                  </a:txBody>
                  <a:tcPr marL="46800" marR="46800" marT="18000" marB="1800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8364203"/>
                  </a:ext>
                </a:extLst>
              </a:tr>
              <a:tr h="1370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lvl="0"/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Median follow-up, </a:t>
                      </a: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months</a:t>
                      </a:r>
                    </a:p>
                  </a:txBody>
                  <a:tcPr marL="46800" marR="46800" marT="18000" marB="1800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marL="46800" marR="46800" marT="18000" marB="1800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999783958"/>
                  </a:ext>
                </a:extLst>
              </a:tr>
              <a:tr h="1370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lvl="0"/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48-month DoR, </a:t>
                      </a: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(95% CI)</a:t>
                      </a:r>
                    </a:p>
                  </a:txBody>
                  <a:tcPr marL="46800" marR="46800" marT="18000" marB="1800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 (19–76)</a:t>
                      </a:r>
                    </a:p>
                  </a:txBody>
                  <a:tcPr marL="46800" marR="46800" marT="18000" marB="18000" anchor="ctr"/>
                </a:tc>
                <a:extLst>
                  <a:ext uri="{0D108BD9-81ED-4DB2-BD59-A6C34878D82A}">
                    <a16:rowId xmlns:a16="http://schemas.microsoft.com/office/drawing/2014/main" val="2712521388"/>
                  </a:ext>
                </a:extLst>
              </a:tr>
            </a:tbl>
          </a:graphicData>
        </a:graphic>
      </p:graphicFrame>
      <p:graphicFrame>
        <p:nvGraphicFramePr>
          <p:cNvPr id="351" name="Table 24">
            <a:extLst>
              <a:ext uri="{FF2B5EF4-FFF2-40B4-BE49-F238E27FC236}">
                <a16:creationId xmlns:a16="http://schemas.microsoft.com/office/drawing/2014/main" id="{FCD3E5E4-BEFD-15B2-0096-9E8032D2BA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5602457"/>
              </p:ext>
            </p:extLst>
          </p:nvPr>
        </p:nvGraphicFramePr>
        <p:xfrm>
          <a:off x="1856873" y="4175328"/>
          <a:ext cx="3981644" cy="74808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588069">
                  <a:extLst>
                    <a:ext uri="{9D8B030D-6E8A-4147-A177-3AD203B41FA5}">
                      <a16:colId xmlns:a16="http://schemas.microsoft.com/office/drawing/2014/main" val="3484497413"/>
                    </a:ext>
                  </a:extLst>
                </a:gridCol>
                <a:gridCol w="1393575">
                  <a:extLst>
                    <a:ext uri="{9D8B030D-6E8A-4147-A177-3AD203B41FA5}">
                      <a16:colId xmlns:a16="http://schemas.microsoft.com/office/drawing/2014/main" val="3144389578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Median PFS, </a:t>
                      </a:r>
                      <a:r>
                        <a:rPr lang="en-US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months (95% CI)</a:t>
                      </a:r>
                    </a:p>
                  </a:txBody>
                  <a:tcPr marL="46800" marR="46800" marT="18000" marB="1800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 (10–NE)</a:t>
                      </a:r>
                    </a:p>
                  </a:txBody>
                  <a:tcPr marL="46800" marR="46800" marT="18000" marB="1800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8364203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/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Median follow-up, </a:t>
                      </a: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months</a:t>
                      </a:r>
                    </a:p>
                  </a:txBody>
                  <a:tcPr marL="46800" marR="46800" marT="18000" marB="1800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 marL="46800" marR="46800" marT="18000" marB="1800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999783958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/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48-month PFS, </a:t>
                      </a: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(95% CI)</a:t>
                      </a:r>
                    </a:p>
                  </a:txBody>
                  <a:tcPr marL="46800" marR="46800" marT="18000" marB="1800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 (11–56)</a:t>
                      </a:r>
                    </a:p>
                  </a:txBody>
                  <a:tcPr marL="46800" marR="46800" marT="18000" marB="18000" anchor="ctr"/>
                </a:tc>
                <a:extLst>
                  <a:ext uri="{0D108BD9-81ED-4DB2-BD59-A6C34878D82A}">
                    <a16:rowId xmlns:a16="http://schemas.microsoft.com/office/drawing/2014/main" val="2712521388"/>
                  </a:ext>
                </a:extLst>
              </a:tr>
            </a:tbl>
          </a:graphicData>
        </a:graphic>
      </p:graphicFrame>
      <p:graphicFrame>
        <p:nvGraphicFramePr>
          <p:cNvPr id="352" name="Table 351">
            <a:extLst>
              <a:ext uri="{FF2B5EF4-FFF2-40B4-BE49-F238E27FC236}">
                <a16:creationId xmlns:a16="http://schemas.microsoft.com/office/drawing/2014/main" id="{9B23CD8B-3F15-1A84-0C42-058EFB1AEB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6223556"/>
              </p:ext>
            </p:extLst>
          </p:nvPr>
        </p:nvGraphicFramePr>
        <p:xfrm>
          <a:off x="7883325" y="4175328"/>
          <a:ext cx="4222801" cy="74808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744821">
                  <a:extLst>
                    <a:ext uri="{9D8B030D-6E8A-4147-A177-3AD203B41FA5}">
                      <a16:colId xmlns:a16="http://schemas.microsoft.com/office/drawing/2014/main" val="2435476643"/>
                    </a:ext>
                  </a:extLst>
                </a:gridCol>
                <a:gridCol w="1477980">
                  <a:extLst>
                    <a:ext uri="{9D8B030D-6E8A-4147-A177-3AD203B41FA5}">
                      <a16:colId xmlns:a16="http://schemas.microsoft.com/office/drawing/2014/main" val="1575611628"/>
                    </a:ext>
                  </a:extLst>
                </a:gridCol>
              </a:tblGrid>
              <a:tr h="180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Median OS, </a:t>
                      </a:r>
                      <a:r>
                        <a:rPr lang="en-US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months (95% CI)</a:t>
                      </a:r>
                    </a:p>
                  </a:txBody>
                  <a:tcPr marL="46800" marR="46800" marT="18000" marB="1800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 (17–NE)</a:t>
                      </a:r>
                    </a:p>
                  </a:txBody>
                  <a:tcPr marL="46800" marR="46800" marT="18000" marB="1800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887448"/>
                  </a:ext>
                </a:extLst>
              </a:tr>
              <a:tr h="180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/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Median follow-up, </a:t>
                      </a: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months</a:t>
                      </a:r>
                    </a:p>
                  </a:txBody>
                  <a:tcPr marL="46800" marR="46800" marT="18000" marB="1800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</a:p>
                  </a:txBody>
                  <a:tcPr marL="46800" marR="46800" marT="18000" marB="1800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4227594"/>
                  </a:ext>
                </a:extLst>
              </a:tr>
              <a:tr h="180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/>
                      <a:r>
                        <a:rPr lang="en-US" sz="14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48-month OS, </a:t>
                      </a:r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(95% CI)</a:t>
                      </a:r>
                    </a:p>
                  </a:txBody>
                  <a:tcPr marL="46800" marR="46800" marT="18000" marB="1800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 (13–64)</a:t>
                      </a:r>
                    </a:p>
                  </a:txBody>
                  <a:tcPr marL="46800" marR="46800" marT="18000" marB="18000" anchor="ctr"/>
                </a:tc>
                <a:extLst>
                  <a:ext uri="{0D108BD9-81ED-4DB2-BD59-A6C34878D82A}">
                    <a16:rowId xmlns:a16="http://schemas.microsoft.com/office/drawing/2014/main" val="1512814489"/>
                  </a:ext>
                </a:extLst>
              </a:tr>
            </a:tbl>
          </a:graphicData>
        </a:graphic>
      </p:graphicFrame>
      <p:grpSp>
        <p:nvGrpSpPr>
          <p:cNvPr id="353" name="Group 352">
            <a:extLst>
              <a:ext uri="{FF2B5EF4-FFF2-40B4-BE49-F238E27FC236}">
                <a16:creationId xmlns:a16="http://schemas.microsoft.com/office/drawing/2014/main" id="{5CFD54A2-A07C-4828-6873-AAACBE36CE02}"/>
              </a:ext>
            </a:extLst>
          </p:cNvPr>
          <p:cNvGrpSpPr/>
          <p:nvPr/>
        </p:nvGrpSpPr>
        <p:grpSpPr>
          <a:xfrm>
            <a:off x="688808" y="1003956"/>
            <a:ext cx="4439900" cy="3054201"/>
            <a:chOff x="16785930" y="3739018"/>
            <a:chExt cx="7419544" cy="4814659"/>
          </a:xfrm>
        </p:grpSpPr>
        <p:grpSp>
          <p:nvGrpSpPr>
            <p:cNvPr id="354" name="Group 353">
              <a:extLst>
                <a:ext uri="{FF2B5EF4-FFF2-40B4-BE49-F238E27FC236}">
                  <a16:creationId xmlns:a16="http://schemas.microsoft.com/office/drawing/2014/main" id="{E125CE30-DF05-E111-ACE1-CF933497F1EA}"/>
                </a:ext>
              </a:extLst>
            </p:cNvPr>
            <p:cNvGrpSpPr/>
            <p:nvPr/>
          </p:nvGrpSpPr>
          <p:grpSpPr>
            <a:xfrm>
              <a:off x="17696151" y="3853543"/>
              <a:ext cx="64800" cy="4596488"/>
              <a:chOff x="17779608" y="3853543"/>
              <a:chExt cx="64800" cy="4596488"/>
            </a:xfrm>
          </p:grpSpPr>
          <p:cxnSp>
            <p:nvCxnSpPr>
              <p:cNvPr id="405" name="Straight Connector 404">
                <a:extLst>
                  <a:ext uri="{FF2B5EF4-FFF2-40B4-BE49-F238E27FC236}">
                    <a16:creationId xmlns:a16="http://schemas.microsoft.com/office/drawing/2014/main" id="{5072E9C5-1AC1-AF53-AF67-9C79257EE17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844408" y="3853543"/>
                <a:ext cx="0" cy="4595132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06" name="Straight Connector 405">
                <a:extLst>
                  <a:ext uri="{FF2B5EF4-FFF2-40B4-BE49-F238E27FC236}">
                    <a16:creationId xmlns:a16="http://schemas.microsoft.com/office/drawing/2014/main" id="{496EF6E0-5D9D-83EB-FA09-AC375C8E86E0}"/>
                  </a:ext>
                </a:extLst>
              </p:cNvPr>
              <p:cNvCxnSpPr/>
              <p:nvPr/>
            </p:nvCxnSpPr>
            <p:spPr>
              <a:xfrm>
                <a:off x="17779608" y="3853543"/>
                <a:ext cx="64800" cy="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07" name="Straight Connector 406">
                <a:extLst>
                  <a:ext uri="{FF2B5EF4-FFF2-40B4-BE49-F238E27FC236}">
                    <a16:creationId xmlns:a16="http://schemas.microsoft.com/office/drawing/2014/main" id="{74792684-BA44-3C3C-4A33-298A3C835F5B}"/>
                  </a:ext>
                </a:extLst>
              </p:cNvPr>
              <p:cNvCxnSpPr/>
              <p:nvPr/>
            </p:nvCxnSpPr>
            <p:spPr>
              <a:xfrm>
                <a:off x="17779608" y="4082143"/>
                <a:ext cx="64800" cy="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08" name="Straight Connector 407">
                <a:extLst>
                  <a:ext uri="{FF2B5EF4-FFF2-40B4-BE49-F238E27FC236}">
                    <a16:creationId xmlns:a16="http://schemas.microsoft.com/office/drawing/2014/main" id="{D045AAA6-6CE1-B54C-9C7E-AA5609DDEE54}"/>
                  </a:ext>
                </a:extLst>
              </p:cNvPr>
              <p:cNvCxnSpPr/>
              <p:nvPr/>
            </p:nvCxnSpPr>
            <p:spPr>
              <a:xfrm>
                <a:off x="17779608" y="4314825"/>
                <a:ext cx="64800" cy="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09" name="Straight Connector 408">
                <a:extLst>
                  <a:ext uri="{FF2B5EF4-FFF2-40B4-BE49-F238E27FC236}">
                    <a16:creationId xmlns:a16="http://schemas.microsoft.com/office/drawing/2014/main" id="{0860276F-8F5E-299D-7FF5-F09CDABE76BB}"/>
                  </a:ext>
                </a:extLst>
              </p:cNvPr>
              <p:cNvCxnSpPr/>
              <p:nvPr/>
            </p:nvCxnSpPr>
            <p:spPr>
              <a:xfrm>
                <a:off x="17779608" y="4539342"/>
                <a:ext cx="64800" cy="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10" name="Straight Connector 409">
                <a:extLst>
                  <a:ext uri="{FF2B5EF4-FFF2-40B4-BE49-F238E27FC236}">
                    <a16:creationId xmlns:a16="http://schemas.microsoft.com/office/drawing/2014/main" id="{CB0D1517-EDDE-21D4-67D0-B3772F2EC218}"/>
                  </a:ext>
                </a:extLst>
              </p:cNvPr>
              <p:cNvCxnSpPr/>
              <p:nvPr/>
            </p:nvCxnSpPr>
            <p:spPr>
              <a:xfrm>
                <a:off x="17779608" y="4767941"/>
                <a:ext cx="64800" cy="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11" name="Straight Connector 410">
                <a:extLst>
                  <a:ext uri="{FF2B5EF4-FFF2-40B4-BE49-F238E27FC236}">
                    <a16:creationId xmlns:a16="http://schemas.microsoft.com/office/drawing/2014/main" id="{154C6459-2C3C-58B0-3036-123DB84E17CE}"/>
                  </a:ext>
                </a:extLst>
              </p:cNvPr>
              <p:cNvCxnSpPr/>
              <p:nvPr/>
            </p:nvCxnSpPr>
            <p:spPr>
              <a:xfrm>
                <a:off x="17779608" y="5003344"/>
                <a:ext cx="64800" cy="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12" name="Straight Connector 411">
                <a:extLst>
                  <a:ext uri="{FF2B5EF4-FFF2-40B4-BE49-F238E27FC236}">
                    <a16:creationId xmlns:a16="http://schemas.microsoft.com/office/drawing/2014/main" id="{7489211F-ED97-C336-73BC-05BC2593B8E3}"/>
                  </a:ext>
                </a:extLst>
              </p:cNvPr>
              <p:cNvCxnSpPr/>
              <p:nvPr/>
            </p:nvCxnSpPr>
            <p:spPr>
              <a:xfrm>
                <a:off x="17779608" y="5230583"/>
                <a:ext cx="64800" cy="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13" name="Straight Connector 412">
                <a:extLst>
                  <a:ext uri="{FF2B5EF4-FFF2-40B4-BE49-F238E27FC236}">
                    <a16:creationId xmlns:a16="http://schemas.microsoft.com/office/drawing/2014/main" id="{6E3A5C13-795B-7226-DE1E-728133557C79}"/>
                  </a:ext>
                </a:extLst>
              </p:cNvPr>
              <p:cNvCxnSpPr/>
              <p:nvPr/>
            </p:nvCxnSpPr>
            <p:spPr>
              <a:xfrm>
                <a:off x="17779608" y="5453740"/>
                <a:ext cx="64800" cy="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14" name="Straight Connector 413">
                <a:extLst>
                  <a:ext uri="{FF2B5EF4-FFF2-40B4-BE49-F238E27FC236}">
                    <a16:creationId xmlns:a16="http://schemas.microsoft.com/office/drawing/2014/main" id="{175F81E1-140A-3D5E-15E0-C7C65E9F1A9C}"/>
                  </a:ext>
                </a:extLst>
              </p:cNvPr>
              <p:cNvCxnSpPr/>
              <p:nvPr/>
            </p:nvCxnSpPr>
            <p:spPr>
              <a:xfrm>
                <a:off x="17779608" y="5690504"/>
                <a:ext cx="64800" cy="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15" name="Straight Connector 414">
                <a:extLst>
                  <a:ext uri="{FF2B5EF4-FFF2-40B4-BE49-F238E27FC236}">
                    <a16:creationId xmlns:a16="http://schemas.microsoft.com/office/drawing/2014/main" id="{7AA12CF9-F59E-1EC6-D556-DFDB20AC017F}"/>
                  </a:ext>
                </a:extLst>
              </p:cNvPr>
              <p:cNvCxnSpPr/>
              <p:nvPr/>
            </p:nvCxnSpPr>
            <p:spPr>
              <a:xfrm>
                <a:off x="17779608" y="5917744"/>
                <a:ext cx="64800" cy="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16" name="Straight Connector 415">
                <a:extLst>
                  <a:ext uri="{FF2B5EF4-FFF2-40B4-BE49-F238E27FC236}">
                    <a16:creationId xmlns:a16="http://schemas.microsoft.com/office/drawing/2014/main" id="{C186C12D-3FF0-4F69-9C13-6EF2CEF1E512}"/>
                  </a:ext>
                </a:extLst>
              </p:cNvPr>
              <p:cNvCxnSpPr/>
              <p:nvPr/>
            </p:nvCxnSpPr>
            <p:spPr>
              <a:xfrm>
                <a:off x="17779608" y="6142261"/>
                <a:ext cx="64800" cy="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17" name="Straight Connector 416">
                <a:extLst>
                  <a:ext uri="{FF2B5EF4-FFF2-40B4-BE49-F238E27FC236}">
                    <a16:creationId xmlns:a16="http://schemas.microsoft.com/office/drawing/2014/main" id="{1CC39C5D-2E93-C32F-CEA3-E299656D4245}"/>
                  </a:ext>
                </a:extLst>
              </p:cNvPr>
              <p:cNvCxnSpPr/>
              <p:nvPr/>
            </p:nvCxnSpPr>
            <p:spPr>
              <a:xfrm>
                <a:off x="17779608" y="6377664"/>
                <a:ext cx="64800" cy="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18" name="Straight Connector 417">
                <a:extLst>
                  <a:ext uri="{FF2B5EF4-FFF2-40B4-BE49-F238E27FC236}">
                    <a16:creationId xmlns:a16="http://schemas.microsoft.com/office/drawing/2014/main" id="{EBF3AAAE-3E52-8C9E-BBEA-EEDAB5F128B6}"/>
                  </a:ext>
                </a:extLst>
              </p:cNvPr>
              <p:cNvCxnSpPr/>
              <p:nvPr/>
            </p:nvCxnSpPr>
            <p:spPr>
              <a:xfrm>
                <a:off x="17779608" y="6604904"/>
                <a:ext cx="64800" cy="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19" name="Straight Connector 418">
                <a:extLst>
                  <a:ext uri="{FF2B5EF4-FFF2-40B4-BE49-F238E27FC236}">
                    <a16:creationId xmlns:a16="http://schemas.microsoft.com/office/drawing/2014/main" id="{8E31CB6D-066F-ABCE-3FA1-528243961AAE}"/>
                  </a:ext>
                </a:extLst>
              </p:cNvPr>
              <p:cNvCxnSpPr/>
              <p:nvPr/>
            </p:nvCxnSpPr>
            <p:spPr>
              <a:xfrm>
                <a:off x="17779608" y="6837586"/>
                <a:ext cx="64800" cy="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20" name="Straight Connector 419">
                <a:extLst>
                  <a:ext uri="{FF2B5EF4-FFF2-40B4-BE49-F238E27FC236}">
                    <a16:creationId xmlns:a16="http://schemas.microsoft.com/office/drawing/2014/main" id="{18FB0676-2953-D474-3143-1ED983F13B54}"/>
                  </a:ext>
                </a:extLst>
              </p:cNvPr>
              <p:cNvCxnSpPr/>
              <p:nvPr/>
            </p:nvCxnSpPr>
            <p:spPr>
              <a:xfrm>
                <a:off x="17779608" y="7064825"/>
                <a:ext cx="64800" cy="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21" name="Straight Connector 420">
                <a:extLst>
                  <a:ext uri="{FF2B5EF4-FFF2-40B4-BE49-F238E27FC236}">
                    <a16:creationId xmlns:a16="http://schemas.microsoft.com/office/drawing/2014/main" id="{2EF610D9-FE20-3A1B-260E-3B2837788A2A}"/>
                  </a:ext>
                </a:extLst>
              </p:cNvPr>
              <p:cNvCxnSpPr/>
              <p:nvPr/>
            </p:nvCxnSpPr>
            <p:spPr>
              <a:xfrm>
                <a:off x="17779608" y="7300228"/>
                <a:ext cx="64800" cy="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22" name="Straight Connector 421">
                <a:extLst>
                  <a:ext uri="{FF2B5EF4-FFF2-40B4-BE49-F238E27FC236}">
                    <a16:creationId xmlns:a16="http://schemas.microsoft.com/office/drawing/2014/main" id="{2E13C22D-E6B8-6EA6-9D2D-B47B2ED1FBC2}"/>
                  </a:ext>
                </a:extLst>
              </p:cNvPr>
              <p:cNvCxnSpPr/>
              <p:nvPr/>
            </p:nvCxnSpPr>
            <p:spPr>
              <a:xfrm>
                <a:off x="17779608" y="7526106"/>
                <a:ext cx="64800" cy="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23" name="Straight Connector 422">
                <a:extLst>
                  <a:ext uri="{FF2B5EF4-FFF2-40B4-BE49-F238E27FC236}">
                    <a16:creationId xmlns:a16="http://schemas.microsoft.com/office/drawing/2014/main" id="{EAAD8439-88C2-3A25-4CFE-F124717B89EB}"/>
                  </a:ext>
                </a:extLst>
              </p:cNvPr>
              <p:cNvCxnSpPr/>
              <p:nvPr/>
            </p:nvCxnSpPr>
            <p:spPr>
              <a:xfrm>
                <a:off x="17779608" y="7761510"/>
                <a:ext cx="64800" cy="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24" name="Straight Connector 423">
                <a:extLst>
                  <a:ext uri="{FF2B5EF4-FFF2-40B4-BE49-F238E27FC236}">
                    <a16:creationId xmlns:a16="http://schemas.microsoft.com/office/drawing/2014/main" id="{1670A45D-3206-7FEC-7E76-1D1AFFBD2E9C}"/>
                  </a:ext>
                </a:extLst>
              </p:cNvPr>
              <p:cNvCxnSpPr/>
              <p:nvPr/>
            </p:nvCxnSpPr>
            <p:spPr>
              <a:xfrm>
                <a:off x="17779608" y="7988749"/>
                <a:ext cx="64800" cy="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25" name="Straight Connector 424">
                <a:extLst>
                  <a:ext uri="{FF2B5EF4-FFF2-40B4-BE49-F238E27FC236}">
                    <a16:creationId xmlns:a16="http://schemas.microsoft.com/office/drawing/2014/main" id="{D8F2040F-4C82-614F-71EC-483A3D1DA2F3}"/>
                  </a:ext>
                </a:extLst>
              </p:cNvPr>
              <p:cNvCxnSpPr/>
              <p:nvPr/>
            </p:nvCxnSpPr>
            <p:spPr>
              <a:xfrm>
                <a:off x="17779608" y="8221431"/>
                <a:ext cx="64800" cy="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26" name="Straight Connector 425">
                <a:extLst>
                  <a:ext uri="{FF2B5EF4-FFF2-40B4-BE49-F238E27FC236}">
                    <a16:creationId xmlns:a16="http://schemas.microsoft.com/office/drawing/2014/main" id="{98B0B5D8-1744-0321-96BF-02D8E477FE02}"/>
                  </a:ext>
                </a:extLst>
              </p:cNvPr>
              <p:cNvCxnSpPr/>
              <p:nvPr/>
            </p:nvCxnSpPr>
            <p:spPr>
              <a:xfrm>
                <a:off x="17779608" y="8450031"/>
                <a:ext cx="64800" cy="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355" name="TextBox 354">
              <a:extLst>
                <a:ext uri="{FF2B5EF4-FFF2-40B4-BE49-F238E27FC236}">
                  <a16:creationId xmlns:a16="http://schemas.microsoft.com/office/drawing/2014/main" id="{23BF30EA-130B-7577-447D-533C4F58539A}"/>
                </a:ext>
              </a:extLst>
            </p:cNvPr>
            <p:cNvSpPr txBox="1"/>
            <p:nvPr/>
          </p:nvSpPr>
          <p:spPr>
            <a:xfrm>
              <a:off x="17338464" y="3739018"/>
              <a:ext cx="298159" cy="215444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r" defTabSz="4661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100</a:t>
              </a:r>
            </a:p>
          </p:txBody>
        </p:sp>
        <p:sp>
          <p:nvSpPr>
            <p:cNvPr id="356" name="TextBox 355">
              <a:extLst>
                <a:ext uri="{FF2B5EF4-FFF2-40B4-BE49-F238E27FC236}">
                  <a16:creationId xmlns:a16="http://schemas.microsoft.com/office/drawing/2014/main" id="{12843D3D-ECA9-F511-138A-B68B27A7D342}"/>
                </a:ext>
              </a:extLst>
            </p:cNvPr>
            <p:cNvSpPr txBox="1"/>
            <p:nvPr/>
          </p:nvSpPr>
          <p:spPr>
            <a:xfrm>
              <a:off x="17338464" y="3968979"/>
              <a:ext cx="298159" cy="215444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r" defTabSz="4661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90</a:t>
              </a:r>
            </a:p>
          </p:txBody>
        </p:sp>
        <p:sp>
          <p:nvSpPr>
            <p:cNvPr id="357" name="TextBox 356">
              <a:extLst>
                <a:ext uri="{FF2B5EF4-FFF2-40B4-BE49-F238E27FC236}">
                  <a16:creationId xmlns:a16="http://schemas.microsoft.com/office/drawing/2014/main" id="{66185F4E-8A3F-FAAA-5ABE-D229D0633463}"/>
                </a:ext>
              </a:extLst>
            </p:cNvPr>
            <p:cNvSpPr txBox="1"/>
            <p:nvPr/>
          </p:nvSpPr>
          <p:spPr>
            <a:xfrm>
              <a:off x="17338464" y="4198940"/>
              <a:ext cx="298159" cy="215444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r" defTabSz="4661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80</a:t>
              </a:r>
            </a:p>
          </p:txBody>
        </p:sp>
        <p:sp>
          <p:nvSpPr>
            <p:cNvPr id="358" name="TextBox 357">
              <a:extLst>
                <a:ext uri="{FF2B5EF4-FFF2-40B4-BE49-F238E27FC236}">
                  <a16:creationId xmlns:a16="http://schemas.microsoft.com/office/drawing/2014/main" id="{721B5B64-EB39-E43B-93EC-EBA91E15DDAA}"/>
                </a:ext>
              </a:extLst>
            </p:cNvPr>
            <p:cNvSpPr txBox="1"/>
            <p:nvPr/>
          </p:nvSpPr>
          <p:spPr>
            <a:xfrm>
              <a:off x="17338464" y="4428901"/>
              <a:ext cx="298159" cy="215444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r" defTabSz="4661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70</a:t>
              </a:r>
            </a:p>
          </p:txBody>
        </p:sp>
        <p:sp>
          <p:nvSpPr>
            <p:cNvPr id="359" name="TextBox 358">
              <a:extLst>
                <a:ext uri="{FF2B5EF4-FFF2-40B4-BE49-F238E27FC236}">
                  <a16:creationId xmlns:a16="http://schemas.microsoft.com/office/drawing/2014/main" id="{B3429DB1-EB59-9AC6-7983-DEBBCDC9E432}"/>
                </a:ext>
              </a:extLst>
            </p:cNvPr>
            <p:cNvSpPr txBox="1"/>
            <p:nvPr/>
          </p:nvSpPr>
          <p:spPr>
            <a:xfrm>
              <a:off x="17338464" y="4658862"/>
              <a:ext cx="298159" cy="215444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r" defTabSz="4661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60</a:t>
              </a:r>
            </a:p>
          </p:txBody>
        </p:sp>
        <p:sp>
          <p:nvSpPr>
            <p:cNvPr id="360" name="TextBox 359">
              <a:extLst>
                <a:ext uri="{FF2B5EF4-FFF2-40B4-BE49-F238E27FC236}">
                  <a16:creationId xmlns:a16="http://schemas.microsoft.com/office/drawing/2014/main" id="{03687963-C4A1-604E-E082-374E5141C7C5}"/>
                </a:ext>
              </a:extLst>
            </p:cNvPr>
            <p:cNvSpPr txBox="1"/>
            <p:nvPr/>
          </p:nvSpPr>
          <p:spPr>
            <a:xfrm>
              <a:off x="17338464" y="4888823"/>
              <a:ext cx="298159" cy="215444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r" defTabSz="4661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50</a:t>
              </a:r>
            </a:p>
          </p:txBody>
        </p:sp>
        <p:sp>
          <p:nvSpPr>
            <p:cNvPr id="361" name="TextBox 360">
              <a:extLst>
                <a:ext uri="{FF2B5EF4-FFF2-40B4-BE49-F238E27FC236}">
                  <a16:creationId xmlns:a16="http://schemas.microsoft.com/office/drawing/2014/main" id="{6F3A0679-03DA-7E0D-B921-15CCD77DAC85}"/>
                </a:ext>
              </a:extLst>
            </p:cNvPr>
            <p:cNvSpPr txBox="1"/>
            <p:nvPr/>
          </p:nvSpPr>
          <p:spPr>
            <a:xfrm>
              <a:off x="17338464" y="5118784"/>
              <a:ext cx="298159" cy="215444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r" defTabSz="4661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40</a:t>
              </a:r>
            </a:p>
          </p:txBody>
        </p:sp>
        <p:sp>
          <p:nvSpPr>
            <p:cNvPr id="362" name="TextBox 361">
              <a:extLst>
                <a:ext uri="{FF2B5EF4-FFF2-40B4-BE49-F238E27FC236}">
                  <a16:creationId xmlns:a16="http://schemas.microsoft.com/office/drawing/2014/main" id="{4A776FC7-4678-F211-0974-94F98F5C6880}"/>
                </a:ext>
              </a:extLst>
            </p:cNvPr>
            <p:cNvSpPr txBox="1"/>
            <p:nvPr/>
          </p:nvSpPr>
          <p:spPr>
            <a:xfrm>
              <a:off x="17338464" y="5348745"/>
              <a:ext cx="298159" cy="215444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r" defTabSz="4661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30</a:t>
              </a:r>
            </a:p>
          </p:txBody>
        </p:sp>
        <p:sp>
          <p:nvSpPr>
            <p:cNvPr id="363" name="TextBox 362">
              <a:extLst>
                <a:ext uri="{FF2B5EF4-FFF2-40B4-BE49-F238E27FC236}">
                  <a16:creationId xmlns:a16="http://schemas.microsoft.com/office/drawing/2014/main" id="{7F905A4E-5DA7-0074-FCD1-4A8F6004FA05}"/>
                </a:ext>
              </a:extLst>
            </p:cNvPr>
            <p:cNvSpPr txBox="1"/>
            <p:nvPr/>
          </p:nvSpPr>
          <p:spPr>
            <a:xfrm>
              <a:off x="17338464" y="5578706"/>
              <a:ext cx="298159" cy="215444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r" defTabSz="4661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</a:p>
          </p:txBody>
        </p:sp>
        <p:sp>
          <p:nvSpPr>
            <p:cNvPr id="364" name="TextBox 363">
              <a:extLst>
                <a:ext uri="{FF2B5EF4-FFF2-40B4-BE49-F238E27FC236}">
                  <a16:creationId xmlns:a16="http://schemas.microsoft.com/office/drawing/2014/main" id="{F00F559F-B8A1-0CAE-D786-163682587D01}"/>
                </a:ext>
              </a:extLst>
            </p:cNvPr>
            <p:cNvSpPr txBox="1"/>
            <p:nvPr/>
          </p:nvSpPr>
          <p:spPr>
            <a:xfrm>
              <a:off x="17338464" y="5808667"/>
              <a:ext cx="298159" cy="215444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r" defTabSz="4661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  <p:sp>
          <p:nvSpPr>
            <p:cNvPr id="365" name="TextBox 364">
              <a:extLst>
                <a:ext uri="{FF2B5EF4-FFF2-40B4-BE49-F238E27FC236}">
                  <a16:creationId xmlns:a16="http://schemas.microsoft.com/office/drawing/2014/main" id="{C5C5606C-8604-9EB6-D1F8-FF6CF645C28A}"/>
                </a:ext>
              </a:extLst>
            </p:cNvPr>
            <p:cNvSpPr txBox="1"/>
            <p:nvPr/>
          </p:nvSpPr>
          <p:spPr>
            <a:xfrm>
              <a:off x="17338464" y="6038628"/>
              <a:ext cx="298159" cy="215444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r" defTabSz="4661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366" name="TextBox 365">
              <a:extLst>
                <a:ext uri="{FF2B5EF4-FFF2-40B4-BE49-F238E27FC236}">
                  <a16:creationId xmlns:a16="http://schemas.microsoft.com/office/drawing/2014/main" id="{07CAA112-3123-0337-15CE-9DC0FC230BF7}"/>
                </a:ext>
              </a:extLst>
            </p:cNvPr>
            <p:cNvSpPr txBox="1"/>
            <p:nvPr/>
          </p:nvSpPr>
          <p:spPr>
            <a:xfrm>
              <a:off x="17338464" y="6268589"/>
              <a:ext cx="298159" cy="215444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r" defTabSz="4661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−10</a:t>
              </a:r>
            </a:p>
          </p:txBody>
        </p:sp>
        <p:sp>
          <p:nvSpPr>
            <p:cNvPr id="367" name="TextBox 366">
              <a:extLst>
                <a:ext uri="{FF2B5EF4-FFF2-40B4-BE49-F238E27FC236}">
                  <a16:creationId xmlns:a16="http://schemas.microsoft.com/office/drawing/2014/main" id="{1BAABFBA-7C7E-AD83-6BEA-0B55E181A564}"/>
                </a:ext>
              </a:extLst>
            </p:cNvPr>
            <p:cNvSpPr txBox="1"/>
            <p:nvPr/>
          </p:nvSpPr>
          <p:spPr>
            <a:xfrm>
              <a:off x="17338464" y="6498550"/>
              <a:ext cx="298159" cy="215444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r" defTabSz="4661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−20</a:t>
              </a:r>
            </a:p>
          </p:txBody>
        </p:sp>
        <p:sp>
          <p:nvSpPr>
            <p:cNvPr id="368" name="TextBox 367">
              <a:extLst>
                <a:ext uri="{FF2B5EF4-FFF2-40B4-BE49-F238E27FC236}">
                  <a16:creationId xmlns:a16="http://schemas.microsoft.com/office/drawing/2014/main" id="{014B1BD8-0325-1BDE-E2C2-EBF77EFBDD9D}"/>
                </a:ext>
              </a:extLst>
            </p:cNvPr>
            <p:cNvSpPr txBox="1"/>
            <p:nvPr/>
          </p:nvSpPr>
          <p:spPr>
            <a:xfrm>
              <a:off x="17338464" y="6728511"/>
              <a:ext cx="298159" cy="215444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r" defTabSz="4661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−30</a:t>
              </a:r>
            </a:p>
          </p:txBody>
        </p:sp>
        <p:sp>
          <p:nvSpPr>
            <p:cNvPr id="369" name="TextBox 368">
              <a:extLst>
                <a:ext uri="{FF2B5EF4-FFF2-40B4-BE49-F238E27FC236}">
                  <a16:creationId xmlns:a16="http://schemas.microsoft.com/office/drawing/2014/main" id="{703BDD61-1E9C-80B1-EFAF-D92D27F43C5E}"/>
                </a:ext>
              </a:extLst>
            </p:cNvPr>
            <p:cNvSpPr txBox="1"/>
            <p:nvPr/>
          </p:nvSpPr>
          <p:spPr>
            <a:xfrm>
              <a:off x="17338464" y="6958472"/>
              <a:ext cx="298159" cy="215444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r" defTabSz="4661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−40</a:t>
              </a:r>
            </a:p>
          </p:txBody>
        </p:sp>
        <p:sp>
          <p:nvSpPr>
            <p:cNvPr id="370" name="TextBox 369">
              <a:extLst>
                <a:ext uri="{FF2B5EF4-FFF2-40B4-BE49-F238E27FC236}">
                  <a16:creationId xmlns:a16="http://schemas.microsoft.com/office/drawing/2014/main" id="{40E03D74-5280-411D-F008-8BAC3FECB4B6}"/>
                </a:ext>
              </a:extLst>
            </p:cNvPr>
            <p:cNvSpPr txBox="1"/>
            <p:nvPr/>
          </p:nvSpPr>
          <p:spPr>
            <a:xfrm>
              <a:off x="17338464" y="7188433"/>
              <a:ext cx="298159" cy="215444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r" defTabSz="4661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−50</a:t>
              </a:r>
            </a:p>
          </p:txBody>
        </p:sp>
        <p:sp>
          <p:nvSpPr>
            <p:cNvPr id="371" name="TextBox 370">
              <a:extLst>
                <a:ext uri="{FF2B5EF4-FFF2-40B4-BE49-F238E27FC236}">
                  <a16:creationId xmlns:a16="http://schemas.microsoft.com/office/drawing/2014/main" id="{67A20B7B-8943-7AFC-A611-B5569D1588D7}"/>
                </a:ext>
              </a:extLst>
            </p:cNvPr>
            <p:cNvSpPr txBox="1"/>
            <p:nvPr/>
          </p:nvSpPr>
          <p:spPr>
            <a:xfrm>
              <a:off x="17338464" y="7418394"/>
              <a:ext cx="298159" cy="215444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r" defTabSz="4661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−60</a:t>
              </a:r>
            </a:p>
          </p:txBody>
        </p:sp>
        <p:sp>
          <p:nvSpPr>
            <p:cNvPr id="372" name="TextBox 371">
              <a:extLst>
                <a:ext uri="{FF2B5EF4-FFF2-40B4-BE49-F238E27FC236}">
                  <a16:creationId xmlns:a16="http://schemas.microsoft.com/office/drawing/2014/main" id="{92D0D997-482F-3AF1-BCAF-4C6A75E1BC61}"/>
                </a:ext>
              </a:extLst>
            </p:cNvPr>
            <p:cNvSpPr txBox="1"/>
            <p:nvPr/>
          </p:nvSpPr>
          <p:spPr>
            <a:xfrm>
              <a:off x="17338464" y="7648355"/>
              <a:ext cx="298159" cy="215444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r" defTabSz="4661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−70</a:t>
              </a:r>
            </a:p>
          </p:txBody>
        </p:sp>
        <p:sp>
          <p:nvSpPr>
            <p:cNvPr id="373" name="TextBox 372">
              <a:extLst>
                <a:ext uri="{FF2B5EF4-FFF2-40B4-BE49-F238E27FC236}">
                  <a16:creationId xmlns:a16="http://schemas.microsoft.com/office/drawing/2014/main" id="{A639A39F-CDA2-62BC-5548-7F5BAB63887D}"/>
                </a:ext>
              </a:extLst>
            </p:cNvPr>
            <p:cNvSpPr txBox="1"/>
            <p:nvPr/>
          </p:nvSpPr>
          <p:spPr>
            <a:xfrm>
              <a:off x="17338464" y="7878316"/>
              <a:ext cx="298159" cy="215444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r" defTabSz="4661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−80</a:t>
              </a:r>
            </a:p>
          </p:txBody>
        </p:sp>
        <p:sp>
          <p:nvSpPr>
            <p:cNvPr id="374" name="TextBox 373">
              <a:extLst>
                <a:ext uri="{FF2B5EF4-FFF2-40B4-BE49-F238E27FC236}">
                  <a16:creationId xmlns:a16="http://schemas.microsoft.com/office/drawing/2014/main" id="{27CDBCE8-6BC5-245F-8AF7-41550CF145E6}"/>
                </a:ext>
              </a:extLst>
            </p:cNvPr>
            <p:cNvSpPr txBox="1"/>
            <p:nvPr/>
          </p:nvSpPr>
          <p:spPr>
            <a:xfrm>
              <a:off x="17338464" y="8108277"/>
              <a:ext cx="298159" cy="215444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r" defTabSz="4661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−90</a:t>
              </a:r>
            </a:p>
          </p:txBody>
        </p:sp>
        <p:sp>
          <p:nvSpPr>
            <p:cNvPr id="375" name="TextBox 374">
              <a:extLst>
                <a:ext uri="{FF2B5EF4-FFF2-40B4-BE49-F238E27FC236}">
                  <a16:creationId xmlns:a16="http://schemas.microsoft.com/office/drawing/2014/main" id="{B1590F87-0F2A-3B0B-FC49-994634848095}"/>
                </a:ext>
              </a:extLst>
            </p:cNvPr>
            <p:cNvSpPr txBox="1"/>
            <p:nvPr/>
          </p:nvSpPr>
          <p:spPr>
            <a:xfrm>
              <a:off x="17338464" y="8338233"/>
              <a:ext cx="298159" cy="215444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r" defTabSz="4661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−100</a:t>
              </a:r>
            </a:p>
          </p:txBody>
        </p:sp>
        <p:sp>
          <p:nvSpPr>
            <p:cNvPr id="376" name="TextBox 375">
              <a:extLst>
                <a:ext uri="{FF2B5EF4-FFF2-40B4-BE49-F238E27FC236}">
                  <a16:creationId xmlns:a16="http://schemas.microsoft.com/office/drawing/2014/main" id="{A0066552-FED9-6E6C-8160-AD73EF7422A9}"/>
                </a:ext>
              </a:extLst>
            </p:cNvPr>
            <p:cNvSpPr txBox="1"/>
            <p:nvPr/>
          </p:nvSpPr>
          <p:spPr>
            <a:xfrm rot="16200000">
              <a:off x="14596088" y="6037418"/>
              <a:ext cx="4595130" cy="215446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4661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Maximum change in target lesion size (%)</a:t>
              </a:r>
              <a:r>
                <a:rPr kumimoji="0" lang="en-US" sz="1200" b="1" i="0" u="none" strike="noStrike" kern="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†</a:t>
              </a:r>
            </a:p>
          </p:txBody>
        </p:sp>
        <p:sp>
          <p:nvSpPr>
            <p:cNvPr id="377" name="Rectangle 376">
              <a:extLst>
                <a:ext uri="{FF2B5EF4-FFF2-40B4-BE49-F238E27FC236}">
                  <a16:creationId xmlns:a16="http://schemas.microsoft.com/office/drawing/2014/main" id="{A1661AB0-D781-65EF-AD9B-AC4062C3C67C}"/>
                </a:ext>
              </a:extLst>
            </p:cNvPr>
            <p:cNvSpPr/>
            <p:nvPr/>
          </p:nvSpPr>
          <p:spPr>
            <a:xfrm>
              <a:off x="17914275" y="4107996"/>
              <a:ext cx="153290" cy="2033686"/>
            </a:xfrm>
            <a:prstGeom prst="rect">
              <a:avLst/>
            </a:prstGeom>
            <a:solidFill>
              <a:srgbClr val="00BFF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661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8" name="Rectangle 377">
              <a:extLst>
                <a:ext uri="{FF2B5EF4-FFF2-40B4-BE49-F238E27FC236}">
                  <a16:creationId xmlns:a16="http://schemas.microsoft.com/office/drawing/2014/main" id="{84DF0D27-4FF2-A3CF-2B2F-50A14FD7128F}"/>
                </a:ext>
              </a:extLst>
            </p:cNvPr>
            <p:cNvSpPr/>
            <p:nvPr/>
          </p:nvSpPr>
          <p:spPr>
            <a:xfrm>
              <a:off x="18145987" y="5912756"/>
              <a:ext cx="153290" cy="228925"/>
            </a:xfrm>
            <a:prstGeom prst="rect">
              <a:avLst/>
            </a:prstGeom>
            <a:solidFill>
              <a:srgbClr val="00BFF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661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9" name="Rectangle 378">
              <a:extLst>
                <a:ext uri="{FF2B5EF4-FFF2-40B4-BE49-F238E27FC236}">
                  <a16:creationId xmlns:a16="http://schemas.microsoft.com/office/drawing/2014/main" id="{3DC92006-A0D7-C8CD-4146-AD13C600E3FE}"/>
                </a:ext>
              </a:extLst>
            </p:cNvPr>
            <p:cNvSpPr/>
            <p:nvPr/>
          </p:nvSpPr>
          <p:spPr>
            <a:xfrm>
              <a:off x="18377699" y="6047014"/>
              <a:ext cx="153290" cy="94667"/>
            </a:xfrm>
            <a:prstGeom prst="rect">
              <a:avLst/>
            </a:prstGeom>
            <a:solidFill>
              <a:srgbClr val="00BFF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661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0" name="Rectangle 379">
              <a:extLst>
                <a:ext uri="{FF2B5EF4-FFF2-40B4-BE49-F238E27FC236}">
                  <a16:creationId xmlns:a16="http://schemas.microsoft.com/office/drawing/2014/main" id="{0AE2A9AE-A10D-7E2D-FB7D-589B886A4854}"/>
                </a:ext>
              </a:extLst>
            </p:cNvPr>
            <p:cNvSpPr/>
            <p:nvPr/>
          </p:nvSpPr>
          <p:spPr>
            <a:xfrm flipV="1">
              <a:off x="18609411" y="6141681"/>
              <a:ext cx="153290" cy="382490"/>
            </a:xfrm>
            <a:prstGeom prst="rect">
              <a:avLst/>
            </a:prstGeom>
            <a:solidFill>
              <a:srgbClr val="00BFF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661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1" name="Rectangle 380">
              <a:extLst>
                <a:ext uri="{FF2B5EF4-FFF2-40B4-BE49-F238E27FC236}">
                  <a16:creationId xmlns:a16="http://schemas.microsoft.com/office/drawing/2014/main" id="{1796D6D3-7940-078E-15C5-1743F5120215}"/>
                </a:ext>
              </a:extLst>
            </p:cNvPr>
            <p:cNvSpPr/>
            <p:nvPr/>
          </p:nvSpPr>
          <p:spPr>
            <a:xfrm flipV="1">
              <a:off x="18841123" y="6141681"/>
              <a:ext cx="153290" cy="585690"/>
            </a:xfrm>
            <a:prstGeom prst="rect">
              <a:avLst/>
            </a:prstGeom>
            <a:solidFill>
              <a:srgbClr val="00BFF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661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2" name="Rectangle 381">
              <a:extLst>
                <a:ext uri="{FF2B5EF4-FFF2-40B4-BE49-F238E27FC236}">
                  <a16:creationId xmlns:a16="http://schemas.microsoft.com/office/drawing/2014/main" id="{AD2E8623-67CC-BF8E-1DD7-EA98B9CC085B}"/>
                </a:ext>
              </a:extLst>
            </p:cNvPr>
            <p:cNvSpPr/>
            <p:nvPr/>
          </p:nvSpPr>
          <p:spPr>
            <a:xfrm flipV="1">
              <a:off x="19072835" y="6141681"/>
              <a:ext cx="153290" cy="732648"/>
            </a:xfrm>
            <a:prstGeom prst="rect">
              <a:avLst/>
            </a:prstGeom>
            <a:solidFill>
              <a:srgbClr val="00BFF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661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3" name="Rectangle 382">
              <a:extLst>
                <a:ext uri="{FF2B5EF4-FFF2-40B4-BE49-F238E27FC236}">
                  <a16:creationId xmlns:a16="http://schemas.microsoft.com/office/drawing/2014/main" id="{44ED6007-0BBD-0AC3-7BC0-70697B67ECD5}"/>
                </a:ext>
              </a:extLst>
            </p:cNvPr>
            <p:cNvSpPr/>
            <p:nvPr/>
          </p:nvSpPr>
          <p:spPr>
            <a:xfrm flipV="1">
              <a:off x="19304547" y="6141680"/>
              <a:ext cx="153290" cy="741719"/>
            </a:xfrm>
            <a:prstGeom prst="rect">
              <a:avLst/>
            </a:prstGeom>
            <a:solidFill>
              <a:srgbClr val="00BFF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661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4" name="Rectangle 383">
              <a:extLst>
                <a:ext uri="{FF2B5EF4-FFF2-40B4-BE49-F238E27FC236}">
                  <a16:creationId xmlns:a16="http://schemas.microsoft.com/office/drawing/2014/main" id="{E95FD277-60AF-94CA-2E32-D17F4CA2A244}"/>
                </a:ext>
              </a:extLst>
            </p:cNvPr>
            <p:cNvSpPr/>
            <p:nvPr/>
          </p:nvSpPr>
          <p:spPr>
            <a:xfrm flipV="1">
              <a:off x="19536259" y="6141679"/>
              <a:ext cx="153290" cy="801591"/>
            </a:xfrm>
            <a:prstGeom prst="rect">
              <a:avLst/>
            </a:prstGeom>
            <a:solidFill>
              <a:srgbClr val="00BFF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661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5" name="Rectangle 384">
              <a:extLst>
                <a:ext uri="{FF2B5EF4-FFF2-40B4-BE49-F238E27FC236}">
                  <a16:creationId xmlns:a16="http://schemas.microsoft.com/office/drawing/2014/main" id="{E904FC5F-CD1A-6023-9AC1-01F274ECED3A}"/>
                </a:ext>
              </a:extLst>
            </p:cNvPr>
            <p:cNvSpPr/>
            <p:nvPr/>
          </p:nvSpPr>
          <p:spPr>
            <a:xfrm flipV="1">
              <a:off x="19767971" y="6141678"/>
              <a:ext cx="153290" cy="910450"/>
            </a:xfrm>
            <a:prstGeom prst="rect">
              <a:avLst/>
            </a:prstGeom>
            <a:solidFill>
              <a:srgbClr val="00BFF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661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6" name="Rectangle 385">
              <a:extLst>
                <a:ext uri="{FF2B5EF4-FFF2-40B4-BE49-F238E27FC236}">
                  <a16:creationId xmlns:a16="http://schemas.microsoft.com/office/drawing/2014/main" id="{96E46504-4612-491D-F22A-DEB1D13D83BF}"/>
                </a:ext>
              </a:extLst>
            </p:cNvPr>
            <p:cNvSpPr/>
            <p:nvPr/>
          </p:nvSpPr>
          <p:spPr>
            <a:xfrm flipV="1">
              <a:off x="19999683" y="6141677"/>
              <a:ext cx="153290" cy="928593"/>
            </a:xfrm>
            <a:prstGeom prst="rect">
              <a:avLst/>
            </a:prstGeom>
            <a:solidFill>
              <a:srgbClr val="00BFF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661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7" name="Rectangle 386">
              <a:extLst>
                <a:ext uri="{FF2B5EF4-FFF2-40B4-BE49-F238E27FC236}">
                  <a16:creationId xmlns:a16="http://schemas.microsoft.com/office/drawing/2014/main" id="{AA427B90-EB57-41AC-4D13-05146B9D63FC}"/>
                </a:ext>
              </a:extLst>
            </p:cNvPr>
            <p:cNvSpPr/>
            <p:nvPr/>
          </p:nvSpPr>
          <p:spPr>
            <a:xfrm flipV="1">
              <a:off x="20231395" y="6141676"/>
              <a:ext cx="153290" cy="1039266"/>
            </a:xfrm>
            <a:prstGeom prst="rect">
              <a:avLst/>
            </a:prstGeom>
            <a:solidFill>
              <a:srgbClr val="00BFF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661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8" name="Rectangle 387">
              <a:extLst>
                <a:ext uri="{FF2B5EF4-FFF2-40B4-BE49-F238E27FC236}">
                  <a16:creationId xmlns:a16="http://schemas.microsoft.com/office/drawing/2014/main" id="{A5E9DBCB-9471-A2DE-D1F6-91329B396670}"/>
                </a:ext>
              </a:extLst>
            </p:cNvPr>
            <p:cNvSpPr/>
            <p:nvPr/>
          </p:nvSpPr>
          <p:spPr>
            <a:xfrm flipV="1">
              <a:off x="20463107" y="6141675"/>
              <a:ext cx="153290" cy="1231581"/>
            </a:xfrm>
            <a:prstGeom prst="rect">
              <a:avLst/>
            </a:prstGeom>
            <a:solidFill>
              <a:srgbClr val="00BFF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661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9" name="Rectangle 388">
              <a:extLst>
                <a:ext uri="{FF2B5EF4-FFF2-40B4-BE49-F238E27FC236}">
                  <a16:creationId xmlns:a16="http://schemas.microsoft.com/office/drawing/2014/main" id="{C0FAD83E-9039-6E12-2626-CFB03E9836A2}"/>
                </a:ext>
              </a:extLst>
            </p:cNvPr>
            <p:cNvSpPr/>
            <p:nvPr/>
          </p:nvSpPr>
          <p:spPr>
            <a:xfrm flipV="1">
              <a:off x="20694819" y="6141674"/>
              <a:ext cx="153290" cy="1237025"/>
            </a:xfrm>
            <a:prstGeom prst="rect">
              <a:avLst/>
            </a:prstGeom>
            <a:solidFill>
              <a:srgbClr val="00BFF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661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0" name="Rectangle 389">
              <a:extLst>
                <a:ext uri="{FF2B5EF4-FFF2-40B4-BE49-F238E27FC236}">
                  <a16:creationId xmlns:a16="http://schemas.microsoft.com/office/drawing/2014/main" id="{40A458BD-BDBD-EFBD-FAB2-2C270ED0ECB1}"/>
                </a:ext>
              </a:extLst>
            </p:cNvPr>
            <p:cNvSpPr/>
            <p:nvPr/>
          </p:nvSpPr>
          <p:spPr>
            <a:xfrm flipV="1">
              <a:off x="20926531" y="6141673"/>
              <a:ext cx="153290" cy="1416640"/>
            </a:xfrm>
            <a:prstGeom prst="rect">
              <a:avLst/>
            </a:prstGeom>
            <a:solidFill>
              <a:srgbClr val="00BFF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661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1" name="Rectangle 390">
              <a:extLst>
                <a:ext uri="{FF2B5EF4-FFF2-40B4-BE49-F238E27FC236}">
                  <a16:creationId xmlns:a16="http://schemas.microsoft.com/office/drawing/2014/main" id="{846A3A3F-7F4C-BEF2-982C-279EB90EE0A7}"/>
                </a:ext>
              </a:extLst>
            </p:cNvPr>
            <p:cNvSpPr/>
            <p:nvPr/>
          </p:nvSpPr>
          <p:spPr>
            <a:xfrm flipV="1">
              <a:off x="21158243" y="6141672"/>
              <a:ext cx="153290" cy="1465627"/>
            </a:xfrm>
            <a:prstGeom prst="rect">
              <a:avLst/>
            </a:prstGeom>
            <a:solidFill>
              <a:srgbClr val="00BFF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661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2" name="Rectangle 391">
              <a:extLst>
                <a:ext uri="{FF2B5EF4-FFF2-40B4-BE49-F238E27FC236}">
                  <a16:creationId xmlns:a16="http://schemas.microsoft.com/office/drawing/2014/main" id="{22241D29-0D53-E0A3-4D70-6B89CC5E0478}"/>
                </a:ext>
              </a:extLst>
            </p:cNvPr>
            <p:cNvSpPr/>
            <p:nvPr/>
          </p:nvSpPr>
          <p:spPr>
            <a:xfrm flipV="1">
              <a:off x="21389955" y="6141671"/>
              <a:ext cx="153290" cy="1599885"/>
            </a:xfrm>
            <a:prstGeom prst="rect">
              <a:avLst/>
            </a:prstGeom>
            <a:solidFill>
              <a:srgbClr val="00BFF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661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3" name="Rectangle 392">
              <a:extLst>
                <a:ext uri="{FF2B5EF4-FFF2-40B4-BE49-F238E27FC236}">
                  <a16:creationId xmlns:a16="http://schemas.microsoft.com/office/drawing/2014/main" id="{9340AAAF-57C5-6942-529A-847CEFC1070E}"/>
                </a:ext>
              </a:extLst>
            </p:cNvPr>
            <p:cNvSpPr/>
            <p:nvPr/>
          </p:nvSpPr>
          <p:spPr>
            <a:xfrm flipV="1">
              <a:off x="21621667" y="6141670"/>
              <a:ext cx="153290" cy="1630729"/>
            </a:xfrm>
            <a:prstGeom prst="rect">
              <a:avLst/>
            </a:prstGeom>
            <a:solidFill>
              <a:srgbClr val="00BFF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661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4" name="Rectangle 393">
              <a:extLst>
                <a:ext uri="{FF2B5EF4-FFF2-40B4-BE49-F238E27FC236}">
                  <a16:creationId xmlns:a16="http://schemas.microsoft.com/office/drawing/2014/main" id="{2AD02C50-9497-0A2E-0CDB-5393899FD557}"/>
                </a:ext>
              </a:extLst>
            </p:cNvPr>
            <p:cNvSpPr/>
            <p:nvPr/>
          </p:nvSpPr>
          <p:spPr>
            <a:xfrm flipV="1">
              <a:off x="21853379" y="6141669"/>
              <a:ext cx="153290" cy="1634359"/>
            </a:xfrm>
            <a:prstGeom prst="rect">
              <a:avLst/>
            </a:prstGeom>
            <a:solidFill>
              <a:srgbClr val="00BFF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661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5" name="Rectangle 394">
              <a:extLst>
                <a:ext uri="{FF2B5EF4-FFF2-40B4-BE49-F238E27FC236}">
                  <a16:creationId xmlns:a16="http://schemas.microsoft.com/office/drawing/2014/main" id="{9FAA7A07-6964-8103-576A-20E0CBBCED2B}"/>
                </a:ext>
              </a:extLst>
            </p:cNvPr>
            <p:cNvSpPr/>
            <p:nvPr/>
          </p:nvSpPr>
          <p:spPr>
            <a:xfrm flipV="1">
              <a:off x="22085091" y="6141668"/>
              <a:ext cx="153290" cy="1659760"/>
            </a:xfrm>
            <a:prstGeom prst="rect">
              <a:avLst/>
            </a:prstGeom>
            <a:solidFill>
              <a:srgbClr val="00BFF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661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6" name="Rectangle 395">
              <a:extLst>
                <a:ext uri="{FF2B5EF4-FFF2-40B4-BE49-F238E27FC236}">
                  <a16:creationId xmlns:a16="http://schemas.microsoft.com/office/drawing/2014/main" id="{C36BCE23-00BD-70F0-6614-5B94BF0E0887}"/>
                </a:ext>
              </a:extLst>
            </p:cNvPr>
            <p:cNvSpPr/>
            <p:nvPr/>
          </p:nvSpPr>
          <p:spPr>
            <a:xfrm flipV="1">
              <a:off x="22316803" y="6141668"/>
              <a:ext cx="153290" cy="1924646"/>
            </a:xfrm>
            <a:prstGeom prst="rect">
              <a:avLst/>
            </a:prstGeom>
            <a:solidFill>
              <a:srgbClr val="00BFF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661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7" name="Rectangle 396">
              <a:extLst>
                <a:ext uri="{FF2B5EF4-FFF2-40B4-BE49-F238E27FC236}">
                  <a16:creationId xmlns:a16="http://schemas.microsoft.com/office/drawing/2014/main" id="{9425B75C-DD75-7B73-E5DF-3F9BAEF12932}"/>
                </a:ext>
              </a:extLst>
            </p:cNvPr>
            <p:cNvSpPr/>
            <p:nvPr/>
          </p:nvSpPr>
          <p:spPr>
            <a:xfrm flipV="1">
              <a:off x="22548515" y="6141668"/>
              <a:ext cx="153290" cy="2009918"/>
            </a:xfrm>
            <a:prstGeom prst="rect">
              <a:avLst/>
            </a:prstGeom>
            <a:solidFill>
              <a:srgbClr val="00BFF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661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8" name="Rectangle 397">
              <a:extLst>
                <a:ext uri="{FF2B5EF4-FFF2-40B4-BE49-F238E27FC236}">
                  <a16:creationId xmlns:a16="http://schemas.microsoft.com/office/drawing/2014/main" id="{F367338E-00B7-4201-1F39-165F18C12C9C}"/>
                </a:ext>
              </a:extLst>
            </p:cNvPr>
            <p:cNvSpPr/>
            <p:nvPr/>
          </p:nvSpPr>
          <p:spPr>
            <a:xfrm flipV="1">
              <a:off x="22780227" y="6141667"/>
              <a:ext cx="153290" cy="2084303"/>
            </a:xfrm>
            <a:prstGeom prst="rect">
              <a:avLst/>
            </a:prstGeom>
            <a:solidFill>
              <a:srgbClr val="00BFF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661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9" name="Rectangle 398">
              <a:extLst>
                <a:ext uri="{FF2B5EF4-FFF2-40B4-BE49-F238E27FC236}">
                  <a16:creationId xmlns:a16="http://schemas.microsoft.com/office/drawing/2014/main" id="{FB3DA3CC-827B-D43C-EF59-D43979DAB292}"/>
                </a:ext>
              </a:extLst>
            </p:cNvPr>
            <p:cNvSpPr/>
            <p:nvPr/>
          </p:nvSpPr>
          <p:spPr>
            <a:xfrm flipV="1">
              <a:off x="23011939" y="6141666"/>
              <a:ext cx="153290" cy="2098819"/>
            </a:xfrm>
            <a:prstGeom prst="rect">
              <a:avLst/>
            </a:prstGeom>
            <a:solidFill>
              <a:srgbClr val="00BFF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661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0" name="Rectangle 399">
              <a:extLst>
                <a:ext uri="{FF2B5EF4-FFF2-40B4-BE49-F238E27FC236}">
                  <a16:creationId xmlns:a16="http://schemas.microsoft.com/office/drawing/2014/main" id="{28AB3B67-6CFD-C981-0E74-B83EF752D130}"/>
                </a:ext>
              </a:extLst>
            </p:cNvPr>
            <p:cNvSpPr/>
            <p:nvPr/>
          </p:nvSpPr>
          <p:spPr>
            <a:xfrm flipV="1">
              <a:off x="23243651" y="6141665"/>
              <a:ext cx="153290" cy="2100634"/>
            </a:xfrm>
            <a:prstGeom prst="rect">
              <a:avLst/>
            </a:prstGeom>
            <a:solidFill>
              <a:srgbClr val="00BFF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661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1" name="Rectangle 400">
              <a:extLst>
                <a:ext uri="{FF2B5EF4-FFF2-40B4-BE49-F238E27FC236}">
                  <a16:creationId xmlns:a16="http://schemas.microsoft.com/office/drawing/2014/main" id="{E56F53FA-A3FF-5410-787F-894EC637F5D8}"/>
                </a:ext>
              </a:extLst>
            </p:cNvPr>
            <p:cNvSpPr/>
            <p:nvPr/>
          </p:nvSpPr>
          <p:spPr>
            <a:xfrm flipV="1">
              <a:off x="23475363" y="6141665"/>
              <a:ext cx="153290" cy="2311092"/>
            </a:xfrm>
            <a:prstGeom prst="rect">
              <a:avLst/>
            </a:prstGeom>
            <a:solidFill>
              <a:srgbClr val="00BFF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661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2" name="Rectangle 401">
              <a:extLst>
                <a:ext uri="{FF2B5EF4-FFF2-40B4-BE49-F238E27FC236}">
                  <a16:creationId xmlns:a16="http://schemas.microsoft.com/office/drawing/2014/main" id="{D3791F1A-ED4D-0D69-27C7-BC0D7BF3A91B}"/>
                </a:ext>
              </a:extLst>
            </p:cNvPr>
            <p:cNvSpPr/>
            <p:nvPr/>
          </p:nvSpPr>
          <p:spPr>
            <a:xfrm flipV="1">
              <a:off x="23707075" y="6141665"/>
              <a:ext cx="153290" cy="2311092"/>
            </a:xfrm>
            <a:prstGeom prst="rect">
              <a:avLst/>
            </a:prstGeom>
            <a:solidFill>
              <a:srgbClr val="00BFF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661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3" name="Rectangle 402">
              <a:extLst>
                <a:ext uri="{FF2B5EF4-FFF2-40B4-BE49-F238E27FC236}">
                  <a16:creationId xmlns:a16="http://schemas.microsoft.com/office/drawing/2014/main" id="{FC068AFE-1280-6390-77AE-5F8C388C0DD3}"/>
                </a:ext>
              </a:extLst>
            </p:cNvPr>
            <p:cNvSpPr/>
            <p:nvPr/>
          </p:nvSpPr>
          <p:spPr>
            <a:xfrm flipV="1">
              <a:off x="23938794" y="6141665"/>
              <a:ext cx="153290" cy="2311092"/>
            </a:xfrm>
            <a:prstGeom prst="rect">
              <a:avLst/>
            </a:prstGeom>
            <a:solidFill>
              <a:srgbClr val="00BFF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6611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04" name="Straight Connector 403">
              <a:extLst>
                <a:ext uri="{FF2B5EF4-FFF2-40B4-BE49-F238E27FC236}">
                  <a16:creationId xmlns:a16="http://schemas.microsoft.com/office/drawing/2014/main" id="{6C4B8040-4F25-A157-5DDB-39496FEBB19A}"/>
                </a:ext>
              </a:extLst>
            </p:cNvPr>
            <p:cNvCxnSpPr>
              <a:cxnSpLocks/>
            </p:cNvCxnSpPr>
            <p:nvPr/>
          </p:nvCxnSpPr>
          <p:spPr>
            <a:xfrm>
              <a:off x="17763671" y="6142261"/>
              <a:ext cx="6441803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aphicFrame>
        <p:nvGraphicFramePr>
          <p:cNvPr id="427" name="Table 42">
            <a:extLst>
              <a:ext uri="{FF2B5EF4-FFF2-40B4-BE49-F238E27FC236}">
                <a16:creationId xmlns:a16="http://schemas.microsoft.com/office/drawing/2014/main" id="{CC851072-2BEB-E43F-9856-6D8D286AFE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2696638"/>
              </p:ext>
            </p:extLst>
          </p:nvPr>
        </p:nvGraphicFramePr>
        <p:xfrm>
          <a:off x="1825855" y="719731"/>
          <a:ext cx="4161129" cy="173580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669542">
                  <a:extLst>
                    <a:ext uri="{9D8B030D-6E8A-4147-A177-3AD203B41FA5}">
                      <a16:colId xmlns:a16="http://schemas.microsoft.com/office/drawing/2014/main" val="671210302"/>
                    </a:ext>
                  </a:extLst>
                </a:gridCol>
                <a:gridCol w="1666446">
                  <a:extLst>
                    <a:ext uri="{9D8B030D-6E8A-4147-A177-3AD203B41FA5}">
                      <a16:colId xmlns:a16="http://schemas.microsoft.com/office/drawing/2014/main" val="705187249"/>
                    </a:ext>
                  </a:extLst>
                </a:gridCol>
                <a:gridCol w="825141">
                  <a:extLst>
                    <a:ext uri="{9D8B030D-6E8A-4147-A177-3AD203B41FA5}">
                      <a16:colId xmlns:a16="http://schemas.microsoft.com/office/drawing/2014/main" val="1573779512"/>
                    </a:ext>
                  </a:extLst>
                </a:gridCol>
              </a:tblGrid>
              <a:tr h="3106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F0502020204030204"/>
                        </a:defRPr>
                      </a:lvl9pPr>
                    </a:lstStyle>
                    <a:p>
                      <a:pPr>
                        <a:lnSpc>
                          <a:spcPct val="95000"/>
                        </a:lnSpc>
                      </a:pPr>
                      <a:endParaRPr lang="en-GB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6000" marB="3600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GB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Patients with known </a:t>
                      </a:r>
                      <a:br>
                        <a:rPr lang="en-GB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GB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CNS metastases at BL</a:t>
                      </a:r>
                    </a:p>
                  </a:txBody>
                  <a:tcPr marT="36000" marB="3600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GB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 marT="36000" marB="36000" anchor="b"/>
                </a:tc>
                <a:extLst>
                  <a:ext uri="{0D108BD9-81ED-4DB2-BD59-A6C34878D82A}">
                    <a16:rowId xmlns:a16="http://schemas.microsoft.com/office/drawing/2014/main" val="823509940"/>
                  </a:ext>
                </a:extLst>
              </a:tr>
              <a:tr h="1330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F0502020204030204"/>
                        </a:defRPr>
                      </a:lvl9pPr>
                    </a:lstStyle>
                    <a:p>
                      <a:pPr>
                        <a:lnSpc>
                          <a:spcPct val="95000"/>
                        </a:lnSpc>
                      </a:pPr>
                      <a:r>
                        <a:rPr lang="en-GB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IRC-eligible patients, </a:t>
                      </a:r>
                      <a:r>
                        <a:rPr lang="en-GB" sz="1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 </a:t>
                      </a:r>
                      <a:endParaRPr lang="en-GB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6000" marB="3600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GB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T="36000" marB="3600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GB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 marT="36000" marB="36000"/>
                </a:tc>
                <a:extLst>
                  <a:ext uri="{0D108BD9-81ED-4DB2-BD59-A6C34878D82A}">
                    <a16:rowId xmlns:a16="http://schemas.microsoft.com/office/drawing/2014/main" val="1969099565"/>
                  </a:ext>
                </a:extLst>
              </a:tr>
              <a:tr h="1330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F0502020204030204"/>
                        </a:defRPr>
                      </a:lvl9pPr>
                    </a:lstStyle>
                    <a:p>
                      <a:pPr>
                        <a:lnSpc>
                          <a:spcPct val="95000"/>
                        </a:lnSpc>
                      </a:pPr>
                      <a:r>
                        <a:rPr lang="en-GB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ORR, </a:t>
                      </a:r>
                      <a:r>
                        <a:rPr lang="en-GB" sz="1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(95% CI)</a:t>
                      </a:r>
                      <a:endParaRPr lang="en-GB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6000" marB="3600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GB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 (35–90)</a:t>
                      </a:r>
                    </a:p>
                  </a:txBody>
                  <a:tcPr marT="36000" marB="3600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GB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 (47–81)</a:t>
                      </a:r>
                    </a:p>
                  </a:txBody>
                  <a:tcPr marT="36000" marB="36000"/>
                </a:tc>
                <a:extLst>
                  <a:ext uri="{0D108BD9-81ED-4DB2-BD59-A6C34878D82A}">
                    <a16:rowId xmlns:a16="http://schemas.microsoft.com/office/drawing/2014/main" val="2495782009"/>
                  </a:ext>
                </a:extLst>
              </a:tr>
              <a:tr h="5771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F0502020204030204"/>
                        </a:defRPr>
                      </a:lvl9pPr>
                    </a:lstStyle>
                    <a:p>
                      <a:pPr>
                        <a:lnSpc>
                          <a:spcPct val="95000"/>
                        </a:lnSpc>
                      </a:pPr>
                      <a:r>
                        <a:rPr lang="en-GB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Best response, </a:t>
                      </a:r>
                      <a:r>
                        <a:rPr lang="en-GB" sz="1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 (%)</a:t>
                      </a:r>
                      <a:br>
                        <a:rPr lang="en-GB" sz="1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GB" sz="1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Complete response </a:t>
                      </a:r>
                    </a:p>
                    <a:p>
                      <a:pPr>
                        <a:lnSpc>
                          <a:spcPct val="95000"/>
                        </a:lnSpc>
                      </a:pPr>
                      <a:r>
                        <a:rPr lang="en-GB" sz="1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Partial response </a:t>
                      </a:r>
                      <a:br>
                        <a:rPr lang="en-GB" sz="1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GB" sz="1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Stable disease </a:t>
                      </a:r>
                    </a:p>
                    <a:p>
                      <a:pPr>
                        <a:lnSpc>
                          <a:spcPct val="95000"/>
                        </a:lnSpc>
                      </a:pPr>
                      <a:r>
                        <a:rPr lang="en-GB" sz="1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Progressive disease </a:t>
                      </a:r>
                    </a:p>
                    <a:p>
                      <a:pPr>
                        <a:lnSpc>
                          <a:spcPct val="95000"/>
                        </a:lnSpc>
                      </a:pPr>
                      <a:r>
                        <a:rPr lang="en-GB" sz="1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Not evaluable</a:t>
                      </a:r>
                      <a:endParaRPr lang="en-GB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6000" marB="3600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95000"/>
                        </a:lnSpc>
                      </a:pPr>
                      <a:endParaRPr lang="en-GB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GB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GB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(67)</a:t>
                      </a:r>
                    </a:p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GB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(17)</a:t>
                      </a:r>
                    </a:p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GB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(17)</a:t>
                      </a:r>
                    </a:p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GB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T="36000" marB="3600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95000"/>
                        </a:lnSpc>
                      </a:pPr>
                      <a:endParaRPr lang="en-GB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GB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(13)</a:t>
                      </a:r>
                    </a:p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GB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 (53)</a:t>
                      </a:r>
                    </a:p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GB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(22)</a:t>
                      </a:r>
                    </a:p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GB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(6)</a:t>
                      </a:r>
                    </a:p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GB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(6)</a:t>
                      </a:r>
                    </a:p>
                  </a:txBody>
                  <a:tcPr marT="36000" marB="36000"/>
                </a:tc>
                <a:extLst>
                  <a:ext uri="{0D108BD9-81ED-4DB2-BD59-A6C34878D82A}">
                    <a16:rowId xmlns:a16="http://schemas.microsoft.com/office/drawing/2014/main" val="3156395002"/>
                  </a:ext>
                </a:extLst>
              </a:tr>
            </a:tbl>
          </a:graphicData>
        </a:graphic>
      </p:graphicFrame>
      <p:sp>
        <p:nvSpPr>
          <p:cNvPr id="428" name="TextBox 427">
            <a:extLst>
              <a:ext uri="{FF2B5EF4-FFF2-40B4-BE49-F238E27FC236}">
                <a16:creationId xmlns:a16="http://schemas.microsoft.com/office/drawing/2014/main" id="{53AEA1D9-A417-8D3A-0437-1FB4218C83B5}"/>
              </a:ext>
            </a:extLst>
          </p:cNvPr>
          <p:cNvSpPr txBox="1"/>
          <p:nvPr/>
        </p:nvSpPr>
        <p:spPr>
          <a:xfrm>
            <a:off x="7291531" y="6515177"/>
            <a:ext cx="48145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Lin JJ et al., WCLC 2024</a:t>
            </a:r>
          </a:p>
        </p:txBody>
      </p:sp>
    </p:spTree>
    <p:extLst>
      <p:ext uri="{BB962C8B-B14F-4D97-AF65-F5344CB8AC3E}">
        <p14:creationId xmlns:p14="http://schemas.microsoft.com/office/powerpoint/2010/main" val="4040447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4CB97E-3E73-3D19-1D31-E8047448AA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3FB3F-D7AF-87E4-F641-9B9ACFAED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10157"/>
            <a:ext cx="10972800" cy="1143000"/>
          </a:xfrm>
        </p:spPr>
        <p:txBody>
          <a:bodyPr>
            <a:noAutofit/>
          </a:bodyPr>
          <a:lstStyle/>
          <a:p>
            <a:r>
              <a:rPr lang="en-US" sz="3600" b="1" dirty="0"/>
              <a:t>FDA approves </a:t>
            </a:r>
            <a:r>
              <a:rPr lang="en-US" sz="3600" b="1" dirty="0" err="1"/>
              <a:t>ensartinib</a:t>
            </a:r>
            <a:r>
              <a:rPr lang="en-US" sz="3600" b="1" dirty="0"/>
              <a:t> for ALK-positive locally advanced or metastatic non-small cell lung cancer</a:t>
            </a:r>
            <a:br>
              <a:rPr lang="en-US" sz="3600" b="1" dirty="0"/>
            </a:br>
            <a:r>
              <a:rPr lang="en-US" sz="1600" b="1" dirty="0"/>
              <a:t>Press Release: December 18, 2024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81F10D-11E2-0A7E-1477-72B4233BAC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823403"/>
            <a:ext cx="11277600" cy="452444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The Food and Drug Administration approved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ensartinib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for adult patients with anaplastic lymphoma kinase (ALK)-positive locally advanced or metastatic non-small cell lung cancer (NSCLC) who have not previously received an ALK inhibitor.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800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Efficacy was evaluated in eXalt3 (NCT02767804), an open-label, randomized, active-controlled, multicenter trial in 290 patients with locally advanced or metastatic ALK-positive NSCLC who had not previously received an ALK-targeted therapy. Patients were randomized 1:1 to receive </a:t>
            </a:r>
            <a:r>
              <a:rPr lang="en-US" sz="1800" dirty="0" err="1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ensartinib</a:t>
            </a:r>
            <a:r>
              <a:rPr lang="en-US" sz="1800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 or </a:t>
            </a:r>
            <a:r>
              <a:rPr lang="en-US" sz="1800" dirty="0" err="1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crizotinib</a:t>
            </a:r>
            <a:r>
              <a:rPr lang="en-US" sz="1800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800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The main efficacy outcome measure was progression-free survival (PFS) as evaluated by blinded independent central review. The key secondary efficacy outcome measure was overall survival (OS). </a:t>
            </a:r>
            <a:r>
              <a:rPr lang="en-US" sz="1800" dirty="0" err="1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Ensartinib</a:t>
            </a:r>
            <a:r>
              <a:rPr lang="en-US" sz="1800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 demonstrated a statistically significant PFS improvement compared to </a:t>
            </a:r>
            <a:r>
              <a:rPr lang="en-US" sz="1800" dirty="0" err="1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crizotinib</a:t>
            </a:r>
            <a:r>
              <a:rPr lang="en-US" sz="1800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 with a hazard ratio (HR) of 0.56 (95% CI: 0.40, 0.79; p-value 0.0007). The median PFS was 25.8 months (95% CI: 21.8, not estimable) in the </a:t>
            </a:r>
            <a:r>
              <a:rPr lang="en-US" sz="1800" dirty="0" err="1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ensartinib</a:t>
            </a:r>
            <a:r>
              <a:rPr lang="en-US" sz="1800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 arm and 12.7 months (95% CI: 9.2, 16.6) in the </a:t>
            </a:r>
            <a:r>
              <a:rPr lang="en-US" sz="1800" dirty="0" err="1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crizotinib</a:t>
            </a:r>
            <a:r>
              <a:rPr lang="en-US" sz="1800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 arm. There was no statistically significant difference in OS (HR 0.88 [95% CI: 0.63, 1.23], p-value 0.4570).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800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The most common adverse reactions (≥20%) were rash, musculoskeletal pain, constipation, cough, </a:t>
            </a:r>
            <a:r>
              <a:rPr lang="en-US" sz="1800" dirty="0" err="1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pruritis</a:t>
            </a:r>
            <a:r>
              <a:rPr lang="en-US" sz="1800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, nausea, edema, pyrexia, and fatigue.</a:t>
            </a:r>
          </a:p>
          <a:p>
            <a:pPr marL="0" indent="0">
              <a:lnSpc>
                <a:spcPct val="100000"/>
              </a:lnSpc>
              <a:buNone/>
            </a:pPr>
            <a:endParaRPr lang="en-US" sz="3200" dirty="0">
              <a:latin typeface="Aptos" panose="020B0004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76F06C-07B3-77CF-D9B3-7E6ED0AB14AA}"/>
              </a:ext>
            </a:extLst>
          </p:cNvPr>
          <p:cNvSpPr txBox="1"/>
          <p:nvPr/>
        </p:nvSpPr>
        <p:spPr>
          <a:xfrm>
            <a:off x="156625" y="6518089"/>
            <a:ext cx="110800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www.fda.gov</a:t>
            </a:r>
            <a:r>
              <a:rPr lang="en-US" sz="1200" dirty="0"/>
              <a:t>/drugs/resources-information-approved-drugs/fda-approves-ensartinib-alk-positive-locally-advanced-or-metastatic-non-small-cell-lung-cancer</a:t>
            </a:r>
          </a:p>
        </p:txBody>
      </p:sp>
    </p:spTree>
    <p:extLst>
      <p:ext uri="{BB962C8B-B14F-4D97-AF65-F5344CB8AC3E}">
        <p14:creationId xmlns:p14="http://schemas.microsoft.com/office/powerpoint/2010/main" val="19764284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BD194-6E36-0582-FAA1-C6FDE42E0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58" y="-2667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/>
              <a:t>Larotrectinib in TRK+ NSCLC: Safety Update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6F6D5A-50BD-FA13-A55A-A7E7441780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4013" y="1860294"/>
            <a:ext cx="4059194" cy="435133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000" dirty="0">
                <a:latin typeface="Aptos" panose="020B0004020202020204" pitchFamily="34" charset="0"/>
                <a:cs typeface="Arial" panose="020B0604020202020204" pitchFamily="34" charset="0"/>
              </a:rPr>
              <a:t>TRAEs were predominantly </a:t>
            </a:r>
            <a:br>
              <a:rPr lang="en-US" sz="2000" dirty="0">
                <a:latin typeface="Aptos" panose="020B00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latin typeface="Aptos" panose="020B0004020202020204" pitchFamily="34" charset="0"/>
                <a:cs typeface="Arial" panose="020B0604020202020204" pitchFamily="34" charset="0"/>
              </a:rPr>
              <a:t>Grade 1/2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latin typeface="Aptos" panose="020B0004020202020204" pitchFamily="34" charset="0"/>
                <a:cs typeface="Arial" panose="020B0604020202020204" pitchFamily="34" charset="0"/>
              </a:rPr>
              <a:t>Grade 3/4 TRAEs were reported in 9 patients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latin typeface="Aptos" panose="020B0004020202020204" pitchFamily="34" charset="0"/>
                <a:cs typeface="Arial" panose="020B0604020202020204" pitchFamily="34" charset="0"/>
              </a:rPr>
              <a:t>One patient discontinued treatment due to TRAEs (increased ALT, AST, and gamma-glutamyl transferase)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latin typeface="Aptos" panose="020B0004020202020204" pitchFamily="34" charset="0"/>
                <a:cs typeface="Arial" panose="020B0604020202020204" pitchFamily="34" charset="0"/>
              </a:rPr>
              <a:t>There were no </a:t>
            </a:r>
            <a:br>
              <a:rPr lang="en-US" sz="2000" dirty="0">
                <a:latin typeface="Aptos" panose="020B00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latin typeface="Aptos" panose="020B0004020202020204" pitchFamily="34" charset="0"/>
                <a:cs typeface="Arial" panose="020B0604020202020204" pitchFamily="34" charset="0"/>
              </a:rPr>
              <a:t>treatment-related deaths</a:t>
            </a:r>
          </a:p>
        </p:txBody>
      </p:sp>
      <p:sp>
        <p:nvSpPr>
          <p:cNvPr id="5" name="Title 12">
            <a:extLst>
              <a:ext uri="{FF2B5EF4-FFF2-40B4-BE49-F238E27FC236}">
                <a16:creationId xmlns:a16="http://schemas.microsoft.com/office/drawing/2014/main" id="{EA596DC6-5734-B930-A878-45CFFA593230}"/>
              </a:ext>
            </a:extLst>
          </p:cNvPr>
          <p:cNvSpPr txBox="1">
            <a:spLocks/>
          </p:cNvSpPr>
          <p:nvPr/>
        </p:nvSpPr>
        <p:spPr>
          <a:xfrm>
            <a:off x="569249" y="6133965"/>
            <a:ext cx="10734220" cy="30458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AE, adverse event; ALT, alanine aminotransferase; AST, aspartate aminotransferase; SAE, serious adverse event; TRAE, treatment-related adverse event.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355B41C-E40D-F46D-CEBB-55D6E0306E0A}"/>
              </a:ext>
            </a:extLst>
          </p:cNvPr>
          <p:cNvGrpSpPr/>
          <p:nvPr/>
        </p:nvGrpSpPr>
        <p:grpSpPr>
          <a:xfrm>
            <a:off x="360713" y="1545715"/>
            <a:ext cx="7465178" cy="4425038"/>
            <a:chOff x="13387250" y="4793492"/>
            <a:chExt cx="7667023" cy="4425038"/>
          </a:xfrm>
        </p:grpSpPr>
        <p:graphicFrame>
          <p:nvGraphicFramePr>
            <p:cNvPr id="7" name="Chart 6">
              <a:extLst>
                <a:ext uri="{FF2B5EF4-FFF2-40B4-BE49-F238E27FC236}">
                  <a16:creationId xmlns:a16="http://schemas.microsoft.com/office/drawing/2014/main" id="{B9227428-7AA8-9ACC-1064-9DC27F81EDCB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756053337"/>
                </p:ext>
              </p:extLst>
            </p:nvPr>
          </p:nvGraphicFramePr>
          <p:xfrm>
            <a:off x="13387250" y="4793492"/>
            <a:ext cx="7625038" cy="438912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5BCC3C8-6246-147B-BCB6-5A4E2E55CE43}"/>
                </a:ext>
              </a:extLst>
            </p:cNvPr>
            <p:cNvCxnSpPr>
              <a:cxnSpLocks/>
            </p:cNvCxnSpPr>
            <p:nvPr/>
          </p:nvCxnSpPr>
          <p:spPr>
            <a:xfrm>
              <a:off x="13499077" y="5701351"/>
              <a:ext cx="7409074" cy="0"/>
            </a:xfrm>
            <a:prstGeom prst="line">
              <a:avLst/>
            </a:prstGeom>
            <a:noFill/>
            <a:ln w="9525" cap="flat" cmpd="sng" algn="ctr">
              <a:solidFill>
                <a:srgbClr val="000000">
                  <a:shade val="95000"/>
                  <a:satMod val="105000"/>
                </a:srgbClr>
              </a:solidFill>
              <a:prstDash val="dash"/>
            </a:ln>
            <a:effectLst/>
          </p:spPr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A653671-68C7-43A2-1BCA-FC450C15EED9}"/>
                </a:ext>
              </a:extLst>
            </p:cNvPr>
            <p:cNvSpPr txBox="1"/>
            <p:nvPr/>
          </p:nvSpPr>
          <p:spPr>
            <a:xfrm>
              <a:off x="16237982" y="4837128"/>
              <a:ext cx="891834" cy="184666"/>
            </a:xfrm>
            <a:prstGeom prst="rect">
              <a:avLst/>
            </a:prstGeom>
            <a:noFill/>
          </p:spPr>
          <p:txBody>
            <a:bodyPr wrap="square" tIns="0" bIns="0" rtlCol="0" anchor="b">
              <a:spAutoFit/>
            </a:bodyPr>
            <a:lstStyle/>
            <a:p>
              <a:pPr algn="ctr" defTabSz="914400">
                <a:defRPr/>
              </a:pPr>
              <a:r>
                <a:rPr lang="en-US" sz="12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All AEs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8245511-526D-AE30-2E54-81095A930C0F}"/>
                </a:ext>
              </a:extLst>
            </p:cNvPr>
            <p:cNvSpPr txBox="1"/>
            <p:nvPr/>
          </p:nvSpPr>
          <p:spPr>
            <a:xfrm>
              <a:off x="18011300" y="4837128"/>
              <a:ext cx="3042973" cy="184666"/>
            </a:xfrm>
            <a:prstGeom prst="rect">
              <a:avLst/>
            </a:prstGeom>
            <a:noFill/>
          </p:spPr>
          <p:txBody>
            <a:bodyPr wrap="square" tIns="0" bIns="0" rtlCol="0" anchor="b">
              <a:spAutoFit/>
            </a:bodyPr>
            <a:lstStyle/>
            <a:p>
              <a:pPr algn="ctr" defTabSz="914400">
                <a:defRPr/>
              </a:pPr>
              <a:r>
                <a:rPr lang="en-US" sz="12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TRAEs (AEs related to larotrectinib)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60A5C7E-885E-0034-C9CD-32B7733DC610}"/>
                </a:ext>
              </a:extLst>
            </p:cNvPr>
            <p:cNvSpPr txBox="1"/>
            <p:nvPr/>
          </p:nvSpPr>
          <p:spPr>
            <a:xfrm>
              <a:off x="17175648" y="9033864"/>
              <a:ext cx="1697470" cy="184666"/>
            </a:xfrm>
            <a:prstGeom prst="rect">
              <a:avLst/>
            </a:prstGeom>
            <a:noFill/>
          </p:spPr>
          <p:txBody>
            <a:bodyPr wrap="square" tIns="0" bIns="0" rtlCol="0">
              <a:spAutoFit/>
            </a:bodyPr>
            <a:lstStyle/>
            <a:p>
              <a:pPr algn="ctr" defTabSz="914400">
                <a:defRPr/>
              </a:pPr>
              <a:r>
                <a:rPr lang="en-US" sz="12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Patients (%)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997CAF4-F2DF-8B8E-8526-A78F2BFB68FF}"/>
                </a:ext>
              </a:extLst>
            </p:cNvPr>
            <p:cNvSpPr txBox="1"/>
            <p:nvPr/>
          </p:nvSpPr>
          <p:spPr>
            <a:xfrm>
              <a:off x="15209280" y="5110591"/>
              <a:ext cx="379186" cy="13849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 defTabSz="914400">
                <a:defRPr/>
              </a:pPr>
              <a:r>
                <a:rPr lang="en-US" sz="9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100.0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1B90BBF-1E20-5900-53C1-5FDF85F7054E}"/>
                </a:ext>
              </a:extLst>
            </p:cNvPr>
            <p:cNvSpPr txBox="1"/>
            <p:nvPr/>
          </p:nvSpPr>
          <p:spPr>
            <a:xfrm>
              <a:off x="18433293" y="8588368"/>
              <a:ext cx="301926" cy="13849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>
              <a:defPPr>
                <a:defRPr lang="en-US"/>
              </a:defPPr>
              <a:lvl1pPr algn="ctr" defTabSz="914400">
                <a:defRPr sz="900">
                  <a:solidFill>
                    <a:srgbClr val="000000"/>
                  </a:solidFill>
                  <a:cs typeface="Arial"/>
                </a:defRPr>
              </a:lvl1pPr>
            </a:lstStyle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15.6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DFFCE95-B8D1-C59C-1F2A-198B94E4A608}"/>
                </a:ext>
              </a:extLst>
            </p:cNvPr>
            <p:cNvSpPr txBox="1"/>
            <p:nvPr/>
          </p:nvSpPr>
          <p:spPr>
            <a:xfrm>
              <a:off x="18816755" y="5110591"/>
              <a:ext cx="301926" cy="13849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>
              <a:defPPr>
                <a:defRPr lang="en-US"/>
              </a:defPPr>
              <a:lvl1pPr algn="ctr" defTabSz="914400">
                <a:defRPr sz="900">
                  <a:solidFill>
                    <a:srgbClr val="000000"/>
                  </a:solidFill>
                  <a:cs typeface="Arial"/>
                </a:defRPr>
              </a:lvl1pPr>
            </a:lstStyle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28.1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421EA22-62B7-6471-3946-2231F53DF34B}"/>
                </a:ext>
              </a:extLst>
            </p:cNvPr>
            <p:cNvSpPr txBox="1"/>
            <p:nvPr/>
          </p:nvSpPr>
          <p:spPr>
            <a:xfrm>
              <a:off x="17632481" y="6920300"/>
              <a:ext cx="301926" cy="13849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>
              <a:defPPr>
                <a:defRPr lang="en-US"/>
              </a:defPPr>
              <a:lvl1pPr algn="ctr" defTabSz="914400">
                <a:defRPr sz="900">
                  <a:solidFill>
                    <a:srgbClr val="000000"/>
                  </a:solidFill>
                  <a:cs typeface="Arial"/>
                </a:defRPr>
              </a:lvl1pPr>
            </a:lstStyle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3.1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B4E29D0-46FA-A513-7F16-BE0D84517203}"/>
                </a:ext>
              </a:extLst>
            </p:cNvPr>
            <p:cNvSpPr txBox="1"/>
            <p:nvPr/>
          </p:nvSpPr>
          <p:spPr>
            <a:xfrm>
              <a:off x="17083649" y="7376655"/>
              <a:ext cx="301926" cy="13849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>
              <a:defPPr>
                <a:defRPr lang="en-US"/>
              </a:defPPr>
              <a:lvl1pPr algn="ctr" defTabSz="914400">
                <a:defRPr sz="900">
                  <a:solidFill>
                    <a:srgbClr val="000000"/>
                  </a:solidFill>
                  <a:cs typeface="Arial"/>
                </a:defRPr>
              </a:lvl1pPr>
            </a:lstStyle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21.9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DB7321A-92B6-0FE0-CA00-2D3E9B591CB6}"/>
                </a:ext>
              </a:extLst>
            </p:cNvPr>
            <p:cNvSpPr txBox="1"/>
            <p:nvPr/>
          </p:nvSpPr>
          <p:spPr>
            <a:xfrm>
              <a:off x="16386728" y="5409591"/>
              <a:ext cx="301926" cy="13849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>
              <a:defPPr>
                <a:defRPr lang="en-US"/>
              </a:defPPr>
              <a:lvl1pPr algn="ctr" defTabSz="914400">
                <a:defRPr sz="900">
                  <a:solidFill>
                    <a:srgbClr val="000000"/>
                  </a:solidFill>
                  <a:cs typeface="Arial"/>
                </a:defRPr>
              </a:lvl1pPr>
            </a:lstStyle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46.9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2C88F17-6657-8C3B-E262-53305287542B}"/>
                </a:ext>
              </a:extLst>
            </p:cNvPr>
            <p:cNvSpPr txBox="1"/>
            <p:nvPr/>
          </p:nvSpPr>
          <p:spPr>
            <a:xfrm>
              <a:off x="18270215" y="5261662"/>
              <a:ext cx="301926" cy="13849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>
              <a:defPPr>
                <a:defRPr lang="en-US"/>
              </a:defPPr>
              <a:lvl1pPr algn="ctr" defTabSz="914400">
                <a:defRPr sz="900">
                  <a:solidFill>
                    <a:srgbClr val="000000"/>
                  </a:solidFill>
                  <a:cs typeface="Arial"/>
                </a:defRPr>
              </a:lvl1pPr>
            </a:lstStyle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9.4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28F0EF2-F5FB-97FD-DC23-E046675E6154}"/>
                </a:ext>
              </a:extLst>
            </p:cNvPr>
            <p:cNvSpPr txBox="1"/>
            <p:nvPr/>
          </p:nvSpPr>
          <p:spPr>
            <a:xfrm>
              <a:off x="16386728" y="5261662"/>
              <a:ext cx="301926" cy="13849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>
              <a:defPPr>
                <a:defRPr lang="en-US"/>
              </a:defPPr>
              <a:lvl1pPr algn="ctr" defTabSz="914400">
                <a:defRPr sz="900">
                  <a:solidFill>
                    <a:srgbClr val="000000"/>
                  </a:solidFill>
                  <a:cs typeface="Arial"/>
                </a:defRPr>
              </a:lvl1pPr>
            </a:lstStyle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46.9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1021472-0690-5894-716B-890DF28251CF}"/>
                </a:ext>
              </a:extLst>
            </p:cNvPr>
            <p:cNvSpPr txBox="1"/>
            <p:nvPr/>
          </p:nvSpPr>
          <p:spPr>
            <a:xfrm>
              <a:off x="16926644" y="6620961"/>
              <a:ext cx="301926" cy="13849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>
              <a:defPPr>
                <a:defRPr lang="en-US"/>
              </a:defPPr>
              <a:lvl1pPr algn="ctr" defTabSz="914400">
                <a:defRPr sz="900">
                  <a:solidFill>
                    <a:srgbClr val="000000"/>
                  </a:solidFill>
                  <a:cs typeface="Arial"/>
                </a:defRPr>
              </a:lvl1pPr>
            </a:lstStyle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28.1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A96681E-DE3C-1DAC-8463-1EDFA2B9AA2C}"/>
                </a:ext>
              </a:extLst>
            </p:cNvPr>
            <p:cNvSpPr txBox="1"/>
            <p:nvPr/>
          </p:nvSpPr>
          <p:spPr>
            <a:xfrm>
              <a:off x="16562623" y="6168087"/>
              <a:ext cx="301926" cy="13849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>
              <a:defPPr>
                <a:defRPr lang="en-US"/>
              </a:defPPr>
              <a:lvl1pPr algn="ctr" defTabSz="914400">
                <a:defRPr sz="900">
                  <a:solidFill>
                    <a:srgbClr val="000000"/>
                  </a:solidFill>
                  <a:cs typeface="Arial"/>
                </a:defRPr>
              </a:lvl1pPr>
            </a:lstStyle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40.6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3CB77E4-9D76-882F-BA76-A204BC72A27A}"/>
                </a:ext>
              </a:extLst>
            </p:cNvPr>
            <p:cNvSpPr txBox="1"/>
            <p:nvPr/>
          </p:nvSpPr>
          <p:spPr>
            <a:xfrm>
              <a:off x="16560211" y="5865946"/>
              <a:ext cx="301926" cy="13849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>
              <a:defPPr>
                <a:defRPr lang="en-US"/>
              </a:defPPr>
              <a:lvl1pPr algn="ctr" defTabSz="914400">
                <a:defRPr sz="900">
                  <a:solidFill>
                    <a:srgbClr val="000000"/>
                  </a:solidFill>
                  <a:cs typeface="Arial"/>
                </a:defRPr>
              </a:lvl1pPr>
            </a:lstStyle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40.6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5E3AFB8-66AD-861F-46D3-48594900B581}"/>
                </a:ext>
              </a:extLst>
            </p:cNvPr>
            <p:cNvSpPr txBox="1"/>
            <p:nvPr/>
          </p:nvSpPr>
          <p:spPr>
            <a:xfrm>
              <a:off x="18523987" y="5409591"/>
              <a:ext cx="301926" cy="13849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>
              <a:defPPr>
                <a:defRPr lang="en-US"/>
              </a:defPPr>
              <a:lvl1pPr algn="ctr" defTabSz="914400">
                <a:defRPr sz="900">
                  <a:solidFill>
                    <a:srgbClr val="000000"/>
                  </a:solidFill>
                  <a:cs typeface="Arial"/>
                </a:defRPr>
              </a:lvl1pPr>
            </a:lstStyle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18.8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6EA7DEE-589F-8F73-13B1-E08ADEBDC1D2}"/>
                </a:ext>
              </a:extLst>
            </p:cNvPr>
            <p:cNvSpPr txBox="1"/>
            <p:nvPr/>
          </p:nvSpPr>
          <p:spPr>
            <a:xfrm>
              <a:off x="16560209" y="6017017"/>
              <a:ext cx="301926" cy="13849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>
              <a:defPPr>
                <a:defRPr lang="en-US"/>
              </a:defPPr>
              <a:lvl1pPr algn="ctr" defTabSz="914400">
                <a:defRPr sz="900">
                  <a:solidFill>
                    <a:srgbClr val="000000"/>
                  </a:solidFill>
                  <a:cs typeface="Arial"/>
                </a:defRPr>
              </a:lvl1pPr>
            </a:lstStyle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40.6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C281746-19BD-FA48-1889-896754FD902F}"/>
                </a:ext>
              </a:extLst>
            </p:cNvPr>
            <p:cNvSpPr txBox="1"/>
            <p:nvPr/>
          </p:nvSpPr>
          <p:spPr>
            <a:xfrm>
              <a:off x="16467641" y="5718017"/>
              <a:ext cx="301926" cy="13849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>
              <a:defPPr>
                <a:defRPr lang="en-US"/>
              </a:defPPr>
              <a:lvl1pPr algn="ctr" defTabSz="914400">
                <a:defRPr sz="900">
                  <a:solidFill>
                    <a:srgbClr val="000000"/>
                  </a:solidFill>
                  <a:cs typeface="Arial"/>
                </a:defRPr>
              </a:lvl1pPr>
            </a:lstStyle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43.8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985F335-F2DF-A5C1-02E4-D3B9BB935DEA}"/>
                </a:ext>
              </a:extLst>
            </p:cNvPr>
            <p:cNvSpPr txBox="1"/>
            <p:nvPr/>
          </p:nvSpPr>
          <p:spPr>
            <a:xfrm>
              <a:off x="16830143" y="6470229"/>
              <a:ext cx="301926" cy="13849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>
              <a:defPPr>
                <a:defRPr lang="en-US"/>
              </a:defPPr>
              <a:lvl1pPr algn="ctr" defTabSz="914400">
                <a:defRPr sz="900">
                  <a:solidFill>
                    <a:srgbClr val="000000"/>
                  </a:solidFill>
                  <a:cs typeface="Arial"/>
                </a:defRPr>
              </a:lvl1pPr>
            </a:lstStyle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31.3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E2657F1-975A-FA82-C804-6B9907853B33}"/>
                </a:ext>
              </a:extLst>
            </p:cNvPr>
            <p:cNvSpPr txBox="1"/>
            <p:nvPr/>
          </p:nvSpPr>
          <p:spPr>
            <a:xfrm>
              <a:off x="16924518" y="6775514"/>
              <a:ext cx="301926" cy="13849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>
              <a:defPPr>
                <a:defRPr lang="en-US"/>
              </a:defPPr>
              <a:lvl1pPr algn="ctr" defTabSz="914400">
                <a:defRPr sz="900">
                  <a:solidFill>
                    <a:srgbClr val="000000"/>
                  </a:solidFill>
                  <a:cs typeface="Arial"/>
                </a:defRPr>
              </a:lvl1pPr>
            </a:lstStyle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28.1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C7A92B3-45D0-6904-31BC-F5451E8E1262}"/>
                </a:ext>
              </a:extLst>
            </p:cNvPr>
            <p:cNvSpPr txBox="1"/>
            <p:nvPr/>
          </p:nvSpPr>
          <p:spPr>
            <a:xfrm>
              <a:off x="16749159" y="6319157"/>
              <a:ext cx="301926" cy="13849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>
              <a:defPPr>
                <a:defRPr lang="en-US"/>
              </a:defPPr>
              <a:lvl1pPr algn="ctr" defTabSz="914400">
                <a:defRPr sz="900">
                  <a:solidFill>
                    <a:srgbClr val="000000"/>
                  </a:solidFill>
                  <a:cs typeface="Arial"/>
                </a:defRPr>
              </a:lvl1pPr>
            </a:lstStyle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34.4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B9D1800-336E-AAA6-0FBE-8A45510C082C}"/>
                </a:ext>
              </a:extLst>
            </p:cNvPr>
            <p:cNvSpPr txBox="1"/>
            <p:nvPr/>
          </p:nvSpPr>
          <p:spPr>
            <a:xfrm>
              <a:off x="17080747" y="7225585"/>
              <a:ext cx="301926" cy="13849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>
              <a:defPPr>
                <a:defRPr lang="en-US"/>
              </a:defPPr>
              <a:lvl1pPr algn="ctr" defTabSz="914400">
                <a:defRPr sz="900">
                  <a:solidFill>
                    <a:srgbClr val="000000"/>
                  </a:solidFill>
                  <a:cs typeface="Arial"/>
                </a:defRPr>
              </a:lvl1pPr>
            </a:lstStyle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21.9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7006553-789A-9D99-010F-17908F270E50}"/>
                </a:ext>
              </a:extLst>
            </p:cNvPr>
            <p:cNvSpPr txBox="1"/>
            <p:nvPr/>
          </p:nvSpPr>
          <p:spPr>
            <a:xfrm>
              <a:off x="17012931" y="7077656"/>
              <a:ext cx="301926" cy="13849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>
              <a:defPPr>
                <a:defRPr lang="en-US"/>
              </a:defPPr>
              <a:lvl1pPr algn="ctr" defTabSz="914400">
                <a:defRPr sz="900">
                  <a:solidFill>
                    <a:srgbClr val="000000"/>
                  </a:solidFill>
                  <a:cs typeface="Arial"/>
                </a:defRPr>
              </a:lvl1pPr>
            </a:lstStyle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25.0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77B09FC-0A8F-4445-A5E7-A93E1A286A03}"/>
                </a:ext>
              </a:extLst>
            </p:cNvPr>
            <p:cNvSpPr txBox="1"/>
            <p:nvPr/>
          </p:nvSpPr>
          <p:spPr>
            <a:xfrm>
              <a:off x="17006447" y="6920300"/>
              <a:ext cx="301926" cy="13849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>
              <a:defPPr>
                <a:defRPr lang="en-US"/>
              </a:defPPr>
              <a:lvl1pPr algn="ctr" defTabSz="914400">
                <a:defRPr sz="900">
                  <a:solidFill>
                    <a:srgbClr val="000000"/>
                  </a:solidFill>
                  <a:cs typeface="Arial"/>
                </a:defRPr>
              </a:lvl1pPr>
            </a:lstStyle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25.0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8FABB24-238C-E35F-DF80-FC10D5E4C3D2}"/>
                </a:ext>
              </a:extLst>
            </p:cNvPr>
            <p:cNvSpPr txBox="1"/>
            <p:nvPr/>
          </p:nvSpPr>
          <p:spPr>
            <a:xfrm>
              <a:off x="17621208" y="6168087"/>
              <a:ext cx="301926" cy="13849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>
              <a:defPPr>
                <a:defRPr lang="en-US"/>
              </a:defPPr>
              <a:lvl1pPr algn="ctr" defTabSz="914400">
                <a:defRPr sz="900">
                  <a:solidFill>
                    <a:srgbClr val="000000"/>
                  </a:solidFill>
                  <a:cs typeface="Arial"/>
                </a:defRPr>
              </a:lvl1pPr>
            </a:lstStyle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3.1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632D1A5-4D3D-4A91-7B12-520FBCEED985}"/>
                </a:ext>
              </a:extLst>
            </p:cNvPr>
            <p:cNvSpPr txBox="1"/>
            <p:nvPr/>
          </p:nvSpPr>
          <p:spPr>
            <a:xfrm>
              <a:off x="17633843" y="7678795"/>
              <a:ext cx="301926" cy="13849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>
              <a:defPPr>
                <a:defRPr lang="en-US"/>
              </a:defPPr>
              <a:lvl1pPr algn="ctr" defTabSz="914400">
                <a:defRPr sz="900">
                  <a:solidFill>
                    <a:srgbClr val="000000"/>
                  </a:solidFill>
                  <a:cs typeface="Arial"/>
                </a:defRPr>
              </a:lvl1pPr>
            </a:lstStyle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3.1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B5B4537-A584-9693-48C3-8DB9E00FD3A8}"/>
                </a:ext>
              </a:extLst>
            </p:cNvPr>
            <p:cNvSpPr txBox="1"/>
            <p:nvPr/>
          </p:nvSpPr>
          <p:spPr>
            <a:xfrm>
              <a:off x="17080747" y="7524585"/>
              <a:ext cx="301926" cy="13849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>
              <a:defPPr>
                <a:defRPr lang="en-US"/>
              </a:defPPr>
              <a:lvl1pPr algn="ctr" defTabSz="914400">
                <a:defRPr sz="900">
                  <a:solidFill>
                    <a:srgbClr val="000000"/>
                  </a:solidFill>
                  <a:cs typeface="Arial"/>
                </a:defRPr>
              </a:lvl1pPr>
            </a:lstStyle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21.9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91461AA-EA0D-D3AA-7FD6-DD4BEFE254BA}"/>
                </a:ext>
              </a:extLst>
            </p:cNvPr>
            <p:cNvSpPr txBox="1"/>
            <p:nvPr/>
          </p:nvSpPr>
          <p:spPr>
            <a:xfrm>
              <a:off x="17443456" y="6775514"/>
              <a:ext cx="301926" cy="13849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>
              <a:defPPr>
                <a:defRPr lang="en-US"/>
              </a:defPPr>
              <a:lvl1pPr algn="ctr" defTabSz="914400">
                <a:defRPr sz="900">
                  <a:solidFill>
                    <a:srgbClr val="000000"/>
                  </a:solidFill>
                  <a:cs typeface="Arial"/>
                </a:defRPr>
              </a:lvl1pPr>
            </a:lstStyle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9.4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8B21157-3EF5-F337-2CC1-825A6365F1E0}"/>
                </a:ext>
              </a:extLst>
            </p:cNvPr>
            <p:cNvSpPr txBox="1"/>
            <p:nvPr/>
          </p:nvSpPr>
          <p:spPr>
            <a:xfrm>
              <a:off x="17083649" y="7678795"/>
              <a:ext cx="301926" cy="13849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>
              <a:defPPr>
                <a:defRPr lang="en-US"/>
              </a:defPPr>
              <a:lvl1pPr algn="ctr" defTabSz="914400">
                <a:defRPr sz="900">
                  <a:solidFill>
                    <a:srgbClr val="000000"/>
                  </a:solidFill>
                  <a:cs typeface="Arial"/>
                </a:defRPr>
              </a:lvl1pPr>
            </a:lstStyle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21.9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DD01C8D-6E3E-1A52-6E6E-E56B70B7270F}"/>
                </a:ext>
              </a:extLst>
            </p:cNvPr>
            <p:cNvSpPr txBox="1"/>
            <p:nvPr/>
          </p:nvSpPr>
          <p:spPr>
            <a:xfrm>
              <a:off x="17088594" y="8135153"/>
              <a:ext cx="301926" cy="13849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>
              <a:defPPr>
                <a:defRPr lang="en-US"/>
              </a:defPPr>
              <a:lvl1pPr algn="ctr" defTabSz="914400">
                <a:defRPr sz="900">
                  <a:solidFill>
                    <a:srgbClr val="000000"/>
                  </a:solidFill>
                  <a:cs typeface="Arial"/>
                </a:defRPr>
              </a:lvl1pPr>
            </a:lstStyle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21.9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352BF7C-B1E0-0711-D197-B377329D3011}"/>
                </a:ext>
              </a:extLst>
            </p:cNvPr>
            <p:cNvSpPr txBox="1"/>
            <p:nvPr/>
          </p:nvSpPr>
          <p:spPr>
            <a:xfrm>
              <a:off x="17088594" y="7979507"/>
              <a:ext cx="301926" cy="13849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>
              <a:defPPr>
                <a:defRPr lang="en-US"/>
              </a:defPPr>
              <a:lvl1pPr algn="ctr" defTabSz="914400">
                <a:defRPr sz="900">
                  <a:solidFill>
                    <a:srgbClr val="000000"/>
                  </a:solidFill>
                  <a:cs typeface="Arial"/>
                </a:defRPr>
              </a:lvl1pPr>
            </a:lstStyle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21.9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FE50940-31DB-3B6C-F2BE-EC64BA4B3F1D}"/>
                </a:ext>
              </a:extLst>
            </p:cNvPr>
            <p:cNvSpPr txBox="1"/>
            <p:nvPr/>
          </p:nvSpPr>
          <p:spPr>
            <a:xfrm>
              <a:off x="17443456" y="7376655"/>
              <a:ext cx="301926" cy="13849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>
              <a:defPPr>
                <a:defRPr lang="en-US"/>
              </a:defPPr>
              <a:lvl1pPr algn="ctr" defTabSz="914400">
                <a:defRPr sz="900">
                  <a:solidFill>
                    <a:srgbClr val="000000"/>
                  </a:solidFill>
                  <a:cs typeface="Arial"/>
                </a:defRPr>
              </a:lvl1pPr>
            </a:lstStyle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9.4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5A0CCE3-4FE4-E711-6641-6741713A78C7}"/>
                </a:ext>
              </a:extLst>
            </p:cNvPr>
            <p:cNvSpPr txBox="1"/>
            <p:nvPr/>
          </p:nvSpPr>
          <p:spPr>
            <a:xfrm>
              <a:off x="17167417" y="8588368"/>
              <a:ext cx="301926" cy="13849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>
              <a:defPPr>
                <a:defRPr lang="en-US"/>
              </a:defPPr>
              <a:lvl1pPr algn="ctr" defTabSz="914400">
                <a:defRPr sz="900">
                  <a:solidFill>
                    <a:srgbClr val="000000"/>
                  </a:solidFill>
                  <a:cs typeface="Arial"/>
                </a:defRPr>
              </a:lvl1pPr>
            </a:lstStyle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18.8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E86E182C-751A-DC66-EFA0-F267D01071A7}"/>
                </a:ext>
              </a:extLst>
            </p:cNvPr>
            <p:cNvSpPr txBox="1"/>
            <p:nvPr/>
          </p:nvSpPr>
          <p:spPr>
            <a:xfrm>
              <a:off x="17512821" y="8437295"/>
              <a:ext cx="301926" cy="13849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>
              <a:defPPr>
                <a:defRPr lang="en-US"/>
              </a:defPPr>
              <a:lvl1pPr algn="ctr" defTabSz="914400">
                <a:defRPr sz="900">
                  <a:solidFill>
                    <a:srgbClr val="000000"/>
                  </a:solidFill>
                  <a:cs typeface="Arial"/>
                </a:defRPr>
              </a:lvl1pPr>
            </a:lstStyle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6.3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7BADF17-2DD1-ABD2-63D4-61A1330CE4A5}"/>
                </a:ext>
              </a:extLst>
            </p:cNvPr>
            <p:cNvSpPr txBox="1"/>
            <p:nvPr/>
          </p:nvSpPr>
          <p:spPr>
            <a:xfrm>
              <a:off x="17169009" y="8437295"/>
              <a:ext cx="301926" cy="13849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>
              <a:defPPr>
                <a:defRPr lang="en-US"/>
              </a:defPPr>
              <a:lvl1pPr algn="ctr" defTabSz="914400">
                <a:defRPr sz="900">
                  <a:solidFill>
                    <a:srgbClr val="000000"/>
                  </a:solidFill>
                  <a:cs typeface="Arial"/>
                </a:defRPr>
              </a:lvl1pPr>
            </a:lstStyle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18.8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D916B4E1-9112-0E91-03F4-4B484BB4A056}"/>
                </a:ext>
              </a:extLst>
            </p:cNvPr>
            <p:cNvSpPr txBox="1"/>
            <p:nvPr/>
          </p:nvSpPr>
          <p:spPr>
            <a:xfrm>
              <a:off x="17512821" y="5865946"/>
              <a:ext cx="301926" cy="13849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>
              <a:defPPr>
                <a:defRPr lang="en-US"/>
              </a:defPPr>
              <a:lvl1pPr algn="ctr" defTabSz="914400">
                <a:defRPr sz="900">
                  <a:solidFill>
                    <a:srgbClr val="000000"/>
                  </a:solidFill>
                  <a:cs typeface="Arial"/>
                </a:defRPr>
              </a:lvl1pPr>
            </a:lstStyle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6.3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A10493A-02CD-5B1F-F978-91F16ED0647E}"/>
                </a:ext>
              </a:extLst>
            </p:cNvPr>
            <p:cNvSpPr txBox="1"/>
            <p:nvPr/>
          </p:nvSpPr>
          <p:spPr>
            <a:xfrm>
              <a:off x="17618103" y="5566946"/>
              <a:ext cx="301926" cy="13849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>
              <a:defPPr>
                <a:defRPr lang="en-US"/>
              </a:defPPr>
              <a:lvl1pPr algn="ctr" defTabSz="914400">
                <a:defRPr sz="900">
                  <a:solidFill>
                    <a:srgbClr val="000000"/>
                  </a:solidFill>
                  <a:cs typeface="Arial"/>
                </a:defRPr>
              </a:lvl1pPr>
            </a:lstStyle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3.1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2B477C0-4E30-5704-FB3F-FCA92D35308B}"/>
                </a:ext>
              </a:extLst>
            </p:cNvPr>
            <p:cNvSpPr txBox="1"/>
            <p:nvPr/>
          </p:nvSpPr>
          <p:spPr>
            <a:xfrm>
              <a:off x="17612257" y="5718017"/>
              <a:ext cx="301926" cy="13849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>
              <a:defPPr>
                <a:defRPr lang="en-US"/>
              </a:defPPr>
              <a:lvl1pPr algn="ctr" defTabSz="914400">
                <a:defRPr sz="900">
                  <a:solidFill>
                    <a:srgbClr val="000000"/>
                  </a:solidFill>
                  <a:cs typeface="Arial"/>
                </a:defRPr>
              </a:lvl1pPr>
            </a:lstStyle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3.1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D5C2BEC-265E-9183-1D99-ABDDA916929A}"/>
                </a:ext>
              </a:extLst>
            </p:cNvPr>
            <p:cNvSpPr txBox="1"/>
            <p:nvPr/>
          </p:nvSpPr>
          <p:spPr>
            <a:xfrm>
              <a:off x="17443456" y="6017017"/>
              <a:ext cx="301926" cy="13849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>
              <a:defPPr>
                <a:defRPr lang="en-US"/>
              </a:defPPr>
              <a:lvl1pPr algn="ctr" defTabSz="914400">
                <a:defRPr sz="900">
                  <a:solidFill>
                    <a:srgbClr val="000000"/>
                  </a:solidFill>
                  <a:cs typeface="Arial"/>
                </a:defRPr>
              </a:lvl1pPr>
            </a:lstStyle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9.4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B61B1636-8527-2B86-5518-5267E57D0698}"/>
                </a:ext>
              </a:extLst>
            </p:cNvPr>
            <p:cNvSpPr txBox="1"/>
            <p:nvPr/>
          </p:nvSpPr>
          <p:spPr>
            <a:xfrm>
              <a:off x="17624219" y="6620961"/>
              <a:ext cx="301926" cy="13849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>
              <a:defPPr>
                <a:defRPr lang="en-US"/>
              </a:defPPr>
              <a:lvl1pPr algn="ctr" defTabSz="914400">
                <a:defRPr sz="900">
                  <a:solidFill>
                    <a:srgbClr val="000000"/>
                  </a:solidFill>
                  <a:cs typeface="Arial"/>
                </a:defRPr>
              </a:lvl1pPr>
            </a:lstStyle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3.1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2D666690-7341-4317-2C13-BAA0BBA680E7}"/>
                </a:ext>
              </a:extLst>
            </p:cNvPr>
            <p:cNvSpPr txBox="1"/>
            <p:nvPr/>
          </p:nvSpPr>
          <p:spPr>
            <a:xfrm>
              <a:off x="17621208" y="6470229"/>
              <a:ext cx="301926" cy="13849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>
              <a:defPPr>
                <a:defRPr lang="en-US"/>
              </a:defPPr>
              <a:lvl1pPr algn="ctr" defTabSz="914400">
                <a:defRPr sz="900">
                  <a:solidFill>
                    <a:srgbClr val="000000"/>
                  </a:solidFill>
                  <a:cs typeface="Arial"/>
                </a:defRPr>
              </a:lvl1pPr>
            </a:lstStyle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3.1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0D7975ED-E957-0A70-7841-7A62F79D283F}"/>
                </a:ext>
              </a:extLst>
            </p:cNvPr>
            <p:cNvSpPr txBox="1"/>
            <p:nvPr/>
          </p:nvSpPr>
          <p:spPr>
            <a:xfrm>
              <a:off x="17621208" y="6319157"/>
              <a:ext cx="301926" cy="13849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>
              <a:defPPr>
                <a:defRPr lang="en-US"/>
              </a:defPPr>
              <a:lvl1pPr algn="ctr" defTabSz="914400">
                <a:defRPr sz="900">
                  <a:solidFill>
                    <a:srgbClr val="000000"/>
                  </a:solidFill>
                  <a:cs typeface="Arial"/>
                </a:defRPr>
              </a:lvl1pPr>
            </a:lstStyle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3.1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C3EDFC46-1641-72BC-A275-92A951C223F8}"/>
                </a:ext>
              </a:extLst>
            </p:cNvPr>
            <p:cNvSpPr txBox="1"/>
            <p:nvPr/>
          </p:nvSpPr>
          <p:spPr>
            <a:xfrm>
              <a:off x="18962802" y="6017017"/>
              <a:ext cx="301926" cy="13849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>
              <a:defPPr>
                <a:defRPr lang="en-US"/>
              </a:defPPr>
              <a:lvl1pPr algn="ctr" defTabSz="914400">
                <a:defRPr sz="900">
                  <a:solidFill>
                    <a:srgbClr val="000000"/>
                  </a:solidFill>
                  <a:cs typeface="Arial"/>
                </a:defRPr>
              </a:lvl1pPr>
            </a:lstStyle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34.4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0151E186-1778-0CDE-E41E-9F61EB0652C2}"/>
                </a:ext>
              </a:extLst>
            </p:cNvPr>
            <p:cNvSpPr txBox="1"/>
            <p:nvPr/>
          </p:nvSpPr>
          <p:spPr>
            <a:xfrm>
              <a:off x="19142642" y="5865946"/>
              <a:ext cx="301926" cy="13849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>
              <a:defPPr>
                <a:defRPr lang="en-US"/>
              </a:defPPr>
              <a:lvl1pPr algn="ctr" defTabSz="914400">
                <a:defRPr sz="900">
                  <a:solidFill>
                    <a:srgbClr val="000000"/>
                  </a:solidFill>
                  <a:cs typeface="Arial"/>
                </a:defRPr>
              </a:lvl1pPr>
            </a:lstStyle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40.6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D0AB67E6-658F-5F14-8D39-C47FA2403CAB}"/>
                </a:ext>
              </a:extLst>
            </p:cNvPr>
            <p:cNvSpPr txBox="1"/>
            <p:nvPr/>
          </p:nvSpPr>
          <p:spPr>
            <a:xfrm>
              <a:off x="18795271" y="5718017"/>
              <a:ext cx="301926" cy="13849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>
              <a:defPPr>
                <a:defRPr lang="en-US"/>
              </a:defPPr>
              <a:lvl1pPr algn="ctr" defTabSz="914400">
                <a:defRPr sz="900">
                  <a:solidFill>
                    <a:srgbClr val="000000"/>
                  </a:solidFill>
                  <a:cs typeface="Arial"/>
                </a:defRPr>
              </a:lvl1pPr>
            </a:lstStyle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28.1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0412270-1B0E-3A89-80DC-EB4FAC86F5B1}"/>
                </a:ext>
              </a:extLst>
            </p:cNvPr>
            <p:cNvSpPr txBox="1"/>
            <p:nvPr/>
          </p:nvSpPr>
          <p:spPr>
            <a:xfrm>
              <a:off x="17164151" y="8289366"/>
              <a:ext cx="301926" cy="13849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>
              <a:defPPr>
                <a:defRPr lang="en-US"/>
              </a:defPPr>
              <a:lvl1pPr algn="ctr" defTabSz="914400">
                <a:defRPr sz="900">
                  <a:solidFill>
                    <a:srgbClr val="000000"/>
                  </a:solidFill>
                  <a:cs typeface="Arial"/>
                </a:defRPr>
              </a:lvl1pPr>
            </a:lstStyle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18.8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45B28D8D-2C6D-08EF-5591-2D2A4705234C}"/>
                </a:ext>
              </a:extLst>
            </p:cNvPr>
            <p:cNvSpPr txBox="1"/>
            <p:nvPr/>
          </p:nvSpPr>
          <p:spPr>
            <a:xfrm>
              <a:off x="17086959" y="7829869"/>
              <a:ext cx="301926" cy="13849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>
              <a:defPPr>
                <a:defRPr lang="en-US"/>
              </a:defPPr>
              <a:lvl1pPr algn="ctr" defTabSz="914400">
                <a:defRPr sz="900">
                  <a:solidFill>
                    <a:srgbClr val="000000"/>
                  </a:solidFill>
                  <a:cs typeface="Arial"/>
                </a:defRPr>
              </a:lvl1pPr>
            </a:lstStyle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21.9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7FFB7558-A12B-C121-9E12-01E79C08990E}"/>
                </a:ext>
              </a:extLst>
            </p:cNvPr>
            <p:cNvSpPr txBox="1"/>
            <p:nvPr/>
          </p:nvSpPr>
          <p:spPr>
            <a:xfrm>
              <a:off x="18090159" y="6168087"/>
              <a:ext cx="301926" cy="13849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>
              <a:defPPr>
                <a:defRPr lang="en-US"/>
              </a:defPPr>
              <a:lvl1pPr algn="ctr" defTabSz="914400">
                <a:defRPr sz="900">
                  <a:solidFill>
                    <a:srgbClr val="000000"/>
                  </a:solidFill>
                  <a:cs typeface="Arial"/>
                </a:defRPr>
              </a:lvl1pPr>
            </a:lstStyle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3.1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1D5D907D-2E3A-2D6C-F509-A4DEF2EC11AB}"/>
                </a:ext>
              </a:extLst>
            </p:cNvPr>
            <p:cNvSpPr txBox="1"/>
            <p:nvPr/>
          </p:nvSpPr>
          <p:spPr>
            <a:xfrm>
              <a:off x="18084580" y="6620961"/>
              <a:ext cx="301926" cy="13849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>
              <a:defPPr>
                <a:defRPr lang="en-US"/>
              </a:defPPr>
              <a:lvl1pPr algn="ctr" defTabSz="914400">
                <a:defRPr sz="900">
                  <a:solidFill>
                    <a:srgbClr val="000000"/>
                  </a:solidFill>
                  <a:cs typeface="Arial"/>
                </a:defRPr>
              </a:lvl1pPr>
            </a:lstStyle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3.1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D4ACD486-235C-C1F4-468B-3A893B122DA0}"/>
                </a:ext>
              </a:extLst>
            </p:cNvPr>
            <p:cNvSpPr txBox="1"/>
            <p:nvPr/>
          </p:nvSpPr>
          <p:spPr>
            <a:xfrm>
              <a:off x="18096119" y="5566946"/>
              <a:ext cx="301926" cy="13849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>
              <a:defPPr>
                <a:defRPr lang="en-US"/>
              </a:defPPr>
              <a:lvl1pPr algn="ctr" defTabSz="914400">
                <a:defRPr sz="900">
                  <a:solidFill>
                    <a:srgbClr val="000000"/>
                  </a:solidFill>
                  <a:cs typeface="Arial"/>
                </a:defRPr>
              </a:lvl1pPr>
            </a:lstStyle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3.1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69C6E71-5F3B-C43E-366B-40BB3D1A8690}"/>
                </a:ext>
              </a:extLst>
            </p:cNvPr>
            <p:cNvSpPr txBox="1"/>
            <p:nvPr/>
          </p:nvSpPr>
          <p:spPr>
            <a:xfrm>
              <a:off x="18270215" y="6017017"/>
              <a:ext cx="301926" cy="13849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>
              <a:defPPr>
                <a:defRPr lang="en-US"/>
              </a:defPPr>
              <a:lvl1pPr algn="ctr" defTabSz="914400">
                <a:defRPr sz="900">
                  <a:solidFill>
                    <a:srgbClr val="000000"/>
                  </a:solidFill>
                  <a:cs typeface="Arial"/>
                </a:defRPr>
              </a:lvl1pPr>
            </a:lstStyle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9.4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A21087C8-703B-A85C-9560-CB6058C1762F}"/>
                </a:ext>
              </a:extLst>
            </p:cNvPr>
            <p:cNvSpPr txBox="1"/>
            <p:nvPr/>
          </p:nvSpPr>
          <p:spPr>
            <a:xfrm>
              <a:off x="18186825" y="5865946"/>
              <a:ext cx="301926" cy="13849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>
              <a:defPPr>
                <a:defRPr lang="en-US"/>
              </a:defPPr>
              <a:lvl1pPr algn="ctr" defTabSz="914400">
                <a:defRPr sz="900">
                  <a:solidFill>
                    <a:srgbClr val="000000"/>
                  </a:solidFill>
                  <a:cs typeface="Arial"/>
                </a:defRPr>
              </a:lvl1pPr>
            </a:lstStyle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6.3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452A62D9-DCDC-A4FD-55E1-88D08866106F}"/>
                </a:ext>
              </a:extLst>
            </p:cNvPr>
            <p:cNvSpPr txBox="1"/>
            <p:nvPr/>
          </p:nvSpPr>
          <p:spPr>
            <a:xfrm>
              <a:off x="18100135" y="5718017"/>
              <a:ext cx="301926" cy="13849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>
              <a:defPPr>
                <a:defRPr lang="en-US"/>
              </a:defPPr>
              <a:lvl1pPr algn="ctr" defTabSz="914400">
                <a:defRPr sz="900">
                  <a:solidFill>
                    <a:srgbClr val="000000"/>
                  </a:solidFill>
                  <a:cs typeface="Arial"/>
                </a:defRPr>
              </a:lvl1pPr>
            </a:lstStyle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3.1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C0E7DC02-C3A4-29B5-E0E7-4FCF43F3BAEA}"/>
                </a:ext>
              </a:extLst>
            </p:cNvPr>
            <p:cNvSpPr txBox="1"/>
            <p:nvPr/>
          </p:nvSpPr>
          <p:spPr>
            <a:xfrm>
              <a:off x="18270215" y="6920300"/>
              <a:ext cx="301926" cy="13849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>
              <a:defPPr>
                <a:defRPr lang="en-US"/>
              </a:defPPr>
              <a:lvl1pPr algn="ctr" defTabSz="914400">
                <a:defRPr sz="900">
                  <a:solidFill>
                    <a:srgbClr val="000000"/>
                  </a:solidFill>
                  <a:cs typeface="Arial"/>
                </a:defRPr>
              </a:lvl1pPr>
            </a:lstStyle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9.4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709BFF0A-280D-F4FE-6A56-F65FF5CF47A8}"/>
                </a:ext>
              </a:extLst>
            </p:cNvPr>
            <p:cNvSpPr txBox="1"/>
            <p:nvPr/>
          </p:nvSpPr>
          <p:spPr>
            <a:xfrm>
              <a:off x="18708298" y="6775514"/>
              <a:ext cx="301926" cy="13849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>
              <a:defPPr>
                <a:defRPr lang="en-US"/>
              </a:defPPr>
              <a:lvl1pPr algn="ctr" defTabSz="914400">
                <a:defRPr sz="900">
                  <a:solidFill>
                    <a:srgbClr val="000000"/>
                  </a:solidFill>
                  <a:cs typeface="Arial"/>
                </a:defRPr>
              </a:lvl1pPr>
            </a:lstStyle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25.0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0A58719A-F03B-FCFB-73AB-FEA2D79B5DB6}"/>
                </a:ext>
              </a:extLst>
            </p:cNvPr>
            <p:cNvSpPr txBox="1"/>
            <p:nvPr/>
          </p:nvSpPr>
          <p:spPr>
            <a:xfrm>
              <a:off x="18432642" y="6319157"/>
              <a:ext cx="301926" cy="13849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>
              <a:defPPr>
                <a:defRPr lang="en-US"/>
              </a:defPPr>
              <a:lvl1pPr algn="ctr" defTabSz="914400">
                <a:defRPr sz="900">
                  <a:solidFill>
                    <a:srgbClr val="000000"/>
                  </a:solidFill>
                  <a:cs typeface="Arial"/>
                </a:defRPr>
              </a:lvl1pPr>
            </a:lstStyle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15.6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E5073454-B8BA-B41B-1A67-82AD3E880D65}"/>
                </a:ext>
              </a:extLst>
            </p:cNvPr>
            <p:cNvSpPr txBox="1"/>
            <p:nvPr/>
          </p:nvSpPr>
          <p:spPr>
            <a:xfrm>
              <a:off x="18270215" y="6775514"/>
              <a:ext cx="301926" cy="13849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>
              <a:defPPr>
                <a:defRPr lang="en-US"/>
              </a:defPPr>
              <a:lvl1pPr algn="ctr" defTabSz="914400">
                <a:defRPr sz="900">
                  <a:solidFill>
                    <a:srgbClr val="000000"/>
                  </a:solidFill>
                  <a:cs typeface="Arial"/>
                </a:defRPr>
              </a:lvl1pPr>
            </a:lstStyle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9.4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1937A211-7FB4-584C-9D0A-6D60E6C1EE5F}"/>
                </a:ext>
              </a:extLst>
            </p:cNvPr>
            <p:cNvSpPr txBox="1"/>
            <p:nvPr/>
          </p:nvSpPr>
          <p:spPr>
            <a:xfrm>
              <a:off x="18716999" y="6168087"/>
              <a:ext cx="301926" cy="13849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>
              <a:defPPr>
                <a:defRPr lang="en-US"/>
              </a:defPPr>
              <a:lvl1pPr algn="ctr" defTabSz="914400">
                <a:defRPr sz="900">
                  <a:solidFill>
                    <a:srgbClr val="000000"/>
                  </a:solidFill>
                  <a:cs typeface="Arial"/>
                </a:defRPr>
              </a:lvl1pPr>
            </a:lstStyle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25.0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CFCA87F0-9689-C68C-883D-816298F1588B}"/>
                </a:ext>
              </a:extLst>
            </p:cNvPr>
            <p:cNvSpPr txBox="1"/>
            <p:nvPr/>
          </p:nvSpPr>
          <p:spPr>
            <a:xfrm>
              <a:off x="18271127" y="7077656"/>
              <a:ext cx="301926" cy="13849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>
              <a:defPPr>
                <a:defRPr lang="en-US"/>
              </a:defPPr>
              <a:lvl1pPr algn="ctr" defTabSz="914400">
                <a:defRPr sz="900">
                  <a:solidFill>
                    <a:srgbClr val="000000"/>
                  </a:solidFill>
                  <a:cs typeface="Arial"/>
                </a:defRPr>
              </a:lvl1pPr>
            </a:lstStyle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9.4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1C67F6F2-277F-F2C3-79AF-5C5BF5862297}"/>
                </a:ext>
              </a:extLst>
            </p:cNvPr>
            <p:cNvSpPr txBox="1"/>
            <p:nvPr/>
          </p:nvSpPr>
          <p:spPr>
            <a:xfrm>
              <a:off x="18272162" y="8135153"/>
              <a:ext cx="301926" cy="13849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>
              <a:defPPr>
                <a:defRPr lang="en-US"/>
              </a:defPPr>
              <a:lvl1pPr algn="ctr" defTabSz="914400">
                <a:defRPr sz="900">
                  <a:solidFill>
                    <a:srgbClr val="000000"/>
                  </a:solidFill>
                  <a:cs typeface="Arial"/>
                </a:defRPr>
              </a:lvl1pPr>
            </a:lstStyle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9.4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E496F72C-1E5C-7021-1952-DF986FDA384C}"/>
                </a:ext>
              </a:extLst>
            </p:cNvPr>
            <p:cNvSpPr txBox="1"/>
            <p:nvPr/>
          </p:nvSpPr>
          <p:spPr>
            <a:xfrm>
              <a:off x="18361277" y="7524585"/>
              <a:ext cx="301926" cy="13849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>
              <a:defPPr>
                <a:defRPr lang="en-US"/>
              </a:defPPr>
              <a:lvl1pPr algn="ctr" defTabSz="914400">
                <a:defRPr sz="900">
                  <a:solidFill>
                    <a:srgbClr val="000000"/>
                  </a:solidFill>
                  <a:cs typeface="Arial"/>
                </a:defRPr>
              </a:lvl1pPr>
            </a:lstStyle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12.5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3CA14843-8EB5-1344-1061-5994279FB3D8}"/>
                </a:ext>
              </a:extLst>
            </p:cNvPr>
            <p:cNvSpPr txBox="1"/>
            <p:nvPr/>
          </p:nvSpPr>
          <p:spPr>
            <a:xfrm>
              <a:off x="18082399" y="7225585"/>
              <a:ext cx="301926" cy="13849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>
              <a:defPPr>
                <a:defRPr lang="en-US"/>
              </a:defPPr>
              <a:lvl1pPr algn="ctr" defTabSz="914400">
                <a:defRPr sz="900">
                  <a:solidFill>
                    <a:srgbClr val="000000"/>
                  </a:solidFill>
                  <a:cs typeface="Arial"/>
                </a:defRPr>
              </a:lvl1pPr>
            </a:lstStyle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3.1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A980C968-AB3C-1CB1-3AB5-AF2D3FA96FF4}"/>
                </a:ext>
              </a:extLst>
            </p:cNvPr>
            <p:cNvSpPr txBox="1"/>
            <p:nvPr/>
          </p:nvSpPr>
          <p:spPr>
            <a:xfrm>
              <a:off x="18257993" y="7678795"/>
              <a:ext cx="301926" cy="13849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>
              <a:defPPr>
                <a:defRPr lang="en-US"/>
              </a:defPPr>
              <a:lvl1pPr algn="ctr" defTabSz="914400">
                <a:defRPr sz="900">
                  <a:solidFill>
                    <a:srgbClr val="000000"/>
                  </a:solidFill>
                  <a:cs typeface="Arial"/>
                </a:defRPr>
              </a:lvl1pPr>
            </a:lstStyle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9.4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0ABFDD2A-C632-FD41-33B6-930C1D85A9B6}"/>
                </a:ext>
              </a:extLst>
            </p:cNvPr>
            <p:cNvSpPr txBox="1"/>
            <p:nvPr/>
          </p:nvSpPr>
          <p:spPr>
            <a:xfrm>
              <a:off x="18078331" y="8437295"/>
              <a:ext cx="301926" cy="13849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>
              <a:defPPr>
                <a:defRPr lang="en-US"/>
              </a:defPPr>
              <a:lvl1pPr algn="ctr" defTabSz="914400">
                <a:defRPr sz="900">
                  <a:solidFill>
                    <a:srgbClr val="000000"/>
                  </a:solidFill>
                  <a:cs typeface="Arial"/>
                </a:defRPr>
              </a:lvl1pPr>
            </a:lstStyle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3.1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F87A80F1-F3E5-61FD-8E43-FBEC9762BB81}"/>
                </a:ext>
              </a:extLst>
            </p:cNvPr>
            <p:cNvSpPr txBox="1"/>
            <p:nvPr/>
          </p:nvSpPr>
          <p:spPr>
            <a:xfrm>
              <a:off x="18085491" y="7829869"/>
              <a:ext cx="301926" cy="13849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>
              <a:defPPr>
                <a:defRPr lang="en-US"/>
              </a:defPPr>
              <a:lvl1pPr algn="ctr" defTabSz="914400">
                <a:defRPr sz="900">
                  <a:solidFill>
                    <a:srgbClr val="000000"/>
                  </a:solidFill>
                  <a:cs typeface="Arial"/>
                </a:defRPr>
              </a:lvl1pPr>
            </a:lstStyle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3.1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319999C3-4254-73CF-04B6-BE67290E9A33}"/>
                </a:ext>
              </a:extLst>
            </p:cNvPr>
            <p:cNvSpPr txBox="1"/>
            <p:nvPr/>
          </p:nvSpPr>
          <p:spPr>
            <a:xfrm>
              <a:off x="20625867" y="5110591"/>
              <a:ext cx="301926" cy="13849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>
              <a:defPPr>
                <a:defRPr lang="en-US"/>
              </a:defPPr>
              <a:lvl1pPr algn="ctr" defTabSz="914400">
                <a:defRPr sz="900">
                  <a:solidFill>
                    <a:srgbClr val="000000"/>
                  </a:solidFill>
                  <a:cs typeface="Arial"/>
                </a:defRPr>
              </a:lvl1pPr>
            </a:lstStyle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93.8</a:t>
              </a:r>
            </a:p>
          </p:txBody>
        </p: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F569BABE-DACF-BE72-5344-442D949C75F5}"/>
                </a:ext>
              </a:extLst>
            </p:cNvPr>
            <p:cNvGrpSpPr/>
            <p:nvPr/>
          </p:nvGrpSpPr>
          <p:grpSpPr>
            <a:xfrm>
              <a:off x="19822874" y="7920116"/>
              <a:ext cx="928059" cy="684015"/>
              <a:chOff x="19599717" y="6722687"/>
              <a:chExt cx="928059" cy="684015"/>
            </a:xfrm>
          </p:grpSpPr>
          <p:sp>
            <p:nvSpPr>
              <p:cNvPr id="76" name="Rectangle 10">
                <a:extLst>
                  <a:ext uri="{FF2B5EF4-FFF2-40B4-BE49-F238E27FC236}">
                    <a16:creationId xmlns:a16="http://schemas.microsoft.com/office/drawing/2014/main" id="{266BE17F-E676-12B5-2638-4F66B91483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99717" y="6722687"/>
                <a:ext cx="928059" cy="6840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72000" tIns="72000" rIns="72000" bIns="7200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ts val="300"/>
                  </a:spcAft>
                </a:pPr>
                <a:r>
                  <a:rPr lang="en-US" sz="1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Grade</a:t>
                </a:r>
              </a:p>
              <a:p>
                <a:pPr marL="180975" eaLnBrk="0" fontAlgn="base" hangingPunct="0">
                  <a:spcBef>
                    <a:spcPct val="0"/>
                  </a:spcBef>
                  <a:spcAft>
                    <a:spcPts val="300"/>
                  </a:spcAft>
                </a:pPr>
                <a:r>
                  <a:rPr lang="en-US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Grade ≥3</a:t>
                </a:r>
              </a:p>
              <a:p>
                <a:pPr marL="180975" eaLnBrk="0" fontAlgn="base" hangingPunct="0">
                  <a:spcBef>
                    <a:spcPct val="0"/>
                  </a:spcBef>
                  <a:spcAft>
                    <a:spcPts val="300"/>
                  </a:spcAft>
                </a:pPr>
                <a:r>
                  <a:rPr lang="en-US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Any grade</a:t>
                </a:r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9A7E66D1-EC42-349E-F590-0E839D0CB8DA}"/>
                  </a:ext>
                </a:extLst>
              </p:cNvPr>
              <p:cNvSpPr/>
              <p:nvPr/>
            </p:nvSpPr>
            <p:spPr>
              <a:xfrm rot="5400000">
                <a:off x="19690143" y="7015812"/>
                <a:ext cx="108000" cy="110920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A4E43E61-46B6-43A5-838E-F62C04F72B0B}"/>
                  </a:ext>
                </a:extLst>
              </p:cNvPr>
              <p:cNvSpPr/>
              <p:nvPr/>
            </p:nvSpPr>
            <p:spPr>
              <a:xfrm rot="5400000">
                <a:off x="19690143" y="7209273"/>
                <a:ext cx="108000" cy="110920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581060AA-8E94-8F1F-8E1C-45F0198292A5}"/>
                </a:ext>
              </a:extLst>
            </p:cNvPr>
            <p:cNvSpPr txBox="1"/>
            <p:nvPr/>
          </p:nvSpPr>
          <p:spPr>
            <a:xfrm>
              <a:off x="16027400" y="5110591"/>
              <a:ext cx="301926" cy="13849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>
              <a:defPPr>
                <a:defRPr lang="en-US"/>
              </a:defPPr>
              <a:lvl1pPr algn="ctr" defTabSz="914400">
                <a:defRPr sz="900">
                  <a:solidFill>
                    <a:srgbClr val="000000"/>
                  </a:solidFill>
                  <a:cs typeface="Arial"/>
                </a:defRPr>
              </a:lvl1pPr>
            </a:lstStyle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59.4</a:t>
              </a:r>
            </a:p>
          </p:txBody>
        </p:sp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9FDCB173-DB0B-E25B-1062-4CB90E2D9D38}"/>
              </a:ext>
            </a:extLst>
          </p:cNvPr>
          <p:cNvSpPr txBox="1"/>
          <p:nvPr/>
        </p:nvSpPr>
        <p:spPr>
          <a:xfrm>
            <a:off x="7078723" y="6471713"/>
            <a:ext cx="48145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Lin JJ et al., WCLC 2024</a:t>
            </a:r>
          </a:p>
        </p:txBody>
      </p:sp>
    </p:spTree>
    <p:extLst>
      <p:ext uri="{BB962C8B-B14F-4D97-AF65-F5344CB8AC3E}">
        <p14:creationId xmlns:p14="http://schemas.microsoft.com/office/powerpoint/2010/main" val="5013770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5E1DA-F06C-F747-DE97-73B6C1A63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6533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/>
              <a:t>Repotrectinib in TRK+ Solid Tumors: </a:t>
            </a:r>
            <a:br>
              <a:rPr lang="en-US" sz="3600" b="1" dirty="0"/>
            </a:br>
            <a:r>
              <a:rPr lang="en-US" sz="3600" b="1" dirty="0"/>
              <a:t>Phase I/II TRIDENT-1 Trial, NTRK1-3 Cohorts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23319A-B1D1-0FE5-80C2-13A452413E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09927" y="2715223"/>
            <a:ext cx="6962931" cy="32982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2AD392A-63AC-7FC7-B1A0-46B864DCE514}"/>
              </a:ext>
            </a:extLst>
          </p:cNvPr>
          <p:cNvSpPr txBox="1"/>
          <p:nvPr/>
        </p:nvSpPr>
        <p:spPr>
          <a:xfrm>
            <a:off x="1490644" y="1543999"/>
            <a:ext cx="9210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ea typeface="Lato" panose="020F0502020204030203" pitchFamily="34" charset="0"/>
                <a:cs typeface="Arial" panose="020B0604020202020204" pitchFamily="34" charset="0"/>
              </a:rPr>
              <a:t>TKI-pretreated patient population (n=48)</a:t>
            </a:r>
          </a:p>
          <a:p>
            <a:pPr algn="ctr"/>
            <a:r>
              <a:rPr lang="en-US" b="1" dirty="0" err="1">
                <a:ea typeface="Lato" panose="020F0502020204030203" pitchFamily="34" charset="0"/>
                <a:cs typeface="Arial" panose="020B0604020202020204" pitchFamily="34" charset="0"/>
              </a:rPr>
              <a:t>cORR</a:t>
            </a:r>
            <a:r>
              <a:rPr lang="en-US" b="1" dirty="0">
                <a:ea typeface="Lato" panose="020F0502020204030203" pitchFamily="34" charset="0"/>
                <a:cs typeface="Arial" panose="020B0604020202020204" pitchFamily="34" charset="0"/>
              </a:rPr>
              <a:t> 50% </a:t>
            </a:r>
            <a:r>
              <a:rPr lang="en-US" dirty="0">
                <a:ea typeface="Lato" panose="020F0502020204030203" pitchFamily="34" charset="0"/>
                <a:cs typeface="Arial" panose="020B0604020202020204" pitchFamily="34" charset="0"/>
              </a:rPr>
              <a:t>(95% CI, 35-65)</a:t>
            </a:r>
          </a:p>
          <a:p>
            <a:pPr algn="ctr"/>
            <a:r>
              <a:rPr lang="en-US" b="1" dirty="0">
                <a:ea typeface="Lato" panose="020F0502020204030203" pitchFamily="34" charset="0"/>
                <a:cs typeface="Arial" panose="020B0604020202020204" pitchFamily="34" charset="0"/>
              </a:rPr>
              <a:t>Median PFS 7.4 months </a:t>
            </a:r>
            <a:r>
              <a:rPr lang="en-US" dirty="0">
                <a:ea typeface="Lato" panose="020F0502020204030203" pitchFamily="34" charset="0"/>
                <a:cs typeface="Arial" panose="020B0604020202020204" pitchFamily="34" charset="0"/>
              </a:rPr>
              <a:t>(3.9-9.7), </a:t>
            </a:r>
            <a:r>
              <a:rPr lang="en-US" b="1" dirty="0">
                <a:ea typeface="Lato" panose="020F0502020204030203" pitchFamily="34" charset="0"/>
                <a:cs typeface="Arial" panose="020B0604020202020204" pitchFamily="34" charset="0"/>
              </a:rPr>
              <a:t>Median DOR 9.8 months </a:t>
            </a:r>
            <a:r>
              <a:rPr lang="en-US" dirty="0">
                <a:ea typeface="Lato" panose="020F0502020204030203" pitchFamily="34" charset="0"/>
                <a:cs typeface="Arial" panose="020B0604020202020204" pitchFamily="34" charset="0"/>
              </a:rPr>
              <a:t>(7.4-12.9)</a:t>
            </a:r>
          </a:p>
          <a:p>
            <a:pPr algn="ctr"/>
            <a:r>
              <a:rPr lang="en-US" b="1" dirty="0" err="1">
                <a:ea typeface="Lato" panose="020F0502020204030203" pitchFamily="34" charset="0"/>
                <a:cs typeface="Arial" panose="020B0604020202020204" pitchFamily="34" charset="0"/>
              </a:rPr>
              <a:t>cORR</a:t>
            </a:r>
            <a:r>
              <a:rPr lang="en-US" b="1" dirty="0">
                <a:ea typeface="Lato" panose="020F0502020204030203" pitchFamily="34" charset="0"/>
                <a:cs typeface="Arial" panose="020B0604020202020204" pitchFamily="34" charset="0"/>
              </a:rPr>
              <a:t> 60% </a:t>
            </a:r>
            <a:r>
              <a:rPr lang="en-US" dirty="0">
                <a:ea typeface="Lato" panose="020F0502020204030203" pitchFamily="34" charset="0"/>
                <a:cs typeface="Arial" panose="020B0604020202020204" pitchFamily="34" charset="0"/>
              </a:rPr>
              <a:t>in patients with </a:t>
            </a:r>
            <a:r>
              <a:rPr lang="en-US" b="1" dirty="0">
                <a:ea typeface="Lato" panose="020F0502020204030203" pitchFamily="34" charset="0"/>
                <a:cs typeface="Arial" panose="020B0604020202020204" pitchFamily="34" charset="0"/>
              </a:rPr>
              <a:t>solvent front TRK mutation </a:t>
            </a:r>
            <a:r>
              <a:rPr lang="en-US" dirty="0">
                <a:ea typeface="Lato" panose="020F0502020204030203" pitchFamily="34" charset="0"/>
                <a:cs typeface="Arial" panose="020B0604020202020204" pitchFamily="34" charset="0"/>
              </a:rPr>
              <a:t>(n=25; 95% CI 39-79)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00FB6F-65D0-B609-F34A-9C062022CC56}"/>
              </a:ext>
            </a:extLst>
          </p:cNvPr>
          <p:cNvSpPr/>
          <p:nvPr/>
        </p:nvSpPr>
        <p:spPr>
          <a:xfrm>
            <a:off x="2281314" y="2715223"/>
            <a:ext cx="657225" cy="2790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96744A-75DB-88EA-0D11-31917F690054}"/>
              </a:ext>
            </a:extLst>
          </p:cNvPr>
          <p:cNvSpPr txBox="1"/>
          <p:nvPr/>
        </p:nvSpPr>
        <p:spPr>
          <a:xfrm>
            <a:off x="8593032" y="6338290"/>
            <a:ext cx="3200400" cy="369332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r"/>
            <a:endParaRPr lang="en-US" sz="1200" dirty="0">
              <a:latin typeface="Aptos" panose="020B00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  <a:p>
            <a:pPr algn="r"/>
            <a:r>
              <a:rPr lang="en-US" sz="1200" dirty="0">
                <a:latin typeface="Aptos" panose="020B00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Solomon B et al. ESMO 2023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A68232-CD21-67F0-6C93-B52242934589}"/>
              </a:ext>
            </a:extLst>
          </p:cNvPr>
          <p:cNvSpPr txBox="1"/>
          <p:nvPr/>
        </p:nvSpPr>
        <p:spPr>
          <a:xfrm>
            <a:off x="1490644" y="5984347"/>
            <a:ext cx="9210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6/2024: Received FDA accelerated approval for adult and pediatric patients 12 years or older with advanced </a:t>
            </a:r>
            <a:r>
              <a:rPr lang="en-US" sz="2000" b="1" i="1" dirty="0"/>
              <a:t>NTRK</a:t>
            </a:r>
            <a:r>
              <a:rPr lang="en-US" sz="2000" b="1" dirty="0"/>
              <a:t> fusion+ solid tumors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298CF6-3C70-E45E-7039-A371F8C7A119}"/>
              </a:ext>
            </a:extLst>
          </p:cNvPr>
          <p:cNvSpPr txBox="1"/>
          <p:nvPr/>
        </p:nvSpPr>
        <p:spPr>
          <a:xfrm>
            <a:off x="5796501" y="3333586"/>
            <a:ext cx="930303" cy="127220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r>
              <a:rPr lang="en-US" sz="800" dirty="0">
                <a:latin typeface="Calibri" panose="020F0502020204030204" pitchFamily="34" charset="0"/>
                <a:cs typeface="Calibri" panose="020F0502020204030204" pitchFamily="34" charset="0"/>
              </a:rPr>
              <a:t>Cholangiocarcinoma</a:t>
            </a:r>
          </a:p>
        </p:txBody>
      </p:sp>
    </p:spTree>
    <p:extLst>
      <p:ext uri="{BB962C8B-B14F-4D97-AF65-F5344CB8AC3E}">
        <p14:creationId xmlns:p14="http://schemas.microsoft.com/office/powerpoint/2010/main" val="8365925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E8ABCC-D2DA-1CA4-AECA-11E4E398AC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357FC-92C6-7B16-C6CA-755C3ACB8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75621"/>
            <a:ext cx="10972800" cy="1143000"/>
          </a:xfrm>
        </p:spPr>
        <p:txBody>
          <a:bodyPr>
            <a:noAutofit/>
          </a:bodyPr>
          <a:lstStyle/>
          <a:p>
            <a:r>
              <a:rPr lang="en-US" sz="3733" b="1" dirty="0">
                <a:latin typeface="Aptos" panose="020B00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Treatment of Metastatic TRK+ NSCLC: </a:t>
            </a:r>
            <a:r>
              <a:rPr lang="en-US" sz="3733" b="1" i="1" dirty="0">
                <a:latin typeface="Aptos" panose="020B00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My Take</a:t>
            </a:r>
            <a:endParaRPr lang="en-US" sz="3733" b="1" i="1" dirty="0">
              <a:latin typeface="Aptos" panose="020B00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11693E-2284-B6BE-2B62-132E12073A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823403"/>
            <a:ext cx="10972800" cy="470006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en-US" sz="3200" dirty="0">
                <a:latin typeface="Aptos" panose="020B00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Larotrectinib, entrectinib, and repotrectinib are all FDA-approved, NCCN guideline-recommended first-line therapies for metastatic TRK+ NSCLC</a:t>
            </a:r>
          </a:p>
          <a:p>
            <a:pPr>
              <a:lnSpc>
                <a:spcPct val="110000"/>
              </a:lnSpc>
            </a:pPr>
            <a:r>
              <a:rPr lang="en-US" sz="3200" dirty="0">
                <a:latin typeface="Aptos" panose="020B00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With longer follow-up, both entrectinib and larotrectinib continue to demonstrate significant clinical activity and favorable tolerability in patients</a:t>
            </a:r>
          </a:p>
          <a:p>
            <a:pPr>
              <a:lnSpc>
                <a:spcPct val="110000"/>
              </a:lnSpc>
            </a:pPr>
            <a:r>
              <a:rPr lang="en-US" sz="3200" dirty="0">
                <a:latin typeface="Aptos" panose="020B00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Repotrectinib is a next-generation TKI that has shown activity in TKI-naïve and -pretreated patients with TRK+ solid tumors</a:t>
            </a:r>
          </a:p>
          <a:p>
            <a:pPr>
              <a:lnSpc>
                <a:spcPct val="110000"/>
              </a:lnSpc>
            </a:pPr>
            <a:r>
              <a:rPr lang="en-US" sz="3200" dirty="0">
                <a:latin typeface="Aptos" panose="020B00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Knowledge of TKI-associated toxicities and optimal management strategies are critical for clinicians</a:t>
            </a:r>
          </a:p>
        </p:txBody>
      </p:sp>
    </p:spTree>
    <p:extLst>
      <p:ext uri="{BB962C8B-B14F-4D97-AF65-F5344CB8AC3E}">
        <p14:creationId xmlns:p14="http://schemas.microsoft.com/office/powerpoint/2010/main" val="21185327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A0A956-9489-D397-6202-5D0F03975F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2206C-EBB7-B6D2-C838-64C94E07A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i="1" dirty="0"/>
              <a:t>NRG1</a:t>
            </a:r>
            <a:r>
              <a:rPr lang="en-US" sz="4800" b="1" dirty="0"/>
              <a:t> Fusion-Positive (NRG1+) NSCLC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78DF5D-7ABA-5A96-2DAC-1AF96C8676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9035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DFB7C6-2D9D-F9E4-2456-C1B6EE61EE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EDC7A-5A7B-D2D9-CBF5-D1D6217A8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386" y="365125"/>
            <a:ext cx="3887223" cy="1325563"/>
          </a:xfrm>
        </p:spPr>
        <p:txBody>
          <a:bodyPr>
            <a:normAutofit fontScale="90000"/>
          </a:bodyPr>
          <a:lstStyle/>
          <a:p>
            <a:r>
              <a:rPr lang="en-US" sz="3600" b="1" dirty="0"/>
              <a:t>Zenocutuzumab in NRG1+ Cancer: </a:t>
            </a:r>
            <a:r>
              <a:rPr lang="en-US" sz="3600" b="1" dirty="0" err="1"/>
              <a:t>eNRGy</a:t>
            </a:r>
            <a:r>
              <a:rPr lang="en-US" sz="3600" b="1" dirty="0"/>
              <a:t> Phase II Trial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50D007-A1FE-5C81-4A59-95AAA5B66F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15705" y="143818"/>
            <a:ext cx="7454287" cy="32619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94B081-1B37-B3E2-9420-AFB8011B40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63463" y="3627111"/>
            <a:ext cx="5726574" cy="308707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6818A37-5C4C-F103-2A11-07A08F8888CB}"/>
              </a:ext>
            </a:extLst>
          </p:cNvPr>
          <p:cNvSpPr/>
          <p:nvPr/>
        </p:nvSpPr>
        <p:spPr>
          <a:xfrm>
            <a:off x="4312467" y="278626"/>
            <a:ext cx="324847" cy="2009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B31E47C2-1FE6-0554-2289-0D9CC5CF0C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690" t="20231" r="44323" b="15840"/>
          <a:stretch/>
        </p:blipFill>
        <p:spPr bwMode="auto">
          <a:xfrm>
            <a:off x="1170893" y="1774811"/>
            <a:ext cx="2593631" cy="4057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E0CAACF-7C27-D468-4CEC-A823058F7A2D}"/>
              </a:ext>
            </a:extLst>
          </p:cNvPr>
          <p:cNvSpPr txBox="1"/>
          <p:nvPr/>
        </p:nvSpPr>
        <p:spPr>
          <a:xfrm>
            <a:off x="89034" y="5821077"/>
            <a:ext cx="47573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HER2/HER3 bispecific antibody</a:t>
            </a:r>
          </a:p>
          <a:p>
            <a:pPr algn="ctr"/>
            <a:r>
              <a:rPr lang="en-US" dirty="0"/>
              <a:t>Dosing: 750 mg (</a:t>
            </a:r>
            <a:r>
              <a:rPr lang="en-US" dirty="0" err="1"/>
              <a:t>i.v.</a:t>
            </a:r>
            <a:r>
              <a:rPr lang="en-US" dirty="0"/>
              <a:t> infusion every 2 weeks)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C5D0BA1-3CEA-C82A-7471-BA31B4896713}"/>
              </a:ext>
            </a:extLst>
          </p:cNvPr>
          <p:cNvSpPr/>
          <p:nvPr/>
        </p:nvSpPr>
        <p:spPr>
          <a:xfrm>
            <a:off x="5441691" y="4865914"/>
            <a:ext cx="5726574" cy="293846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C50A22-216A-62E3-364A-CC4A2A3E59DE}"/>
              </a:ext>
            </a:extLst>
          </p:cNvPr>
          <p:cNvSpPr txBox="1"/>
          <p:nvPr/>
        </p:nvSpPr>
        <p:spPr>
          <a:xfrm>
            <a:off x="279918" y="6524980"/>
            <a:ext cx="5379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Schram AM et al., N Engl J Med 2025;392(6):566-76; Schram AM et al., ASCO 2022</a:t>
            </a:r>
          </a:p>
        </p:txBody>
      </p:sp>
    </p:spTree>
    <p:extLst>
      <p:ext uri="{BB962C8B-B14F-4D97-AF65-F5344CB8AC3E}">
        <p14:creationId xmlns:p14="http://schemas.microsoft.com/office/powerpoint/2010/main" val="20429131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88824-CF90-3BA1-68E8-5AC201E27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660"/>
            <a:ext cx="10515600" cy="953076"/>
          </a:xfrm>
        </p:spPr>
        <p:txBody>
          <a:bodyPr>
            <a:normAutofit/>
          </a:bodyPr>
          <a:lstStyle/>
          <a:p>
            <a:r>
              <a:rPr lang="en-US" sz="3600" b="1" dirty="0"/>
              <a:t>Zenocutuzumab in NRG1+ Cancer: Safety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8AF019-1EE3-F0B8-7DFF-0FA40122D8B8}"/>
              </a:ext>
            </a:extLst>
          </p:cNvPr>
          <p:cNvSpPr txBox="1"/>
          <p:nvPr/>
        </p:nvSpPr>
        <p:spPr>
          <a:xfrm>
            <a:off x="380998" y="991244"/>
            <a:ext cx="5257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Most common grade 3/4 treatment-related AEs: diarrhea and anemia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One patient with treatment discontinuation due to drug-related AE (grade 2 pneumonitis)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AEs resulting in treatment delay: 31% (6% with treatment-related delay)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AEs resulting in dosing interruption: 10%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Infusion-related reactions: 14%, all grades 1-2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F3EF64-6CEE-9FA7-090B-72D69B258F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67398" y="977736"/>
            <a:ext cx="5903453" cy="55680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1DB812-FAA5-F77C-3205-6633BE8EA7F2}"/>
              </a:ext>
            </a:extLst>
          </p:cNvPr>
          <p:cNvSpPr txBox="1"/>
          <p:nvPr/>
        </p:nvSpPr>
        <p:spPr>
          <a:xfrm>
            <a:off x="609599" y="6431488"/>
            <a:ext cx="5257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Schram AM et al., N Engl J Med 2025;392(6):566-76</a:t>
            </a:r>
          </a:p>
        </p:txBody>
      </p:sp>
    </p:spTree>
    <p:extLst>
      <p:ext uri="{BB962C8B-B14F-4D97-AF65-F5344CB8AC3E}">
        <p14:creationId xmlns:p14="http://schemas.microsoft.com/office/powerpoint/2010/main" val="28352660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200943-B2CB-D31B-8D64-7B24EB7E35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8C689-2828-0A6C-1542-97EA3525D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10157"/>
            <a:ext cx="10972800" cy="1143000"/>
          </a:xfrm>
        </p:spPr>
        <p:txBody>
          <a:bodyPr>
            <a:noAutofit/>
          </a:bodyPr>
          <a:lstStyle/>
          <a:p>
            <a:r>
              <a:rPr lang="en-US" sz="3733" b="1" dirty="0">
                <a:latin typeface="Aptos" panose="020B00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Treatment of Metastatic NRG1+ NSCLC: </a:t>
            </a:r>
            <a:r>
              <a:rPr lang="en-US" sz="3733" b="1" i="1" dirty="0">
                <a:latin typeface="Aptos" panose="020B00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My Take</a:t>
            </a:r>
            <a:endParaRPr lang="en-US" sz="3733" b="1" i="1" dirty="0">
              <a:latin typeface="Aptos" panose="020B00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F4082D-0F15-605B-1DBC-C239304C1C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823403"/>
            <a:ext cx="11277600" cy="452444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ptos" panose="020B00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Zenocutuzumab represents a new SOC, FDA-approved treatment option for patients with advanced NRG1 fusion+ NSCLC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ptos" panose="020B00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The ORR (31%) is more modest relative to other targeted therapies in NSCLC, and therefore, I would reserve </a:t>
            </a:r>
            <a:r>
              <a:rPr lang="en-US" sz="3200" dirty="0" err="1">
                <a:latin typeface="Aptos" panose="020B00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zenocutuzumab</a:t>
            </a:r>
            <a:r>
              <a:rPr lang="en-US" sz="3200" dirty="0">
                <a:latin typeface="Aptos" panose="020B00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as later-line therapy </a:t>
            </a:r>
          </a:p>
        </p:txBody>
      </p:sp>
    </p:spTree>
    <p:extLst>
      <p:ext uri="{BB962C8B-B14F-4D97-AF65-F5344CB8AC3E}">
        <p14:creationId xmlns:p14="http://schemas.microsoft.com/office/powerpoint/2010/main" val="29647082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B423F-5B68-33D3-52FE-22A6E2359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753" y="142101"/>
            <a:ext cx="10515600" cy="1325563"/>
          </a:xfrm>
        </p:spPr>
        <p:txBody>
          <a:bodyPr/>
          <a:lstStyle/>
          <a:p>
            <a:r>
              <a:rPr lang="en-US" sz="4400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eXalt3 Study Design </a:t>
            </a:r>
            <a:endParaRPr lang="en-US" dirty="0"/>
          </a:p>
        </p:txBody>
      </p:sp>
      <p:pic>
        <p:nvPicPr>
          <p:cNvPr id="9" name="Content Placeholder 8" descr="A diagram of a patient's medication&#10;&#10;AI-generated content may be incorrect.">
            <a:extLst>
              <a:ext uri="{FF2B5EF4-FFF2-40B4-BE49-F238E27FC236}">
                <a16:creationId xmlns:a16="http://schemas.microsoft.com/office/drawing/2014/main" id="{EB08D203-09CA-78C4-DB9C-372221E035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0975" y="1556172"/>
            <a:ext cx="10860897" cy="4383553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03407B8-181F-703D-E025-74B1A2B3DFB7}"/>
              </a:ext>
            </a:extLst>
          </p:cNvPr>
          <p:cNvSpPr txBox="1"/>
          <p:nvPr/>
        </p:nvSpPr>
        <p:spPr>
          <a:xfrm>
            <a:off x="10235537" y="6537480"/>
            <a:ext cx="17516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Horn L., WCLC 2020</a:t>
            </a:r>
          </a:p>
        </p:txBody>
      </p:sp>
    </p:spTree>
    <p:extLst>
      <p:ext uri="{BB962C8B-B14F-4D97-AF65-F5344CB8AC3E}">
        <p14:creationId xmlns:p14="http://schemas.microsoft.com/office/powerpoint/2010/main" val="34828203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1302B28-3A42-FED9-E01C-82EB4E454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err="1"/>
              <a:t>Ensartinib</a:t>
            </a:r>
            <a:r>
              <a:rPr lang="en-US" sz="3600" b="1" dirty="0"/>
              <a:t> in Metastatic ALK+ NSCLC:</a:t>
            </a:r>
            <a:br>
              <a:rPr lang="en-US" sz="3600" b="1" dirty="0"/>
            </a:br>
            <a:r>
              <a:rPr lang="en-US" sz="3600" b="1" dirty="0"/>
              <a:t>PFS Results, Phase </a:t>
            </a:r>
            <a:r>
              <a:rPr lang="en-US" sz="3600" b="1"/>
              <a:t>III eXalt3 </a:t>
            </a:r>
            <a:r>
              <a:rPr lang="en-US" sz="3600" b="1" dirty="0"/>
              <a:t>Trial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A5BF471-711B-AF5E-97B8-A0355F773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5534" y="1690688"/>
            <a:ext cx="6160931" cy="4717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8880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1389A-3FA5-DA03-3C60-34C1FA20A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8126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/>
              <a:t>Lorlatinib in Metastatic ALK+ NSCLC: </a:t>
            </a:r>
            <a:br>
              <a:rPr lang="en-US" sz="3600" b="1" dirty="0"/>
            </a:br>
            <a:r>
              <a:rPr lang="en-US" sz="3600" b="1" dirty="0"/>
              <a:t>Phase III CROWN Trial</a:t>
            </a:r>
          </a:p>
        </p:txBody>
      </p:sp>
      <p:pic>
        <p:nvPicPr>
          <p:cNvPr id="18" name="Picture 17" descr="A diagram of a patient's health&#10;&#10;AI-generated content may be incorrect.">
            <a:extLst>
              <a:ext uri="{FF2B5EF4-FFF2-40B4-BE49-F238E27FC236}">
                <a16:creationId xmlns:a16="http://schemas.microsoft.com/office/drawing/2014/main" id="{34429BCB-44B7-9602-5A72-E3BF7F99B3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" y="1510934"/>
            <a:ext cx="10687217" cy="488469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FE0EAE3-80C1-F763-D3BE-5C0B6BAC7A99}"/>
              </a:ext>
            </a:extLst>
          </p:cNvPr>
          <p:cNvSpPr txBox="1"/>
          <p:nvPr/>
        </p:nvSpPr>
        <p:spPr>
          <a:xfrm>
            <a:off x="7737279" y="6492875"/>
            <a:ext cx="42560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Aptos" panose="020B00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Solomon B et al., ESMO 2020</a:t>
            </a:r>
          </a:p>
        </p:txBody>
      </p:sp>
    </p:spTree>
    <p:extLst>
      <p:ext uri="{BB962C8B-B14F-4D97-AF65-F5344CB8AC3E}">
        <p14:creationId xmlns:p14="http://schemas.microsoft.com/office/powerpoint/2010/main" val="20731610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03278D-AB97-BA30-B270-4DDC72A6E2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CF1E2-92D1-42F0-D5AA-BAE56D521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/>
              <a:t>Lorlatinib in Metastatic ALK+ NSCLC: </a:t>
            </a:r>
            <a:br>
              <a:rPr lang="en-US" sz="3600" b="1" dirty="0"/>
            </a:br>
            <a:r>
              <a:rPr lang="en-US" sz="3600" b="1" dirty="0"/>
              <a:t>CROWN Trial 5-Year Outcomes Update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D33759-188A-81A1-1A70-9987F09875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759" t="2540" r="1871" b="18252"/>
          <a:stretch/>
        </p:blipFill>
        <p:spPr>
          <a:xfrm>
            <a:off x="60850" y="2577389"/>
            <a:ext cx="5915053" cy="33773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818F6F-227D-CD80-3F35-8CE9B8C450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16098" y="2479829"/>
            <a:ext cx="5592168" cy="388103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CAE44EB-39B3-1176-E570-B876654B9B72}"/>
              </a:ext>
            </a:extLst>
          </p:cNvPr>
          <p:cNvSpPr/>
          <p:nvPr/>
        </p:nvSpPr>
        <p:spPr>
          <a:xfrm>
            <a:off x="6216098" y="2479829"/>
            <a:ext cx="426435" cy="4710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8EBEFE-EA8B-6ED4-0681-EA22082F2C0C}"/>
              </a:ext>
            </a:extLst>
          </p:cNvPr>
          <p:cNvSpPr txBox="1"/>
          <p:nvPr/>
        </p:nvSpPr>
        <p:spPr>
          <a:xfrm>
            <a:off x="945612" y="1671289"/>
            <a:ext cx="41563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PFS </a:t>
            </a:r>
          </a:p>
          <a:p>
            <a:pPr algn="ctr"/>
            <a:r>
              <a:rPr lang="en-US" sz="2000" b="1" dirty="0"/>
              <a:t>(investigator assessment)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3D7024-2388-C932-469E-ACF893EFA287}"/>
              </a:ext>
            </a:extLst>
          </p:cNvPr>
          <p:cNvSpPr txBox="1"/>
          <p:nvPr/>
        </p:nvSpPr>
        <p:spPr>
          <a:xfrm>
            <a:off x="7185341" y="1671289"/>
            <a:ext cx="41563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Time to intracranial progression</a:t>
            </a:r>
          </a:p>
          <a:p>
            <a:pPr algn="ctr"/>
            <a:r>
              <a:rPr lang="en-US" sz="2000" b="1" dirty="0"/>
              <a:t>(investigator assessment)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4BAF1E-F328-BB41-62F4-1AC3479A4654}"/>
              </a:ext>
            </a:extLst>
          </p:cNvPr>
          <p:cNvSpPr txBox="1"/>
          <p:nvPr/>
        </p:nvSpPr>
        <p:spPr>
          <a:xfrm>
            <a:off x="8150597" y="6528429"/>
            <a:ext cx="38404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Solomon B et al., J Clin Oncol 2024;42(29):3400-9</a:t>
            </a:r>
          </a:p>
        </p:txBody>
      </p:sp>
    </p:spTree>
    <p:extLst>
      <p:ext uri="{BB962C8B-B14F-4D97-AF65-F5344CB8AC3E}">
        <p14:creationId xmlns:p14="http://schemas.microsoft.com/office/powerpoint/2010/main" val="31071578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32E21C-8753-9B45-9370-AE3C7B5A05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F62F0-62B0-7164-C359-C39420F80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Lorlatinib in Metastatic ALK+ NSCLC: </a:t>
            </a:r>
            <a:br>
              <a:rPr lang="en-US" sz="3600" b="1" dirty="0"/>
            </a:br>
            <a:r>
              <a:rPr lang="en-US" sz="3600" b="1" dirty="0"/>
              <a:t>CROWN Trial 5-Year Safety Update</a:t>
            </a:r>
          </a:p>
        </p:txBody>
      </p:sp>
      <p:sp>
        <p:nvSpPr>
          <p:cNvPr id="3" name="Content Placeholder 7">
            <a:extLst>
              <a:ext uri="{FF2B5EF4-FFF2-40B4-BE49-F238E27FC236}">
                <a16:creationId xmlns:a16="http://schemas.microsoft.com/office/drawing/2014/main" id="{26BA048D-118D-45A9-4FDD-7AE684EFCB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94867"/>
            <a:ext cx="10515600" cy="4398115"/>
          </a:xfrm>
        </p:spPr>
        <p:txBody>
          <a:bodyPr>
            <a:normAutofit/>
          </a:bodyPr>
          <a:lstStyle/>
          <a:p>
            <a:r>
              <a:rPr lang="en-US" dirty="0"/>
              <a:t>With long exposure to lorlatinib, </a:t>
            </a:r>
            <a:r>
              <a:rPr lang="en-US" b="1" dirty="0"/>
              <a:t>no new safety signals </a:t>
            </a:r>
            <a:r>
              <a:rPr lang="en-US" dirty="0"/>
              <a:t>emerged, and treatment discontinuation remained low after 5 years of follow-up </a:t>
            </a:r>
          </a:p>
          <a:p>
            <a:r>
              <a:rPr lang="en-US" dirty="0"/>
              <a:t>With lorlatinib</a:t>
            </a:r>
            <a:r>
              <a:rPr lang="en-US" b="1" dirty="0"/>
              <a:t>, all-cause AEs led to permanent discontinuation in 11% of patients; in 5%, these AEs were treatment related</a:t>
            </a:r>
            <a:r>
              <a:rPr lang="en-US" b="1" baseline="30000" dirty="0"/>
              <a:t>1</a:t>
            </a:r>
          </a:p>
          <a:p>
            <a:pPr lvl="1">
              <a:buFont typeface="Calibri" panose="020F0502020204030204" pitchFamily="34" charset="0"/>
              <a:buChar char="–"/>
            </a:pPr>
            <a:r>
              <a:rPr lang="en-US" dirty="0"/>
              <a:t>In patients who did not discontinue, AEs were efficiently managed with active measures including dose modifications</a:t>
            </a:r>
          </a:p>
          <a:p>
            <a:r>
              <a:rPr lang="en-US" dirty="0"/>
              <a:t>Dose reduction (in the first 16 weeks) did not affect efficacy of lorlatinib</a:t>
            </a:r>
            <a:r>
              <a:rPr lang="en-US" baseline="30000" dirty="0"/>
              <a:t>1</a:t>
            </a:r>
          </a:p>
        </p:txBody>
      </p:sp>
      <p:sp>
        <p:nvSpPr>
          <p:cNvPr id="4" name="Footer Placeholder 12">
            <a:extLst>
              <a:ext uri="{FF2B5EF4-FFF2-40B4-BE49-F238E27FC236}">
                <a16:creationId xmlns:a16="http://schemas.microsoft.com/office/drawing/2014/main" id="{6C006C90-AFB7-D6DE-17D9-7CEB241D1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8309" y="6023705"/>
            <a:ext cx="10515600" cy="338554"/>
          </a:xfrm>
        </p:spPr>
        <p:txBody>
          <a:bodyPr/>
          <a:lstStyle/>
          <a:p>
            <a:pPr algn="l"/>
            <a:r>
              <a:rPr lang="en-US" sz="1050" dirty="0">
                <a:solidFill>
                  <a:schemeClr val="tx1"/>
                </a:solidFill>
              </a:rPr>
              <a:t>AE, adverse event</a:t>
            </a:r>
            <a:r>
              <a:rPr lang="en-US" sz="1050" dirty="0"/>
              <a:t>.  </a:t>
            </a:r>
            <a:br>
              <a:rPr lang="en-US" sz="1050" dirty="0"/>
            </a:br>
            <a:r>
              <a:rPr lang="en-US" sz="1050" dirty="0">
                <a:solidFill>
                  <a:schemeClr val="tx1"/>
                </a:solidFill>
              </a:rPr>
              <a:t>1. Solomon BJ, et al. </a:t>
            </a:r>
            <a:r>
              <a:rPr lang="en-US" sz="1050" i="1" dirty="0">
                <a:solidFill>
                  <a:schemeClr val="tx1"/>
                </a:solidFill>
              </a:rPr>
              <a:t>J Clin Oncol</a:t>
            </a:r>
            <a:r>
              <a:rPr lang="en-US" sz="1050" dirty="0">
                <a:solidFill>
                  <a:schemeClr val="tx1"/>
                </a:solidFill>
              </a:rPr>
              <a:t>. 2024 May 31:JCO2400581. </a:t>
            </a:r>
            <a:endParaRPr lang="en-US"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44EBEB-B8A2-DB6C-D5F8-017132D73CB8}"/>
              </a:ext>
            </a:extLst>
          </p:cNvPr>
          <p:cNvSpPr txBox="1"/>
          <p:nvPr/>
        </p:nvSpPr>
        <p:spPr>
          <a:xfrm>
            <a:off x="7124737" y="6297161"/>
            <a:ext cx="4898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Solomon B et al., J Clin Oncol 2024;42(29):3400-9</a:t>
            </a:r>
          </a:p>
          <a:p>
            <a:pPr algn="r"/>
            <a:r>
              <a:rPr lang="en-US" sz="1200" dirty="0"/>
              <a:t>Bauer T et al., WCLC 2024</a:t>
            </a:r>
          </a:p>
        </p:txBody>
      </p:sp>
    </p:spTree>
    <p:extLst>
      <p:ext uri="{BB962C8B-B14F-4D97-AF65-F5344CB8AC3E}">
        <p14:creationId xmlns:p14="http://schemas.microsoft.com/office/powerpoint/2010/main" val="11438324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Bayer 2017">
    <a:dk1>
      <a:srgbClr val="000000"/>
    </a:dk1>
    <a:lt1>
      <a:srgbClr val="FFFFFF"/>
    </a:lt1>
    <a:dk2>
      <a:srgbClr val="FF3162"/>
    </a:dk2>
    <a:lt2>
      <a:srgbClr val="624963"/>
    </a:lt2>
    <a:accent1>
      <a:srgbClr val="10384F"/>
    </a:accent1>
    <a:accent2>
      <a:srgbClr val="00BCFF"/>
    </a:accent2>
    <a:accent3>
      <a:srgbClr val="004422"/>
    </a:accent3>
    <a:accent4>
      <a:srgbClr val="89D329"/>
    </a:accent4>
    <a:accent5>
      <a:srgbClr val="443247"/>
    </a:accent5>
    <a:accent6>
      <a:srgbClr val="D30F4B"/>
    </a:accent6>
    <a:hlink>
      <a:srgbClr val="00BCFF"/>
    </a:hlink>
    <a:folHlink>
      <a:srgbClr val="89D329"/>
    </a:folHlink>
  </a:clrScheme>
  <a:fontScheme name="Arial">
    <a:majorFont>
      <a:latin typeface="Arial"/>
      <a:ea typeface="Arial"/>
      <a:cs typeface="Arial"/>
    </a:majorFont>
    <a:minorFont>
      <a:latin typeface="Arial"/>
      <a:ea typeface="Arial"/>
      <a:cs typeface="Arial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862A45804C7345BFDE61DA2C172BE7" ma:contentTypeVersion="21" ma:contentTypeDescription="Create a new document." ma:contentTypeScope="" ma:versionID="500711ca9c67da191d2b15b5ca992245">
  <xsd:schema xmlns:xsd="http://www.w3.org/2001/XMLSchema" xmlns:xs="http://www.w3.org/2001/XMLSchema" xmlns:p="http://schemas.microsoft.com/office/2006/metadata/properties" xmlns:ns1="96f1686b-f877-4eb8-89ab-3a67a5dc2612" xmlns:ns3="b4104d5b-b872-4636-a728-507be7308f43" targetNamespace="http://schemas.microsoft.com/office/2006/metadata/properties" ma:root="true" ma:fieldsID="b508e5b81f94dd78c708f6de3fbd9d7e" ns1:_="" ns3:_="">
    <xsd:import namespace="96f1686b-f877-4eb8-89ab-3a67a5dc2612"/>
    <xsd:import namespace="b4104d5b-b872-4636-a728-507be7308f43"/>
    <xsd:element name="properties">
      <xsd:complexType>
        <xsd:sequence>
          <xsd:element name="documentManagement">
            <xsd:complexType>
              <xsd:all>
                <xsd:element ref="ns1:QID" minOccurs="0"/>
                <xsd:element ref="ns1:Status" minOccurs="0"/>
                <xsd:element ref="ns1:MediaServiceMetadata" minOccurs="0"/>
                <xsd:element ref="ns1:MediaServiceFastMetadata" minOccurs="0"/>
                <xsd:element ref="ns1:MediaServiceAutoTags" minOccurs="0"/>
                <xsd:element ref="ns1:MediaServiceOCR" minOccurs="0"/>
                <xsd:element ref="ns1:MediaServiceDateTaken" minOccurs="0"/>
                <xsd:element ref="ns1:MediaServiceLocation" minOccurs="0"/>
                <xsd:element ref="ns3:SharedWithUsers" minOccurs="0"/>
                <xsd:element ref="ns3:SharedWithDetails" minOccurs="0"/>
                <xsd:element ref="ns1:MediaServiceEventHashCode" minOccurs="0"/>
                <xsd:element ref="ns1:MediaServiceGenerationTime" minOccurs="0"/>
                <xsd:element ref="ns3:TaxKeywordTaxHTField" minOccurs="0"/>
                <xsd:element ref="ns3:TaxCatchAll" minOccurs="0"/>
                <xsd:element ref="ns1:MediaServiceAutoKeyPoints" minOccurs="0"/>
                <xsd:element ref="ns1:MediaServiceKeyPoints" minOccurs="0"/>
                <xsd:element ref="ns1:lcf76f155ced4ddcb4097134ff3c332f" minOccurs="0"/>
                <xsd:element ref="ns1:MediaServiceObjectDetectorVersions" minOccurs="0"/>
                <xsd:element ref="ns1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f1686b-f877-4eb8-89ab-3a67a5dc2612" elementFormDefault="qualified">
    <xsd:import namespace="http://schemas.microsoft.com/office/2006/documentManagement/types"/>
    <xsd:import namespace="http://schemas.microsoft.com/office/infopath/2007/PartnerControls"/>
    <xsd:element name="QID" ma:index="0" nillable="true" ma:displayName="QID" ma:indexed="true" ma:internalName="QID">
      <xsd:simpleType>
        <xsd:restriction base="dms:Number"/>
      </xsd:simpleType>
    </xsd:element>
    <xsd:element name="Status" ma:index="3" nillable="true" ma:displayName="Status" ma:format="Dropdown" ma:internalName="Status">
      <xsd:simpleType>
        <xsd:restriction base="dms:Choice">
          <xsd:enumeration value="Not started"/>
          <xsd:enumeration value="Web Build"/>
          <xsd:enumeration value="In Progress"/>
          <xsd:enumeration value="Launched"/>
          <xsd:enumeration value="Complete"/>
          <xsd:enumeration value="Delayed"/>
        </xsd:restriction>
      </xsd:simpleType>
    </xsd:element>
    <xsd:element name="MediaServiceMetadata" ma:index="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7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8" nillable="true" ma:displayName="MediaServiceAutoTags" ma:internalName="MediaServiceAutoTags" ma:readOnly="true">
      <xsd:simpleType>
        <xsd:restriction base="dms:Text"/>
      </xsd:simpleType>
    </xsd:element>
    <xsd:element name="MediaServiceOCR" ma:index="9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4c811d1f-5e4a-4ee3-9cfd-88a4fb073ce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104d5b-b872-4636-a728-507be7308f4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KeywordTaxHTField" ma:index="21" nillable="true" ma:taxonomy="true" ma:internalName="TaxKeywordTaxHTField" ma:taxonomyFieldName="TaxKeyword" ma:displayName="Enterprise Keywords" ma:fieldId="{23f27201-bee3-471e-b2e7-b64fd8b7ca38}" ma:taxonomyMulti="true" ma:sspId="00000000-0000-0000-0000-000000000000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22" nillable="true" ma:displayName="Taxonomy Catch All Column" ma:hidden="true" ma:list="{d75259b8-d078-43ce-9531-d35c0553c861}" ma:internalName="TaxCatchAll" ma:showField="CatchAllData" ma:web="b4104d5b-b872-4636-a728-507be7308f4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6" ma:displayName="Content Type"/>
        <xsd:element ref="dc:title" minOccurs="0" maxOccurs="1" ma:index="2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96f1686b-f877-4eb8-89ab-3a67a5dc2612" xsi:nil="true"/>
    <TaxCatchAll xmlns="b4104d5b-b872-4636-a728-507be7308f43" xsi:nil="true"/>
    <QID xmlns="96f1686b-f877-4eb8-89ab-3a67a5dc2612" xsi:nil="true"/>
    <lcf76f155ced4ddcb4097134ff3c332f xmlns="96f1686b-f877-4eb8-89ab-3a67a5dc2612">
      <Terms xmlns="http://schemas.microsoft.com/office/infopath/2007/PartnerControls"/>
    </lcf76f155ced4ddcb4097134ff3c332f>
    <TaxKeywordTaxHTField xmlns="b4104d5b-b872-4636-a728-507be7308f43">
      <Terms xmlns="http://schemas.microsoft.com/office/infopath/2007/PartnerControls"/>
    </TaxKeywordTaxHTField>
  </documentManagement>
</p:properties>
</file>

<file path=customXml/itemProps1.xml><?xml version="1.0" encoding="utf-8"?>
<ds:datastoreItem xmlns:ds="http://schemas.openxmlformats.org/officeDocument/2006/customXml" ds:itemID="{EB17BFDA-E8C2-426C-8A6B-1250994D6666}"/>
</file>

<file path=customXml/itemProps2.xml><?xml version="1.0" encoding="utf-8"?>
<ds:datastoreItem xmlns:ds="http://schemas.openxmlformats.org/officeDocument/2006/customXml" ds:itemID="{464458EF-4A17-474B-8E3F-71AAD754384C}"/>
</file>

<file path=customXml/itemProps3.xml><?xml version="1.0" encoding="utf-8"?>
<ds:datastoreItem xmlns:ds="http://schemas.openxmlformats.org/officeDocument/2006/customXml" ds:itemID="{F6568FB3-8D77-4198-B052-3BBA01DFAB39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1676</TotalTime>
  <Words>3073</Words>
  <Application>Microsoft Macintosh PowerPoint</Application>
  <PresentationFormat>Widescreen</PresentationFormat>
  <Paragraphs>559</Paragraphs>
  <Slides>46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4" baseType="lpstr">
      <vt:lpstr>Aptos</vt:lpstr>
      <vt:lpstr>Aptos Display</vt:lpstr>
      <vt:lpstr>Arial</vt:lpstr>
      <vt:lpstr>Calibri</vt:lpstr>
      <vt:lpstr>Lato</vt:lpstr>
      <vt:lpstr>Noto Sans Symbols</vt:lpstr>
      <vt:lpstr>Wingdings</vt:lpstr>
      <vt:lpstr>Office Theme</vt:lpstr>
      <vt:lpstr>Year in Review – Targeted Lung Cancer Edition Therapeutic Approaches Targeting  ALK, ROS1, RET, TRK, NRG1</vt:lpstr>
      <vt:lpstr>ALK+ NSCLC</vt:lpstr>
      <vt:lpstr>Evolution of First- and Next-Generation ALK Inhibitors for ALK+ NSCLC</vt:lpstr>
      <vt:lpstr>FDA approves ensartinib for ALK-positive locally advanced or metastatic non-small cell lung cancer Press Release: December 18, 2024</vt:lpstr>
      <vt:lpstr>eXalt3 Study Design </vt:lpstr>
      <vt:lpstr>Ensartinib in Metastatic ALK+ NSCLC: PFS Results, Phase III eXalt3 Trial</vt:lpstr>
      <vt:lpstr>Lorlatinib in Metastatic ALK+ NSCLC:  Phase III CROWN Trial</vt:lpstr>
      <vt:lpstr>Lorlatinib in Metastatic ALK+ NSCLC:  CROWN Trial 5-Year Outcomes Update</vt:lpstr>
      <vt:lpstr>Lorlatinib in Metastatic ALK+ NSCLC:  CROWN Trial 5-Year Safety Update</vt:lpstr>
      <vt:lpstr>Lorlatinib in Metastatic ALK+ NSCLC:  CROWN Trial 5-Year Safety Update, AE Kinetics</vt:lpstr>
      <vt:lpstr>Lorlatinib in Metastatic ALK+ NSCLC:  CROWN Trial 5-Year Safety Update, AE Management</vt:lpstr>
      <vt:lpstr>NVL-655 (Neladalkib) in Metastatic ALK+ NSCLC: Phase I/II ALKOVE-1 Trial</vt:lpstr>
      <vt:lpstr>NVL-655 (Neladalkib) in Metastatic ALK+ NSCLC: Phase I/II ALKOVE-1 Trial</vt:lpstr>
      <vt:lpstr>Treatment of Metastatic ALK+ NSCLC: My Take</vt:lpstr>
      <vt:lpstr>Bringing ALK-Targeted Therapy to Early-Stage Disease: Phase III ALINA Trial of Alectinib</vt:lpstr>
      <vt:lpstr>Bringing ALK TKI Alectinib to Early-Stage Disease: ALINA Trial DFS Results</vt:lpstr>
      <vt:lpstr>Safety Data from ALINA</vt:lpstr>
      <vt:lpstr>Safety Data from ALINA</vt:lpstr>
      <vt:lpstr>Adjuvant ALK TKI for Resected ALK+ NSCLC:  My Take</vt:lpstr>
      <vt:lpstr>ROS1 Fusion-Positive (ROS1+) NSCLC</vt:lpstr>
      <vt:lpstr>NCCN Recommendations For the Management of Metastatic ROS1+ NSCLC </vt:lpstr>
      <vt:lpstr>PowerPoint Presentation</vt:lpstr>
      <vt:lpstr>Repotrectinib in Metastatic ROS1+ NSCLC: Phase I/II TRIDENT-1 Update (median follow-up 33.9 mo)</vt:lpstr>
      <vt:lpstr>Treatment Patterns After First-Line Repotrectinib in TRIDENT-1</vt:lpstr>
      <vt:lpstr>Taletrectinib in Metastatic ROS1+ NSCLC: Global Phase II TRUST-II Trial </vt:lpstr>
      <vt:lpstr>Taletrectinib in Metastatic ROS1+ NSCLC: Safety Data from TRUST-II</vt:lpstr>
      <vt:lpstr>Taletrectinib in ROS1+ NSCLC: Pooled Efficacy Data from TRUST-I &amp; TRUST-II</vt:lpstr>
      <vt:lpstr>Taletrectinib in ROS1+ NSCLC: Pooled CNS Efficacy </vt:lpstr>
      <vt:lpstr>Zidesamtinib (NVL-520) in ROS1+ NSCLC: Phase I/II ARROS-1 Trial, Preliminary Efficacy</vt:lpstr>
      <vt:lpstr>Zidesamtinib (NVL-520) in ROS1+ NSCLC: Phase I/II ARROS-1 Trial, Safety Profile</vt:lpstr>
      <vt:lpstr>Treatment of Metastatic ROS1+ NSCLC: My Take</vt:lpstr>
      <vt:lpstr>RET Fusion-Positive (RET+) NSCLC</vt:lpstr>
      <vt:lpstr>Selpercatinib and Pralsetinib in RET+ NSCLC</vt:lpstr>
      <vt:lpstr>Selpercatinib in RET+ NSCLC: CNS Efficacy, Data from the Phase III LIBRETTO-431 Trial</vt:lpstr>
      <vt:lpstr>Selpercatinib in RET+ NSCLC: CNS Protective Effect, Data from the Phase III LIBRETTO-431 Trial</vt:lpstr>
      <vt:lpstr>Treatment of Metastatic RET+ NSCLC: My Take</vt:lpstr>
      <vt:lpstr>NTRK1-3 Fusion-Positive (TRK+) NSCLC</vt:lpstr>
      <vt:lpstr>Entrectinib in TRK+ NSCLC: Update</vt:lpstr>
      <vt:lpstr>Larotrectinib in TRK+ NSCLC: Update</vt:lpstr>
      <vt:lpstr>Larotrectinib in TRK+ NSCLC: Safety Update</vt:lpstr>
      <vt:lpstr>Repotrectinib in TRK+ Solid Tumors:  Phase I/II TRIDENT-1 Trial, NTRK1-3 Cohorts</vt:lpstr>
      <vt:lpstr>Treatment of Metastatic TRK+ NSCLC: My Take</vt:lpstr>
      <vt:lpstr>NRG1 Fusion-Positive (NRG1+) NSCLC</vt:lpstr>
      <vt:lpstr>Zenocutuzumab in NRG1+ Cancer: eNRGy Phase II Trial</vt:lpstr>
      <vt:lpstr>Zenocutuzumab in NRG1+ Cancer: Safety</vt:lpstr>
      <vt:lpstr>Treatment of Metastatic NRG1+ NSCLC: My Take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Lin, Jessica Jiyeong,M.D.</dc:creator>
  <cp:lastModifiedBy>Yadi Zheng</cp:lastModifiedBy>
  <cp:revision>135</cp:revision>
  <dcterms:created xsi:type="dcterms:W3CDTF">2025-04-29T14:59:26Z</dcterms:created>
  <dcterms:modified xsi:type="dcterms:W3CDTF">2025-05-12T19:05:47Z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0x01010018862A45804C7345BFDE61DA2C172BE7</vt:lpwstr>
  </property>
</Properties>
</file>