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entation.xml" ContentType="application/vnd.openxmlformats-officedocument.presentationml.presentation.main+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90.xml" ContentType="application/vnd.openxmlformats-officedocument.presentationml.slide+xml"/>
  <Override PartName="/ppt/slideMasters/slideMaster2.xml" ContentType="application/vnd.openxmlformats-officedocument.presentationml.slideMaster+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72.xml" ContentType="application/vnd.openxmlformats-officedocument.presentationml.slideLayout+xml"/>
  <Override PartName="/ppt/slideMasters/slideMaster1.xml" ContentType="application/vnd.openxmlformats-officedocument.presentationml.slideMaster+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notesSlides/notesSlide21.xml" ContentType="application/vnd.openxmlformats-officedocument.presentationml.notesSlide+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Layouts/slideLayout122.xml" ContentType="application/vnd.openxmlformats-officedocument.presentationml.slideLayout+xml"/>
  <Override PartName="/ppt/slideLayouts/slideLayout73.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ink/ink11.xml" ContentType="application/inkml+xml"/>
  <Override PartName="/ppt/ink/ink10.xml" ContentType="application/inkml+xml"/>
  <Override PartName="/ppt/ink/ink9.xml" ContentType="application/inkml+xml"/>
  <Override PartName="/ppt/ink/ink8.xml" ContentType="application/inkml+xml"/>
  <Override PartName="/ppt/ink/ink7.xml" ContentType="application/inkml+xml"/>
  <Override PartName="/ppt/ink/ink6.xml" ContentType="application/inkml+xml"/>
  <Override PartName="/ppt/ink/ink5.xml" ContentType="application/inkml+xml"/>
  <Override PartName="/ppt/ink/ink4.xml" ContentType="application/inkml+xml"/>
  <Override PartName="/ppt/ink/ink3.xml" ContentType="application/inkml+xml"/>
  <Override PartName="/ppt/ink/ink2.xml" ContentType="application/inkml+xml"/>
  <Override PartName="/ppt/ink/ink1.xml" ContentType="application/inkml+xml"/>
  <Override PartName="/ppt/theme/theme11.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9.xml" ContentType="application/vnd.openxmlformats-officedocument.presentationml.tags+xml"/>
  <Override PartName="/ppt/tags/tag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8.xml" ContentType="application/vnd.openxmlformats-officedocument.presentationml.tags+xml"/>
  <Override PartName="/ppt/tags/tag6.xml" ContentType="application/vnd.openxmlformats-officedocument.presentationml.tag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ppt/tags/tag10.xml" ContentType="application/vnd.openxmlformats-officedocument.presentationml.tags+xml"/>
  <Override PartName="/ppt/tags/tag7.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907" r:id="rId1"/>
    <p:sldMasterId id="2147485934" r:id="rId2"/>
    <p:sldMasterId id="2147486003" r:id="rId3"/>
    <p:sldMasterId id="2147486022" r:id="rId4"/>
    <p:sldMasterId id="2147486117" r:id="rId5"/>
    <p:sldMasterId id="2147486134" r:id="rId6"/>
    <p:sldMasterId id="2147486153" r:id="rId7"/>
    <p:sldMasterId id="2147486165" r:id="rId8"/>
    <p:sldMasterId id="2147486169" r:id="rId9"/>
    <p:sldMasterId id="2147486181" r:id="rId10"/>
    <p:sldMasterId id="2147486185" r:id="rId11"/>
    <p:sldMasterId id="2147486197" r:id="rId12"/>
    <p:sldMasterId id="2147486206" r:id="rId13"/>
  </p:sldMasterIdLst>
  <p:notesMasterIdLst>
    <p:notesMasterId r:id="rId116"/>
  </p:notesMasterIdLst>
  <p:handoutMasterIdLst>
    <p:handoutMasterId r:id="rId117"/>
  </p:handoutMasterIdLst>
  <p:sldIdLst>
    <p:sldId id="287" r:id="rId14"/>
    <p:sldId id="2147483644" r:id="rId15"/>
    <p:sldId id="2147472026" r:id="rId16"/>
    <p:sldId id="2147483646" r:id="rId17"/>
    <p:sldId id="2147480704" r:id="rId18"/>
    <p:sldId id="2147483647" r:id="rId19"/>
    <p:sldId id="279" r:id="rId20"/>
    <p:sldId id="281" r:id="rId21"/>
    <p:sldId id="299" r:id="rId22"/>
    <p:sldId id="267" r:id="rId23"/>
    <p:sldId id="290" r:id="rId24"/>
    <p:sldId id="329" r:id="rId25"/>
    <p:sldId id="330" r:id="rId26"/>
    <p:sldId id="280" r:id="rId27"/>
    <p:sldId id="261" r:id="rId28"/>
    <p:sldId id="260" r:id="rId29"/>
    <p:sldId id="262" r:id="rId30"/>
    <p:sldId id="256" r:id="rId31"/>
    <p:sldId id="268" r:id="rId32"/>
    <p:sldId id="274" r:id="rId33"/>
    <p:sldId id="2147473746" r:id="rId34"/>
    <p:sldId id="2147473753" r:id="rId35"/>
    <p:sldId id="259" r:id="rId36"/>
    <p:sldId id="275" r:id="rId37"/>
    <p:sldId id="2147473745" r:id="rId38"/>
    <p:sldId id="2147473748" r:id="rId39"/>
    <p:sldId id="467" r:id="rId40"/>
    <p:sldId id="291" r:id="rId41"/>
    <p:sldId id="295" r:id="rId42"/>
    <p:sldId id="326" r:id="rId43"/>
    <p:sldId id="325" r:id="rId44"/>
    <p:sldId id="292" r:id="rId45"/>
    <p:sldId id="324" r:id="rId46"/>
    <p:sldId id="294" r:id="rId47"/>
    <p:sldId id="317" r:id="rId48"/>
    <p:sldId id="2147473747" r:id="rId49"/>
    <p:sldId id="264" r:id="rId50"/>
    <p:sldId id="2147473755" r:id="rId51"/>
    <p:sldId id="289" r:id="rId52"/>
    <p:sldId id="327" r:id="rId53"/>
    <p:sldId id="2147473756" r:id="rId54"/>
    <p:sldId id="2147473757" r:id="rId55"/>
    <p:sldId id="2147473758" r:id="rId56"/>
    <p:sldId id="2147473759" r:id="rId57"/>
    <p:sldId id="2147473760" r:id="rId58"/>
    <p:sldId id="2147473761" r:id="rId59"/>
    <p:sldId id="320" r:id="rId60"/>
    <p:sldId id="321" r:id="rId61"/>
    <p:sldId id="322" r:id="rId62"/>
    <p:sldId id="288" r:id="rId63"/>
    <p:sldId id="328" r:id="rId64"/>
    <p:sldId id="318" r:id="rId65"/>
    <p:sldId id="319" r:id="rId66"/>
    <p:sldId id="2147472827" r:id="rId67"/>
    <p:sldId id="2147472828" r:id="rId68"/>
    <p:sldId id="2147473752" r:id="rId69"/>
    <p:sldId id="13182" r:id="rId70"/>
    <p:sldId id="2147473750" r:id="rId71"/>
    <p:sldId id="2147483267" r:id="rId72"/>
    <p:sldId id="2147483285" r:id="rId73"/>
    <p:sldId id="270" r:id="rId74"/>
    <p:sldId id="283" r:id="rId75"/>
    <p:sldId id="265" r:id="rId76"/>
    <p:sldId id="2147483291" r:id="rId77"/>
    <p:sldId id="2147483286" r:id="rId78"/>
    <p:sldId id="2147483289" r:id="rId79"/>
    <p:sldId id="2147483290" r:id="rId80"/>
    <p:sldId id="271" r:id="rId81"/>
    <p:sldId id="272" r:id="rId82"/>
    <p:sldId id="273" r:id="rId83"/>
    <p:sldId id="2147483292" r:id="rId84"/>
    <p:sldId id="2147483293" r:id="rId85"/>
    <p:sldId id="276" r:id="rId86"/>
    <p:sldId id="277" r:id="rId87"/>
    <p:sldId id="258" r:id="rId88"/>
    <p:sldId id="2147483295" r:id="rId89"/>
    <p:sldId id="2147483296" r:id="rId90"/>
    <p:sldId id="2147483297" r:id="rId91"/>
    <p:sldId id="2147483298" r:id="rId92"/>
    <p:sldId id="285" r:id="rId93"/>
    <p:sldId id="269" r:id="rId94"/>
    <p:sldId id="296" r:id="rId95"/>
    <p:sldId id="297" r:id="rId96"/>
    <p:sldId id="298" r:id="rId97"/>
    <p:sldId id="300" r:id="rId98"/>
    <p:sldId id="301" r:id="rId99"/>
    <p:sldId id="303" r:id="rId100"/>
    <p:sldId id="302" r:id="rId101"/>
    <p:sldId id="304" r:id="rId102"/>
    <p:sldId id="305" r:id="rId103"/>
    <p:sldId id="293" r:id="rId104"/>
    <p:sldId id="306" r:id="rId105"/>
    <p:sldId id="307" r:id="rId106"/>
    <p:sldId id="308" r:id="rId107"/>
    <p:sldId id="309" r:id="rId108"/>
    <p:sldId id="310" r:id="rId109"/>
    <p:sldId id="311" r:id="rId110"/>
    <p:sldId id="312" r:id="rId111"/>
    <p:sldId id="313" r:id="rId112"/>
    <p:sldId id="315" r:id="rId113"/>
    <p:sldId id="314" r:id="rId114"/>
    <p:sldId id="316" r:id="rId115"/>
  </p:sldIdLst>
  <p:sldSz cx="12192000" cy="6858000"/>
  <p:notesSz cx="7772400" cy="10058400"/>
  <p:custDataLst>
    <p:tags r:id="rId11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883"/>
    <a:srgbClr val="0432FF"/>
    <a:srgbClr val="FF40FF"/>
    <a:srgbClr val="226F72"/>
    <a:srgbClr val="012457"/>
    <a:srgbClr val="3233FF"/>
    <a:srgbClr val="D7E4EF"/>
    <a:srgbClr val="F0F0F0"/>
    <a:srgbClr val="002456"/>
    <a:srgbClr val="0024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85B90D-582E-274F-B4DD-27988801F722}" v="3" dt="2025-06-24T19:01:51.2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60" autoAdjust="0"/>
    <p:restoredTop sz="94247" autoAdjust="0"/>
  </p:normalViewPr>
  <p:slideViewPr>
    <p:cSldViewPr>
      <p:cViewPr varScale="1">
        <p:scale>
          <a:sx n="115" d="100"/>
          <a:sy n="115" d="100"/>
        </p:scale>
        <p:origin x="432"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1" d="100"/>
        <a:sy n="141"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handoutMaster" Target="handoutMasters/handoutMaster1.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tags" Target="tags/tag1.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microsoft.com/office/2015/10/relationships/revisionInfo" Target="revisionInfo.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commentAuthors" Target="commentAuthors.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presProps" Target="presProps.xml"/><Relationship Id="rId125" Type="http://schemas.openxmlformats.org/officeDocument/2006/relationships/customXml" Target="../customXml/item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customXml" Target="../customXml/item2.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customXml" Target="../customXml/item3.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DURVA Arm (n=366)</c:v>
                </c:pt>
              </c:strCache>
            </c:strRef>
          </c:tx>
          <c:spPr>
            <a:solidFill>
              <a:srgbClr val="1F3D7B"/>
            </a:solidFill>
            <a:ln>
              <a:noFill/>
            </a:ln>
            <a:effectLst/>
          </c:spPr>
          <c:invertIfNegative val="0"/>
          <c:dLbls>
            <c:dLbl>
              <c:idx val="0"/>
              <c:layout>
                <c:manualLayout>
                  <c:x val="3.4789125850621522E-3"/>
                  <c:y val="0.102898364385514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C9-4EB6-9D9F-291E69C2A3E1}"/>
                </c:ext>
              </c:extLst>
            </c:dLbl>
            <c:dLbl>
              <c:idx val="1"/>
              <c:layout>
                <c:manualLayout>
                  <c:x val="0"/>
                  <c:y val="6.44841225395454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C9-4EB6-9D9F-291E69C2A3E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17.21</c:v>
                </c:pt>
              </c:numCache>
            </c:numRef>
          </c:val>
          <c:extLst>
            <c:ext xmlns:c16="http://schemas.microsoft.com/office/drawing/2014/chart" uri="{C3380CC4-5D6E-409C-BE32-E72D297353CC}">
              <c16:uniqueId val="{00000000-C5C9-4EB6-9D9F-291E69C2A3E1}"/>
            </c:ext>
          </c:extLst>
        </c:ser>
        <c:ser>
          <c:idx val="1"/>
          <c:order val="1"/>
          <c:tx>
            <c:strRef>
              <c:f>Sheet1!$C$1</c:f>
              <c:strCache>
                <c:ptCount val="1"/>
                <c:pt idx="0">
                  <c:v>PBO Arm (n=374)</c:v>
                </c:pt>
              </c:strCache>
            </c:strRef>
          </c:tx>
          <c:spPr>
            <a:solidFill>
              <a:srgbClr val="C41F3E"/>
            </a:solidFill>
            <a:ln>
              <a:noFill/>
            </a:ln>
            <a:effectLst/>
          </c:spPr>
          <c:invertIfNegative val="0"/>
          <c:dLbls>
            <c:dLbl>
              <c:idx val="0"/>
              <c:layout>
                <c:manualLayout>
                  <c:x val="0"/>
                  <c:y val="9.9670816512988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5C9-4EB6-9D9F-291E69C2A3E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4.28</c:v>
                </c:pt>
              </c:numCache>
            </c:numRef>
          </c:val>
          <c:extLst>
            <c:ext xmlns:c16="http://schemas.microsoft.com/office/drawing/2014/chart" uri="{C3380CC4-5D6E-409C-BE32-E72D297353CC}">
              <c16:uniqueId val="{00000007-C5C9-4EB6-9D9F-291E69C2A3E1}"/>
            </c:ext>
          </c:extLst>
        </c:ser>
        <c:dLbls>
          <c:showLegendKey val="0"/>
          <c:showVal val="0"/>
          <c:showCatName val="0"/>
          <c:showSerName val="0"/>
          <c:showPercent val="0"/>
          <c:showBubbleSize val="0"/>
        </c:dLbls>
        <c:gapWidth val="72"/>
        <c:overlap val="-23"/>
        <c:axId val="874281199"/>
        <c:axId val="874281615"/>
      </c:barChart>
      <c:catAx>
        <c:axId val="874281199"/>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74281615"/>
        <c:crosses val="autoZero"/>
        <c:auto val="1"/>
        <c:lblAlgn val="ctr"/>
        <c:lblOffset val="100"/>
        <c:noMultiLvlLbl val="0"/>
      </c:catAx>
      <c:valAx>
        <c:axId val="874281615"/>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874281199"/>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DURVA Arm</c:v>
                </c:pt>
              </c:strCache>
            </c:strRef>
          </c:tx>
          <c:spPr>
            <a:solidFill>
              <a:srgbClr val="1F3D7B"/>
            </a:solidFill>
            <a:ln>
              <a:noFill/>
            </a:ln>
            <a:effectLst/>
          </c:spPr>
          <c:invertIfNegative val="0"/>
          <c:dLbls>
            <c:dLbl>
              <c:idx val="0"/>
              <c:layout>
                <c:manualLayout>
                  <c:x val="-6.3779327275241605E-17"/>
                  <c:y val="0.108870761737708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3D-4AB7-9067-993C230F4EE1}"/>
                </c:ext>
              </c:extLst>
            </c:dLbl>
            <c:dLbl>
              <c:idx val="1"/>
              <c:layout>
                <c:manualLayout>
                  <c:x val="0"/>
                  <c:y val="7.2070489897139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3D-4AB7-9067-993C230F4EE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c:f>
              <c:numCache>
                <c:formatCode>General</c:formatCode>
                <c:ptCount val="1"/>
              </c:numCache>
            </c:numRef>
          </c:cat>
          <c:val>
            <c:numRef>
              <c:f>Sheet1!$B$2:$B$2</c:f>
              <c:numCache>
                <c:formatCode>General</c:formatCode>
                <c:ptCount val="1"/>
                <c:pt idx="0">
                  <c:v>33.33</c:v>
                </c:pt>
              </c:numCache>
            </c:numRef>
          </c:val>
          <c:extLst>
            <c:ext xmlns:c16="http://schemas.microsoft.com/office/drawing/2014/chart" uri="{C3380CC4-5D6E-409C-BE32-E72D297353CC}">
              <c16:uniqueId val="{00000000-C5C9-4EB6-9D9F-291E69C2A3E1}"/>
            </c:ext>
          </c:extLst>
        </c:ser>
        <c:ser>
          <c:idx val="1"/>
          <c:order val="1"/>
          <c:tx>
            <c:strRef>
              <c:f>Sheet1!$C$1</c:f>
              <c:strCache>
                <c:ptCount val="1"/>
                <c:pt idx="0">
                  <c:v>PBO Arm</c:v>
                </c:pt>
              </c:strCache>
            </c:strRef>
          </c:tx>
          <c:spPr>
            <a:solidFill>
              <a:srgbClr val="C41F3E"/>
            </a:solidFill>
            <a:ln>
              <a:noFill/>
            </a:ln>
            <a:effectLst/>
          </c:spPr>
          <c:invertIfNegative val="0"/>
          <c:dLbls>
            <c:dLbl>
              <c:idx val="0"/>
              <c:layout>
                <c:manualLayout>
                  <c:x val="3.4789125850621522E-3"/>
                  <c:y val="0.10289845200183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3D-4AB7-9067-993C230F4EE1}"/>
                </c:ext>
              </c:extLst>
            </c:dLbl>
            <c:dLbl>
              <c:idx val="1"/>
              <c:layout>
                <c:manualLayout>
                  <c:x val="-1.2755865455048321E-16"/>
                  <c:y val="6.8277306218342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53D-4AB7-9067-993C230F4EE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c:f>
              <c:numCache>
                <c:formatCode>General</c:formatCode>
                <c:ptCount val="1"/>
              </c:numCache>
            </c:numRef>
          </c:cat>
          <c:val>
            <c:numRef>
              <c:f>Sheet1!$C$2:$C$2</c:f>
              <c:numCache>
                <c:formatCode>General</c:formatCode>
                <c:ptCount val="1"/>
                <c:pt idx="0">
                  <c:v>12.3</c:v>
                </c:pt>
              </c:numCache>
            </c:numRef>
          </c:val>
          <c:extLst>
            <c:ext xmlns:c16="http://schemas.microsoft.com/office/drawing/2014/chart" uri="{C3380CC4-5D6E-409C-BE32-E72D297353CC}">
              <c16:uniqueId val="{00000001-C5C9-4EB6-9D9F-291E69C2A3E1}"/>
            </c:ext>
          </c:extLst>
        </c:ser>
        <c:dLbls>
          <c:showLegendKey val="0"/>
          <c:showVal val="0"/>
          <c:showCatName val="0"/>
          <c:showSerName val="0"/>
          <c:showPercent val="0"/>
          <c:showBubbleSize val="0"/>
        </c:dLbls>
        <c:gapWidth val="72"/>
        <c:overlap val="-23"/>
        <c:axId val="874281199"/>
        <c:axId val="874281615"/>
      </c:barChart>
      <c:catAx>
        <c:axId val="874281199"/>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74281615"/>
        <c:crosses val="autoZero"/>
        <c:auto val="1"/>
        <c:lblAlgn val="ctr"/>
        <c:lblOffset val="100"/>
        <c:noMultiLvlLbl val="0"/>
      </c:catAx>
      <c:valAx>
        <c:axId val="874281615"/>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874281199"/>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6/26/25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5.721"/>
    </inkml:context>
    <inkml:brush xml:id="br0">
      <inkml:brushProperty name="width" value="0.05" units="cm"/>
      <inkml:brushProperty name="height" value="0.05" units="cm"/>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6.754"/>
    </inkml:context>
    <inkml:brush xml:id="br0">
      <inkml:brushProperty name="width" value="0.05" units="cm"/>
      <inkml:brushProperty name="height" value="0.05" units="cm"/>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32.5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7.862"/>
    </inkml:context>
    <inkml:brush xml:id="br0">
      <inkml:brushProperty name="width" value="0.05" units="cm"/>
      <inkml:brushProperty name="height" value="0.05" units="cm"/>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8.208"/>
    </inkml:context>
    <inkml:brush xml:id="br0">
      <inkml:brushProperty name="width" value="0.05" units="cm"/>
      <inkml:brushProperty name="height" value="0.05" units="cm"/>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33.816"/>
    </inkml:context>
    <inkml:brush xml:id="br0">
      <inkml:brushProperty name="width" value="0.05" units="cm"/>
      <inkml:brushProperty name="height" value="0.05"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13.979"/>
    </inkml:context>
    <inkml:brush xml:id="br0">
      <inkml:brushProperty name="width" value="0.05" units="cm"/>
      <inkml:brushProperty name="height" value="0.05" units="cm"/>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16.013"/>
    </inkml:context>
    <inkml:brush xml:id="br0">
      <inkml:brushProperty name="width" value="0.05" units="cm"/>
      <inkml:brushProperty name="height" value="0.05" units="cm"/>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0.404"/>
    </inkml:context>
    <inkml:brush xml:id="br0">
      <inkml:brushProperty name="width" value="0.05" units="cm"/>
      <inkml:brushProperty name="height" value="0.05" units="cm"/>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0.769"/>
    </inkml:context>
    <inkml:brush xml:id="br0">
      <inkml:brushProperty name="width" value="0.05" units="cm"/>
      <inkml:brushProperty name="height" value="0.05" units="cm"/>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9:38:26.371"/>
    </inkml:context>
    <inkml:brush xml:id="br0">
      <inkml:brushProperty name="width" value="0.05" units="cm"/>
      <inkml:brushProperty name="height" value="0.0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6E4A1-53B6-4D70-E944-B679BE97CE0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D8BD4EE-BE6E-12D9-232A-947B5194EC9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B8B49D-4C5C-C1C3-9DF9-8D187933683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CDD651-F3CE-8268-DCEF-FC7E40081650}"/>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397729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23F56-B358-C458-DBE1-44B001C74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739907-D833-32E2-85A3-67549B16C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ED392-CCFF-C990-6E4E-10277D7F68F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9693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lnSpc>
                <a:spcPct val="107000"/>
              </a:lnSpc>
              <a:spcAft>
                <a:spcPts val="800"/>
              </a:spcAft>
              <a:buFont typeface="Symbol" panose="05050102010706020507" pitchFamily="18" charset="2"/>
              <a:buNone/>
            </a:pPr>
            <a:endParaRPr lang="en-US" sz="1200" kern="1200" dirty="0">
              <a:effectLst/>
              <a:latin typeface="Calibri" panose="020F0502020204030204" pitchFamily="34" charset="0"/>
              <a:ea typeface="Yu Mincho" panose="02020400000000000000" pitchFamily="18" charset="-128"/>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62D12-8595-BB4B-B668-37B8AA766F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640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r>
              <a:rPr lang="en-US" sz="1200" kern="1200" dirty="0">
                <a:effectLst/>
                <a:latin typeface="Calibri" panose="020F0502020204030204" pitchFamily="34" charset="0"/>
                <a:ea typeface="Yu Mincho" panose="02020400000000000000" pitchFamily="18" charset="-128"/>
                <a:cs typeface="Arial" panose="020B060402020202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62D12-8595-BB4B-B668-37B8AA766F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7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86D8D-5C71-85CC-0906-B37137E5C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8CA77-08AD-3517-8DD5-698EB2040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176AA5-93B6-5B62-21CE-3D3349658A77}"/>
              </a:ext>
            </a:extLst>
          </p:cNvPr>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208B906-23E5-B426-6612-50BFE684B1AA}"/>
              </a:ext>
            </a:extLst>
          </p:cNvPr>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213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8B9D2-AD71-7474-AF38-79A73FCE9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5A555-E9AF-C9CE-835B-F0B570827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308A8-BDC7-C77F-8AEA-3C6F4949969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4448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F6CE8-A622-848F-836B-1BC302CEA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4FEBA-7C46-8817-2749-12E2D57C1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4AAB4F-72F6-0258-3F8B-C33EB956F4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7805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92BCE-9422-64C3-B06D-681BBE624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65A70-AE23-860A-24D5-AC5F6356B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2F542C-660D-3274-91A2-0712EE7723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D426B2-6823-74E8-E31D-FD29979235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276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16377-2AFA-0EB8-E18C-E1DF97917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D2C85-7E7E-D268-C23D-80EF3F42B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1EBB9-3E87-2FA4-CE33-1D56C57D4D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47B1EA-27C5-478A-F43C-FBE6A928A1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45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Arial" panose="020F0502020204030204"/>
              <a:ea typeface="+mn-ea"/>
              <a:cs typeface="+mn-cs"/>
            </a:endParaRPr>
          </a:p>
        </p:txBody>
      </p:sp>
    </p:spTree>
    <p:extLst>
      <p:ext uri="{BB962C8B-B14F-4D97-AF65-F5344CB8AC3E}">
        <p14:creationId xmlns:p14="http://schemas.microsoft.com/office/powerpoint/2010/main" val="1983202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B3A4E-A87C-6DA5-AE8E-8FB7870B9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EDD29-C26A-8CD5-5ABE-8D4CC854E7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5940A-CE6D-5997-0331-CF5746C1E9CB}"/>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B5849D1-7DB3-B58F-531B-7B1D2FC4AA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Arial" panose="020F0502020204030204"/>
              <a:ea typeface="+mn-ea"/>
              <a:cs typeface="+mn-cs"/>
            </a:endParaRPr>
          </a:p>
        </p:txBody>
      </p:sp>
    </p:spTree>
    <p:extLst>
      <p:ext uri="{BB962C8B-B14F-4D97-AF65-F5344CB8AC3E}">
        <p14:creationId xmlns:p14="http://schemas.microsoft.com/office/powerpoint/2010/main" val="1367004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EDC75-3C73-5FC9-44FA-BD12E3EB9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434EC-49FD-E5F1-84B8-FB4953CBB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F3379-EFBC-072C-7F97-6333A01653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1485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15C53-4357-B852-5CDA-F0385484E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233B5-4AC6-0CA4-8FDD-160016726E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E1D28-CAE1-19D0-1EAE-B3BC29408A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747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941A6-7A0F-15EA-24F3-FEEEBF71A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A147-80D3-95CC-0C96-D1BEF530B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09030-D302-A100-CC88-CBD4591FCB9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8531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DB5C8-F4FF-172F-554B-FD7C28A59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DB8DD-3E16-8B0B-DA4B-E32B3B562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625D6-CEB6-B2B7-4F82-69CFB6A713C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4757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05F-7332-FA9B-B524-C43CBDE1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EC3CB-3F44-BC9B-E2E7-44B2B4CDF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E354-C058-7EB7-77C2-1D97915561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83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05F-7332-FA9B-B524-C43CBDE1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EC3CB-3F44-BC9B-E2E7-44B2B4CDF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E354-C058-7EB7-77C2-1D97915561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83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CB0BC-5150-C4C0-5B3B-9237FCA54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5E2685-057D-8345-EF30-CCA1C6241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F2B55A-6D6D-E712-3516-2E8FE303FAA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3582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2CF65-D6E9-4590-9F2B-E4D5C7CC72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C9E76-835D-33CB-FFD1-040694708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DC733-D2C4-1D5D-6210-D88609DF011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0152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E3120-23C6-0708-EE8D-C595F9A20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E2EB8-A08C-5E1C-2278-3BB578B2C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83740-CBA7-113F-9065-AB1BFF4DFD3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286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customXml" Target="../ink/ink10.xml"/><Relationship Id="rId3" Type="http://schemas.openxmlformats.org/officeDocument/2006/relationships/image" Target="../media/image5.png"/><Relationship Id="rId7" Type="http://schemas.openxmlformats.org/officeDocument/2006/relationships/customXml" Target="../ink/ink4.xml"/><Relationship Id="rId12" Type="http://schemas.openxmlformats.org/officeDocument/2006/relationships/customXml" Target="../ink/ink9.xml"/><Relationship Id="rId17" Type="http://schemas.openxmlformats.org/officeDocument/2006/relationships/image" Target="../media/image23.png"/><Relationship Id="rId2" Type="http://schemas.openxmlformats.org/officeDocument/2006/relationships/customXml" Target="../ink/ink1.xml"/><Relationship Id="rId16" Type="http://schemas.openxmlformats.org/officeDocument/2006/relationships/image" Target="../media/image22.svg"/><Relationship Id="rId1" Type="http://schemas.openxmlformats.org/officeDocument/2006/relationships/slideMaster" Target="../slideMasters/slideMaster11.xml"/><Relationship Id="rId6" Type="http://schemas.openxmlformats.org/officeDocument/2006/relationships/customXml" Target="../ink/ink3.xml"/><Relationship Id="rId11" Type="http://schemas.openxmlformats.org/officeDocument/2006/relationships/customXml" Target="../ink/ink8.xml"/><Relationship Id="rId5" Type="http://schemas.openxmlformats.org/officeDocument/2006/relationships/image" Target="../media/image90.png"/><Relationship Id="rId15" Type="http://schemas.openxmlformats.org/officeDocument/2006/relationships/image" Target="../media/image21.png"/><Relationship Id="rId10" Type="http://schemas.openxmlformats.org/officeDocument/2006/relationships/customXml" Target="../ink/ink7.xml"/><Relationship Id="rId4" Type="http://schemas.openxmlformats.org/officeDocument/2006/relationships/customXml" Target="../ink/ink2.xml"/><Relationship Id="rId9" Type="http://schemas.openxmlformats.org/officeDocument/2006/relationships/customXml" Target="../ink/ink6.xml"/><Relationship Id="rId14" Type="http://schemas.openxmlformats.org/officeDocument/2006/relationships/customXml" Target="../ink/ink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9.xml"/><Relationship Id="rId7" Type="http://schemas.openxmlformats.org/officeDocument/2006/relationships/image" Target="../media/image12.em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6.xml"/><Relationship Id="rId5" Type="http://schemas.openxmlformats.org/officeDocument/2006/relationships/tags" Target="../tags/tag11.xml"/><Relationship Id="rId4" Type="http://schemas.openxmlformats.org/officeDocument/2006/relationships/tags" Target="../tags/tag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1890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14450259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677072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7113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00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Box 1"/>
          <p:cNvSpPr txBox="1"/>
          <p:nvPr userDrawn="1"/>
        </p:nvSpPr>
        <p:spPr>
          <a:xfrm>
            <a:off x="9456023" y="6501343"/>
            <a:ext cx="2608406" cy="235898"/>
          </a:xfrm>
          <a:prstGeom prst="rect">
            <a:avLst/>
          </a:prstGeom>
          <a:noFill/>
        </p:spPr>
        <p:txBody>
          <a:bodyPr wrap="none" rtlCol="0">
            <a:spAutoFit/>
          </a:bodyPr>
          <a:lstStyle/>
          <a:p>
            <a:r>
              <a:rPr lang="en-US" sz="933" dirty="0">
                <a:solidFill>
                  <a:schemeClr val="bg2"/>
                </a:solidFill>
              </a:rPr>
              <a:t>© American</a:t>
            </a:r>
            <a:r>
              <a:rPr lang="en-US" sz="933" baseline="0" dirty="0">
                <a:solidFill>
                  <a:schemeClr val="bg2"/>
                </a:solidFill>
              </a:rPr>
              <a:t> Association for Cancer Research</a:t>
            </a:r>
            <a:endParaRPr lang="en-US" sz="933" dirty="0">
              <a:solidFill>
                <a:schemeClr val="bg2"/>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6389" y="213539"/>
            <a:ext cx="3380843" cy="606269"/>
          </a:xfrm>
          <a:prstGeom prst="rect">
            <a:avLst/>
          </a:prstGeom>
        </p:spPr>
      </p:pic>
    </p:spTree>
    <p:extLst>
      <p:ext uri="{BB962C8B-B14F-4D97-AF65-F5344CB8AC3E}">
        <p14:creationId xmlns:p14="http://schemas.microsoft.com/office/powerpoint/2010/main" val="29539255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Graphical user interface, text, chat or text message&#10;&#10;Description automatically generated">
            <a:extLst>
              <a:ext uri="{FF2B5EF4-FFF2-40B4-BE49-F238E27FC236}">
                <a16:creationId xmlns:a16="http://schemas.microsoft.com/office/drawing/2014/main" id="{E6E54722-54BD-9B60-34C5-403CE95927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0D57554-CA1D-CF8E-F52C-86FE937995B0}"/>
              </a:ext>
            </a:extLst>
          </p:cNvPr>
          <p:cNvSpPr/>
          <p:nvPr userDrawn="1"/>
        </p:nvSpPr>
        <p:spPr>
          <a:xfrm>
            <a:off x="11876559" y="6660757"/>
            <a:ext cx="275645" cy="1683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Tree>
    <p:extLst>
      <p:ext uri="{BB962C8B-B14F-4D97-AF65-F5344CB8AC3E}">
        <p14:creationId xmlns:p14="http://schemas.microsoft.com/office/powerpoint/2010/main" val="26575615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370159A0-B0BF-9A94-1FDF-6DC3159167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34639" y="132521"/>
            <a:ext cx="8589483" cy="1018579"/>
          </a:xfrm>
          <a:prstGeom prst="rect">
            <a:avLst/>
          </a:prstGeom>
        </p:spPr>
        <p:txBody>
          <a:bodyPr anchor="b"/>
          <a:lstStyle/>
          <a:p>
            <a:r>
              <a:rPr lang="en-US"/>
              <a:t>Click to edit Master title style</a:t>
            </a:r>
          </a:p>
        </p:txBody>
      </p:sp>
      <p:sp>
        <p:nvSpPr>
          <p:cNvPr id="3" name="Content Placeholder 2"/>
          <p:cNvSpPr>
            <a:spLocks noGrp="1"/>
          </p:cNvSpPr>
          <p:nvPr>
            <p:ph idx="1"/>
          </p:nvPr>
        </p:nvSpPr>
        <p:spPr>
          <a:xfrm>
            <a:off x="508000" y="1352551"/>
            <a:ext cx="10972800" cy="5160893"/>
          </a:xfrm>
          <a:prstGeom prst="rect">
            <a:avLst/>
          </a:prstGeom>
        </p:spPr>
        <p:txBody>
          <a:bodyPr/>
          <a:lstStyle>
            <a:lvl4pPr marL="2133547" indent="-304792">
              <a:buSzPct val="100000"/>
              <a:buFont typeface="Courier New"/>
              <a:buChar char="o"/>
              <a:defRPr/>
            </a:lvl4pPr>
            <a:lvl5pPr marL="2743131" indent="-304792">
              <a:buSzPct val="100000"/>
              <a:buFont typeface="Lucida Grande"/>
              <a:buChar cha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94B75CA-A39D-ECAF-FD14-CB7DA858D37D}"/>
              </a:ext>
            </a:extLst>
          </p:cNvPr>
          <p:cNvSpPr/>
          <p:nvPr userDrawn="1"/>
        </p:nvSpPr>
        <p:spPr>
          <a:xfrm>
            <a:off x="11876559" y="6660757"/>
            <a:ext cx="275645" cy="1683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Tree>
    <p:extLst>
      <p:ext uri="{BB962C8B-B14F-4D97-AF65-F5344CB8AC3E}">
        <p14:creationId xmlns:p14="http://schemas.microsoft.com/office/powerpoint/2010/main" val="30737227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202F-4359-47A8-9687-3742697A9E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3D2BDE-9784-474E-ABE2-7225DF3DD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8FD62-BB58-4573-8129-8D7430BCDD85}"/>
              </a:ext>
            </a:extLst>
          </p:cNvPr>
          <p:cNvSpPr>
            <a:spLocks noGrp="1"/>
          </p:cNvSpPr>
          <p:nvPr>
            <p:ph type="dt" sz="half" idx="10"/>
          </p:nvPr>
        </p:nvSpPr>
        <p:spPr/>
        <p:txBody>
          <a:bodyPr/>
          <a:lstStyle/>
          <a:p>
            <a:fld id="{D82EF5CA-69DC-46F4-9183-C97CF1327E18}" type="datetimeFigureOut">
              <a:rPr lang="en-US" smtClean="0"/>
              <a:t>6/26/25</a:t>
            </a:fld>
            <a:endParaRPr lang="en-US"/>
          </a:p>
        </p:txBody>
      </p:sp>
      <p:sp>
        <p:nvSpPr>
          <p:cNvPr id="5" name="Footer Placeholder 4">
            <a:extLst>
              <a:ext uri="{FF2B5EF4-FFF2-40B4-BE49-F238E27FC236}">
                <a16:creationId xmlns:a16="http://schemas.microsoft.com/office/drawing/2014/main" id="{70D3251B-1367-4D6B-A9B7-E71E0789B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1D6157-11E5-4D2D-A26E-EE191215BFCE}"/>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19467683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BE75-AB8C-402C-BDA9-44E947D21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FAE4C2-A12C-48BD-8A20-04BD81F227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9E551-0370-4286-BB32-4E3AD62E9A9C}"/>
              </a:ext>
            </a:extLst>
          </p:cNvPr>
          <p:cNvSpPr>
            <a:spLocks noGrp="1"/>
          </p:cNvSpPr>
          <p:nvPr>
            <p:ph type="dt" sz="half" idx="10"/>
          </p:nvPr>
        </p:nvSpPr>
        <p:spPr/>
        <p:txBody>
          <a:bodyPr/>
          <a:lstStyle/>
          <a:p>
            <a:fld id="{D82EF5CA-69DC-46F4-9183-C97CF1327E18}" type="datetimeFigureOut">
              <a:rPr lang="en-US" smtClean="0"/>
              <a:t>6/26/25</a:t>
            </a:fld>
            <a:endParaRPr lang="en-US"/>
          </a:p>
        </p:txBody>
      </p:sp>
      <p:sp>
        <p:nvSpPr>
          <p:cNvPr id="5" name="Footer Placeholder 4">
            <a:extLst>
              <a:ext uri="{FF2B5EF4-FFF2-40B4-BE49-F238E27FC236}">
                <a16:creationId xmlns:a16="http://schemas.microsoft.com/office/drawing/2014/main" id="{7543056E-A3AB-4FDE-91A3-DBAE326F5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D773F-29D5-4613-9E7E-0A4436CEEFC2}"/>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215927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7E18-18A5-4218-A7D2-AC78235DA4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FFB4FE-C6A6-4E73-B4A0-E06FA0664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950DD7-88B6-4D5E-9F21-9F60EADCBF7A}"/>
              </a:ext>
            </a:extLst>
          </p:cNvPr>
          <p:cNvSpPr>
            <a:spLocks noGrp="1"/>
          </p:cNvSpPr>
          <p:nvPr>
            <p:ph type="dt" sz="half" idx="10"/>
          </p:nvPr>
        </p:nvSpPr>
        <p:spPr/>
        <p:txBody>
          <a:bodyPr/>
          <a:lstStyle/>
          <a:p>
            <a:fld id="{D82EF5CA-69DC-46F4-9183-C97CF1327E18}" type="datetimeFigureOut">
              <a:rPr lang="en-US" smtClean="0"/>
              <a:t>6/26/25</a:t>
            </a:fld>
            <a:endParaRPr lang="en-US"/>
          </a:p>
        </p:txBody>
      </p:sp>
      <p:sp>
        <p:nvSpPr>
          <p:cNvPr id="5" name="Footer Placeholder 4">
            <a:extLst>
              <a:ext uri="{FF2B5EF4-FFF2-40B4-BE49-F238E27FC236}">
                <a16:creationId xmlns:a16="http://schemas.microsoft.com/office/drawing/2014/main" id="{AB739A20-2944-4A00-9563-C038BD802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6F79B3-F851-4D97-B8B4-798BF420A472}"/>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2110566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A750-A598-4BE5-B4C2-A4976D217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92456-594E-4638-8698-E984BF59BF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EBB65A-9571-4815-ADBC-C23AAE7363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CBD3DA-512E-4284-A4A8-F2700C8B8217}"/>
              </a:ext>
            </a:extLst>
          </p:cNvPr>
          <p:cNvSpPr>
            <a:spLocks noGrp="1"/>
          </p:cNvSpPr>
          <p:nvPr>
            <p:ph type="dt" sz="half" idx="10"/>
          </p:nvPr>
        </p:nvSpPr>
        <p:spPr/>
        <p:txBody>
          <a:bodyPr/>
          <a:lstStyle/>
          <a:p>
            <a:fld id="{D82EF5CA-69DC-46F4-9183-C97CF1327E18}" type="datetimeFigureOut">
              <a:rPr lang="en-US" smtClean="0"/>
              <a:t>6/26/25</a:t>
            </a:fld>
            <a:endParaRPr lang="en-US"/>
          </a:p>
        </p:txBody>
      </p:sp>
      <p:sp>
        <p:nvSpPr>
          <p:cNvPr id="6" name="Footer Placeholder 5">
            <a:extLst>
              <a:ext uri="{FF2B5EF4-FFF2-40B4-BE49-F238E27FC236}">
                <a16:creationId xmlns:a16="http://schemas.microsoft.com/office/drawing/2014/main" id="{1325A32A-2360-457F-AE98-BC02C396C0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04F640-73AD-4F31-8B84-1FD616EA5419}"/>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39046960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B567-0F03-420F-B52C-186F62DA9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6B33C6-0BD4-4B12-8349-4E46094FAC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92A1CE-3084-4E2D-AB66-88A0C28FE4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5AE5A7-357B-4B86-976A-D3A93E817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0E9B4A-0D65-46AC-89FB-9DC081944C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0A6F8C-386C-45A3-9DD3-B9E900DB2310}"/>
              </a:ext>
            </a:extLst>
          </p:cNvPr>
          <p:cNvSpPr>
            <a:spLocks noGrp="1"/>
          </p:cNvSpPr>
          <p:nvPr>
            <p:ph type="dt" sz="half" idx="10"/>
          </p:nvPr>
        </p:nvSpPr>
        <p:spPr/>
        <p:txBody>
          <a:bodyPr/>
          <a:lstStyle/>
          <a:p>
            <a:fld id="{D82EF5CA-69DC-46F4-9183-C97CF1327E18}" type="datetimeFigureOut">
              <a:rPr lang="en-US" smtClean="0"/>
              <a:t>6/26/25</a:t>
            </a:fld>
            <a:endParaRPr lang="en-US"/>
          </a:p>
        </p:txBody>
      </p:sp>
      <p:sp>
        <p:nvSpPr>
          <p:cNvPr id="8" name="Footer Placeholder 7">
            <a:extLst>
              <a:ext uri="{FF2B5EF4-FFF2-40B4-BE49-F238E27FC236}">
                <a16:creationId xmlns:a16="http://schemas.microsoft.com/office/drawing/2014/main" id="{FF5DAB4A-F581-4CA8-8C11-832B00F19D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8BEBCD-31DF-486B-9F8D-59464F4AA479}"/>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18109074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BAE07-B3CB-4BB0-AA68-3B58C34DBB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4E805A-2D35-49F7-9257-24F21B37F9E6}"/>
              </a:ext>
            </a:extLst>
          </p:cNvPr>
          <p:cNvSpPr>
            <a:spLocks noGrp="1"/>
          </p:cNvSpPr>
          <p:nvPr>
            <p:ph type="dt" sz="half" idx="10"/>
          </p:nvPr>
        </p:nvSpPr>
        <p:spPr/>
        <p:txBody>
          <a:bodyPr/>
          <a:lstStyle/>
          <a:p>
            <a:fld id="{D82EF5CA-69DC-46F4-9183-C97CF1327E18}" type="datetimeFigureOut">
              <a:rPr lang="en-US" smtClean="0"/>
              <a:t>6/26/25</a:t>
            </a:fld>
            <a:endParaRPr lang="en-US"/>
          </a:p>
        </p:txBody>
      </p:sp>
      <p:sp>
        <p:nvSpPr>
          <p:cNvPr id="4" name="Footer Placeholder 3">
            <a:extLst>
              <a:ext uri="{FF2B5EF4-FFF2-40B4-BE49-F238E27FC236}">
                <a16:creationId xmlns:a16="http://schemas.microsoft.com/office/drawing/2014/main" id="{2545A825-C897-4CA5-9863-B44FE4E97C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040A4-575B-4270-A770-C5B54584C7DC}"/>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13442445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774E7B-FF81-414D-9A70-617352B18E8F}"/>
              </a:ext>
            </a:extLst>
          </p:cNvPr>
          <p:cNvSpPr>
            <a:spLocks noGrp="1"/>
          </p:cNvSpPr>
          <p:nvPr>
            <p:ph type="dt" sz="half" idx="10"/>
          </p:nvPr>
        </p:nvSpPr>
        <p:spPr/>
        <p:txBody>
          <a:bodyPr/>
          <a:lstStyle/>
          <a:p>
            <a:fld id="{D82EF5CA-69DC-46F4-9183-C97CF1327E18}" type="datetimeFigureOut">
              <a:rPr lang="en-US" smtClean="0"/>
              <a:t>6/26/25</a:t>
            </a:fld>
            <a:endParaRPr lang="en-US"/>
          </a:p>
        </p:txBody>
      </p:sp>
      <p:sp>
        <p:nvSpPr>
          <p:cNvPr id="3" name="Footer Placeholder 2">
            <a:extLst>
              <a:ext uri="{FF2B5EF4-FFF2-40B4-BE49-F238E27FC236}">
                <a16:creationId xmlns:a16="http://schemas.microsoft.com/office/drawing/2014/main" id="{F8879357-1985-47DF-9540-2C444DB6C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17FB7-E36B-473B-8C2F-E22E0E58B6C1}"/>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7914028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93B5E-1F28-462B-8EED-24F5D2EC13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E2D766-A7EE-422B-B735-9A6223979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C023AE-89C3-4AF0-B0C8-532674F57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681675-5828-45DE-A52F-0B2A9D87B1DB}"/>
              </a:ext>
            </a:extLst>
          </p:cNvPr>
          <p:cNvSpPr>
            <a:spLocks noGrp="1"/>
          </p:cNvSpPr>
          <p:nvPr>
            <p:ph type="dt" sz="half" idx="10"/>
          </p:nvPr>
        </p:nvSpPr>
        <p:spPr/>
        <p:txBody>
          <a:bodyPr/>
          <a:lstStyle/>
          <a:p>
            <a:fld id="{D82EF5CA-69DC-46F4-9183-C97CF1327E18}" type="datetimeFigureOut">
              <a:rPr lang="en-US" smtClean="0"/>
              <a:t>6/26/25</a:t>
            </a:fld>
            <a:endParaRPr lang="en-US"/>
          </a:p>
        </p:txBody>
      </p:sp>
      <p:sp>
        <p:nvSpPr>
          <p:cNvPr id="6" name="Footer Placeholder 5">
            <a:extLst>
              <a:ext uri="{FF2B5EF4-FFF2-40B4-BE49-F238E27FC236}">
                <a16:creationId xmlns:a16="http://schemas.microsoft.com/office/drawing/2014/main" id="{FD6DF765-4482-46E0-AC22-6AF594984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BAD992-E339-4ACF-B10F-6D637616C534}"/>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32354959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8626-5E2A-4B6B-9736-40BF8D9C49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85CEF-AA5F-4F6B-8CD4-35E6DD658F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5636B-4EBE-49AC-8C82-30C317727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FBA044-6695-4568-BF17-AF0D72A7209E}"/>
              </a:ext>
            </a:extLst>
          </p:cNvPr>
          <p:cNvSpPr>
            <a:spLocks noGrp="1"/>
          </p:cNvSpPr>
          <p:nvPr>
            <p:ph type="dt" sz="half" idx="10"/>
          </p:nvPr>
        </p:nvSpPr>
        <p:spPr/>
        <p:txBody>
          <a:bodyPr/>
          <a:lstStyle/>
          <a:p>
            <a:fld id="{D82EF5CA-69DC-46F4-9183-C97CF1327E18}" type="datetimeFigureOut">
              <a:rPr lang="en-US" smtClean="0"/>
              <a:t>6/26/25</a:t>
            </a:fld>
            <a:endParaRPr lang="en-US"/>
          </a:p>
        </p:txBody>
      </p:sp>
      <p:sp>
        <p:nvSpPr>
          <p:cNvPr id="6" name="Footer Placeholder 5">
            <a:extLst>
              <a:ext uri="{FF2B5EF4-FFF2-40B4-BE49-F238E27FC236}">
                <a16:creationId xmlns:a16="http://schemas.microsoft.com/office/drawing/2014/main" id="{81B139A1-6FC2-4029-B6D1-A62A93F0C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CC588-0F3A-4EE8-BBAB-92138C98E71C}"/>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13600597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BE6B-9DC6-41F5-BD3F-B415B83F7E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89421F-A475-483F-83E8-C6269F2CE3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500D6-7A86-40FF-B36E-3A857ADFF871}"/>
              </a:ext>
            </a:extLst>
          </p:cNvPr>
          <p:cNvSpPr>
            <a:spLocks noGrp="1"/>
          </p:cNvSpPr>
          <p:nvPr>
            <p:ph type="dt" sz="half" idx="10"/>
          </p:nvPr>
        </p:nvSpPr>
        <p:spPr/>
        <p:txBody>
          <a:bodyPr/>
          <a:lstStyle/>
          <a:p>
            <a:fld id="{D82EF5CA-69DC-46F4-9183-C97CF1327E18}" type="datetimeFigureOut">
              <a:rPr lang="en-US" smtClean="0"/>
              <a:t>6/26/25</a:t>
            </a:fld>
            <a:endParaRPr lang="en-US"/>
          </a:p>
        </p:txBody>
      </p:sp>
      <p:sp>
        <p:nvSpPr>
          <p:cNvPr id="5" name="Footer Placeholder 4">
            <a:extLst>
              <a:ext uri="{FF2B5EF4-FFF2-40B4-BE49-F238E27FC236}">
                <a16:creationId xmlns:a16="http://schemas.microsoft.com/office/drawing/2014/main" id="{D259178F-01E2-4249-8C27-ADB0493F6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D3EA5-45E3-4135-8150-9B7AA4CB080E}"/>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978997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C1FF0E-3328-4FF3-A051-75FAD6F8CB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52B95-B535-44A1-8EF9-A1F6CD1436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8DC3B-EB4B-4BF2-982C-585D5B0427BD}"/>
              </a:ext>
            </a:extLst>
          </p:cNvPr>
          <p:cNvSpPr>
            <a:spLocks noGrp="1"/>
          </p:cNvSpPr>
          <p:nvPr>
            <p:ph type="dt" sz="half" idx="10"/>
          </p:nvPr>
        </p:nvSpPr>
        <p:spPr/>
        <p:txBody>
          <a:bodyPr/>
          <a:lstStyle/>
          <a:p>
            <a:fld id="{D82EF5CA-69DC-46F4-9183-C97CF1327E18}" type="datetimeFigureOut">
              <a:rPr lang="en-US" smtClean="0"/>
              <a:t>6/26/25</a:t>
            </a:fld>
            <a:endParaRPr lang="en-US"/>
          </a:p>
        </p:txBody>
      </p:sp>
      <p:sp>
        <p:nvSpPr>
          <p:cNvPr id="5" name="Footer Placeholder 4">
            <a:extLst>
              <a:ext uri="{FF2B5EF4-FFF2-40B4-BE49-F238E27FC236}">
                <a16:creationId xmlns:a16="http://schemas.microsoft.com/office/drawing/2014/main" id="{6D0C648B-4C2B-44AA-A561-61A9FC6FC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C2B4A-0A07-4D80-9D0C-ED5049160550}"/>
              </a:ext>
            </a:extLst>
          </p:cNvPr>
          <p:cNvSpPr>
            <a:spLocks noGrp="1"/>
          </p:cNvSpPr>
          <p:nvPr>
            <p:ph type="sldNum" sz="quarter" idx="12"/>
          </p:nvPr>
        </p:nvSpPr>
        <p:spPr/>
        <p:txBody>
          <a:bodyPr/>
          <a:lstStyle/>
          <a:p>
            <a:fld id="{88442A77-C0BE-463D-9B7F-04D8DB7390C2}" type="slidenum">
              <a:rPr lang="en-US" smtClean="0"/>
              <a:t>‹#›</a:t>
            </a:fld>
            <a:endParaRPr lang="en-US"/>
          </a:p>
        </p:txBody>
      </p:sp>
    </p:spTree>
    <p:extLst>
      <p:ext uri="{BB962C8B-B14F-4D97-AF65-F5344CB8AC3E}">
        <p14:creationId xmlns:p14="http://schemas.microsoft.com/office/powerpoint/2010/main" val="4768178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5601" y="1889870"/>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6038" rIns="91440" bIns="46038" numCol="1" anchor="b" anchorCtr="0" compatLnSpc="1">
            <a:prstTxWarp prst="textNoShape">
              <a:avLst/>
            </a:prstTxWarp>
          </a:bodyPr>
          <a:lstStyle>
            <a:lvl1pPr algn="l">
              <a:defRPr lang="en-US" sz="3200" b="0" dirty="0">
                <a:solidFill>
                  <a:srgbClr val="433F3F"/>
                </a:solidFill>
              </a:defRPr>
            </a:lvl1pPr>
          </a:lstStyle>
          <a:p>
            <a:pPr lvl="0"/>
            <a:r>
              <a:rPr lang="en-US" dirty="0"/>
              <a:t>Click to add title</a:t>
            </a:r>
          </a:p>
        </p:txBody>
      </p:sp>
      <p:sp>
        <p:nvSpPr>
          <p:cNvPr id="3" name="Subtitle 2"/>
          <p:cNvSpPr>
            <a:spLocks noGrp="1"/>
          </p:cNvSpPr>
          <p:nvPr>
            <p:ph type="subTitle" idx="1" hasCustomPrompt="1"/>
          </p:nvPr>
        </p:nvSpPr>
        <p:spPr>
          <a:xfrm>
            <a:off x="355601" y="3428213"/>
            <a:ext cx="10363200" cy="419616"/>
          </a:xfrm>
        </p:spPr>
        <p:txBody>
          <a:bodyPr>
            <a:noAutofit/>
          </a:bodyPr>
          <a:lstStyle>
            <a:lvl1pPr marL="0" indent="0" algn="l">
              <a:spcBef>
                <a:spcPts val="0"/>
              </a:spcBef>
              <a:spcAft>
                <a:spcPts val="0"/>
              </a:spcAft>
              <a:buNone/>
              <a:defRPr sz="2000" b="0">
                <a:solidFill>
                  <a:srgbClr val="BE2BBB"/>
                </a:solidFill>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Click to add authors</a:t>
            </a:r>
          </a:p>
        </p:txBody>
      </p:sp>
      <p:cxnSp>
        <p:nvCxnSpPr>
          <p:cNvPr id="9" name="Straight Connector 8">
            <a:extLst>
              <a:ext uri="{FF2B5EF4-FFF2-40B4-BE49-F238E27FC236}">
                <a16:creationId xmlns:a16="http://schemas.microsoft.com/office/drawing/2014/main" id="{E9ED57D8-0216-4E00-A170-28372EC4083A}"/>
              </a:ext>
            </a:extLst>
          </p:cNvPr>
          <p:cNvCxnSpPr>
            <a:cxnSpLocks/>
          </p:cNvCxnSpPr>
          <p:nvPr userDrawn="1"/>
        </p:nvCxnSpPr>
        <p:spPr>
          <a:xfrm>
            <a:off x="164290" y="6415343"/>
            <a:ext cx="11742365" cy="0"/>
          </a:xfrm>
          <a:prstGeom prst="line">
            <a:avLst/>
          </a:prstGeom>
          <a:ln w="28575">
            <a:solidFill>
              <a:srgbClr val="BE2BBB"/>
            </a:solidFill>
          </a:ln>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1" hasCustomPrompt="1"/>
          </p:nvPr>
        </p:nvSpPr>
        <p:spPr>
          <a:xfrm>
            <a:off x="9851136" y="2"/>
            <a:ext cx="2340864" cy="267175"/>
          </a:xfrm>
        </p:spPr>
        <p:txBody>
          <a:bodyPr/>
          <a:lstStyle>
            <a:lvl1pPr marL="0" indent="0" algn="r">
              <a:buNone/>
              <a:defRPr sz="1400" b="0">
                <a:solidFill>
                  <a:srgbClr val="433F3F"/>
                </a:solidFill>
              </a:defRPr>
            </a:lvl1pPr>
          </a:lstStyle>
          <a:p>
            <a:pPr lvl="0"/>
            <a:r>
              <a:rPr lang="en-US" dirty="0"/>
              <a:t>HIGHLY CONFIDENTIAL</a:t>
            </a:r>
          </a:p>
        </p:txBody>
      </p:sp>
      <p:sp>
        <p:nvSpPr>
          <p:cNvPr id="12" name="Text Placeholder 11">
            <a:extLst>
              <a:ext uri="{FF2B5EF4-FFF2-40B4-BE49-F238E27FC236}">
                <a16:creationId xmlns:a16="http://schemas.microsoft.com/office/drawing/2014/main" id="{159C5DE1-313A-450F-97EA-4C57989FB603}"/>
              </a:ext>
            </a:extLst>
          </p:cNvPr>
          <p:cNvSpPr>
            <a:spLocks noGrp="1"/>
          </p:cNvSpPr>
          <p:nvPr>
            <p:ph type="body" sz="quarter" idx="12" hasCustomPrompt="1"/>
          </p:nvPr>
        </p:nvSpPr>
        <p:spPr>
          <a:xfrm>
            <a:off x="355601" y="3916150"/>
            <a:ext cx="10363200" cy="353043"/>
          </a:xfrm>
        </p:spPr>
        <p:txBody>
          <a:bodyPr/>
          <a:lstStyle>
            <a:lvl1pPr marL="0" indent="0">
              <a:buNone/>
              <a:defRPr sz="1600">
                <a:solidFill>
                  <a:srgbClr val="433F3F"/>
                </a:solidFill>
              </a:defRPr>
            </a:lvl1pPr>
            <a:lvl2pPr marL="0" indent="0">
              <a:spcAft>
                <a:spcPts val="0"/>
              </a:spcAft>
              <a:buNone/>
              <a:defRPr sz="1600">
                <a:solidFill>
                  <a:schemeClr val="tx2"/>
                </a:solidFill>
              </a:defRPr>
            </a:lvl2pPr>
          </a:lstStyle>
          <a:p>
            <a:pPr lvl="0"/>
            <a:r>
              <a:rPr lang="en-US" dirty="0"/>
              <a:t>Click to add affiliations</a:t>
            </a:r>
          </a:p>
        </p:txBody>
      </p:sp>
    </p:spTree>
    <p:custDataLst>
      <p:tags r:id="rId1"/>
    </p:custDataLst>
    <p:extLst>
      <p:ext uri="{BB962C8B-B14F-4D97-AF65-F5344CB8AC3E}">
        <p14:creationId xmlns:p14="http://schemas.microsoft.com/office/powerpoint/2010/main" val="3248014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8858440" y="0"/>
            <a:ext cx="3333561"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dirty="0">
                <a:solidFill>
                  <a:srgbClr val="433F3F"/>
                </a:solidFill>
              </a:rPr>
              <a:t>CheckMate 77T: survival and biomarker update</a:t>
            </a:r>
          </a:p>
        </p:txBody>
      </p:sp>
    </p:spTree>
    <p:extLst>
      <p:ext uri="{BB962C8B-B14F-4D97-AF65-F5344CB8AC3E}">
        <p14:creationId xmlns:p14="http://schemas.microsoft.com/office/powerpoint/2010/main" val="32967905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462" y="160869"/>
            <a:ext cx="11432977" cy="677333"/>
          </a:xfrm>
        </p:spPr>
        <p:txBody>
          <a:bodyPr/>
          <a:lstStyle/>
          <a:p>
            <a:r>
              <a:rPr lang="en-US" dirty="0"/>
              <a:t>Click to edit Master title style</a:t>
            </a:r>
          </a:p>
        </p:txBody>
      </p:sp>
      <p:sp>
        <p:nvSpPr>
          <p:cNvPr id="5" name="TextBox 4">
            <a:extLst>
              <a:ext uri="{FF2B5EF4-FFF2-40B4-BE49-F238E27FC236}">
                <a16:creationId xmlns:a16="http://schemas.microsoft.com/office/drawing/2014/main" id="{A4A02D12-915F-E644-BDEF-FAFA51975EF4}"/>
              </a:ext>
            </a:extLst>
          </p:cNvPr>
          <p:cNvSpPr txBox="1"/>
          <p:nvPr userDrawn="1"/>
        </p:nvSpPr>
        <p:spPr>
          <a:xfrm>
            <a:off x="9087100" y="0"/>
            <a:ext cx="3104902"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dirty="0">
                <a:solidFill>
                  <a:srgbClr val="433F3F"/>
                </a:solidFill>
              </a:rPr>
              <a:t>CheckMate 77T: survival and biomarker update</a:t>
            </a:r>
          </a:p>
        </p:txBody>
      </p:sp>
    </p:spTree>
    <p:custDataLst>
      <p:tags r:id="rId1"/>
    </p:custDataLst>
    <p:extLst>
      <p:ext uri="{BB962C8B-B14F-4D97-AF65-F5344CB8AC3E}">
        <p14:creationId xmlns:p14="http://schemas.microsoft.com/office/powerpoint/2010/main" val="1132382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5363" y="2090691"/>
            <a:ext cx="11349232" cy="2094260"/>
          </a:xfrm>
        </p:spPr>
        <p:txBody>
          <a:bodyPr anchor="t" anchorCtr="0">
            <a:normAutofit/>
          </a:bodyPr>
          <a:lstStyle>
            <a:lvl1pPr algn="l">
              <a:defRPr sz="4000">
                <a:solidFill>
                  <a:schemeClr val="tx2">
                    <a:lumMod val="85000"/>
                    <a:lumOff val="15000"/>
                  </a:schemeClr>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435363" y="4470309"/>
            <a:ext cx="5273588" cy="1840879"/>
          </a:xfrm>
        </p:spPr>
        <p:txBody>
          <a:bodyPr anchor="t" anchorCtr="0">
            <a:noAutofit/>
          </a:bodyPr>
          <a:lstStyle>
            <a:lvl1pPr marL="0" indent="0" algn="l">
              <a:buNone/>
              <a:defRPr sz="2400">
                <a:solidFill>
                  <a:schemeClr val="tx2">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1"/>
          </p:nvPr>
        </p:nvSpPr>
        <p:spPr>
          <a:xfrm>
            <a:off x="1003300" y="1403347"/>
            <a:ext cx="6798733" cy="605367"/>
          </a:xfrm>
        </p:spPr>
        <p:txBody>
          <a:bodyPr>
            <a:normAutofit/>
          </a:bodyPr>
          <a:lstStyle>
            <a:lvl1pPr marL="0" indent="0" algn="ctr">
              <a:buNone/>
              <a:defRPr sz="2400" i="1"/>
            </a:lvl1pPr>
          </a:lstStyle>
          <a:p>
            <a:pPr lvl="0"/>
            <a:r>
              <a:rPr lang="en-US" dirty="0"/>
              <a:t>Click to edit Master text styles</a:t>
            </a:r>
          </a:p>
        </p:txBody>
      </p:sp>
    </p:spTree>
    <p:extLst>
      <p:ext uri="{BB962C8B-B14F-4D97-AF65-F5344CB8AC3E}">
        <p14:creationId xmlns:p14="http://schemas.microsoft.com/office/powerpoint/2010/main" val="33283948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558FCC"/>
                </a:solidFill>
              </a:defRPr>
            </a:lvl1pPr>
          </a:lstStyle>
          <a:p>
            <a:fld id="{081D65DC-5E42-4244-8C6D-0DA3C782411A}" type="slidenum">
              <a:rPr lang="en-US" smtClean="0"/>
              <a:pPr/>
              <a:t>‹#›</a:t>
            </a:fld>
            <a:endParaRPr lang="en-US" dirty="0"/>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14924876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139" y="3773723"/>
            <a:ext cx="11389743" cy="1802183"/>
          </a:xfrm>
        </p:spPr>
        <p:txBody>
          <a:bodyPr anchor="t">
            <a:normAutofit/>
          </a:bodyPr>
          <a:lstStyle>
            <a:lvl1pPr algn="l">
              <a:defRPr sz="4000" b="1" cap="none">
                <a:solidFill>
                  <a:srgbClr val="595959"/>
                </a:solidFill>
              </a:defRPr>
            </a:lvl1pPr>
          </a:lstStyle>
          <a:p>
            <a:r>
              <a:rPr lang="en-US" dirty="0"/>
              <a:t>Click to edit Section title style</a:t>
            </a:r>
          </a:p>
        </p:txBody>
      </p:sp>
    </p:spTree>
    <p:extLst>
      <p:ext uri="{BB962C8B-B14F-4D97-AF65-F5344CB8AC3E}">
        <p14:creationId xmlns:p14="http://schemas.microsoft.com/office/powerpoint/2010/main" val="16577565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58C1-D8E7-C6CF-2ED4-4C61DE1D2045}"/>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F1F17BE0-DC05-6676-1241-31109089E1F2}"/>
              </a:ext>
            </a:extLst>
          </p:cNvPr>
          <p:cNvSpPr>
            <a:spLocks noGrp="1"/>
          </p:cNvSpPr>
          <p:nvPr>
            <p:ph type="sldNum" sz="quarter" idx="10"/>
          </p:nvPr>
        </p:nvSpPr>
        <p:spPr/>
        <p:txBody>
          <a:bodyPr/>
          <a:lstStyle/>
          <a:p>
            <a:fld id="{081D65DC-5E42-4244-8C6D-0DA3C782411A}" type="slidenum">
              <a:rPr lang="en-US" smtClean="0"/>
              <a:pPr/>
              <a:t>‹#›</a:t>
            </a:fld>
            <a:endParaRPr lang="en-US" dirty="0"/>
          </a:p>
        </p:txBody>
      </p:sp>
      <p:sp>
        <p:nvSpPr>
          <p:cNvPr id="5" name="Text Placeholder 4">
            <a:extLst>
              <a:ext uri="{FF2B5EF4-FFF2-40B4-BE49-F238E27FC236}">
                <a16:creationId xmlns:a16="http://schemas.microsoft.com/office/drawing/2014/main" id="{4F9C0495-6AD9-6061-496C-E4835B1C6FC7}"/>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17269009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spcBef>
                <a:spcPts val="1600"/>
              </a:spcBef>
              <a:spcAft>
                <a:spcPts val="800"/>
              </a:spcAft>
              <a:defRPr sz="2800">
                <a:solidFill>
                  <a:srgbClr val="595959"/>
                </a:solidFill>
              </a:defRPr>
            </a:lvl1pPr>
            <a:lvl2pPr>
              <a:spcBef>
                <a:spcPts val="0"/>
              </a:spcBef>
              <a:spcAft>
                <a:spcPts val="800"/>
              </a:spcAft>
              <a:defRPr sz="2400">
                <a:solidFill>
                  <a:srgbClr val="595959"/>
                </a:solidFill>
              </a:defRPr>
            </a:lvl2pPr>
            <a:lvl3pPr>
              <a:spcBef>
                <a:spcPts val="0"/>
              </a:spcBef>
              <a:spcAft>
                <a:spcPts val="800"/>
              </a:spcAft>
              <a:defRPr sz="2000">
                <a:solidFill>
                  <a:srgbClr val="595959"/>
                </a:solidFill>
              </a:defRPr>
            </a:lvl3pPr>
            <a:lvl4pPr>
              <a:spcBef>
                <a:spcPts val="0"/>
              </a:spcBef>
              <a:spcAft>
                <a:spcPts val="800"/>
              </a:spcAft>
              <a:defRPr sz="2000">
                <a:solidFill>
                  <a:srgbClr val="595959"/>
                </a:solidFill>
              </a:defRPr>
            </a:lvl4pPr>
            <a:lvl5pPr>
              <a:spcBef>
                <a:spcPts val="0"/>
              </a:spcBef>
              <a:spcAft>
                <a:spcPts val="800"/>
              </a:spcAft>
              <a:defRPr sz="2000">
                <a:solidFill>
                  <a:srgbClr val="595959"/>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spcBef>
                <a:spcPts val="1600"/>
              </a:spcBef>
              <a:spcAft>
                <a:spcPts val="800"/>
              </a:spcAft>
              <a:defRPr sz="2800">
                <a:solidFill>
                  <a:srgbClr val="595959"/>
                </a:solidFill>
              </a:defRPr>
            </a:lvl1pPr>
            <a:lvl2pPr>
              <a:spcBef>
                <a:spcPts val="0"/>
              </a:spcBef>
              <a:spcAft>
                <a:spcPts val="800"/>
              </a:spcAft>
              <a:defRPr sz="2400">
                <a:solidFill>
                  <a:srgbClr val="595959"/>
                </a:solidFill>
              </a:defRPr>
            </a:lvl2pPr>
            <a:lvl3pPr>
              <a:spcBef>
                <a:spcPts val="0"/>
              </a:spcBef>
              <a:spcAft>
                <a:spcPts val="800"/>
              </a:spcAft>
              <a:defRPr sz="2000">
                <a:solidFill>
                  <a:srgbClr val="595959"/>
                </a:solidFill>
              </a:defRPr>
            </a:lvl3pPr>
            <a:lvl4pPr>
              <a:spcBef>
                <a:spcPts val="0"/>
              </a:spcBef>
              <a:spcAft>
                <a:spcPts val="800"/>
              </a:spcAft>
              <a:defRPr sz="2000">
                <a:solidFill>
                  <a:srgbClr val="595959"/>
                </a:solidFill>
              </a:defRPr>
            </a:lvl4pPr>
            <a:lvl5pPr>
              <a:spcBef>
                <a:spcPts val="0"/>
              </a:spcBef>
              <a:spcAft>
                <a:spcPts val="800"/>
              </a:spcAft>
              <a:defRPr sz="2000">
                <a:solidFill>
                  <a:srgbClr val="595959"/>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solidFill>
                  <a:srgbClr val="558FCC"/>
                </a:solidFill>
              </a:defRPr>
            </a:lvl1pPr>
          </a:lstStyle>
          <a:p>
            <a:fld id="{081D65DC-5E42-4244-8C6D-0DA3C782411A}" type="slidenum">
              <a:rPr lang="en-US" smtClean="0"/>
              <a:pPr/>
              <a:t>‹#›</a:t>
            </a:fld>
            <a:endParaRPr lang="en-US" dirty="0"/>
          </a:p>
        </p:txBody>
      </p:sp>
      <p:sp>
        <p:nvSpPr>
          <p:cNvPr id="6" name="Text Placeholder 4">
            <a:extLst>
              <a:ext uri="{FF2B5EF4-FFF2-40B4-BE49-F238E27FC236}">
                <a16:creationId xmlns:a16="http://schemas.microsoft.com/office/drawing/2014/main" id="{68C67C3F-49C5-CEEE-6FB7-C9C0DD377285}"/>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23707572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solidFill>
                  <a:srgbClr val="595959"/>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solidFill>
                  <a:srgbClr val="59595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rgbClr val="558FCC"/>
                </a:solidFill>
              </a:defRPr>
            </a:lvl1pPr>
          </a:lstStyle>
          <a:p>
            <a:fld id="{081D65DC-5E42-4244-8C6D-0DA3C782411A}" type="slidenum">
              <a:rPr lang="en-US" smtClean="0"/>
              <a:pPr/>
              <a:t>‹#›</a:t>
            </a:fld>
            <a:endParaRPr lang="en-US" dirty="0"/>
          </a:p>
        </p:txBody>
      </p:sp>
      <p:sp>
        <p:nvSpPr>
          <p:cNvPr id="6" name="Text Placeholder 4">
            <a:extLst>
              <a:ext uri="{FF2B5EF4-FFF2-40B4-BE49-F238E27FC236}">
                <a16:creationId xmlns:a16="http://schemas.microsoft.com/office/drawing/2014/main" id="{8A08CA2C-8992-BB61-D48E-1675F69D877E}"/>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3253538795"/>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5" name="Picture 4" descr="case-slide-templ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65" y="-63512"/>
            <a:ext cx="12122103" cy="6818683"/>
          </a:xfrm>
          <a:prstGeom prst="rect">
            <a:avLst/>
          </a:prstGeom>
        </p:spPr>
      </p:pic>
      <p:sp>
        <p:nvSpPr>
          <p:cNvPr id="3" name="Slide Number Placeholder 2"/>
          <p:cNvSpPr>
            <a:spLocks noGrp="1"/>
          </p:cNvSpPr>
          <p:nvPr>
            <p:ph type="sldNum" sz="quarter" idx="10"/>
          </p:nvPr>
        </p:nvSpPr>
        <p:spPr/>
        <p:txBody>
          <a:bodyPr/>
          <a:lstStyle/>
          <a:p>
            <a:fld id="{C29CBD17-3088-4178-A048-290E27BB8CFB}" type="slidenum">
              <a:rPr lang="en-US" smtClean="0"/>
              <a:t>‹#›</a:t>
            </a:fld>
            <a:endParaRPr lang="en-US" dirty="0"/>
          </a:p>
        </p:txBody>
      </p:sp>
      <p:cxnSp>
        <p:nvCxnSpPr>
          <p:cNvPr id="12" name="Straight Connector 11"/>
          <p:cNvCxnSpPr/>
          <p:nvPr/>
        </p:nvCxnSpPr>
        <p:spPr>
          <a:xfrm>
            <a:off x="1023106" y="1803613"/>
            <a:ext cx="10219289"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29499" y="1011312"/>
            <a:ext cx="10206500" cy="771445"/>
          </a:xfrm>
        </p:spPr>
        <p:txBody>
          <a:bodyPr anchor="ctr"/>
          <a:lstStyle>
            <a:lvl1pPr>
              <a:defRPr>
                <a:solidFill>
                  <a:schemeClr val="tx2">
                    <a:lumMod val="85000"/>
                    <a:lumOff val="15000"/>
                  </a:schemeClr>
                </a:solidFill>
              </a:defRPr>
            </a:lvl1pPr>
          </a:lstStyle>
          <a:p>
            <a:r>
              <a:rPr lang="en-US" dirty="0"/>
              <a:t>Click to edit Master title style</a:t>
            </a:r>
          </a:p>
        </p:txBody>
      </p:sp>
      <p:sp>
        <p:nvSpPr>
          <p:cNvPr id="10" name="Text Placeholder 9"/>
          <p:cNvSpPr>
            <a:spLocks noGrp="1"/>
          </p:cNvSpPr>
          <p:nvPr>
            <p:ph type="body" sz="quarter" idx="11"/>
          </p:nvPr>
        </p:nvSpPr>
        <p:spPr>
          <a:xfrm>
            <a:off x="982107" y="2035636"/>
            <a:ext cx="10301287" cy="4290304"/>
          </a:xfrm>
        </p:spPr>
        <p:txBody>
          <a:bodyPr anchor="ctr">
            <a:normAutofit/>
          </a:bodyPr>
          <a:lstStyle>
            <a:lvl1pPr marL="223833" indent="-223833">
              <a:spcBef>
                <a:spcPts val="800"/>
              </a:spcBef>
              <a:buFont typeface="Arial" panose="020B0604020202020204" pitchFamily="34" charset="0"/>
              <a:buChar char="•"/>
              <a:defRPr sz="3200"/>
            </a:lvl1pPr>
            <a:lvl2pPr marL="800080" indent="-190495">
              <a:buFont typeface="Lucida Grande"/>
              <a:buChar char="–"/>
              <a:defRPr sz="2667"/>
            </a:lvl2pPr>
            <a:lvl3pPr marL="1435064" indent="-215895">
              <a:buFont typeface="Wingdings" panose="05000000000000000000" pitchFamily="2" charset="2"/>
              <a:buChar char="§"/>
              <a:defRPr sz="2667"/>
            </a:lvl3pPr>
            <a:lvl4pPr marL="2057349" indent="-228594">
              <a:buFont typeface="Courier New" panose="02070309020205020404" pitchFamily="49" charset="0"/>
              <a:buChar char="o"/>
              <a:defRPr sz="2400"/>
            </a:lvl4pPr>
            <a:lvl5pPr marL="2633597" indent="-195258">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1B561955-2EB7-B0BA-3F75-792EED0305D1}"/>
              </a:ext>
            </a:extLst>
          </p:cNvPr>
          <p:cNvSpPr>
            <a:spLocks noGrp="1"/>
          </p:cNvSpPr>
          <p:nvPr>
            <p:ph type="body" sz="quarter" idx="12" hasCustomPrompt="1"/>
          </p:nvPr>
        </p:nvSpPr>
        <p:spPr>
          <a:xfrm>
            <a:off x="1269243" y="405624"/>
            <a:ext cx="2073844" cy="464427"/>
          </a:xfrm>
        </p:spPr>
        <p:txBody>
          <a:bodyPr/>
          <a:lstStyle>
            <a:lvl1pPr marL="0" indent="0">
              <a:buNone/>
              <a:defRPr b="1">
                <a:latin typeface="Courier New" panose="02070309020205020404" pitchFamily="49" charset="0"/>
                <a:cs typeface="Courier New" panose="02070309020205020404" pitchFamily="49" charset="0"/>
              </a:defRPr>
            </a:lvl1pPr>
            <a:lvl5pPr>
              <a:defRPr/>
            </a:lvl5pPr>
          </a:lstStyle>
          <a:p>
            <a:pPr lvl="0"/>
            <a:r>
              <a:rPr lang="en-US" dirty="0"/>
              <a:t>Case #</a:t>
            </a:r>
          </a:p>
        </p:txBody>
      </p:sp>
    </p:spTree>
    <p:extLst>
      <p:ext uri="{BB962C8B-B14F-4D97-AF65-F5344CB8AC3E}">
        <p14:creationId xmlns:p14="http://schemas.microsoft.com/office/powerpoint/2010/main" val="35824459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descr="case-slide-templ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65" y="-63512"/>
            <a:ext cx="12122103" cy="6818683"/>
          </a:xfrm>
          <a:prstGeom prst="rect">
            <a:avLst/>
          </a:prstGeom>
        </p:spPr>
      </p:pic>
      <p:sp>
        <p:nvSpPr>
          <p:cNvPr id="3" name="Slide Number Placeholder 2"/>
          <p:cNvSpPr>
            <a:spLocks noGrp="1"/>
          </p:cNvSpPr>
          <p:nvPr>
            <p:ph type="sldNum" sz="quarter" idx="10"/>
          </p:nvPr>
        </p:nvSpPr>
        <p:spPr/>
        <p:txBody>
          <a:bodyPr/>
          <a:lstStyle/>
          <a:p>
            <a:fld id="{C29CBD17-3088-4178-A048-290E27BB8CFB}" type="slidenum">
              <a:rPr lang="en-US" smtClean="0"/>
              <a:t>‹#›</a:t>
            </a:fld>
            <a:endParaRPr lang="en-US" dirty="0"/>
          </a:p>
        </p:txBody>
      </p:sp>
      <p:sp>
        <p:nvSpPr>
          <p:cNvPr id="10" name="Text Placeholder 9"/>
          <p:cNvSpPr>
            <a:spLocks noGrp="1"/>
          </p:cNvSpPr>
          <p:nvPr>
            <p:ph type="body" sz="quarter" idx="11"/>
          </p:nvPr>
        </p:nvSpPr>
        <p:spPr>
          <a:xfrm>
            <a:off x="982107" y="1441752"/>
            <a:ext cx="10301287" cy="4884188"/>
          </a:xfrm>
        </p:spPr>
        <p:txBody>
          <a:bodyPr anchor="ctr">
            <a:normAutofit/>
          </a:bodyPr>
          <a:lstStyle>
            <a:lvl1pPr marL="223833" indent="-223833">
              <a:spcBef>
                <a:spcPts val="800"/>
              </a:spcBef>
              <a:buFont typeface="Arial" panose="020B0604020202020204" pitchFamily="34" charset="0"/>
              <a:buChar char="•"/>
              <a:defRPr sz="3200"/>
            </a:lvl1pPr>
            <a:lvl2pPr marL="800080" indent="-190495">
              <a:buFont typeface="Lucida Grande"/>
              <a:buChar char="–"/>
              <a:defRPr sz="2667"/>
            </a:lvl2pPr>
            <a:lvl3pPr marL="1435064" indent="-215895">
              <a:buFont typeface="Wingdings" panose="05000000000000000000" pitchFamily="2" charset="2"/>
              <a:buChar char="§"/>
              <a:defRPr sz="2667"/>
            </a:lvl3pPr>
            <a:lvl4pPr marL="2057349" indent="-228594">
              <a:buFont typeface="Courier New" panose="02070309020205020404" pitchFamily="49" charset="0"/>
              <a:buChar char="o"/>
              <a:defRPr sz="2400"/>
            </a:lvl4pPr>
            <a:lvl5pPr marL="2633597" indent="-195258">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1B561955-2EB7-B0BA-3F75-792EED0305D1}"/>
              </a:ext>
            </a:extLst>
          </p:cNvPr>
          <p:cNvSpPr>
            <a:spLocks noGrp="1"/>
          </p:cNvSpPr>
          <p:nvPr>
            <p:ph type="body" sz="quarter" idx="12" hasCustomPrompt="1"/>
          </p:nvPr>
        </p:nvSpPr>
        <p:spPr>
          <a:xfrm>
            <a:off x="1269243" y="405624"/>
            <a:ext cx="2073844" cy="464427"/>
          </a:xfrm>
        </p:spPr>
        <p:txBody>
          <a:bodyPr/>
          <a:lstStyle>
            <a:lvl1pPr marL="0" indent="0">
              <a:buNone/>
              <a:defRPr b="1">
                <a:latin typeface="Courier New" panose="02070309020205020404" pitchFamily="49" charset="0"/>
                <a:cs typeface="Courier New" panose="02070309020205020404" pitchFamily="49" charset="0"/>
              </a:defRPr>
            </a:lvl1pPr>
            <a:lvl5pPr>
              <a:defRPr/>
            </a:lvl5pPr>
          </a:lstStyle>
          <a:p>
            <a:pPr lvl="0"/>
            <a:r>
              <a:rPr lang="en-US" dirty="0"/>
              <a:t>Case #</a:t>
            </a:r>
          </a:p>
        </p:txBody>
      </p:sp>
    </p:spTree>
    <p:extLst>
      <p:ext uri="{BB962C8B-B14F-4D97-AF65-F5344CB8AC3E}">
        <p14:creationId xmlns:p14="http://schemas.microsoft.com/office/powerpoint/2010/main" val="2535741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E3E9D1D-D651-DC43-9342-E2AD62C406C6}"/>
              </a:ext>
            </a:extLst>
          </p:cNvPr>
          <p:cNvSpPr/>
          <p:nvPr/>
        </p:nvSpPr>
        <p:spPr>
          <a:xfrm flipV="1">
            <a:off x="-22095" y="1"/>
            <a:ext cx="12236193" cy="4342188"/>
          </a:xfrm>
          <a:custGeom>
            <a:avLst/>
            <a:gdLst>
              <a:gd name="connsiteX0" fmla="*/ 1 w 12188952"/>
              <a:gd name="connsiteY0" fmla="*/ 76 h 4452698"/>
              <a:gd name="connsiteX1" fmla="*/ 6104976 w 12188952"/>
              <a:gd name="connsiteY1" fmla="*/ 1046691 h 4452698"/>
              <a:gd name="connsiteX2" fmla="*/ 12188088 w 12188952"/>
              <a:gd name="connsiteY2" fmla="*/ 76 h 4452698"/>
              <a:gd name="connsiteX3" fmla="*/ 12184627 w 12188952"/>
              <a:gd name="connsiteY3" fmla="*/ 3593982 h 4452698"/>
              <a:gd name="connsiteX4" fmla="*/ 12185092 w 12188952"/>
              <a:gd name="connsiteY4" fmla="*/ 4452698 h 4452698"/>
              <a:gd name="connsiteX5" fmla="*/ 0 w 12188952"/>
              <a:gd name="connsiteY5" fmla="*/ 4452698 h 4452698"/>
              <a:gd name="connsiteX6" fmla="*/ 0 w 12188952"/>
              <a:gd name="connsiteY6" fmla="*/ 4158498 h 4452698"/>
              <a:gd name="connsiteX7" fmla="*/ 1 w 12188952"/>
              <a:gd name="connsiteY7" fmla="*/ 76 h 445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4452698">
                <a:moveTo>
                  <a:pt x="1" y="76"/>
                </a:moveTo>
                <a:cubicBezTo>
                  <a:pt x="13440" y="-10304"/>
                  <a:pt x="2543539" y="1043625"/>
                  <a:pt x="6104976" y="1046691"/>
                </a:cubicBezTo>
                <a:cubicBezTo>
                  <a:pt x="9885444" y="1057072"/>
                  <a:pt x="12210965" y="3143"/>
                  <a:pt x="12188088" y="76"/>
                </a:cubicBezTo>
                <a:cubicBezTo>
                  <a:pt x="12190981" y="1180466"/>
                  <a:pt x="12185781" y="2396013"/>
                  <a:pt x="12184627" y="3593982"/>
                </a:cubicBezTo>
                <a:lnTo>
                  <a:pt x="12185092" y="4452698"/>
                </a:lnTo>
                <a:lnTo>
                  <a:pt x="0" y="4452698"/>
                </a:lnTo>
                <a:lnTo>
                  <a:pt x="0" y="4158498"/>
                </a:lnTo>
                <a:cubicBezTo>
                  <a:pt x="0" y="2727352"/>
                  <a:pt x="1" y="1498730"/>
                  <a:pt x="1" y="76"/>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mc:AlternateContent xmlns:mc="http://schemas.openxmlformats.org/markup-compatibility/2006" xmlns:p14="http://schemas.microsoft.com/office/powerpoint/2010/main">
        <mc:Choice Requires="p14">
          <p:contentPart p14:bwMode="auto" r:id="rId2">
            <p14:nvContentPartPr>
              <p14:cNvPr id="21" name="Ink 20">
                <a:extLst>
                  <a:ext uri="{FF2B5EF4-FFF2-40B4-BE49-F238E27FC236}">
                    <a16:creationId xmlns:a16="http://schemas.microsoft.com/office/drawing/2014/main" id="{70E7434E-29F8-2575-B7F4-130411A0A486}"/>
                  </a:ext>
                </a:extLst>
              </p14:cNvPr>
              <p14:cNvContentPartPr/>
              <p14:nvPr/>
            </p14:nvContentPartPr>
            <p14:xfrm>
              <a:off x="10466443" y="6052440"/>
              <a:ext cx="360" cy="360"/>
            </p14:xfrm>
          </p:contentPart>
        </mc:Choice>
        <mc:Fallback xmlns="">
          <p:pic>
            <p:nvPicPr>
              <p:cNvPr id="21" name="Ink 20">
                <a:extLst>
                  <a:ext uri="{FF2B5EF4-FFF2-40B4-BE49-F238E27FC236}">
                    <a16:creationId xmlns:a16="http://schemas.microsoft.com/office/drawing/2014/main" id="{70E7434E-29F8-2575-B7F4-130411A0A486}"/>
                  </a:ext>
                </a:extLst>
              </p:cNvPr>
              <p:cNvPicPr/>
              <p:nvPr/>
            </p:nvPicPr>
            <p:blipFill>
              <a:blip r:embed="rId3"/>
              <a:stretch>
                <a:fillRect/>
              </a:stretch>
            </p:blipFill>
            <p:spPr>
              <a:xfrm>
                <a:off x="10457443" y="6043440"/>
                <a:ext cx="18000" cy="18000"/>
              </a:xfrm>
              <a:prstGeom prst="rect">
                <a:avLst/>
              </a:prstGeom>
            </p:spPr>
          </p:pic>
        </mc:Fallback>
      </mc:AlternateContent>
      <p:grpSp>
        <p:nvGrpSpPr>
          <p:cNvPr id="27" name="Group 26">
            <a:extLst>
              <a:ext uri="{FF2B5EF4-FFF2-40B4-BE49-F238E27FC236}">
                <a16:creationId xmlns:a16="http://schemas.microsoft.com/office/drawing/2014/main" id="{43F0482F-0695-3347-26D9-F015BF5936B6}"/>
              </a:ext>
            </a:extLst>
          </p:cNvPr>
          <p:cNvGrpSpPr/>
          <p:nvPr/>
        </p:nvGrpSpPr>
        <p:grpSpPr>
          <a:xfrm>
            <a:off x="12093643" y="6106800"/>
            <a:ext cx="360" cy="360"/>
            <a:chOff x="12093643" y="6106800"/>
            <a:chExt cx="360" cy="360"/>
          </a:xfrm>
        </p:grpSpPr>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87A380DD-C0D2-A45E-E42B-99827682464F}"/>
                    </a:ext>
                  </a:extLst>
                </p14:cNvPr>
                <p14:cNvContentPartPr/>
                <p14:nvPr userDrawn="1"/>
              </p14:nvContentPartPr>
              <p14:xfrm>
                <a:off x="12093643" y="6106800"/>
                <a:ext cx="360" cy="360"/>
              </p14:xfrm>
            </p:contentPart>
          </mc:Choice>
          <mc:Fallback xmlns="">
            <p:pic>
              <p:nvPicPr>
                <p:cNvPr id="25" name="Ink 24">
                  <a:extLst>
                    <a:ext uri="{FF2B5EF4-FFF2-40B4-BE49-F238E27FC236}">
                      <a16:creationId xmlns:a16="http://schemas.microsoft.com/office/drawing/2014/main" id="{87A380DD-C0D2-A45E-E42B-99827682464F}"/>
                    </a:ext>
                  </a:extLst>
                </p:cNvPr>
                <p:cNvPicPr/>
                <p:nvPr/>
              </p:nvPicPr>
              <p:blipFill>
                <a:blip r:embed="rId5"/>
                <a:stretch>
                  <a:fillRect/>
                </a:stretch>
              </p:blipFill>
              <p:spPr>
                <a:xfrm>
                  <a:off x="12085003" y="60981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DBBD8587-1BBA-FA8E-EF7F-4253D34AFB47}"/>
                    </a:ext>
                  </a:extLst>
                </p14:cNvPr>
                <p14:cNvContentPartPr/>
                <p14:nvPr userDrawn="1"/>
              </p14:nvContentPartPr>
              <p14:xfrm>
                <a:off x="12093643" y="6106800"/>
                <a:ext cx="360" cy="360"/>
              </p14:xfrm>
            </p:contentPart>
          </mc:Choice>
          <mc:Fallback xmlns="">
            <p:pic>
              <p:nvPicPr>
                <p:cNvPr id="26" name="Ink 25">
                  <a:extLst>
                    <a:ext uri="{FF2B5EF4-FFF2-40B4-BE49-F238E27FC236}">
                      <a16:creationId xmlns:a16="http://schemas.microsoft.com/office/drawing/2014/main" id="{DBBD8587-1BBA-FA8E-EF7F-4253D34AFB47}"/>
                    </a:ext>
                  </a:extLst>
                </p:cNvPr>
                <p:cNvPicPr/>
                <p:nvPr/>
              </p:nvPicPr>
              <p:blipFill>
                <a:blip r:embed="rId5"/>
                <a:stretch>
                  <a:fillRect/>
                </a:stretch>
              </p:blipFill>
              <p:spPr>
                <a:xfrm>
                  <a:off x="12085003" y="609816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29" name="Ink 28">
                <a:extLst>
                  <a:ext uri="{FF2B5EF4-FFF2-40B4-BE49-F238E27FC236}">
                    <a16:creationId xmlns:a16="http://schemas.microsoft.com/office/drawing/2014/main" id="{9EE8A695-57F3-7A9C-23B5-419ED1F435D1}"/>
                  </a:ext>
                </a:extLst>
              </p14:cNvPr>
              <p14:cNvContentPartPr/>
              <p14:nvPr/>
            </p14:nvContentPartPr>
            <p14:xfrm>
              <a:off x="12061243" y="6144960"/>
              <a:ext cx="360" cy="360"/>
            </p14:xfrm>
          </p:contentPart>
        </mc:Choice>
        <mc:Fallback xmlns="">
          <p:pic>
            <p:nvPicPr>
              <p:cNvPr id="29" name="Ink 28">
                <a:extLst>
                  <a:ext uri="{FF2B5EF4-FFF2-40B4-BE49-F238E27FC236}">
                    <a16:creationId xmlns:a16="http://schemas.microsoft.com/office/drawing/2014/main" id="{9EE8A695-57F3-7A9C-23B5-419ED1F435D1}"/>
                  </a:ext>
                </a:extLst>
              </p:cNvPr>
              <p:cNvPicPr/>
              <p:nvPr/>
            </p:nvPicPr>
            <p:blipFill>
              <a:blip r:embed="rId3"/>
              <a:stretch>
                <a:fillRect/>
              </a:stretch>
            </p:blipFill>
            <p:spPr>
              <a:xfrm>
                <a:off x="12052243" y="6135960"/>
                <a:ext cx="18000" cy="18000"/>
              </a:xfrm>
              <a:prstGeom prst="rect">
                <a:avLst/>
              </a:prstGeom>
            </p:spPr>
          </p:pic>
        </mc:Fallback>
      </mc:AlternateContent>
      <p:sp>
        <p:nvSpPr>
          <p:cNvPr id="33" name="Rectangle 32">
            <a:extLst>
              <a:ext uri="{FF2B5EF4-FFF2-40B4-BE49-F238E27FC236}">
                <a16:creationId xmlns:a16="http://schemas.microsoft.com/office/drawing/2014/main" id="{B49FB7FE-0A2E-EAFB-A403-D18C17DF623C}"/>
              </a:ext>
            </a:extLst>
          </p:cNvPr>
          <p:cNvSpPr/>
          <p:nvPr/>
        </p:nvSpPr>
        <p:spPr>
          <a:xfrm>
            <a:off x="1" y="5708477"/>
            <a:ext cx="12214097" cy="1149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nvGrpSpPr>
          <p:cNvPr id="45" name="Group 44">
            <a:extLst>
              <a:ext uri="{FF2B5EF4-FFF2-40B4-BE49-F238E27FC236}">
                <a16:creationId xmlns:a16="http://schemas.microsoft.com/office/drawing/2014/main" id="{145BE0B2-5665-BE98-35A0-9DB618F7F1E9}"/>
              </a:ext>
            </a:extLst>
          </p:cNvPr>
          <p:cNvGrpSpPr/>
          <p:nvPr/>
        </p:nvGrpSpPr>
        <p:grpSpPr>
          <a:xfrm>
            <a:off x="-56388" y="2246981"/>
            <a:ext cx="12498039" cy="3718699"/>
            <a:chOff x="-83603" y="2246982"/>
            <a:chExt cx="12498039" cy="3718698"/>
          </a:xfrm>
        </p:grpSpPr>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F8832D05-46D0-9D8A-D42C-DFAB239DD2F9}"/>
                    </a:ext>
                  </a:extLst>
                </p14:cNvPr>
                <p14:cNvContentPartPr/>
                <p14:nvPr userDrawn="1"/>
              </p14:nvContentPartPr>
              <p14:xfrm>
                <a:off x="2834460" y="4034400"/>
                <a:ext cx="360" cy="360"/>
              </p14:xfrm>
            </p:contentPart>
          </mc:Choice>
          <mc:Fallback xmlns="">
            <p:pic>
              <p:nvPicPr>
                <p:cNvPr id="15" name="Ink 14">
                  <a:extLst>
                    <a:ext uri="{FF2B5EF4-FFF2-40B4-BE49-F238E27FC236}">
                      <a16:creationId xmlns:a16="http://schemas.microsoft.com/office/drawing/2014/main" id="{F8832D05-46D0-9D8A-D42C-DFAB239DD2F9}"/>
                    </a:ext>
                  </a:extLst>
                </p:cNvPr>
                <p:cNvPicPr/>
                <p:nvPr/>
              </p:nvPicPr>
              <p:blipFill>
                <a:blip r:embed="rId5"/>
                <a:stretch>
                  <a:fillRect/>
                </a:stretch>
              </p:blipFill>
              <p:spPr>
                <a:xfrm>
                  <a:off x="2825820" y="4025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76196855-20D1-0D05-B9E4-43EC931158BC}"/>
                    </a:ext>
                  </a:extLst>
                </p14:cNvPr>
                <p14:cNvContentPartPr/>
                <p14:nvPr userDrawn="1"/>
              </p14:nvContentPartPr>
              <p14:xfrm>
                <a:off x="174780" y="4305480"/>
                <a:ext cx="360" cy="360"/>
              </p14:xfrm>
            </p:contentPart>
          </mc:Choice>
          <mc:Fallback xmlns="">
            <p:pic>
              <p:nvPicPr>
                <p:cNvPr id="17" name="Ink 16">
                  <a:extLst>
                    <a:ext uri="{FF2B5EF4-FFF2-40B4-BE49-F238E27FC236}">
                      <a16:creationId xmlns:a16="http://schemas.microsoft.com/office/drawing/2014/main" id="{76196855-20D1-0D05-B9E4-43EC931158BC}"/>
                    </a:ext>
                  </a:extLst>
                </p:cNvPr>
                <p:cNvPicPr/>
                <p:nvPr/>
              </p:nvPicPr>
              <p:blipFill>
                <a:blip r:embed="rId5"/>
                <a:stretch>
                  <a:fillRect/>
                </a:stretch>
              </p:blipFill>
              <p:spPr>
                <a:xfrm>
                  <a:off x="166140" y="4296480"/>
                  <a:ext cx="18000" cy="18000"/>
                </a:xfrm>
                <a:prstGeom prst="rect">
                  <a:avLst/>
                </a:prstGeom>
              </p:spPr>
            </p:pic>
          </mc:Fallback>
        </mc:AlternateContent>
        <p:grpSp>
          <p:nvGrpSpPr>
            <p:cNvPr id="20" name="Group 19">
              <a:extLst>
                <a:ext uri="{FF2B5EF4-FFF2-40B4-BE49-F238E27FC236}">
                  <a16:creationId xmlns:a16="http://schemas.microsoft.com/office/drawing/2014/main" id="{65BD1D62-B1DA-6CCC-E3CA-2004C8BE229D}"/>
                </a:ext>
              </a:extLst>
            </p:cNvPr>
            <p:cNvGrpSpPr/>
            <p:nvPr/>
          </p:nvGrpSpPr>
          <p:grpSpPr>
            <a:xfrm>
              <a:off x="167220" y="4457400"/>
              <a:ext cx="360" cy="360"/>
              <a:chOff x="167220" y="4457400"/>
              <a:chExt cx="360" cy="360"/>
            </a:xfrm>
          </p:grpSpPr>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C45353FE-72D8-A86E-CCF7-C6D040142864}"/>
                      </a:ext>
                    </a:extLst>
                  </p14:cNvPr>
                  <p14:cNvContentPartPr/>
                  <p14:nvPr userDrawn="1"/>
                </p14:nvContentPartPr>
                <p14:xfrm>
                  <a:off x="167220" y="4457400"/>
                  <a:ext cx="360" cy="360"/>
                </p14:xfrm>
              </p:contentPart>
            </mc:Choice>
            <mc:Fallback xmlns="">
              <p:pic>
                <p:nvPicPr>
                  <p:cNvPr id="18" name="Ink 17">
                    <a:extLst>
                      <a:ext uri="{FF2B5EF4-FFF2-40B4-BE49-F238E27FC236}">
                        <a16:creationId xmlns:a16="http://schemas.microsoft.com/office/drawing/2014/main" id="{C45353FE-72D8-A86E-CCF7-C6D040142864}"/>
                      </a:ext>
                    </a:extLst>
                  </p:cNvPr>
                  <p:cNvPicPr/>
                  <p:nvPr/>
                </p:nvPicPr>
                <p:blipFill>
                  <a:blip r:embed="rId5"/>
                  <a:stretch>
                    <a:fillRect/>
                  </a:stretch>
                </p:blipFill>
                <p:spPr>
                  <a:xfrm>
                    <a:off x="158580" y="44484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F467FCA5-AD9F-45E7-D2D1-296D677F8738}"/>
                      </a:ext>
                    </a:extLst>
                  </p14:cNvPr>
                  <p14:cNvContentPartPr/>
                  <p14:nvPr userDrawn="1"/>
                </p14:nvContentPartPr>
                <p14:xfrm>
                  <a:off x="167220" y="4457400"/>
                  <a:ext cx="360" cy="360"/>
                </p14:xfrm>
              </p:contentPart>
            </mc:Choice>
            <mc:Fallback xmlns="">
              <p:pic>
                <p:nvPicPr>
                  <p:cNvPr id="19" name="Ink 18">
                    <a:extLst>
                      <a:ext uri="{FF2B5EF4-FFF2-40B4-BE49-F238E27FC236}">
                        <a16:creationId xmlns:a16="http://schemas.microsoft.com/office/drawing/2014/main" id="{F467FCA5-AD9F-45E7-D2D1-296D677F8738}"/>
                      </a:ext>
                    </a:extLst>
                  </p:cNvPr>
                  <p:cNvPicPr/>
                  <p:nvPr/>
                </p:nvPicPr>
                <p:blipFill>
                  <a:blip r:embed="rId5"/>
                  <a:stretch>
                    <a:fillRect/>
                  </a:stretch>
                </p:blipFill>
                <p:spPr>
                  <a:xfrm>
                    <a:off x="158580" y="4448400"/>
                    <a:ext cx="18000" cy="18000"/>
                  </a:xfrm>
                  <a:prstGeom prst="rect">
                    <a:avLst/>
                  </a:prstGeom>
                </p:spPr>
              </p:pic>
            </mc:Fallback>
          </mc:AlternateContent>
        </p:grpSp>
        <p:grpSp>
          <p:nvGrpSpPr>
            <p:cNvPr id="24" name="Group 23">
              <a:extLst>
                <a:ext uri="{FF2B5EF4-FFF2-40B4-BE49-F238E27FC236}">
                  <a16:creationId xmlns:a16="http://schemas.microsoft.com/office/drawing/2014/main" id="{DBDC004E-A8FE-E645-9530-85193C10940B}"/>
                </a:ext>
              </a:extLst>
            </p:cNvPr>
            <p:cNvGrpSpPr/>
            <p:nvPr/>
          </p:nvGrpSpPr>
          <p:grpSpPr>
            <a:xfrm>
              <a:off x="10439083" y="5965320"/>
              <a:ext cx="360" cy="360"/>
              <a:chOff x="10439083" y="5965320"/>
              <a:chExt cx="360" cy="360"/>
            </a:xfrm>
          </p:grpSpPr>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DBB35145-E755-7985-9C20-0CC0AA3A7755}"/>
                      </a:ext>
                    </a:extLst>
                  </p14:cNvPr>
                  <p14:cNvContentPartPr/>
                  <p14:nvPr userDrawn="1"/>
                </p14:nvContentPartPr>
                <p14:xfrm>
                  <a:off x="10439083" y="5965320"/>
                  <a:ext cx="360" cy="360"/>
                </p14:xfrm>
              </p:contentPart>
            </mc:Choice>
            <mc:Fallback xmlns="">
              <p:pic>
                <p:nvPicPr>
                  <p:cNvPr id="22" name="Ink 21">
                    <a:extLst>
                      <a:ext uri="{FF2B5EF4-FFF2-40B4-BE49-F238E27FC236}">
                        <a16:creationId xmlns:a16="http://schemas.microsoft.com/office/drawing/2014/main" id="{DBB35145-E755-7985-9C20-0CC0AA3A7755}"/>
                      </a:ext>
                    </a:extLst>
                  </p:cNvPr>
                  <p:cNvPicPr/>
                  <p:nvPr/>
                </p:nvPicPr>
                <p:blipFill>
                  <a:blip r:embed="rId5"/>
                  <a:stretch>
                    <a:fillRect/>
                  </a:stretch>
                </p:blipFill>
                <p:spPr>
                  <a:xfrm>
                    <a:off x="10430443" y="5956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94C04A30-D05C-F61E-EB6B-596ADD7C9A26}"/>
                      </a:ext>
                    </a:extLst>
                  </p14:cNvPr>
                  <p14:cNvContentPartPr/>
                  <p14:nvPr userDrawn="1"/>
                </p14:nvContentPartPr>
                <p14:xfrm>
                  <a:off x="10439083" y="5965320"/>
                  <a:ext cx="360" cy="360"/>
                </p14:xfrm>
              </p:contentPart>
            </mc:Choice>
            <mc:Fallback xmlns="">
              <p:pic>
                <p:nvPicPr>
                  <p:cNvPr id="23" name="Ink 22">
                    <a:extLst>
                      <a:ext uri="{FF2B5EF4-FFF2-40B4-BE49-F238E27FC236}">
                        <a16:creationId xmlns:a16="http://schemas.microsoft.com/office/drawing/2014/main" id="{94C04A30-D05C-F61E-EB6B-596ADD7C9A26}"/>
                      </a:ext>
                    </a:extLst>
                  </p:cNvPr>
                  <p:cNvPicPr/>
                  <p:nvPr/>
                </p:nvPicPr>
                <p:blipFill>
                  <a:blip r:embed="rId5"/>
                  <a:stretch>
                    <a:fillRect/>
                  </a:stretch>
                </p:blipFill>
                <p:spPr>
                  <a:xfrm>
                    <a:off x="10430443" y="595668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192696BC-4DCC-DCC2-62BF-AD7BBBE75A39}"/>
                    </a:ext>
                  </a:extLst>
                </p14:cNvPr>
                <p14:cNvContentPartPr/>
                <p14:nvPr userDrawn="1"/>
              </p14:nvContentPartPr>
              <p14:xfrm>
                <a:off x="12061243" y="5867040"/>
                <a:ext cx="360" cy="360"/>
              </p14:xfrm>
            </p:contentPart>
          </mc:Choice>
          <mc:Fallback xmlns="">
            <p:pic>
              <p:nvPicPr>
                <p:cNvPr id="28" name="Ink 27">
                  <a:extLst>
                    <a:ext uri="{FF2B5EF4-FFF2-40B4-BE49-F238E27FC236}">
                      <a16:creationId xmlns:a16="http://schemas.microsoft.com/office/drawing/2014/main" id="{192696BC-4DCC-DCC2-62BF-AD7BBBE75A39}"/>
                    </a:ext>
                  </a:extLst>
                </p:cNvPr>
                <p:cNvPicPr/>
                <p:nvPr/>
              </p:nvPicPr>
              <p:blipFill>
                <a:blip r:embed="rId5"/>
                <a:stretch>
                  <a:fillRect/>
                </a:stretch>
              </p:blipFill>
              <p:spPr>
                <a:xfrm>
                  <a:off x="12052603" y="5858400"/>
                  <a:ext cx="18000" cy="18000"/>
                </a:xfrm>
                <a:prstGeom prst="rect">
                  <a:avLst/>
                </a:prstGeom>
              </p:spPr>
            </p:pic>
          </mc:Fallback>
        </mc:AlternateContent>
        <p:sp>
          <p:nvSpPr>
            <p:cNvPr id="39" name="Horizontal Swoosh">
              <a:extLst>
                <a:ext uri="{FF2B5EF4-FFF2-40B4-BE49-F238E27FC236}">
                  <a16:creationId xmlns:a16="http://schemas.microsoft.com/office/drawing/2014/main" id="{345D0DCB-D292-9C6F-C81E-4B32CDEE6597}"/>
                </a:ext>
              </a:extLst>
            </p:cNvPr>
            <p:cNvSpPr/>
            <p:nvPr/>
          </p:nvSpPr>
          <p:spPr>
            <a:xfrm rot="16200000">
              <a:off x="5306960" y="-3053035"/>
              <a:ext cx="1716913" cy="12498039"/>
            </a:xfrm>
            <a:custGeom>
              <a:avLst/>
              <a:gdLst>
                <a:gd name="connsiteX0" fmla="*/ 1401226 w 1401226"/>
                <a:gd name="connsiteY0" fmla="*/ 6111324 h 12233935"/>
                <a:gd name="connsiteX1" fmla="*/ 445155 w 1401226"/>
                <a:gd name="connsiteY1" fmla="*/ 12233936 h 12233935"/>
                <a:gd name="connsiteX2" fmla="*/ 0 w 1401226"/>
                <a:gd name="connsiteY2" fmla="*/ 12233936 h 12233935"/>
                <a:gd name="connsiteX3" fmla="*/ 1313544 w 1401226"/>
                <a:gd name="connsiteY3" fmla="*/ 6111324 h 12233935"/>
                <a:gd name="connsiteX4" fmla="*/ 0 w 1401226"/>
                <a:gd name="connsiteY4" fmla="*/ 0 h 12233935"/>
                <a:gd name="connsiteX5" fmla="*/ 445155 w 1401226"/>
                <a:gd name="connsiteY5" fmla="*/ 0 h 12233935"/>
                <a:gd name="connsiteX6" fmla="*/ 1401226 w 1401226"/>
                <a:gd name="connsiteY6" fmla="*/ 6111324 h 12233935"/>
                <a:gd name="connsiteX0" fmla="*/ 1716912 w 1716912"/>
                <a:gd name="connsiteY0" fmla="*/ 6067784 h 12233936"/>
                <a:gd name="connsiteX1" fmla="*/ 445155 w 1716912"/>
                <a:gd name="connsiteY1" fmla="*/ 12233936 h 12233936"/>
                <a:gd name="connsiteX2" fmla="*/ 0 w 1716912"/>
                <a:gd name="connsiteY2" fmla="*/ 12233936 h 12233936"/>
                <a:gd name="connsiteX3" fmla="*/ 1313544 w 1716912"/>
                <a:gd name="connsiteY3" fmla="*/ 6111324 h 12233936"/>
                <a:gd name="connsiteX4" fmla="*/ 0 w 1716912"/>
                <a:gd name="connsiteY4" fmla="*/ 0 h 12233936"/>
                <a:gd name="connsiteX5" fmla="*/ 445155 w 1716912"/>
                <a:gd name="connsiteY5" fmla="*/ 0 h 12233936"/>
                <a:gd name="connsiteX6" fmla="*/ 1716912 w 1716912"/>
                <a:gd name="connsiteY6" fmla="*/ 6067784 h 12233936"/>
                <a:gd name="connsiteX0" fmla="*/ 1716912 w 1717774"/>
                <a:gd name="connsiteY0" fmla="*/ 6067784 h 12233936"/>
                <a:gd name="connsiteX1" fmla="*/ 592112 w 1717774"/>
                <a:gd name="connsiteY1" fmla="*/ 12163179 h 12233936"/>
                <a:gd name="connsiteX2" fmla="*/ 0 w 1717774"/>
                <a:gd name="connsiteY2" fmla="*/ 12233936 h 12233936"/>
                <a:gd name="connsiteX3" fmla="*/ 1313544 w 1717774"/>
                <a:gd name="connsiteY3" fmla="*/ 6111324 h 12233936"/>
                <a:gd name="connsiteX4" fmla="*/ 0 w 1717774"/>
                <a:gd name="connsiteY4" fmla="*/ 0 h 12233936"/>
                <a:gd name="connsiteX5" fmla="*/ 445155 w 1717774"/>
                <a:gd name="connsiteY5" fmla="*/ 0 h 12233936"/>
                <a:gd name="connsiteX6" fmla="*/ 1716912 w 1717774"/>
                <a:gd name="connsiteY6" fmla="*/ 6067784 h 12233936"/>
                <a:gd name="connsiteX0" fmla="*/ 1716912 w 1716961"/>
                <a:gd name="connsiteY0" fmla="*/ 6111327 h 12277479"/>
                <a:gd name="connsiteX1" fmla="*/ 592112 w 1716961"/>
                <a:gd name="connsiteY1" fmla="*/ 12206722 h 12277479"/>
                <a:gd name="connsiteX2" fmla="*/ 0 w 1716961"/>
                <a:gd name="connsiteY2" fmla="*/ 12277479 h 12277479"/>
                <a:gd name="connsiteX3" fmla="*/ 1313544 w 1716961"/>
                <a:gd name="connsiteY3" fmla="*/ 6154867 h 12277479"/>
                <a:gd name="connsiteX4" fmla="*/ 0 w 1716961"/>
                <a:gd name="connsiteY4" fmla="*/ 43543 h 12277479"/>
                <a:gd name="connsiteX5" fmla="*/ 624770 w 1716961"/>
                <a:gd name="connsiteY5" fmla="*/ 0 h 12277479"/>
                <a:gd name="connsiteX6" fmla="*/ 1716912 w 1716961"/>
                <a:gd name="connsiteY6" fmla="*/ 6111327 h 12277479"/>
                <a:gd name="connsiteX0" fmla="*/ 1716912 w 1717220"/>
                <a:gd name="connsiteY0" fmla="*/ 6111327 h 12277479"/>
                <a:gd name="connsiteX1" fmla="*/ 700969 w 1717220"/>
                <a:gd name="connsiteY1" fmla="*/ 12184951 h 12277479"/>
                <a:gd name="connsiteX2" fmla="*/ 0 w 1717220"/>
                <a:gd name="connsiteY2" fmla="*/ 12277479 h 12277479"/>
                <a:gd name="connsiteX3" fmla="*/ 1313544 w 1717220"/>
                <a:gd name="connsiteY3" fmla="*/ 6154867 h 12277479"/>
                <a:gd name="connsiteX4" fmla="*/ 0 w 1717220"/>
                <a:gd name="connsiteY4" fmla="*/ 43543 h 12277479"/>
                <a:gd name="connsiteX5" fmla="*/ 624770 w 1717220"/>
                <a:gd name="connsiteY5" fmla="*/ 0 h 12277479"/>
                <a:gd name="connsiteX6" fmla="*/ 1716912 w 1717220"/>
                <a:gd name="connsiteY6" fmla="*/ 6111327 h 12277479"/>
                <a:gd name="connsiteX0" fmla="*/ 1716912 w 1716913"/>
                <a:gd name="connsiteY0" fmla="*/ 6138543 h 12304695"/>
                <a:gd name="connsiteX1" fmla="*/ 700969 w 1716913"/>
                <a:gd name="connsiteY1" fmla="*/ 12212167 h 12304695"/>
                <a:gd name="connsiteX2" fmla="*/ 0 w 1716913"/>
                <a:gd name="connsiteY2" fmla="*/ 12304695 h 12304695"/>
                <a:gd name="connsiteX3" fmla="*/ 1313544 w 1716913"/>
                <a:gd name="connsiteY3" fmla="*/ 6182083 h 12304695"/>
                <a:gd name="connsiteX4" fmla="*/ 0 w 1716913"/>
                <a:gd name="connsiteY4" fmla="*/ 70759 h 12304695"/>
                <a:gd name="connsiteX5" fmla="*/ 706413 w 1716913"/>
                <a:gd name="connsiteY5" fmla="*/ 0 h 12304695"/>
                <a:gd name="connsiteX6" fmla="*/ 1716912 w 1716913"/>
                <a:gd name="connsiteY6" fmla="*/ 6138543 h 1230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913" h="12304695">
                  <a:moveTo>
                    <a:pt x="1716912" y="6138543"/>
                  </a:moveTo>
                  <a:cubicBezTo>
                    <a:pt x="1716005" y="8173904"/>
                    <a:pt x="1350153" y="10290948"/>
                    <a:pt x="700969" y="12212167"/>
                  </a:cubicBezTo>
                  <a:lnTo>
                    <a:pt x="0" y="12304695"/>
                  </a:lnTo>
                  <a:cubicBezTo>
                    <a:pt x="590168" y="10859830"/>
                    <a:pt x="1313544" y="8758004"/>
                    <a:pt x="1313544" y="6182083"/>
                  </a:cubicBezTo>
                  <a:cubicBezTo>
                    <a:pt x="1313544" y="3606161"/>
                    <a:pt x="590168" y="1515623"/>
                    <a:pt x="0" y="70759"/>
                  </a:cubicBezTo>
                  <a:lnTo>
                    <a:pt x="706413" y="0"/>
                  </a:lnTo>
                  <a:cubicBezTo>
                    <a:pt x="1355597" y="1921218"/>
                    <a:pt x="1717819" y="4103182"/>
                    <a:pt x="1716912" y="6138543"/>
                  </a:cubicBezTo>
                  <a:close/>
                </a:path>
              </a:pathLst>
            </a:custGeom>
            <a:solidFill>
              <a:srgbClr val="E6F1F8"/>
            </a:solidFill>
            <a:ln w="16755" cap="flat">
              <a:noFill/>
              <a:prstDash val="solid"/>
              <a:miter/>
            </a:ln>
          </p:spPr>
          <p:txBody>
            <a:bodyPr rtlCol="0" anchor="ctr"/>
            <a:lstStyle/>
            <a:p>
              <a:endParaRPr lang="en-US" sz="1800" dirty="0"/>
            </a:p>
          </p:txBody>
        </p:sp>
        <p:sp>
          <p:nvSpPr>
            <p:cNvPr id="41" name="Horizontal Swoosh">
              <a:extLst>
                <a:ext uri="{FF2B5EF4-FFF2-40B4-BE49-F238E27FC236}">
                  <a16:creationId xmlns:a16="http://schemas.microsoft.com/office/drawing/2014/main" id="{16965D00-5126-8310-9E13-868988D43602}"/>
                </a:ext>
              </a:extLst>
            </p:cNvPr>
            <p:cNvSpPr/>
            <p:nvPr userDrawn="1"/>
          </p:nvSpPr>
          <p:spPr>
            <a:xfrm rot="16200000">
              <a:off x="5335979" y="-2576587"/>
              <a:ext cx="1733242" cy="12223331"/>
            </a:xfrm>
            <a:custGeom>
              <a:avLst/>
              <a:gdLst>
                <a:gd name="connsiteX0" fmla="*/ 1401226 w 1401226"/>
                <a:gd name="connsiteY0" fmla="*/ 6111324 h 12233935"/>
                <a:gd name="connsiteX1" fmla="*/ 445155 w 1401226"/>
                <a:gd name="connsiteY1" fmla="*/ 12233936 h 12233935"/>
                <a:gd name="connsiteX2" fmla="*/ 0 w 1401226"/>
                <a:gd name="connsiteY2" fmla="*/ 12233936 h 12233935"/>
                <a:gd name="connsiteX3" fmla="*/ 1313544 w 1401226"/>
                <a:gd name="connsiteY3" fmla="*/ 6111324 h 12233935"/>
                <a:gd name="connsiteX4" fmla="*/ 0 w 1401226"/>
                <a:gd name="connsiteY4" fmla="*/ 0 h 12233935"/>
                <a:gd name="connsiteX5" fmla="*/ 445155 w 1401226"/>
                <a:gd name="connsiteY5" fmla="*/ 0 h 12233935"/>
                <a:gd name="connsiteX6" fmla="*/ 1401226 w 1401226"/>
                <a:gd name="connsiteY6" fmla="*/ 6111324 h 12233935"/>
                <a:gd name="connsiteX0" fmla="*/ 1716912 w 1716912"/>
                <a:gd name="connsiteY0" fmla="*/ 6067784 h 12233936"/>
                <a:gd name="connsiteX1" fmla="*/ 445155 w 1716912"/>
                <a:gd name="connsiteY1" fmla="*/ 12233936 h 12233936"/>
                <a:gd name="connsiteX2" fmla="*/ 0 w 1716912"/>
                <a:gd name="connsiteY2" fmla="*/ 12233936 h 12233936"/>
                <a:gd name="connsiteX3" fmla="*/ 1313544 w 1716912"/>
                <a:gd name="connsiteY3" fmla="*/ 6111324 h 12233936"/>
                <a:gd name="connsiteX4" fmla="*/ 0 w 1716912"/>
                <a:gd name="connsiteY4" fmla="*/ 0 h 12233936"/>
                <a:gd name="connsiteX5" fmla="*/ 445155 w 1716912"/>
                <a:gd name="connsiteY5" fmla="*/ 0 h 12233936"/>
                <a:gd name="connsiteX6" fmla="*/ 1716912 w 1716912"/>
                <a:gd name="connsiteY6" fmla="*/ 6067784 h 12233936"/>
                <a:gd name="connsiteX0" fmla="*/ 1716912 w 1717774"/>
                <a:gd name="connsiteY0" fmla="*/ 6067784 h 12233936"/>
                <a:gd name="connsiteX1" fmla="*/ 592112 w 1717774"/>
                <a:gd name="connsiteY1" fmla="*/ 12163179 h 12233936"/>
                <a:gd name="connsiteX2" fmla="*/ 0 w 1717774"/>
                <a:gd name="connsiteY2" fmla="*/ 12233936 h 12233936"/>
                <a:gd name="connsiteX3" fmla="*/ 1313544 w 1717774"/>
                <a:gd name="connsiteY3" fmla="*/ 6111324 h 12233936"/>
                <a:gd name="connsiteX4" fmla="*/ 0 w 1717774"/>
                <a:gd name="connsiteY4" fmla="*/ 0 h 12233936"/>
                <a:gd name="connsiteX5" fmla="*/ 445155 w 1717774"/>
                <a:gd name="connsiteY5" fmla="*/ 0 h 12233936"/>
                <a:gd name="connsiteX6" fmla="*/ 1716912 w 1717774"/>
                <a:gd name="connsiteY6" fmla="*/ 6067784 h 12233936"/>
                <a:gd name="connsiteX0" fmla="*/ 1716912 w 1716961"/>
                <a:gd name="connsiteY0" fmla="*/ 6111327 h 12277479"/>
                <a:gd name="connsiteX1" fmla="*/ 592112 w 1716961"/>
                <a:gd name="connsiteY1" fmla="*/ 12206722 h 12277479"/>
                <a:gd name="connsiteX2" fmla="*/ 0 w 1716961"/>
                <a:gd name="connsiteY2" fmla="*/ 12277479 h 12277479"/>
                <a:gd name="connsiteX3" fmla="*/ 1313544 w 1716961"/>
                <a:gd name="connsiteY3" fmla="*/ 6154867 h 12277479"/>
                <a:gd name="connsiteX4" fmla="*/ 0 w 1716961"/>
                <a:gd name="connsiteY4" fmla="*/ 43543 h 12277479"/>
                <a:gd name="connsiteX5" fmla="*/ 624770 w 1716961"/>
                <a:gd name="connsiteY5" fmla="*/ 0 h 12277479"/>
                <a:gd name="connsiteX6" fmla="*/ 1716912 w 1716961"/>
                <a:gd name="connsiteY6" fmla="*/ 6111327 h 12277479"/>
                <a:gd name="connsiteX0" fmla="*/ 1716912 w 1717220"/>
                <a:gd name="connsiteY0" fmla="*/ 6111327 h 12277479"/>
                <a:gd name="connsiteX1" fmla="*/ 700969 w 1717220"/>
                <a:gd name="connsiteY1" fmla="*/ 12184951 h 12277479"/>
                <a:gd name="connsiteX2" fmla="*/ 0 w 1717220"/>
                <a:gd name="connsiteY2" fmla="*/ 12277479 h 12277479"/>
                <a:gd name="connsiteX3" fmla="*/ 1313544 w 1717220"/>
                <a:gd name="connsiteY3" fmla="*/ 6154867 h 12277479"/>
                <a:gd name="connsiteX4" fmla="*/ 0 w 1717220"/>
                <a:gd name="connsiteY4" fmla="*/ 43543 h 12277479"/>
                <a:gd name="connsiteX5" fmla="*/ 624770 w 1717220"/>
                <a:gd name="connsiteY5" fmla="*/ 0 h 12277479"/>
                <a:gd name="connsiteX6" fmla="*/ 1716912 w 1717220"/>
                <a:gd name="connsiteY6" fmla="*/ 6111327 h 12277479"/>
                <a:gd name="connsiteX0" fmla="*/ 1716912 w 1716913"/>
                <a:gd name="connsiteY0" fmla="*/ 6138543 h 12304695"/>
                <a:gd name="connsiteX1" fmla="*/ 700969 w 1716913"/>
                <a:gd name="connsiteY1" fmla="*/ 12212167 h 12304695"/>
                <a:gd name="connsiteX2" fmla="*/ 0 w 1716913"/>
                <a:gd name="connsiteY2" fmla="*/ 12304695 h 12304695"/>
                <a:gd name="connsiteX3" fmla="*/ 1313544 w 1716913"/>
                <a:gd name="connsiteY3" fmla="*/ 6182083 h 12304695"/>
                <a:gd name="connsiteX4" fmla="*/ 0 w 1716913"/>
                <a:gd name="connsiteY4" fmla="*/ 70759 h 12304695"/>
                <a:gd name="connsiteX5" fmla="*/ 706413 w 1716913"/>
                <a:gd name="connsiteY5" fmla="*/ 0 h 12304695"/>
                <a:gd name="connsiteX6" fmla="*/ 1716912 w 1716913"/>
                <a:gd name="connsiteY6" fmla="*/ 6138543 h 12304695"/>
                <a:gd name="connsiteX0" fmla="*/ 1716912 w 1716918"/>
                <a:gd name="connsiteY0" fmla="*/ 6067784 h 12233936"/>
                <a:gd name="connsiteX1" fmla="*/ 700969 w 1716918"/>
                <a:gd name="connsiteY1" fmla="*/ 12141408 h 12233936"/>
                <a:gd name="connsiteX2" fmla="*/ 0 w 1716918"/>
                <a:gd name="connsiteY2" fmla="*/ 12233936 h 12233936"/>
                <a:gd name="connsiteX3" fmla="*/ 1313544 w 1716918"/>
                <a:gd name="connsiteY3" fmla="*/ 6111324 h 12233936"/>
                <a:gd name="connsiteX4" fmla="*/ 0 w 1716918"/>
                <a:gd name="connsiteY4" fmla="*/ 0 h 12233936"/>
                <a:gd name="connsiteX5" fmla="*/ 711856 w 1716918"/>
                <a:gd name="connsiteY5" fmla="*/ 4262 h 12233936"/>
                <a:gd name="connsiteX6" fmla="*/ 1716912 w 1716918"/>
                <a:gd name="connsiteY6" fmla="*/ 6067784 h 12233936"/>
                <a:gd name="connsiteX0" fmla="*/ 1733241 w 1733247"/>
                <a:gd name="connsiteY0" fmla="*/ 6067784 h 12141408"/>
                <a:gd name="connsiteX1" fmla="*/ 717298 w 1733247"/>
                <a:gd name="connsiteY1" fmla="*/ 12141408 h 12141408"/>
                <a:gd name="connsiteX2" fmla="*/ 0 w 1733247"/>
                <a:gd name="connsiteY2" fmla="*/ 12014231 h 12141408"/>
                <a:gd name="connsiteX3" fmla="*/ 1329873 w 1733247"/>
                <a:gd name="connsiteY3" fmla="*/ 6111324 h 12141408"/>
                <a:gd name="connsiteX4" fmla="*/ 16329 w 1733247"/>
                <a:gd name="connsiteY4" fmla="*/ 0 h 12141408"/>
                <a:gd name="connsiteX5" fmla="*/ 728185 w 1733247"/>
                <a:gd name="connsiteY5" fmla="*/ 4262 h 12141408"/>
                <a:gd name="connsiteX6" fmla="*/ 1733241 w 1733247"/>
                <a:gd name="connsiteY6" fmla="*/ 6067784 h 12141408"/>
                <a:gd name="connsiteX0" fmla="*/ 1733241 w 1733242"/>
                <a:gd name="connsiteY0" fmla="*/ 6067784 h 12034237"/>
                <a:gd name="connsiteX1" fmla="*/ 733627 w 1733242"/>
                <a:gd name="connsiteY1" fmla="*/ 12034237 h 12034237"/>
                <a:gd name="connsiteX2" fmla="*/ 0 w 1733242"/>
                <a:gd name="connsiteY2" fmla="*/ 12014231 h 12034237"/>
                <a:gd name="connsiteX3" fmla="*/ 1329873 w 1733242"/>
                <a:gd name="connsiteY3" fmla="*/ 6111324 h 12034237"/>
                <a:gd name="connsiteX4" fmla="*/ 16329 w 1733242"/>
                <a:gd name="connsiteY4" fmla="*/ 0 h 12034237"/>
                <a:gd name="connsiteX5" fmla="*/ 728185 w 1733242"/>
                <a:gd name="connsiteY5" fmla="*/ 4262 h 12034237"/>
                <a:gd name="connsiteX6" fmla="*/ 1733241 w 1733242"/>
                <a:gd name="connsiteY6" fmla="*/ 6067784 h 120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242" h="12034237">
                  <a:moveTo>
                    <a:pt x="1733241" y="6067784"/>
                  </a:moveTo>
                  <a:cubicBezTo>
                    <a:pt x="1734148" y="8072780"/>
                    <a:pt x="1382811" y="10113018"/>
                    <a:pt x="733627" y="12034237"/>
                  </a:cubicBezTo>
                  <a:lnTo>
                    <a:pt x="0" y="12014231"/>
                  </a:lnTo>
                  <a:cubicBezTo>
                    <a:pt x="590168" y="10569366"/>
                    <a:pt x="1327152" y="8113696"/>
                    <a:pt x="1329873" y="6111324"/>
                  </a:cubicBezTo>
                  <a:cubicBezTo>
                    <a:pt x="1332594" y="4108952"/>
                    <a:pt x="606497" y="1444864"/>
                    <a:pt x="16329" y="0"/>
                  </a:cubicBezTo>
                  <a:lnTo>
                    <a:pt x="728185" y="4262"/>
                  </a:lnTo>
                  <a:cubicBezTo>
                    <a:pt x="1377369" y="1925480"/>
                    <a:pt x="1732334" y="4062788"/>
                    <a:pt x="1733241" y="6067784"/>
                  </a:cubicBezTo>
                  <a:close/>
                </a:path>
              </a:pathLst>
            </a:custGeom>
            <a:solidFill>
              <a:srgbClr val="E6F1F8"/>
            </a:solidFill>
            <a:ln w="16755" cap="flat">
              <a:noFill/>
              <a:prstDash val="solid"/>
              <a:miter/>
            </a:ln>
          </p:spPr>
          <p:txBody>
            <a:bodyPr rtlCol="0" anchor="ctr"/>
            <a:lstStyle/>
            <a:p>
              <a:endParaRPr lang="en-US" sz="1800" dirty="0"/>
            </a:p>
          </p:txBody>
        </p:sp>
        <p:sp>
          <p:nvSpPr>
            <p:cNvPr id="42" name="Horizontal Swoosh">
              <a:extLst>
                <a:ext uri="{FF2B5EF4-FFF2-40B4-BE49-F238E27FC236}">
                  <a16:creationId xmlns:a16="http://schemas.microsoft.com/office/drawing/2014/main" id="{EFF546F0-D4CD-19E7-8EA3-E357ABE22156}"/>
                </a:ext>
              </a:extLst>
            </p:cNvPr>
            <p:cNvSpPr/>
            <p:nvPr userDrawn="1"/>
          </p:nvSpPr>
          <p:spPr>
            <a:xfrm rot="16200000">
              <a:off x="5238751" y="-2205385"/>
              <a:ext cx="1733242" cy="12223331"/>
            </a:xfrm>
            <a:custGeom>
              <a:avLst/>
              <a:gdLst>
                <a:gd name="connsiteX0" fmla="*/ 1401226 w 1401226"/>
                <a:gd name="connsiteY0" fmla="*/ 6111324 h 12233935"/>
                <a:gd name="connsiteX1" fmla="*/ 445155 w 1401226"/>
                <a:gd name="connsiteY1" fmla="*/ 12233936 h 12233935"/>
                <a:gd name="connsiteX2" fmla="*/ 0 w 1401226"/>
                <a:gd name="connsiteY2" fmla="*/ 12233936 h 12233935"/>
                <a:gd name="connsiteX3" fmla="*/ 1313544 w 1401226"/>
                <a:gd name="connsiteY3" fmla="*/ 6111324 h 12233935"/>
                <a:gd name="connsiteX4" fmla="*/ 0 w 1401226"/>
                <a:gd name="connsiteY4" fmla="*/ 0 h 12233935"/>
                <a:gd name="connsiteX5" fmla="*/ 445155 w 1401226"/>
                <a:gd name="connsiteY5" fmla="*/ 0 h 12233935"/>
                <a:gd name="connsiteX6" fmla="*/ 1401226 w 1401226"/>
                <a:gd name="connsiteY6" fmla="*/ 6111324 h 12233935"/>
                <a:gd name="connsiteX0" fmla="*/ 1716912 w 1716912"/>
                <a:gd name="connsiteY0" fmla="*/ 6067784 h 12233936"/>
                <a:gd name="connsiteX1" fmla="*/ 445155 w 1716912"/>
                <a:gd name="connsiteY1" fmla="*/ 12233936 h 12233936"/>
                <a:gd name="connsiteX2" fmla="*/ 0 w 1716912"/>
                <a:gd name="connsiteY2" fmla="*/ 12233936 h 12233936"/>
                <a:gd name="connsiteX3" fmla="*/ 1313544 w 1716912"/>
                <a:gd name="connsiteY3" fmla="*/ 6111324 h 12233936"/>
                <a:gd name="connsiteX4" fmla="*/ 0 w 1716912"/>
                <a:gd name="connsiteY4" fmla="*/ 0 h 12233936"/>
                <a:gd name="connsiteX5" fmla="*/ 445155 w 1716912"/>
                <a:gd name="connsiteY5" fmla="*/ 0 h 12233936"/>
                <a:gd name="connsiteX6" fmla="*/ 1716912 w 1716912"/>
                <a:gd name="connsiteY6" fmla="*/ 6067784 h 12233936"/>
                <a:gd name="connsiteX0" fmla="*/ 1716912 w 1717774"/>
                <a:gd name="connsiteY0" fmla="*/ 6067784 h 12233936"/>
                <a:gd name="connsiteX1" fmla="*/ 592112 w 1717774"/>
                <a:gd name="connsiteY1" fmla="*/ 12163179 h 12233936"/>
                <a:gd name="connsiteX2" fmla="*/ 0 w 1717774"/>
                <a:gd name="connsiteY2" fmla="*/ 12233936 h 12233936"/>
                <a:gd name="connsiteX3" fmla="*/ 1313544 w 1717774"/>
                <a:gd name="connsiteY3" fmla="*/ 6111324 h 12233936"/>
                <a:gd name="connsiteX4" fmla="*/ 0 w 1717774"/>
                <a:gd name="connsiteY4" fmla="*/ 0 h 12233936"/>
                <a:gd name="connsiteX5" fmla="*/ 445155 w 1717774"/>
                <a:gd name="connsiteY5" fmla="*/ 0 h 12233936"/>
                <a:gd name="connsiteX6" fmla="*/ 1716912 w 1717774"/>
                <a:gd name="connsiteY6" fmla="*/ 6067784 h 12233936"/>
                <a:gd name="connsiteX0" fmla="*/ 1716912 w 1716961"/>
                <a:gd name="connsiteY0" fmla="*/ 6111327 h 12277479"/>
                <a:gd name="connsiteX1" fmla="*/ 592112 w 1716961"/>
                <a:gd name="connsiteY1" fmla="*/ 12206722 h 12277479"/>
                <a:gd name="connsiteX2" fmla="*/ 0 w 1716961"/>
                <a:gd name="connsiteY2" fmla="*/ 12277479 h 12277479"/>
                <a:gd name="connsiteX3" fmla="*/ 1313544 w 1716961"/>
                <a:gd name="connsiteY3" fmla="*/ 6154867 h 12277479"/>
                <a:gd name="connsiteX4" fmla="*/ 0 w 1716961"/>
                <a:gd name="connsiteY4" fmla="*/ 43543 h 12277479"/>
                <a:gd name="connsiteX5" fmla="*/ 624770 w 1716961"/>
                <a:gd name="connsiteY5" fmla="*/ 0 h 12277479"/>
                <a:gd name="connsiteX6" fmla="*/ 1716912 w 1716961"/>
                <a:gd name="connsiteY6" fmla="*/ 6111327 h 12277479"/>
                <a:gd name="connsiteX0" fmla="*/ 1716912 w 1717220"/>
                <a:gd name="connsiteY0" fmla="*/ 6111327 h 12277479"/>
                <a:gd name="connsiteX1" fmla="*/ 700969 w 1717220"/>
                <a:gd name="connsiteY1" fmla="*/ 12184951 h 12277479"/>
                <a:gd name="connsiteX2" fmla="*/ 0 w 1717220"/>
                <a:gd name="connsiteY2" fmla="*/ 12277479 h 12277479"/>
                <a:gd name="connsiteX3" fmla="*/ 1313544 w 1717220"/>
                <a:gd name="connsiteY3" fmla="*/ 6154867 h 12277479"/>
                <a:gd name="connsiteX4" fmla="*/ 0 w 1717220"/>
                <a:gd name="connsiteY4" fmla="*/ 43543 h 12277479"/>
                <a:gd name="connsiteX5" fmla="*/ 624770 w 1717220"/>
                <a:gd name="connsiteY5" fmla="*/ 0 h 12277479"/>
                <a:gd name="connsiteX6" fmla="*/ 1716912 w 1717220"/>
                <a:gd name="connsiteY6" fmla="*/ 6111327 h 12277479"/>
                <a:gd name="connsiteX0" fmla="*/ 1716912 w 1716913"/>
                <a:gd name="connsiteY0" fmla="*/ 6138543 h 12304695"/>
                <a:gd name="connsiteX1" fmla="*/ 700969 w 1716913"/>
                <a:gd name="connsiteY1" fmla="*/ 12212167 h 12304695"/>
                <a:gd name="connsiteX2" fmla="*/ 0 w 1716913"/>
                <a:gd name="connsiteY2" fmla="*/ 12304695 h 12304695"/>
                <a:gd name="connsiteX3" fmla="*/ 1313544 w 1716913"/>
                <a:gd name="connsiteY3" fmla="*/ 6182083 h 12304695"/>
                <a:gd name="connsiteX4" fmla="*/ 0 w 1716913"/>
                <a:gd name="connsiteY4" fmla="*/ 70759 h 12304695"/>
                <a:gd name="connsiteX5" fmla="*/ 706413 w 1716913"/>
                <a:gd name="connsiteY5" fmla="*/ 0 h 12304695"/>
                <a:gd name="connsiteX6" fmla="*/ 1716912 w 1716913"/>
                <a:gd name="connsiteY6" fmla="*/ 6138543 h 12304695"/>
                <a:gd name="connsiteX0" fmla="*/ 1716912 w 1716918"/>
                <a:gd name="connsiteY0" fmla="*/ 6067784 h 12233936"/>
                <a:gd name="connsiteX1" fmla="*/ 700969 w 1716918"/>
                <a:gd name="connsiteY1" fmla="*/ 12141408 h 12233936"/>
                <a:gd name="connsiteX2" fmla="*/ 0 w 1716918"/>
                <a:gd name="connsiteY2" fmla="*/ 12233936 h 12233936"/>
                <a:gd name="connsiteX3" fmla="*/ 1313544 w 1716918"/>
                <a:gd name="connsiteY3" fmla="*/ 6111324 h 12233936"/>
                <a:gd name="connsiteX4" fmla="*/ 0 w 1716918"/>
                <a:gd name="connsiteY4" fmla="*/ 0 h 12233936"/>
                <a:gd name="connsiteX5" fmla="*/ 711856 w 1716918"/>
                <a:gd name="connsiteY5" fmla="*/ 4262 h 12233936"/>
                <a:gd name="connsiteX6" fmla="*/ 1716912 w 1716918"/>
                <a:gd name="connsiteY6" fmla="*/ 6067784 h 12233936"/>
                <a:gd name="connsiteX0" fmla="*/ 1733241 w 1733247"/>
                <a:gd name="connsiteY0" fmla="*/ 6067784 h 12141408"/>
                <a:gd name="connsiteX1" fmla="*/ 717298 w 1733247"/>
                <a:gd name="connsiteY1" fmla="*/ 12141408 h 12141408"/>
                <a:gd name="connsiteX2" fmla="*/ 0 w 1733247"/>
                <a:gd name="connsiteY2" fmla="*/ 12014231 h 12141408"/>
                <a:gd name="connsiteX3" fmla="*/ 1329873 w 1733247"/>
                <a:gd name="connsiteY3" fmla="*/ 6111324 h 12141408"/>
                <a:gd name="connsiteX4" fmla="*/ 16329 w 1733247"/>
                <a:gd name="connsiteY4" fmla="*/ 0 h 12141408"/>
                <a:gd name="connsiteX5" fmla="*/ 728185 w 1733247"/>
                <a:gd name="connsiteY5" fmla="*/ 4262 h 12141408"/>
                <a:gd name="connsiteX6" fmla="*/ 1733241 w 1733247"/>
                <a:gd name="connsiteY6" fmla="*/ 6067784 h 12141408"/>
                <a:gd name="connsiteX0" fmla="*/ 1733241 w 1733242"/>
                <a:gd name="connsiteY0" fmla="*/ 6067784 h 12034237"/>
                <a:gd name="connsiteX1" fmla="*/ 733627 w 1733242"/>
                <a:gd name="connsiteY1" fmla="*/ 12034237 h 12034237"/>
                <a:gd name="connsiteX2" fmla="*/ 0 w 1733242"/>
                <a:gd name="connsiteY2" fmla="*/ 12014231 h 12034237"/>
                <a:gd name="connsiteX3" fmla="*/ 1329873 w 1733242"/>
                <a:gd name="connsiteY3" fmla="*/ 6111324 h 12034237"/>
                <a:gd name="connsiteX4" fmla="*/ 16329 w 1733242"/>
                <a:gd name="connsiteY4" fmla="*/ 0 h 12034237"/>
                <a:gd name="connsiteX5" fmla="*/ 728185 w 1733242"/>
                <a:gd name="connsiteY5" fmla="*/ 4262 h 12034237"/>
                <a:gd name="connsiteX6" fmla="*/ 1733241 w 1733242"/>
                <a:gd name="connsiteY6" fmla="*/ 6067784 h 120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242" h="12034237">
                  <a:moveTo>
                    <a:pt x="1733241" y="6067784"/>
                  </a:moveTo>
                  <a:cubicBezTo>
                    <a:pt x="1734148" y="8072780"/>
                    <a:pt x="1382811" y="10113018"/>
                    <a:pt x="733627" y="12034237"/>
                  </a:cubicBezTo>
                  <a:lnTo>
                    <a:pt x="0" y="12014231"/>
                  </a:lnTo>
                  <a:cubicBezTo>
                    <a:pt x="590168" y="10569366"/>
                    <a:pt x="1327152" y="8113696"/>
                    <a:pt x="1329873" y="6111324"/>
                  </a:cubicBezTo>
                  <a:cubicBezTo>
                    <a:pt x="1332594" y="4108952"/>
                    <a:pt x="606497" y="1444864"/>
                    <a:pt x="16329" y="0"/>
                  </a:cubicBezTo>
                  <a:lnTo>
                    <a:pt x="728185" y="4262"/>
                  </a:lnTo>
                  <a:cubicBezTo>
                    <a:pt x="1377369" y="1925480"/>
                    <a:pt x="1732334" y="4062788"/>
                    <a:pt x="1733241" y="6067784"/>
                  </a:cubicBezTo>
                  <a:close/>
                </a:path>
              </a:pathLst>
            </a:custGeom>
            <a:solidFill>
              <a:srgbClr val="E6F1F8"/>
            </a:solidFill>
            <a:ln w="16755" cap="flat">
              <a:noFill/>
              <a:prstDash val="solid"/>
              <a:miter/>
            </a:ln>
          </p:spPr>
          <p:txBody>
            <a:bodyPr rtlCol="0" anchor="ctr"/>
            <a:lstStyle/>
            <a:p>
              <a:endParaRPr lang="en-US" sz="1800" dirty="0"/>
            </a:p>
          </p:txBody>
        </p:sp>
        <p:pic>
          <p:nvPicPr>
            <p:cNvPr id="10" name="Horizontal Swoosh">
              <a:extLst>
                <a:ext uri="{FF2B5EF4-FFF2-40B4-BE49-F238E27FC236}">
                  <a16:creationId xmlns:a16="http://schemas.microsoft.com/office/drawing/2014/main" id="{98734EEC-5832-0F48-A970-4F6E2A1A22D7}"/>
                </a:ext>
              </a:extLst>
            </p:cNvPr>
            <p:cNvPicPr>
              <a:picLocks noChangeAspect="1"/>
            </p:cNvPicPr>
            <p:nvPr userDrawn="1"/>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16200000" flipV="1">
              <a:off x="5370857" y="-3171345"/>
              <a:ext cx="1399540" cy="12236193"/>
            </a:xfrm>
            <a:prstGeom prst="rect">
              <a:avLst/>
            </a:prstGeom>
          </p:spPr>
        </p:pic>
        <p:sp>
          <p:nvSpPr>
            <p:cNvPr id="43" name="Horizontal Swoosh">
              <a:extLst>
                <a:ext uri="{FF2B5EF4-FFF2-40B4-BE49-F238E27FC236}">
                  <a16:creationId xmlns:a16="http://schemas.microsoft.com/office/drawing/2014/main" id="{90FF8707-3EB0-7EA3-A7B1-AC175F3D8163}"/>
                </a:ext>
              </a:extLst>
            </p:cNvPr>
            <p:cNvSpPr/>
            <p:nvPr userDrawn="1"/>
          </p:nvSpPr>
          <p:spPr>
            <a:xfrm rot="16200000">
              <a:off x="5244192" y="-1813497"/>
              <a:ext cx="1733242" cy="12223331"/>
            </a:xfrm>
            <a:custGeom>
              <a:avLst/>
              <a:gdLst>
                <a:gd name="connsiteX0" fmla="*/ 1401226 w 1401226"/>
                <a:gd name="connsiteY0" fmla="*/ 6111324 h 12233935"/>
                <a:gd name="connsiteX1" fmla="*/ 445155 w 1401226"/>
                <a:gd name="connsiteY1" fmla="*/ 12233936 h 12233935"/>
                <a:gd name="connsiteX2" fmla="*/ 0 w 1401226"/>
                <a:gd name="connsiteY2" fmla="*/ 12233936 h 12233935"/>
                <a:gd name="connsiteX3" fmla="*/ 1313544 w 1401226"/>
                <a:gd name="connsiteY3" fmla="*/ 6111324 h 12233935"/>
                <a:gd name="connsiteX4" fmla="*/ 0 w 1401226"/>
                <a:gd name="connsiteY4" fmla="*/ 0 h 12233935"/>
                <a:gd name="connsiteX5" fmla="*/ 445155 w 1401226"/>
                <a:gd name="connsiteY5" fmla="*/ 0 h 12233935"/>
                <a:gd name="connsiteX6" fmla="*/ 1401226 w 1401226"/>
                <a:gd name="connsiteY6" fmla="*/ 6111324 h 12233935"/>
                <a:gd name="connsiteX0" fmla="*/ 1716912 w 1716912"/>
                <a:gd name="connsiteY0" fmla="*/ 6067784 h 12233936"/>
                <a:gd name="connsiteX1" fmla="*/ 445155 w 1716912"/>
                <a:gd name="connsiteY1" fmla="*/ 12233936 h 12233936"/>
                <a:gd name="connsiteX2" fmla="*/ 0 w 1716912"/>
                <a:gd name="connsiteY2" fmla="*/ 12233936 h 12233936"/>
                <a:gd name="connsiteX3" fmla="*/ 1313544 w 1716912"/>
                <a:gd name="connsiteY3" fmla="*/ 6111324 h 12233936"/>
                <a:gd name="connsiteX4" fmla="*/ 0 w 1716912"/>
                <a:gd name="connsiteY4" fmla="*/ 0 h 12233936"/>
                <a:gd name="connsiteX5" fmla="*/ 445155 w 1716912"/>
                <a:gd name="connsiteY5" fmla="*/ 0 h 12233936"/>
                <a:gd name="connsiteX6" fmla="*/ 1716912 w 1716912"/>
                <a:gd name="connsiteY6" fmla="*/ 6067784 h 12233936"/>
                <a:gd name="connsiteX0" fmla="*/ 1716912 w 1717774"/>
                <a:gd name="connsiteY0" fmla="*/ 6067784 h 12233936"/>
                <a:gd name="connsiteX1" fmla="*/ 592112 w 1717774"/>
                <a:gd name="connsiteY1" fmla="*/ 12163179 h 12233936"/>
                <a:gd name="connsiteX2" fmla="*/ 0 w 1717774"/>
                <a:gd name="connsiteY2" fmla="*/ 12233936 h 12233936"/>
                <a:gd name="connsiteX3" fmla="*/ 1313544 w 1717774"/>
                <a:gd name="connsiteY3" fmla="*/ 6111324 h 12233936"/>
                <a:gd name="connsiteX4" fmla="*/ 0 w 1717774"/>
                <a:gd name="connsiteY4" fmla="*/ 0 h 12233936"/>
                <a:gd name="connsiteX5" fmla="*/ 445155 w 1717774"/>
                <a:gd name="connsiteY5" fmla="*/ 0 h 12233936"/>
                <a:gd name="connsiteX6" fmla="*/ 1716912 w 1717774"/>
                <a:gd name="connsiteY6" fmla="*/ 6067784 h 12233936"/>
                <a:gd name="connsiteX0" fmla="*/ 1716912 w 1716961"/>
                <a:gd name="connsiteY0" fmla="*/ 6111327 h 12277479"/>
                <a:gd name="connsiteX1" fmla="*/ 592112 w 1716961"/>
                <a:gd name="connsiteY1" fmla="*/ 12206722 h 12277479"/>
                <a:gd name="connsiteX2" fmla="*/ 0 w 1716961"/>
                <a:gd name="connsiteY2" fmla="*/ 12277479 h 12277479"/>
                <a:gd name="connsiteX3" fmla="*/ 1313544 w 1716961"/>
                <a:gd name="connsiteY3" fmla="*/ 6154867 h 12277479"/>
                <a:gd name="connsiteX4" fmla="*/ 0 w 1716961"/>
                <a:gd name="connsiteY4" fmla="*/ 43543 h 12277479"/>
                <a:gd name="connsiteX5" fmla="*/ 624770 w 1716961"/>
                <a:gd name="connsiteY5" fmla="*/ 0 h 12277479"/>
                <a:gd name="connsiteX6" fmla="*/ 1716912 w 1716961"/>
                <a:gd name="connsiteY6" fmla="*/ 6111327 h 12277479"/>
                <a:gd name="connsiteX0" fmla="*/ 1716912 w 1717220"/>
                <a:gd name="connsiteY0" fmla="*/ 6111327 h 12277479"/>
                <a:gd name="connsiteX1" fmla="*/ 700969 w 1717220"/>
                <a:gd name="connsiteY1" fmla="*/ 12184951 h 12277479"/>
                <a:gd name="connsiteX2" fmla="*/ 0 w 1717220"/>
                <a:gd name="connsiteY2" fmla="*/ 12277479 h 12277479"/>
                <a:gd name="connsiteX3" fmla="*/ 1313544 w 1717220"/>
                <a:gd name="connsiteY3" fmla="*/ 6154867 h 12277479"/>
                <a:gd name="connsiteX4" fmla="*/ 0 w 1717220"/>
                <a:gd name="connsiteY4" fmla="*/ 43543 h 12277479"/>
                <a:gd name="connsiteX5" fmla="*/ 624770 w 1717220"/>
                <a:gd name="connsiteY5" fmla="*/ 0 h 12277479"/>
                <a:gd name="connsiteX6" fmla="*/ 1716912 w 1717220"/>
                <a:gd name="connsiteY6" fmla="*/ 6111327 h 12277479"/>
                <a:gd name="connsiteX0" fmla="*/ 1716912 w 1716913"/>
                <a:gd name="connsiteY0" fmla="*/ 6138543 h 12304695"/>
                <a:gd name="connsiteX1" fmla="*/ 700969 w 1716913"/>
                <a:gd name="connsiteY1" fmla="*/ 12212167 h 12304695"/>
                <a:gd name="connsiteX2" fmla="*/ 0 w 1716913"/>
                <a:gd name="connsiteY2" fmla="*/ 12304695 h 12304695"/>
                <a:gd name="connsiteX3" fmla="*/ 1313544 w 1716913"/>
                <a:gd name="connsiteY3" fmla="*/ 6182083 h 12304695"/>
                <a:gd name="connsiteX4" fmla="*/ 0 w 1716913"/>
                <a:gd name="connsiteY4" fmla="*/ 70759 h 12304695"/>
                <a:gd name="connsiteX5" fmla="*/ 706413 w 1716913"/>
                <a:gd name="connsiteY5" fmla="*/ 0 h 12304695"/>
                <a:gd name="connsiteX6" fmla="*/ 1716912 w 1716913"/>
                <a:gd name="connsiteY6" fmla="*/ 6138543 h 12304695"/>
                <a:gd name="connsiteX0" fmla="*/ 1716912 w 1716918"/>
                <a:gd name="connsiteY0" fmla="*/ 6067784 h 12233936"/>
                <a:gd name="connsiteX1" fmla="*/ 700969 w 1716918"/>
                <a:gd name="connsiteY1" fmla="*/ 12141408 h 12233936"/>
                <a:gd name="connsiteX2" fmla="*/ 0 w 1716918"/>
                <a:gd name="connsiteY2" fmla="*/ 12233936 h 12233936"/>
                <a:gd name="connsiteX3" fmla="*/ 1313544 w 1716918"/>
                <a:gd name="connsiteY3" fmla="*/ 6111324 h 12233936"/>
                <a:gd name="connsiteX4" fmla="*/ 0 w 1716918"/>
                <a:gd name="connsiteY4" fmla="*/ 0 h 12233936"/>
                <a:gd name="connsiteX5" fmla="*/ 711856 w 1716918"/>
                <a:gd name="connsiteY5" fmla="*/ 4262 h 12233936"/>
                <a:gd name="connsiteX6" fmla="*/ 1716912 w 1716918"/>
                <a:gd name="connsiteY6" fmla="*/ 6067784 h 12233936"/>
                <a:gd name="connsiteX0" fmla="*/ 1733241 w 1733247"/>
                <a:gd name="connsiteY0" fmla="*/ 6067784 h 12141408"/>
                <a:gd name="connsiteX1" fmla="*/ 717298 w 1733247"/>
                <a:gd name="connsiteY1" fmla="*/ 12141408 h 12141408"/>
                <a:gd name="connsiteX2" fmla="*/ 0 w 1733247"/>
                <a:gd name="connsiteY2" fmla="*/ 12014231 h 12141408"/>
                <a:gd name="connsiteX3" fmla="*/ 1329873 w 1733247"/>
                <a:gd name="connsiteY3" fmla="*/ 6111324 h 12141408"/>
                <a:gd name="connsiteX4" fmla="*/ 16329 w 1733247"/>
                <a:gd name="connsiteY4" fmla="*/ 0 h 12141408"/>
                <a:gd name="connsiteX5" fmla="*/ 728185 w 1733247"/>
                <a:gd name="connsiteY5" fmla="*/ 4262 h 12141408"/>
                <a:gd name="connsiteX6" fmla="*/ 1733241 w 1733247"/>
                <a:gd name="connsiteY6" fmla="*/ 6067784 h 12141408"/>
                <a:gd name="connsiteX0" fmla="*/ 1733241 w 1733242"/>
                <a:gd name="connsiteY0" fmla="*/ 6067784 h 12034237"/>
                <a:gd name="connsiteX1" fmla="*/ 733627 w 1733242"/>
                <a:gd name="connsiteY1" fmla="*/ 12034237 h 12034237"/>
                <a:gd name="connsiteX2" fmla="*/ 0 w 1733242"/>
                <a:gd name="connsiteY2" fmla="*/ 12014231 h 12034237"/>
                <a:gd name="connsiteX3" fmla="*/ 1329873 w 1733242"/>
                <a:gd name="connsiteY3" fmla="*/ 6111324 h 12034237"/>
                <a:gd name="connsiteX4" fmla="*/ 16329 w 1733242"/>
                <a:gd name="connsiteY4" fmla="*/ 0 h 12034237"/>
                <a:gd name="connsiteX5" fmla="*/ 728185 w 1733242"/>
                <a:gd name="connsiteY5" fmla="*/ 4262 h 12034237"/>
                <a:gd name="connsiteX6" fmla="*/ 1733241 w 1733242"/>
                <a:gd name="connsiteY6" fmla="*/ 6067784 h 120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242" h="12034237">
                  <a:moveTo>
                    <a:pt x="1733241" y="6067784"/>
                  </a:moveTo>
                  <a:cubicBezTo>
                    <a:pt x="1734148" y="8072780"/>
                    <a:pt x="1382811" y="10113018"/>
                    <a:pt x="733627" y="12034237"/>
                  </a:cubicBezTo>
                  <a:lnTo>
                    <a:pt x="0" y="12014231"/>
                  </a:lnTo>
                  <a:cubicBezTo>
                    <a:pt x="590168" y="10569366"/>
                    <a:pt x="1327152" y="8113696"/>
                    <a:pt x="1329873" y="6111324"/>
                  </a:cubicBezTo>
                  <a:cubicBezTo>
                    <a:pt x="1332594" y="4108952"/>
                    <a:pt x="606497" y="1444864"/>
                    <a:pt x="16329" y="0"/>
                  </a:cubicBezTo>
                  <a:lnTo>
                    <a:pt x="728185" y="4262"/>
                  </a:lnTo>
                  <a:cubicBezTo>
                    <a:pt x="1377369" y="1925480"/>
                    <a:pt x="1732334" y="4062788"/>
                    <a:pt x="1733241" y="6067784"/>
                  </a:cubicBezTo>
                  <a:close/>
                </a:path>
              </a:pathLst>
            </a:custGeom>
            <a:solidFill>
              <a:srgbClr val="E6F1F8"/>
            </a:solidFill>
            <a:ln w="16755" cap="flat">
              <a:noFill/>
              <a:prstDash val="solid"/>
              <a:miter/>
            </a:ln>
          </p:spPr>
          <p:txBody>
            <a:bodyPr rtlCol="0" anchor="ctr"/>
            <a:lstStyle/>
            <a:p>
              <a:endParaRPr lang="en-US" sz="1800" dirty="0"/>
            </a:p>
          </p:txBody>
        </p:sp>
        <p:sp>
          <p:nvSpPr>
            <p:cNvPr id="44" name="Rectangle 43">
              <a:extLst>
                <a:ext uri="{FF2B5EF4-FFF2-40B4-BE49-F238E27FC236}">
                  <a16:creationId xmlns:a16="http://schemas.microsoft.com/office/drawing/2014/main" id="{915F5F97-F6A5-2DD4-824B-0CC05059921F}"/>
                </a:ext>
              </a:extLst>
            </p:cNvPr>
            <p:cNvSpPr/>
            <p:nvPr userDrawn="1"/>
          </p:nvSpPr>
          <p:spPr>
            <a:xfrm>
              <a:off x="-22096" y="3826326"/>
              <a:ext cx="12222972" cy="1882149"/>
            </a:xfrm>
            <a:prstGeom prst="rect">
              <a:avLst/>
            </a:prstGeom>
            <a:solidFill>
              <a:srgbClr val="E6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3" name="Title 1">
            <a:extLst>
              <a:ext uri="{FF2B5EF4-FFF2-40B4-BE49-F238E27FC236}">
                <a16:creationId xmlns:a16="http://schemas.microsoft.com/office/drawing/2014/main" id="{6CF7B104-0432-C34E-1280-36D13979308D}"/>
              </a:ext>
            </a:extLst>
          </p:cNvPr>
          <p:cNvSpPr txBox="1">
            <a:spLocks/>
          </p:cNvSpPr>
          <p:nvPr/>
        </p:nvSpPr>
        <p:spPr>
          <a:xfrm>
            <a:off x="401130" y="3001442"/>
            <a:ext cx="11389743" cy="1802183"/>
          </a:xfrm>
          <a:prstGeom prst="rect">
            <a:avLst/>
          </a:prstGeom>
        </p:spPr>
        <p:txBody>
          <a:bodyPr vert="horz" lIns="91440" tIns="45720" rIns="91440" bIns="45720" rtlCol="0" anchor="t">
            <a:normAutofit/>
          </a:bodyPr>
          <a:lstStyle>
            <a:lvl1pPr algn="ctr" defTabSz="609585" rtl="0" eaLnBrk="1" latinLnBrk="0" hangingPunct="1">
              <a:spcBef>
                <a:spcPct val="0"/>
              </a:spcBef>
              <a:buNone/>
              <a:defRPr sz="3200" b="1" i="0" kern="1200">
                <a:solidFill>
                  <a:schemeClr val="tx1">
                    <a:lumMod val="85000"/>
                    <a:lumOff val="15000"/>
                  </a:schemeClr>
                </a:solidFill>
                <a:latin typeface="Arial Narrow" panose="020B0606020202030204" pitchFamily="34" charset="0"/>
                <a:ea typeface="+mj-ea"/>
                <a:cs typeface="Arial"/>
              </a:defRPr>
            </a:lvl1pPr>
          </a:lstStyle>
          <a:p>
            <a:r>
              <a:rPr lang="en-US" sz="4000" dirty="0">
                <a:solidFill>
                  <a:schemeClr val="tx2">
                    <a:lumMod val="85000"/>
                    <a:lumOff val="15000"/>
                  </a:schemeClr>
                </a:solidFill>
              </a:rPr>
              <a:t>Thank You For Your Attention</a:t>
            </a:r>
          </a:p>
        </p:txBody>
      </p:sp>
      <p:pic>
        <p:nvPicPr>
          <p:cNvPr id="4" name="Picture 3">
            <a:extLst>
              <a:ext uri="{FF2B5EF4-FFF2-40B4-BE49-F238E27FC236}">
                <a16:creationId xmlns:a16="http://schemas.microsoft.com/office/drawing/2014/main" id="{7DBDDE07-653C-318C-8C60-DB406E4768D8}"/>
              </a:ext>
            </a:extLst>
          </p:cNvPr>
          <p:cNvPicPr>
            <a:picLocks noChangeAspect="1"/>
          </p:cNvPicPr>
          <p:nvPr userDrawn="1"/>
        </p:nvPicPr>
        <p:blipFill>
          <a:blip r:embed="rId17"/>
          <a:stretch>
            <a:fillRect/>
          </a:stretch>
        </p:blipFill>
        <p:spPr>
          <a:xfrm>
            <a:off x="8969744" y="5767988"/>
            <a:ext cx="3222256" cy="865437"/>
          </a:xfrm>
          <a:prstGeom prst="rect">
            <a:avLst/>
          </a:prstGeom>
        </p:spPr>
      </p:pic>
    </p:spTree>
    <p:extLst>
      <p:ext uri="{BB962C8B-B14F-4D97-AF65-F5344CB8AC3E}">
        <p14:creationId xmlns:p14="http://schemas.microsoft.com/office/powerpoint/2010/main" val="20430354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A8F8E4-68E6-E8ED-36F7-98990FA6F3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886"/>
            <a:ext cx="12192000" cy="983895"/>
          </a:xfrm>
          <a:prstGeom prst="rect">
            <a:avLst/>
          </a:prstGeom>
        </p:spPr>
      </p:pic>
      <p:sp>
        <p:nvSpPr>
          <p:cNvPr id="2" name="Title 1"/>
          <p:cNvSpPr>
            <a:spLocks noGrp="1"/>
          </p:cNvSpPr>
          <p:nvPr>
            <p:ph type="title"/>
          </p:nvPr>
        </p:nvSpPr>
        <p:spPr>
          <a:xfrm>
            <a:off x="609600" y="111595"/>
            <a:ext cx="10972800" cy="793280"/>
          </a:xfrm>
        </p:spPr>
        <p:txBody>
          <a:bodyPr>
            <a:normAutofit/>
          </a:bodyPr>
          <a:lstStyle>
            <a:lvl1pPr>
              <a:defRPr sz="3200">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sz="half" idx="1"/>
          </p:nvPr>
        </p:nvSpPr>
        <p:spPr>
          <a:xfrm>
            <a:off x="609600" y="1254597"/>
            <a:ext cx="5384800" cy="4871569"/>
          </a:xfrm>
        </p:spPr>
        <p:txBody>
          <a:bodyPr>
            <a:normAutofit/>
          </a:bodyPr>
          <a:lstStyle>
            <a:lvl1pPr>
              <a:defRPr sz="2400">
                <a:solidFill>
                  <a:schemeClr val="tx2">
                    <a:lumMod val="75000"/>
                    <a:lumOff val="25000"/>
                  </a:schemeClr>
                </a:solidFill>
              </a:defRPr>
            </a:lvl1pPr>
            <a:lvl2pPr>
              <a:defRPr sz="2000">
                <a:solidFill>
                  <a:schemeClr val="tx2">
                    <a:lumMod val="75000"/>
                    <a:lumOff val="25000"/>
                  </a:schemeClr>
                </a:solidFill>
              </a:defRPr>
            </a:lvl2pPr>
            <a:lvl3pPr>
              <a:defRPr sz="1800">
                <a:solidFill>
                  <a:schemeClr val="tx2">
                    <a:lumMod val="75000"/>
                    <a:lumOff val="25000"/>
                  </a:schemeClr>
                </a:solidFill>
              </a:defRPr>
            </a:lvl3pPr>
            <a:lvl4pPr>
              <a:defRPr sz="1800">
                <a:solidFill>
                  <a:schemeClr val="tx2">
                    <a:lumMod val="75000"/>
                    <a:lumOff val="25000"/>
                  </a:schemeClr>
                </a:solidFill>
              </a:defRPr>
            </a:lvl4pPr>
            <a:lvl5pPr>
              <a:defRPr sz="1800">
                <a:solidFill>
                  <a:schemeClr val="tx2">
                    <a:lumMod val="75000"/>
                    <a:lumOff val="25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54597"/>
            <a:ext cx="5384800" cy="4871569"/>
          </a:xfrm>
        </p:spPr>
        <p:txBody>
          <a:bodyPr>
            <a:normAutofit/>
          </a:bodyPr>
          <a:lstStyle>
            <a:lvl1pPr>
              <a:defRPr sz="2400">
                <a:solidFill>
                  <a:schemeClr val="tx2">
                    <a:lumMod val="75000"/>
                    <a:lumOff val="25000"/>
                  </a:schemeClr>
                </a:solidFill>
              </a:defRPr>
            </a:lvl1pPr>
            <a:lvl2pPr>
              <a:defRPr sz="2000">
                <a:solidFill>
                  <a:schemeClr val="tx2">
                    <a:lumMod val="75000"/>
                    <a:lumOff val="25000"/>
                  </a:schemeClr>
                </a:solidFill>
              </a:defRPr>
            </a:lvl2pPr>
            <a:lvl3pPr>
              <a:defRPr sz="1800">
                <a:solidFill>
                  <a:schemeClr val="tx2">
                    <a:lumMod val="75000"/>
                    <a:lumOff val="25000"/>
                  </a:schemeClr>
                </a:solidFill>
              </a:defRPr>
            </a:lvl3pPr>
            <a:lvl4pPr>
              <a:defRPr sz="1800">
                <a:solidFill>
                  <a:schemeClr val="tx2">
                    <a:lumMod val="75000"/>
                    <a:lumOff val="25000"/>
                  </a:schemeClr>
                </a:solidFill>
              </a:defRPr>
            </a:lvl4pPr>
            <a:lvl5pPr>
              <a:defRPr sz="1800">
                <a:solidFill>
                  <a:schemeClr val="tx2">
                    <a:lumMod val="75000"/>
                    <a:lumOff val="25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defRPr>
                <a:solidFill>
                  <a:srgbClr val="558FCC"/>
                </a:solidFill>
              </a:defRPr>
            </a:lvl1pPr>
          </a:lstStyle>
          <a:p>
            <a:fld id="{9C6A5748-1641-44FA-935D-64B1FAFD0B6C}" type="slidenum">
              <a:rPr lang="en-US" smtClean="0"/>
              <a:t>‹#›</a:t>
            </a:fld>
            <a:endParaRPr lang="en-US" dirty="0"/>
          </a:p>
        </p:txBody>
      </p:sp>
    </p:spTree>
    <p:extLst>
      <p:ext uri="{BB962C8B-B14F-4D97-AF65-F5344CB8AC3E}">
        <p14:creationId xmlns:p14="http://schemas.microsoft.com/office/powerpoint/2010/main" val="38450569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solidFill>
                  <a:srgbClr val="558FCC"/>
                </a:solidFill>
              </a:defRPr>
            </a:lvl1pPr>
          </a:lstStyle>
          <a:p>
            <a:fld id="{C3A01F50-F757-400F-BB8C-00E06618995C}" type="slidenum">
              <a:rPr lang="en-US" smtClean="0"/>
              <a:t>‹#›</a:t>
            </a:fld>
            <a:endParaRPr lang="en-US" dirty="0"/>
          </a:p>
        </p:txBody>
      </p:sp>
      <p:sp>
        <p:nvSpPr>
          <p:cNvPr id="5" name="Text Placeholder 4">
            <a:extLst>
              <a:ext uri="{FF2B5EF4-FFF2-40B4-BE49-F238E27FC236}">
                <a16:creationId xmlns:a16="http://schemas.microsoft.com/office/drawing/2014/main" id="{39362496-BC59-4C2F-A8C0-FEE7AF9670D4}"/>
              </a:ext>
            </a:extLst>
          </p:cNvPr>
          <p:cNvSpPr>
            <a:spLocks noGrp="1"/>
          </p:cNvSpPr>
          <p:nvPr>
            <p:ph type="body" sz="quarter" idx="13" hasCustomPrompt="1"/>
          </p:nvPr>
        </p:nvSpPr>
        <p:spPr>
          <a:xfrm>
            <a:off x="34849" y="6475530"/>
            <a:ext cx="10498680" cy="364067"/>
          </a:xfrm>
        </p:spPr>
        <p:txBody>
          <a:bodyPr>
            <a:normAutofit/>
          </a:bodyPr>
          <a:lstStyle>
            <a:lvl1pPr>
              <a:buNone/>
              <a:defRPr sz="1333">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284754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C33F5F-57FC-AA48-BCEB-C63C099CD062}"/>
              </a:ext>
            </a:extLst>
          </p:cNvPr>
          <p:cNvSpPr/>
          <p:nvPr userDrawn="1"/>
        </p:nvSpPr>
        <p:spPr>
          <a:xfrm>
            <a:off x="0" y="0"/>
            <a:ext cx="6771190" cy="68580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936A13-142C-0D4B-B144-9CCBD40E5F38}"/>
              </a:ext>
            </a:extLst>
          </p:cNvPr>
          <p:cNvSpPr>
            <a:spLocks noGrp="1"/>
          </p:cNvSpPr>
          <p:nvPr>
            <p:ph type="title"/>
          </p:nvPr>
        </p:nvSpPr>
        <p:spPr>
          <a:xfrm>
            <a:off x="248356" y="1183571"/>
            <a:ext cx="5926666" cy="3882887"/>
          </a:xfrm>
        </p:spPr>
        <p:txBody>
          <a:bodyPr/>
          <a:lstStyle>
            <a:lvl1pPr>
              <a:defRPr sz="6000"/>
            </a:lvl1pPr>
          </a:lstStyle>
          <a:p>
            <a:r>
              <a:rPr lang="en-US" dirty="0"/>
              <a:t>Click to edit Master title style</a:t>
            </a:r>
          </a:p>
        </p:txBody>
      </p:sp>
      <p:pic>
        <p:nvPicPr>
          <p:cNvPr id="6" name="Picture 5">
            <a:extLst>
              <a:ext uri="{FF2B5EF4-FFF2-40B4-BE49-F238E27FC236}">
                <a16:creationId xmlns:a16="http://schemas.microsoft.com/office/drawing/2014/main" id="{2B34586F-F38F-E04E-A31E-66060EE8CF58}"/>
              </a:ext>
            </a:extLst>
          </p:cNvPr>
          <p:cNvPicPr>
            <a:picLocks noChangeAspect="1"/>
          </p:cNvPicPr>
          <p:nvPr userDrawn="1"/>
        </p:nvPicPr>
        <p:blipFill>
          <a:blip r:embed="rId2">
            <a:extLst>
              <a:ext uri="{28A0092B-C50C-407E-A947-70E740481C1C}">
                <a14:useLocalDpi xmlns:a14="http://schemas.microsoft.com/office/drawing/2010/main" val="0"/>
              </a:ext>
            </a:extLst>
          </a:blip>
          <a:srcRect l="24918" r="14885"/>
          <a:stretch/>
        </p:blipFill>
        <p:spPr>
          <a:xfrm>
            <a:off x="5788093" y="2"/>
            <a:ext cx="6403907" cy="5984110"/>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
        <p:nvSpPr>
          <p:cNvPr id="4" name="Rectangle 3">
            <a:extLst>
              <a:ext uri="{FF2B5EF4-FFF2-40B4-BE49-F238E27FC236}">
                <a16:creationId xmlns:a16="http://schemas.microsoft.com/office/drawing/2014/main" id="{39FFAA53-B8D7-E713-1E4F-7451B8D93363}"/>
              </a:ext>
            </a:extLst>
          </p:cNvPr>
          <p:cNvSpPr/>
          <p:nvPr userDrawn="1"/>
        </p:nvSpPr>
        <p:spPr>
          <a:xfrm>
            <a:off x="1" y="5929312"/>
            <a:ext cx="12192000" cy="92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Tree>
    <p:extLst>
      <p:ext uri="{BB962C8B-B14F-4D97-AF65-F5344CB8AC3E}">
        <p14:creationId xmlns:p14="http://schemas.microsoft.com/office/powerpoint/2010/main" val="13830704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1176-C4A2-4035-B188-9BA79DAF45BB}"/>
              </a:ext>
            </a:extLst>
          </p:cNvPr>
          <p:cNvSpPr>
            <a:spLocks noGrp="1"/>
          </p:cNvSpPr>
          <p:nvPr>
            <p:ph type="title"/>
          </p:nvPr>
        </p:nvSpPr>
        <p:spPr/>
        <p:txBody>
          <a:bodyPr vert="horz" lIns="0" tIns="91440" rIns="0" bIns="0" rtlCol="0" anchor="ctr">
            <a:noAutofit/>
          </a:bodyPr>
          <a:lstStyle>
            <a:lvl1pPr>
              <a:defRPr lang="en-US" b="1" i="0" dirty="0">
                <a:latin typeface="+mn-lt"/>
                <a:cs typeface="Arial Narrow" panose="020B0604020202020204" pitchFamily="34" charset="0"/>
              </a:defRPr>
            </a:lvl1pPr>
          </a:lstStyle>
          <a:p>
            <a:pPr lvl="0"/>
            <a:r>
              <a:rPr lang="en-US" dirty="0"/>
              <a:t>Click to edit Master title style</a:t>
            </a:r>
          </a:p>
        </p:txBody>
      </p:sp>
      <p:sp>
        <p:nvSpPr>
          <p:cNvPr id="3" name="Content Placeholder 2">
            <a:extLst>
              <a:ext uri="{FF2B5EF4-FFF2-40B4-BE49-F238E27FC236}">
                <a16:creationId xmlns:a16="http://schemas.microsoft.com/office/drawing/2014/main" id="{EBC587E7-2C3A-45EB-A975-30B3B2FC7314}"/>
              </a:ext>
            </a:extLst>
          </p:cNvPr>
          <p:cNvSpPr>
            <a:spLocks noGrp="1"/>
          </p:cNvSpPr>
          <p:nvPr>
            <p:ph idx="1"/>
          </p:nvPr>
        </p:nvSpPr>
        <p:spPr>
          <a:xfrm>
            <a:off x="640080" y="1316736"/>
            <a:ext cx="10896600" cy="5120640"/>
          </a:xfrm>
        </p:spPr>
        <p:txBody>
          <a:bodyPr/>
          <a:lstStyle>
            <a:lvl1pPr>
              <a:buClr>
                <a:schemeClr val="tx2"/>
              </a:buClr>
              <a:defRPr sz="2800" b="0" i="0">
                <a:latin typeface="+mn-lt"/>
                <a:ea typeface="Roboto" panose="02000000000000000000" pitchFamily="2" charset="0"/>
              </a:defRPr>
            </a:lvl1pPr>
            <a:lvl2pPr>
              <a:buClr>
                <a:schemeClr val="tx2"/>
              </a:buClr>
              <a:defRPr sz="2600" b="0" i="0">
                <a:latin typeface="+mn-lt"/>
                <a:ea typeface="Roboto" panose="02000000000000000000" pitchFamily="2" charset="0"/>
              </a:defRPr>
            </a:lvl2pPr>
            <a:lvl3pPr>
              <a:buClr>
                <a:schemeClr val="tx2"/>
              </a:buClr>
              <a:defRPr sz="2400" b="0" i="0">
                <a:latin typeface="+mn-lt"/>
                <a:ea typeface="Roboto" panose="02000000000000000000" pitchFamily="2" charset="0"/>
              </a:defRPr>
            </a:lvl3pPr>
            <a:lvl4pPr>
              <a:buClr>
                <a:schemeClr val="tx2"/>
              </a:buClr>
              <a:defRPr sz="2200" b="0" i="0">
                <a:latin typeface="+mn-lt"/>
                <a:ea typeface="Roboto" panose="02000000000000000000" pitchFamily="2" charset="0"/>
              </a:defRPr>
            </a:lvl4pPr>
            <a:lvl5pPr>
              <a:buClr>
                <a:schemeClr val="tx2"/>
              </a:buClr>
              <a:defRPr sz="2000" b="0" i="0">
                <a:latin typeface="+mn-lt"/>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6A782EF-915F-8E48-8C8C-36B9A3DDBACE}"/>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Tree>
    <p:extLst>
      <p:ext uri="{BB962C8B-B14F-4D97-AF65-F5344CB8AC3E}">
        <p14:creationId xmlns:p14="http://schemas.microsoft.com/office/powerpoint/2010/main" val="2466076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03AB8AB-42BB-4849-A4DE-36933BB9AEDD}"/>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useBgFill="1">
        <p:nvSpPr>
          <p:cNvPr id="13" name="Rectangle 12">
            <a:extLst>
              <a:ext uri="{FF2B5EF4-FFF2-40B4-BE49-F238E27FC236}">
                <a16:creationId xmlns:a16="http://schemas.microsoft.com/office/drawing/2014/main" id="{F9A9631A-6B2F-324A-8115-F29161F36D20}"/>
              </a:ext>
            </a:extLst>
          </p:cNvPr>
          <p:cNvSpPr/>
          <p:nvPr userDrawn="1"/>
        </p:nvSpPr>
        <p:spPr>
          <a:xfrm>
            <a:off x="0" y="2931121"/>
            <a:ext cx="12192000" cy="39268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3" name="Text Placeholder 2">
            <a:extLst>
              <a:ext uri="{FF2B5EF4-FFF2-40B4-BE49-F238E27FC236}">
                <a16:creationId xmlns:a16="http://schemas.microsoft.com/office/drawing/2014/main" id="{3C12B8CD-0A3C-4B2F-9F2D-90C83F2CC129}"/>
              </a:ext>
            </a:extLst>
          </p:cNvPr>
          <p:cNvSpPr>
            <a:spLocks noGrp="1"/>
          </p:cNvSpPr>
          <p:nvPr>
            <p:ph type="body" idx="1"/>
          </p:nvPr>
        </p:nvSpPr>
        <p:spPr>
          <a:xfrm>
            <a:off x="647700" y="4821615"/>
            <a:ext cx="10896599" cy="1845885"/>
          </a:xfrm>
        </p:spPr>
        <p:txBody>
          <a:bodyPr wrap="none" anchor="t">
            <a:noAutofit/>
          </a:bodyPr>
          <a:lstStyle>
            <a:lvl1pPr marL="0" indent="0" algn="ctr">
              <a:lnSpc>
                <a:spcPct val="90000"/>
              </a:lnSpc>
              <a:spcBef>
                <a:spcPts val="0"/>
              </a:spcBef>
              <a:spcAft>
                <a:spcPts val="0"/>
              </a:spcAft>
              <a:buNone/>
              <a:defRPr sz="3200" b="1" i="0">
                <a:solidFill>
                  <a:schemeClr val="tx1"/>
                </a:solidFill>
                <a:latin typeface="+mn-lt"/>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CE9A6269-FF2A-4F4F-9857-9544EC01843B}"/>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
        <p:nvSpPr>
          <p:cNvPr id="2" name="Title 1">
            <a:extLst>
              <a:ext uri="{FF2B5EF4-FFF2-40B4-BE49-F238E27FC236}">
                <a16:creationId xmlns:a16="http://schemas.microsoft.com/office/drawing/2014/main" id="{2C3886D0-4CAC-4DCF-A63D-DA1BF52A80A9}"/>
              </a:ext>
            </a:extLst>
          </p:cNvPr>
          <p:cNvSpPr>
            <a:spLocks noGrp="1"/>
          </p:cNvSpPr>
          <p:nvPr>
            <p:ph type="title"/>
          </p:nvPr>
        </p:nvSpPr>
        <p:spPr>
          <a:xfrm>
            <a:off x="495300" y="3102015"/>
            <a:ext cx="11201399" cy="1398333"/>
          </a:xfrm>
        </p:spPr>
        <p:txBody>
          <a:bodyPr anchor="t"/>
          <a:lstStyle>
            <a:lvl1pPr algn="ctr">
              <a:lnSpc>
                <a:spcPct val="88000"/>
              </a:lnSpc>
              <a:defRPr sz="4800" spc="0" baseline="0">
                <a:solidFill>
                  <a:schemeClr val="tx2"/>
                </a:solidFill>
                <a:effectLst/>
              </a:defRPr>
            </a:lvl1pPr>
          </a:lstStyle>
          <a:p>
            <a:r>
              <a:rPr lang="en-US" dirty="0"/>
              <a:t>Click to edit Master title style</a:t>
            </a:r>
          </a:p>
        </p:txBody>
      </p:sp>
      <p:pic>
        <p:nvPicPr>
          <p:cNvPr id="10" name="Picture 9">
            <a:extLst>
              <a:ext uri="{FF2B5EF4-FFF2-40B4-BE49-F238E27FC236}">
                <a16:creationId xmlns:a16="http://schemas.microsoft.com/office/drawing/2014/main" id="{BE352365-0481-5D4F-ADBE-C0AD85231F07}"/>
              </a:ext>
            </a:extLst>
          </p:cNvPr>
          <p:cNvPicPr>
            <a:picLocks noChangeAspect="1"/>
          </p:cNvPicPr>
          <p:nvPr userDrawn="1"/>
        </p:nvPicPr>
        <p:blipFill>
          <a:blip r:embed="rId2">
            <a:extLst>
              <a:ext uri="{28A0092B-C50C-407E-A947-70E740481C1C}">
                <a14:useLocalDpi xmlns:a14="http://schemas.microsoft.com/office/drawing/2010/main" val="0"/>
              </a:ext>
            </a:extLst>
          </a:blip>
          <a:srcRect l="337" r="423"/>
          <a:stretch/>
        </p:blipFill>
        <p:spPr>
          <a:xfrm>
            <a:off x="4140843" y="190500"/>
            <a:ext cx="3910314" cy="2216376"/>
          </a:xfrm>
          <a:prstGeom prst="rect">
            <a:avLst/>
          </a:prstGeom>
        </p:spPr>
      </p:pic>
      <p:sp>
        <p:nvSpPr>
          <p:cNvPr id="4" name="Rectangle 3">
            <a:extLst>
              <a:ext uri="{FF2B5EF4-FFF2-40B4-BE49-F238E27FC236}">
                <a16:creationId xmlns:a16="http://schemas.microsoft.com/office/drawing/2014/main" id="{66CD2E9B-B00C-5F1A-AD39-1FF6F82C8EEE}"/>
              </a:ext>
            </a:extLst>
          </p:cNvPr>
          <p:cNvSpPr/>
          <p:nvPr userDrawn="1"/>
        </p:nvSpPr>
        <p:spPr>
          <a:xfrm>
            <a:off x="0" y="1"/>
            <a:ext cx="12192000" cy="190499"/>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Tree>
    <p:extLst>
      <p:ext uri="{BB962C8B-B14F-4D97-AF65-F5344CB8AC3E}">
        <p14:creationId xmlns:p14="http://schemas.microsoft.com/office/powerpoint/2010/main" val="27266442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3AB8AB-42BB-4849-A4DE-36933BB9AEDD}"/>
              </a:ext>
            </a:extLst>
          </p:cNvPr>
          <p:cNvSpPr/>
          <p:nvPr userDrawn="1"/>
        </p:nvSpPr>
        <p:spPr>
          <a:xfrm>
            <a:off x="0" y="0"/>
            <a:ext cx="12192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13" name="Rectangle 12">
            <a:extLst>
              <a:ext uri="{FF2B5EF4-FFF2-40B4-BE49-F238E27FC236}">
                <a16:creationId xmlns:a16="http://schemas.microsoft.com/office/drawing/2014/main" id="{F9A9631A-6B2F-324A-8115-F29161F36D20}"/>
              </a:ext>
            </a:extLst>
          </p:cNvPr>
          <p:cNvSpPr/>
          <p:nvPr userDrawn="1"/>
        </p:nvSpPr>
        <p:spPr>
          <a:xfrm>
            <a:off x="0" y="5848229"/>
            <a:ext cx="12192000" cy="10097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9" name="Slide Number Placeholder 5">
            <a:extLst>
              <a:ext uri="{FF2B5EF4-FFF2-40B4-BE49-F238E27FC236}">
                <a16:creationId xmlns:a16="http://schemas.microsoft.com/office/drawing/2014/main" id="{CE9A6269-FF2A-4F4F-9857-9544EC01843B}"/>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
        <p:nvSpPr>
          <p:cNvPr id="2" name="Title 1">
            <a:extLst>
              <a:ext uri="{FF2B5EF4-FFF2-40B4-BE49-F238E27FC236}">
                <a16:creationId xmlns:a16="http://schemas.microsoft.com/office/drawing/2014/main" id="{2C3886D0-4CAC-4DCF-A63D-DA1BF52A80A9}"/>
              </a:ext>
            </a:extLst>
          </p:cNvPr>
          <p:cNvSpPr>
            <a:spLocks noGrp="1"/>
          </p:cNvSpPr>
          <p:nvPr>
            <p:ph type="title"/>
          </p:nvPr>
        </p:nvSpPr>
        <p:spPr>
          <a:xfrm>
            <a:off x="6609392" y="1081811"/>
            <a:ext cx="5202336" cy="3779976"/>
          </a:xfrm>
        </p:spPr>
        <p:txBody>
          <a:bodyPr anchor="ctr"/>
          <a:lstStyle>
            <a:lvl1pPr algn="l">
              <a:lnSpc>
                <a:spcPct val="88000"/>
              </a:lnSpc>
              <a:defRPr sz="4800" spc="0" baseline="0">
                <a:solidFill>
                  <a:schemeClr val="tx2"/>
                </a:solidFill>
                <a:effectLst/>
              </a:defRPr>
            </a:lvl1pPr>
          </a:lstStyle>
          <a:p>
            <a:r>
              <a:rPr lang="en-US" dirty="0"/>
              <a:t>Click to edit Master title style</a:t>
            </a:r>
          </a:p>
        </p:txBody>
      </p:sp>
      <p:sp useBgFill="1">
        <p:nvSpPr>
          <p:cNvPr id="7" name="Rectangle 6">
            <a:extLst>
              <a:ext uri="{FF2B5EF4-FFF2-40B4-BE49-F238E27FC236}">
                <a16:creationId xmlns:a16="http://schemas.microsoft.com/office/drawing/2014/main" id="{3A72F137-1141-8032-0E05-1C1FD40A8221}"/>
              </a:ext>
            </a:extLst>
          </p:cNvPr>
          <p:cNvSpPr/>
          <p:nvPr userDrawn="1"/>
        </p:nvSpPr>
        <p:spPr>
          <a:xfrm>
            <a:off x="29983" y="-1"/>
            <a:ext cx="6293130" cy="594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veral people in lab coats&#10;&#10;AI-generated content may be incorrect.">
            <a:extLst>
              <a:ext uri="{FF2B5EF4-FFF2-40B4-BE49-F238E27FC236}">
                <a16:creationId xmlns:a16="http://schemas.microsoft.com/office/drawing/2014/main" id="{0C1B8401-A9E2-BBFD-DDAE-0C9E6CAC2D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272" y="1398894"/>
            <a:ext cx="5592552" cy="3145810"/>
          </a:xfrm>
          <a:prstGeom prst="rect">
            <a:avLst/>
          </a:prstGeom>
        </p:spPr>
      </p:pic>
      <p:sp>
        <p:nvSpPr>
          <p:cNvPr id="4" name="Rectangle 3">
            <a:extLst>
              <a:ext uri="{FF2B5EF4-FFF2-40B4-BE49-F238E27FC236}">
                <a16:creationId xmlns:a16="http://schemas.microsoft.com/office/drawing/2014/main" id="{66CD2E9B-B00C-5F1A-AD39-1FF6F82C8EEE}"/>
              </a:ext>
            </a:extLst>
          </p:cNvPr>
          <p:cNvSpPr/>
          <p:nvPr userDrawn="1"/>
        </p:nvSpPr>
        <p:spPr>
          <a:xfrm>
            <a:off x="0" y="5943765"/>
            <a:ext cx="12192000" cy="64008"/>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6" name="Rectangle 5">
            <a:extLst>
              <a:ext uri="{FF2B5EF4-FFF2-40B4-BE49-F238E27FC236}">
                <a16:creationId xmlns:a16="http://schemas.microsoft.com/office/drawing/2014/main" id="{BEDE9764-397F-EFED-A4D5-529C051C790D}"/>
              </a:ext>
            </a:extLst>
          </p:cNvPr>
          <p:cNvSpPr/>
          <p:nvPr userDrawn="1"/>
        </p:nvSpPr>
        <p:spPr>
          <a:xfrm>
            <a:off x="6259104" y="0"/>
            <a:ext cx="64008" cy="685800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Tree>
    <p:extLst>
      <p:ext uri="{BB962C8B-B14F-4D97-AF65-F5344CB8AC3E}">
        <p14:creationId xmlns:p14="http://schemas.microsoft.com/office/powerpoint/2010/main" val="28934918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1176-C4A2-4035-B188-9BA79DAF45BB}"/>
              </a:ext>
            </a:extLst>
          </p:cNvPr>
          <p:cNvSpPr>
            <a:spLocks noGrp="1"/>
          </p:cNvSpPr>
          <p:nvPr>
            <p:ph type="title"/>
          </p:nvPr>
        </p:nvSpPr>
        <p:spPr>
          <a:xfrm>
            <a:off x="495300" y="0"/>
            <a:ext cx="11201400" cy="914400"/>
          </a:xfrm>
        </p:spPr>
        <p:txBody>
          <a:bodyPr vert="horz" lIns="0" tIns="91440" rIns="0" bIns="0" rtlCol="0" anchor="ctr">
            <a:noAutofit/>
          </a:bodyPr>
          <a:lstStyle>
            <a:lvl1pPr>
              <a:defRPr lang="en-US" b="1" i="0" dirty="0">
                <a:latin typeface="+mn-lt"/>
                <a:cs typeface="Arial Narrow" panose="020B0604020202020204" pitchFamily="34" charset="0"/>
              </a:defRPr>
            </a:lvl1pPr>
          </a:lstStyle>
          <a:p>
            <a:pPr lvl="0"/>
            <a:r>
              <a:rPr lang="en-US" dirty="0"/>
              <a:t>Click to edit Master title style</a:t>
            </a:r>
          </a:p>
        </p:txBody>
      </p:sp>
      <p:sp>
        <p:nvSpPr>
          <p:cNvPr id="5" name="Slide Number Placeholder 5">
            <a:extLst>
              <a:ext uri="{FF2B5EF4-FFF2-40B4-BE49-F238E27FC236}">
                <a16:creationId xmlns:a16="http://schemas.microsoft.com/office/drawing/2014/main" id="{36A782EF-915F-8E48-8C8C-36B9A3DDBACE}"/>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Tree>
    <p:extLst>
      <p:ext uri="{BB962C8B-B14F-4D97-AF65-F5344CB8AC3E}">
        <p14:creationId xmlns:p14="http://schemas.microsoft.com/office/powerpoint/2010/main" val="20588614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DE1EA4-C27B-8CC7-CAB8-5F9A8346B7C5}"/>
              </a:ext>
            </a:extLst>
          </p:cNvPr>
          <p:cNvSpPr/>
          <p:nvPr userDrawn="1"/>
        </p:nvSpPr>
        <p:spPr>
          <a:xfrm>
            <a:off x="0" y="957957"/>
            <a:ext cx="12192000" cy="5900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2C78A-CD10-9E33-D1F4-D1723B4CD4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4FE66E-9D4E-1DD6-0433-8290EA2C073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3D6D49E-08CB-4237-F146-E11C58B1DB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D025D-072C-AE68-5AE8-C9ED1C1B3795}"/>
              </a:ext>
            </a:extLst>
          </p:cNvPr>
          <p:cNvSpPr>
            <a:spLocks noGrp="1"/>
          </p:cNvSpPr>
          <p:nvPr>
            <p:ph type="sldNum" sz="quarter" idx="12"/>
          </p:nvPr>
        </p:nvSpPr>
        <p:spPr/>
        <p:txBody>
          <a:bodyPr/>
          <a:lstStyle/>
          <a:p>
            <a:fld id="{5CF4F7AD-8D56-47B5-989E-4C9C2E91F3AF}" type="slidenum">
              <a:rPr lang="en-US" smtClean="0"/>
              <a:t>‹#›</a:t>
            </a:fld>
            <a:endParaRPr lang="en-US"/>
          </a:p>
        </p:txBody>
      </p:sp>
    </p:spTree>
    <p:extLst>
      <p:ext uri="{BB962C8B-B14F-4D97-AF65-F5344CB8AC3E}">
        <p14:creationId xmlns:p14="http://schemas.microsoft.com/office/powerpoint/2010/main" val="1267815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4A47-AAD5-4764-B82F-AFB1E885CA0A}"/>
              </a:ext>
            </a:extLst>
          </p:cNvPr>
          <p:cNvSpPr>
            <a:spLocks noGrp="1"/>
          </p:cNvSpPr>
          <p:nvPr>
            <p:ph type="title"/>
          </p:nvPr>
        </p:nvSpPr>
        <p:spPr/>
        <p:txBody>
          <a:bodyPr/>
          <a:lstStyle>
            <a:lvl1pPr>
              <a:defRPr b="1" i="0">
                <a:latin typeface="+mn-lt"/>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F148EF6-D148-4F46-A89C-3D0F8273C71B}"/>
              </a:ext>
            </a:extLst>
          </p:cNvPr>
          <p:cNvSpPr>
            <a:spLocks noGrp="1"/>
          </p:cNvSpPr>
          <p:nvPr>
            <p:ph sz="half" idx="1"/>
          </p:nvPr>
        </p:nvSpPr>
        <p:spPr>
          <a:xfrm>
            <a:off x="635508" y="1323774"/>
            <a:ext cx="5181600" cy="4937760"/>
          </a:xfrm>
        </p:spPr>
        <p:txBody>
          <a:bodyPr/>
          <a:lstStyle>
            <a:lvl1pPr>
              <a:buClr>
                <a:schemeClr val="tx2"/>
              </a:buClr>
              <a:defRPr b="0" i="0">
                <a:latin typeface="+mn-lt"/>
                <a:ea typeface="Roboto" panose="02000000000000000000" pitchFamily="2" charset="0"/>
              </a:defRPr>
            </a:lvl1pPr>
            <a:lvl2pPr>
              <a:buClr>
                <a:schemeClr val="tx2"/>
              </a:buClr>
              <a:defRPr b="0" i="0">
                <a:latin typeface="+mn-lt"/>
                <a:ea typeface="Roboto" panose="02000000000000000000" pitchFamily="2" charset="0"/>
              </a:defRPr>
            </a:lvl2pPr>
            <a:lvl3pPr>
              <a:buClr>
                <a:schemeClr val="tx2"/>
              </a:buClr>
              <a:defRPr b="0" i="0">
                <a:latin typeface="+mn-lt"/>
                <a:ea typeface="Roboto" panose="02000000000000000000" pitchFamily="2" charset="0"/>
              </a:defRPr>
            </a:lvl3pPr>
            <a:lvl4pPr>
              <a:buClr>
                <a:schemeClr val="tx2"/>
              </a:buClr>
              <a:defRPr b="0" i="0">
                <a:latin typeface="+mn-lt"/>
                <a:ea typeface="Roboto" panose="02000000000000000000" pitchFamily="2" charset="0"/>
              </a:defRPr>
            </a:lvl4pPr>
            <a:lvl5pPr>
              <a:buClr>
                <a:schemeClr val="tx2"/>
              </a:buClr>
              <a:defRPr b="0" i="0">
                <a:latin typeface="+mn-lt"/>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A7F60F-66D7-4F2C-95C4-3F4992A96820}"/>
              </a:ext>
            </a:extLst>
          </p:cNvPr>
          <p:cNvSpPr>
            <a:spLocks noGrp="1"/>
          </p:cNvSpPr>
          <p:nvPr>
            <p:ph sz="half" idx="2"/>
          </p:nvPr>
        </p:nvSpPr>
        <p:spPr>
          <a:xfrm>
            <a:off x="6172200" y="1323774"/>
            <a:ext cx="5181600" cy="4937760"/>
          </a:xfrm>
        </p:spPr>
        <p:txBody>
          <a:bodyPr/>
          <a:lstStyle>
            <a:lvl1pPr>
              <a:buClr>
                <a:schemeClr val="tx2"/>
              </a:buClr>
              <a:defRPr b="0" i="0">
                <a:latin typeface="+mn-lt"/>
                <a:ea typeface="Roboto" panose="02000000000000000000" pitchFamily="2" charset="0"/>
              </a:defRPr>
            </a:lvl1pPr>
            <a:lvl2pPr>
              <a:buClr>
                <a:schemeClr val="tx2"/>
              </a:buClr>
              <a:defRPr b="0" i="0">
                <a:latin typeface="+mn-lt"/>
                <a:ea typeface="Roboto" panose="02000000000000000000" pitchFamily="2" charset="0"/>
              </a:defRPr>
            </a:lvl2pPr>
            <a:lvl3pPr>
              <a:buClr>
                <a:schemeClr val="tx2"/>
              </a:buClr>
              <a:defRPr b="0" i="0">
                <a:latin typeface="+mn-lt"/>
                <a:ea typeface="Roboto" panose="02000000000000000000" pitchFamily="2" charset="0"/>
              </a:defRPr>
            </a:lvl3pPr>
            <a:lvl4pPr>
              <a:buClr>
                <a:schemeClr val="tx2"/>
              </a:buClr>
              <a:defRPr b="0" i="0">
                <a:latin typeface="+mn-lt"/>
                <a:ea typeface="Roboto" panose="02000000000000000000" pitchFamily="2" charset="0"/>
              </a:defRPr>
            </a:lvl4pPr>
            <a:lvl5pPr>
              <a:buClr>
                <a:schemeClr val="tx2"/>
              </a:buClr>
              <a:defRPr b="0" i="0">
                <a:latin typeface="+mn-lt"/>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0F19DAD-A8C6-3F44-B714-0A01363E0E80}"/>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Tree>
    <p:extLst>
      <p:ext uri="{BB962C8B-B14F-4D97-AF65-F5344CB8AC3E}">
        <p14:creationId xmlns:p14="http://schemas.microsoft.com/office/powerpoint/2010/main" val="1947414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F327986-86A9-8E47-B10F-C4F386C4C213}"/>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6" name="Slide Number Placeholder 5">
            <a:extLst>
              <a:ext uri="{FF2B5EF4-FFF2-40B4-BE49-F238E27FC236}">
                <a16:creationId xmlns:a16="http://schemas.microsoft.com/office/drawing/2014/main" id="{F5E26AE6-0CBA-244D-ABD8-10C81F419B0C}"/>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Tree>
    <p:extLst>
      <p:ext uri="{BB962C8B-B14F-4D97-AF65-F5344CB8AC3E}">
        <p14:creationId xmlns:p14="http://schemas.microsoft.com/office/powerpoint/2010/main" val="12981227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13745"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13745"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13745"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6125" y="490957"/>
            <a:ext cx="2233782" cy="632904"/>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272809011"/>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13745"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3" name="Title 2">
            <a:extLst>
              <a:ext uri="{FF2B5EF4-FFF2-40B4-BE49-F238E27FC236}">
                <a16:creationId xmlns:a16="http://schemas.microsoft.com/office/drawing/2014/main" id="{FA845FC1-6A5E-9E08-B3B7-FA0DCD8569A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91810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3" name="Title 2">
            <a:extLst>
              <a:ext uri="{FF2B5EF4-FFF2-40B4-BE49-F238E27FC236}">
                <a16:creationId xmlns:a16="http://schemas.microsoft.com/office/drawing/2014/main" id="{493212C3-BD43-1B3B-D837-15B79B12D37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171563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886313"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1111209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321924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6/26/25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6/26/25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6/26/25</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6/26/25</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6/26/25</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6/26/25</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19958510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30767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30246201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6910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5928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5349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5" Type="http://schemas.openxmlformats.org/officeDocument/2006/relationships/tags" Target="../tags/tag12.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7.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3.xml"/><Relationship Id="rId7" Type="http://schemas.openxmlformats.org/officeDocument/2006/relationships/image" Target="../media/image26.jpeg"/><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theme" Target="../theme/theme13.xml"/><Relationship Id="rId5" Type="http://schemas.openxmlformats.org/officeDocument/2006/relationships/slideLayout" Target="../slideLayouts/slideLayout145.xml"/><Relationship Id="rId4"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image" Target="../media/image8.emf"/><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tags" Target="../tags/tag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theme" Target="../theme/theme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9.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7.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5600" y="1365252"/>
            <a:ext cx="11457939" cy="4654549"/>
          </a:xfrm>
          <a:prstGeom prst="rect">
            <a:avLst/>
          </a:prstGeom>
        </p:spPr>
        <p:txBody>
          <a:bodyPr vert="horz" lIns="91440" tIns="45720" rIns="91440" bIns="45720" rtlCol="0">
            <a:noAutofit/>
          </a:bodyPr>
          <a:lstStyle/>
          <a:p>
            <a:pPr lvl="1"/>
            <a:r>
              <a:rPr lang="en-US" dirty="0"/>
              <a:t>Click to edit Master text styles</a:t>
            </a:r>
          </a:p>
          <a:p>
            <a:pPr lvl="2"/>
            <a:r>
              <a:rPr lang="en-US" dirty="0"/>
              <a:t>Second level</a:t>
            </a:r>
          </a:p>
          <a:p>
            <a:pPr lvl="3"/>
            <a:r>
              <a:rPr lang="en-US" dirty="0"/>
              <a:t>Third level</a:t>
            </a:r>
          </a:p>
          <a:p>
            <a:pPr lvl="4"/>
            <a:r>
              <a:rPr lang="en-US" dirty="0"/>
              <a:t>Fourth level</a:t>
            </a:r>
          </a:p>
        </p:txBody>
      </p:sp>
      <p:sp>
        <p:nvSpPr>
          <p:cNvPr id="2" name="Title Placeholder 1"/>
          <p:cNvSpPr>
            <a:spLocks noGrp="1"/>
          </p:cNvSpPr>
          <p:nvPr>
            <p:ph type="title"/>
          </p:nvPr>
        </p:nvSpPr>
        <p:spPr>
          <a:xfrm>
            <a:off x="378462" y="160869"/>
            <a:ext cx="1143507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p>
            <a:pPr lvl="0" fontAlgn="base">
              <a:spcAft>
                <a:spcPct val="0"/>
              </a:spcAft>
            </a:pPr>
            <a:r>
              <a:rPr lang="en-US" dirty="0"/>
              <a:t>Click to edit Master title style</a:t>
            </a:r>
          </a:p>
        </p:txBody>
      </p:sp>
      <p:cxnSp>
        <p:nvCxnSpPr>
          <p:cNvPr id="6" name="Straight Connector 5">
            <a:extLst>
              <a:ext uri="{FF2B5EF4-FFF2-40B4-BE49-F238E27FC236}">
                <a16:creationId xmlns:a16="http://schemas.microsoft.com/office/drawing/2014/main" id="{DFE3E71B-E4E4-41CF-A614-6050F92BAF2C}"/>
              </a:ext>
            </a:extLst>
          </p:cNvPr>
          <p:cNvCxnSpPr>
            <a:cxnSpLocks/>
          </p:cNvCxnSpPr>
          <p:nvPr userDrawn="1"/>
        </p:nvCxnSpPr>
        <p:spPr>
          <a:xfrm>
            <a:off x="355601" y="846799"/>
            <a:ext cx="11459633" cy="0"/>
          </a:xfrm>
          <a:prstGeom prst="line">
            <a:avLst/>
          </a:prstGeom>
          <a:ln w="28575">
            <a:solidFill>
              <a:srgbClr val="BE2BBB"/>
            </a:solidFill>
          </a:ln>
        </p:spPr>
        <p:style>
          <a:lnRef idx="1">
            <a:schemeClr val="accent1"/>
          </a:lnRef>
          <a:fillRef idx="0">
            <a:schemeClr val="accent1"/>
          </a:fillRef>
          <a:effectRef idx="0">
            <a:schemeClr val="accent1"/>
          </a:effectRef>
          <a:fontRef idx="minor">
            <a:schemeClr val="tx1"/>
          </a:fontRef>
        </p:style>
      </p:cxnSp>
    </p:spTree>
    <p:custDataLst>
      <p:tags r:id="rId5"/>
    </p:custDataLst>
    <p:extLst>
      <p:ext uri="{BB962C8B-B14F-4D97-AF65-F5344CB8AC3E}">
        <p14:creationId xmlns:p14="http://schemas.microsoft.com/office/powerpoint/2010/main" val="3348066081"/>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Lst>
  <p:hf hdr="0" dt="0"/>
  <p:txStyles>
    <p:titleStyle>
      <a:lvl1pPr algn="l" defTabSz="1218895" rtl="0" eaLnBrk="1" latinLnBrk="0" hangingPunct="1">
        <a:lnSpc>
          <a:spcPct val="90000"/>
        </a:lnSpc>
        <a:spcBef>
          <a:spcPct val="0"/>
        </a:spcBef>
        <a:buNone/>
        <a:defRPr lang="en-US" sz="3200" b="1" kern="1200">
          <a:solidFill>
            <a:schemeClr val="tx1"/>
          </a:solidFill>
          <a:latin typeface="+mj-lt"/>
          <a:ea typeface="+mj-ea"/>
          <a:cs typeface="+mj-cs"/>
        </a:defRPr>
      </a:lvl1pPr>
    </p:titleStyle>
    <p:bodyStyle>
      <a:lvl1pPr marL="304724" indent="-304724" algn="l" defTabSz="1218895" rtl="0" eaLnBrk="1" latinLnBrk="0" hangingPunct="1">
        <a:lnSpc>
          <a:spcPct val="100000"/>
        </a:lnSpc>
        <a:spcBef>
          <a:spcPts val="1600"/>
        </a:spcBef>
        <a:spcAft>
          <a:spcPts val="0"/>
        </a:spcAft>
        <a:buClr>
          <a:schemeClr val="tx2"/>
        </a:buClr>
        <a:buFont typeface="Arial" panose="020B0604020202020204" pitchFamily="34" charset="0"/>
        <a:buChar char="•"/>
        <a:tabLst/>
        <a:defRPr lang="en-US" sz="2666" b="0" kern="1200" dirty="0">
          <a:solidFill>
            <a:schemeClr val="tx2"/>
          </a:solidFill>
          <a:latin typeface="+mn-lt"/>
          <a:ea typeface="+mn-ea"/>
          <a:cs typeface="+mn-cs"/>
        </a:defRPr>
      </a:lvl1pPr>
      <a:lvl2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defRPr lang="en-US" sz="2400" kern="1200" dirty="0">
          <a:solidFill>
            <a:schemeClr val="tx1"/>
          </a:solidFill>
          <a:latin typeface="+mn-lt"/>
          <a:ea typeface="+mn-ea"/>
          <a:cs typeface="+mn-cs"/>
        </a:defRPr>
      </a:lvl2pPr>
      <a:lvl3pPr marL="457200" indent="-228600" algn="l" defTabSz="1218895" rtl="0" eaLnBrk="1" latinLnBrk="0" hangingPunct="1">
        <a:lnSpc>
          <a:spcPct val="100000"/>
        </a:lnSpc>
        <a:spcBef>
          <a:spcPts val="400"/>
        </a:spcBef>
        <a:spcAft>
          <a:spcPts val="0"/>
        </a:spcAft>
        <a:buClr>
          <a:schemeClr val="tx1"/>
        </a:buClr>
        <a:buFont typeface="Trebuchet MS" panose="020B0603020202020204" pitchFamily="34" charset="0"/>
        <a:buChar char="—"/>
        <a:tabLst/>
        <a:defRPr lang="en-US" sz="2000" kern="1200" dirty="0">
          <a:solidFill>
            <a:schemeClr val="tx1"/>
          </a:solidFill>
          <a:latin typeface="+mn-lt"/>
          <a:ea typeface="+mn-ea"/>
          <a:cs typeface="+mn-cs"/>
        </a:defRPr>
      </a:lvl3pPr>
      <a:lvl4pPr marL="685800" indent="-228600" algn="l" defTabSz="1218895" rtl="0" eaLnBrk="1" latinLnBrk="0" hangingPunct="1">
        <a:lnSpc>
          <a:spcPct val="100000"/>
        </a:lnSpc>
        <a:spcBef>
          <a:spcPts val="400"/>
        </a:spcBef>
        <a:spcAft>
          <a:spcPts val="0"/>
        </a:spcAft>
        <a:buClr>
          <a:schemeClr val="tx1"/>
        </a:buClr>
        <a:buFont typeface="Wingdings" pitchFamily="2" charset="2"/>
        <a:buChar char="§"/>
        <a:tabLst/>
        <a:defRPr lang="en-US" sz="2000" kern="1200" dirty="0">
          <a:solidFill>
            <a:schemeClr val="tx1"/>
          </a:solidFill>
          <a:latin typeface="+mn-lt"/>
          <a:ea typeface="+mn-ea"/>
          <a:cs typeface="+mn-cs"/>
        </a:defRPr>
      </a:lvl4pPr>
      <a:lvl5pPr marL="914400" indent="-228600" algn="l" defTabSz="1218895" rtl="0" eaLnBrk="1" latinLnBrk="0" hangingPunct="1">
        <a:lnSpc>
          <a:spcPct val="100000"/>
        </a:lnSpc>
        <a:spcBef>
          <a:spcPts val="400"/>
        </a:spcBef>
        <a:spcAft>
          <a:spcPts val="0"/>
        </a:spcAft>
        <a:buClr>
          <a:schemeClr val="tx1"/>
        </a:buClr>
        <a:buFont typeface="Courier New" panose="02070309020205020404" pitchFamily="49" charset="0"/>
        <a:buChar char="o"/>
        <a:tabLst/>
        <a:defRPr lang="en-US" sz="2000" kern="1200" dirty="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0">
          <p15:clr>
            <a:srgbClr val="F26B43"/>
          </p15:clr>
        </p15:guide>
        <p15:guide id="2" pos="224">
          <p15:clr>
            <a:srgbClr val="F26B43"/>
          </p15:clr>
        </p15:guide>
        <p15:guide id="3" pos="744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2564"/>
            <a:ext cx="109728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364343"/>
            <a:ext cx="10972800" cy="4761821"/>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82401" y="6413383"/>
            <a:ext cx="574751" cy="365125"/>
          </a:xfrm>
          <a:prstGeom prst="rect">
            <a:avLst/>
          </a:prstGeom>
        </p:spPr>
        <p:txBody>
          <a:bodyPr vert="horz" lIns="91440" tIns="45720" rIns="91440" bIns="45720" rtlCol="0" anchor="ctr"/>
          <a:lstStyle>
            <a:lvl1pPr algn="r">
              <a:defRPr sz="933">
                <a:solidFill>
                  <a:srgbClr val="595959"/>
                </a:solidFill>
                <a:latin typeface="Arial"/>
                <a:cs typeface="Arial"/>
              </a:defRPr>
            </a:lvl1pPr>
          </a:lstStyle>
          <a:p>
            <a:fld id="{081D65DC-5E42-4244-8C6D-0DA3C782411A}" type="slidenum">
              <a:rPr lang="en-US" smtClean="0"/>
              <a:pPr/>
              <a:t>‹#›</a:t>
            </a:fld>
            <a:endParaRPr lang="en-US" dirty="0"/>
          </a:p>
        </p:txBody>
      </p:sp>
    </p:spTree>
    <p:extLst>
      <p:ext uri="{BB962C8B-B14F-4D97-AF65-F5344CB8AC3E}">
        <p14:creationId xmlns:p14="http://schemas.microsoft.com/office/powerpoint/2010/main" val="3513047325"/>
      </p:ext>
    </p:extLst>
  </p:cSld>
  <p:clrMap bg1="lt1" tx1="dk1" bg2="lt2" tx2="dk2" accent1="accent1" accent2="accent2" accent3="accent3" accent4="accent4" accent5="accent5" accent6="accent6" hlink="hlink" folHlink="folHlink"/>
  <p:sldLayoutIdLst>
    <p:sldLayoutId id="2147486186" r:id="rId1"/>
    <p:sldLayoutId id="2147486187" r:id="rId2"/>
    <p:sldLayoutId id="2147486188" r:id="rId3"/>
    <p:sldLayoutId id="2147486189" r:id="rId4"/>
    <p:sldLayoutId id="2147486190" r:id="rId5"/>
    <p:sldLayoutId id="2147486191" r:id="rId6"/>
    <p:sldLayoutId id="2147486192" r:id="rId7"/>
    <p:sldLayoutId id="2147486193" r:id="rId8"/>
    <p:sldLayoutId id="2147486194" r:id="rId9"/>
    <p:sldLayoutId id="2147486195" r:id="rId10"/>
    <p:sldLayoutId id="2147486196" r:id="rId11"/>
  </p:sldLayoutIdLst>
  <p:hf hdr="0" ftr="0" dt="0"/>
  <p:txStyles>
    <p:titleStyle>
      <a:lvl1pPr algn="ctr" defTabSz="609585" rtl="0" eaLnBrk="1" latinLnBrk="0" hangingPunct="1">
        <a:spcBef>
          <a:spcPct val="0"/>
        </a:spcBef>
        <a:buNone/>
        <a:defRPr sz="3200" b="1" i="0" kern="1200">
          <a:solidFill>
            <a:schemeClr val="tx2">
              <a:lumMod val="85000"/>
              <a:lumOff val="15000"/>
            </a:schemeClr>
          </a:solidFill>
          <a:latin typeface="Arial Narrow" panose="020B0606020202030204" pitchFamily="34" charset="0"/>
          <a:ea typeface="+mj-ea"/>
          <a:cs typeface="Arial"/>
        </a:defRPr>
      </a:lvl1pPr>
    </p:titleStyle>
    <p:bodyStyle>
      <a:lvl1pPr marL="457189" indent="-457189" algn="l" defTabSz="609585" rtl="0" eaLnBrk="1" latinLnBrk="0" hangingPunct="1">
        <a:spcBef>
          <a:spcPct val="20000"/>
        </a:spcBef>
        <a:buClr>
          <a:srgbClr val="346691"/>
        </a:buClr>
        <a:buFont typeface="Arial"/>
        <a:buChar char="•"/>
        <a:defRPr sz="28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15000"/>
                <a:lumOff val="85000"/>
              </a:schemeClr>
            </a:gs>
            <a:gs pos="100000">
              <a:schemeClr val="accent1">
                <a:lumMod val="40000"/>
                <a:lumOff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0ED3B-FF5C-3545-9EE6-66F516D9E9FD}"/>
              </a:ext>
            </a:extLst>
          </p:cNvPr>
          <p:cNvSpPr/>
          <p:nvPr userDrawn="1"/>
        </p:nvSpPr>
        <p:spPr>
          <a:xfrm>
            <a:off x="0" y="1"/>
            <a:ext cx="12192000" cy="960120"/>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Placeholder 1">
            <a:extLst>
              <a:ext uri="{FF2B5EF4-FFF2-40B4-BE49-F238E27FC236}">
                <a16:creationId xmlns:a16="http://schemas.microsoft.com/office/drawing/2014/main" id="{7BF58172-7DB8-4CCA-8135-29FB87ED5CEE}"/>
              </a:ext>
            </a:extLst>
          </p:cNvPr>
          <p:cNvSpPr>
            <a:spLocks noGrp="1"/>
          </p:cNvSpPr>
          <p:nvPr>
            <p:ph type="title"/>
          </p:nvPr>
        </p:nvSpPr>
        <p:spPr>
          <a:xfrm>
            <a:off x="495300" y="1"/>
            <a:ext cx="11201400" cy="914400"/>
          </a:xfrm>
          <a:prstGeom prst="rect">
            <a:avLst/>
          </a:prstGeom>
        </p:spPr>
        <p:txBody>
          <a:bodyPr vert="horz" lIns="0" tIns="9144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47B332DF-52DF-4013-9EFA-8C7B57D76BB3}"/>
              </a:ext>
            </a:extLst>
          </p:cNvPr>
          <p:cNvSpPr>
            <a:spLocks noGrp="1"/>
          </p:cNvSpPr>
          <p:nvPr>
            <p:ph type="body" idx="1"/>
          </p:nvPr>
        </p:nvSpPr>
        <p:spPr>
          <a:xfrm>
            <a:off x="640080" y="1316737"/>
            <a:ext cx="10896600" cy="51206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1AFACE01-E537-F84F-8954-2C53864FA672}"/>
              </a:ext>
            </a:extLst>
          </p:cNvPr>
          <p:cNvSpPr>
            <a:spLocks noGrp="1"/>
          </p:cNvSpPr>
          <p:nvPr>
            <p:ph type="sldNum" sz="quarter" idx="4"/>
          </p:nvPr>
        </p:nvSpPr>
        <p:spPr>
          <a:xfrm>
            <a:off x="11516688" y="6543107"/>
            <a:ext cx="576109" cy="158258"/>
          </a:xfrm>
          <a:prstGeom prst="rect">
            <a:avLst/>
          </a:prstGeom>
        </p:spPr>
        <p:txBody>
          <a:bodyPr vert="horz" lIns="91438" tIns="45719" rIns="91438" bIns="45719" rtlCol="0" anchor="ctr"/>
          <a:lstStyle>
            <a:lvl1pPr algn="r">
              <a:defRPr sz="1200" b="0" i="0">
                <a:solidFill>
                  <a:srgbClr val="5A5B56"/>
                </a:solidFill>
                <a:latin typeface="Roboto" panose="02000000000000000000" pitchFamily="2" charset="0"/>
              </a:defRPr>
            </a:lvl1pPr>
          </a:lstStyle>
          <a:p>
            <a:pPr defTabSz="514325"/>
            <a:fld id="{D66837CA-0606-4350-9A47-E297F9BB8EFD}" type="slidenum">
              <a:rPr lang="en-US" smtClean="0"/>
              <a:pPr defTabSz="514325"/>
              <a:t>‹#›</a:t>
            </a:fld>
            <a:endParaRPr lang="en-US" dirty="0"/>
          </a:p>
        </p:txBody>
      </p:sp>
    </p:spTree>
    <p:extLst>
      <p:ext uri="{BB962C8B-B14F-4D97-AF65-F5344CB8AC3E}">
        <p14:creationId xmlns:p14="http://schemas.microsoft.com/office/powerpoint/2010/main" val="497052467"/>
      </p:ext>
    </p:extLst>
  </p:cSld>
  <p:clrMap bg1="lt1" tx1="dk1" bg2="lt2" tx2="dk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Lst>
  <p:hf hdr="0" ftr="0" dt="0"/>
  <p:txStyles>
    <p:titleStyle>
      <a:lvl1pPr algn="ctr" defTabSz="914400" rtl="0" eaLnBrk="1" latinLnBrk="0" hangingPunct="1">
        <a:lnSpc>
          <a:spcPct val="82000"/>
        </a:lnSpc>
        <a:spcBef>
          <a:spcPct val="0"/>
        </a:spcBef>
        <a:buNone/>
        <a:defRPr sz="3200" b="1" i="0" kern="1200" spc="0" baseline="0">
          <a:solidFill>
            <a:schemeClr val="bg1"/>
          </a:solidFill>
          <a:effectLst>
            <a:outerShdw blurRad="25400" dist="12700" dir="2700000" algn="tl" rotWithShape="0">
              <a:prstClr val="black">
                <a:alpha val="40000"/>
              </a:prstClr>
            </a:outerShdw>
          </a:effectLst>
          <a:latin typeface="+mj-lt"/>
          <a:ea typeface="Roboto Condensed" pitchFamily="2" charset="0"/>
          <a:cs typeface="Arial Narrow" panose="020B0604020202020204" pitchFamily="34" charset="0"/>
        </a:defRPr>
      </a:lvl1pPr>
    </p:titleStyle>
    <p:bodyStyle>
      <a:lvl1pPr marL="288925" indent="-288925" algn="l" defTabSz="914400" rtl="0" eaLnBrk="1" latinLnBrk="0" hangingPunct="1">
        <a:lnSpc>
          <a:spcPct val="85000"/>
        </a:lnSpc>
        <a:spcBef>
          <a:spcPts val="1800"/>
        </a:spcBef>
        <a:spcAft>
          <a:spcPts val="800"/>
        </a:spcAft>
        <a:buClr>
          <a:schemeClr val="tx2"/>
        </a:buClr>
        <a:buFont typeface="Wingdings" pitchFamily="2" charset="2"/>
        <a:buChar char="§"/>
        <a:tabLst/>
        <a:defRPr sz="2800" b="0" i="0" kern="1200">
          <a:solidFill>
            <a:schemeClr val="tx1"/>
          </a:solidFill>
          <a:latin typeface="+mn-lt"/>
          <a:ea typeface="Roboto" pitchFamily="2" charset="0"/>
          <a:cs typeface="+mn-cs"/>
        </a:defRPr>
      </a:lvl1pPr>
      <a:lvl2pPr marL="744538" indent="-228600" algn="l" defTabSz="914400" rtl="0" eaLnBrk="1" latinLnBrk="0" hangingPunct="1">
        <a:lnSpc>
          <a:spcPct val="85000"/>
        </a:lnSpc>
        <a:spcBef>
          <a:spcPts val="500"/>
        </a:spcBef>
        <a:spcAft>
          <a:spcPts val="800"/>
        </a:spcAft>
        <a:buClr>
          <a:schemeClr val="tx2"/>
        </a:buClr>
        <a:buFont typeface="Arial" panose="020B0604020202020204" pitchFamily="34" charset="0"/>
        <a:buChar char="•"/>
        <a:tabLst/>
        <a:defRPr sz="2600" b="0" i="0" kern="1200">
          <a:solidFill>
            <a:schemeClr val="tx1"/>
          </a:solidFill>
          <a:latin typeface="+mn-lt"/>
          <a:ea typeface="Roboto" pitchFamily="2" charset="0"/>
          <a:cs typeface="+mn-cs"/>
        </a:defRPr>
      </a:lvl2pPr>
      <a:lvl3pPr marL="1143000" indent="-228600" algn="l" defTabSz="914400" rtl="0" eaLnBrk="1" latinLnBrk="0" hangingPunct="1">
        <a:lnSpc>
          <a:spcPct val="85000"/>
        </a:lnSpc>
        <a:spcBef>
          <a:spcPts val="500"/>
        </a:spcBef>
        <a:spcAft>
          <a:spcPts val="800"/>
        </a:spcAft>
        <a:buClr>
          <a:schemeClr val="tx2"/>
        </a:buClr>
        <a:buFont typeface="System Font Regular"/>
        <a:buChar char="–"/>
        <a:defRPr sz="2400" b="0" i="0" kern="1200">
          <a:solidFill>
            <a:schemeClr val="tx1"/>
          </a:solidFill>
          <a:latin typeface="+mn-lt"/>
          <a:ea typeface="Roboto" pitchFamily="2" charset="0"/>
          <a:cs typeface="+mn-cs"/>
        </a:defRPr>
      </a:lvl3pPr>
      <a:lvl4pPr marL="1600200" indent="-228600" algn="l" defTabSz="914400" rtl="0" eaLnBrk="1" latinLnBrk="0" hangingPunct="1">
        <a:lnSpc>
          <a:spcPct val="85000"/>
        </a:lnSpc>
        <a:spcBef>
          <a:spcPts val="500"/>
        </a:spcBef>
        <a:spcAft>
          <a:spcPts val="800"/>
        </a:spcAft>
        <a:buClr>
          <a:schemeClr val="tx2"/>
        </a:buClr>
        <a:buFont typeface="Wingdings" pitchFamily="2" charset="2"/>
        <a:buChar char="§"/>
        <a:defRPr sz="2200" b="0" i="0" kern="1200">
          <a:solidFill>
            <a:schemeClr val="tx1"/>
          </a:solidFill>
          <a:latin typeface="+mn-lt"/>
          <a:ea typeface="Roboto" pitchFamily="2" charset="0"/>
          <a:cs typeface="+mn-cs"/>
        </a:defRPr>
      </a:lvl4pPr>
      <a:lvl5pPr marL="2057400" indent="-228600" algn="l" defTabSz="914400" rtl="0" eaLnBrk="1" latinLnBrk="0" hangingPunct="1">
        <a:lnSpc>
          <a:spcPct val="85000"/>
        </a:lnSpc>
        <a:spcBef>
          <a:spcPts val="500"/>
        </a:spcBef>
        <a:spcAft>
          <a:spcPts val="800"/>
        </a:spcAft>
        <a:buClr>
          <a:schemeClr val="tx2"/>
        </a:buClr>
        <a:buFont typeface="Arial" panose="020B0604020202020204" pitchFamily="34" charset="0"/>
        <a:buChar char="•"/>
        <a:defRPr sz="2000" b="0" i="0" kern="1200">
          <a:solidFill>
            <a:schemeClr val="tx1"/>
          </a:solidFill>
          <a:latin typeface="+mn-lt"/>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408">
          <p15:clr>
            <a:srgbClr val="F26B43"/>
          </p15:clr>
        </p15:guide>
        <p15:guide id="5" orient="horz" pos="4200">
          <p15:clr>
            <a:srgbClr val="F26B43"/>
          </p15:clr>
        </p15:guide>
        <p15:guide id="8" orient="horz" pos="1008">
          <p15:clr>
            <a:srgbClr val="F26B43"/>
          </p15:clr>
        </p15:guide>
        <p15:guide id="9" pos="727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13745" cy="13716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13745"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1620432852"/>
      </p:ext>
    </p:extLst>
  </p:cSld>
  <p:clrMap bg1="lt1" tx1="dk1" bg2="lt2" tx2="dk2" accent1="accent1" accent2="accent2" accent3="accent3" accent4="accent4" accent5="accent5" accent6="accent6" hlink="hlink" folHlink="folHlink"/>
  <p:sldLayoutIdLst>
    <p:sldLayoutId id="2147486207" r:id="rId1"/>
    <p:sldLayoutId id="2147486208" r:id="rId2"/>
    <p:sldLayoutId id="2147486209" r:id="rId3"/>
    <p:sldLayoutId id="2147486210" r:id="rId4"/>
    <p:sldLayoutId id="2147486211" r:id="rId5"/>
  </p:sldLayoutIdLst>
  <p:hf hdr="0" dt="0"/>
  <p:txStyles>
    <p:titleStyle>
      <a:lvl1pPr algn="l"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266700" indent="-2667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2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Arial" panose="020B0604020202020204" pitchFamily="34" charset="0"/>
        <a:buChar char="o"/>
        <a:defRPr lang="en-US" sz="20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6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70">
          <p15:clr>
            <a:srgbClr val="F26B43"/>
          </p15:clr>
        </p15:guide>
        <p15:guide id="4" pos="7278">
          <p15:clr>
            <a:srgbClr val="F26B43"/>
          </p15:clr>
        </p15:guide>
        <p15:guide id="5" pos="7210">
          <p15:clr>
            <a:srgbClr val="F26B43"/>
          </p15:clr>
        </p15:guide>
        <p15:guide id="6" pos="40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685526305"/>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 id="2147485946" r:id="rId12"/>
    <p:sldLayoutId id="2147485947" r:id="rId13"/>
    <p:sldLayoutId id="2147485948" r:id="rId14"/>
    <p:sldLayoutId id="2147485949" r:id="rId15"/>
    <p:sldLayoutId id="2147485950" r:id="rId16"/>
    <p:sldLayoutId id="2147485951" r:id="rId17"/>
    <p:sldLayoutId id="2147485952" r:id="rId18"/>
    <p:sldLayoutId id="2147485953" r:id="rId19"/>
    <p:sldLayoutId id="2147485954" r:id="rId20"/>
    <p:sldLayoutId id="2147485955" r:id="rId21"/>
    <p:sldLayoutId id="2147485956" r:id="rId22"/>
    <p:sldLayoutId id="2147485957" r:id="rId23"/>
    <p:sldLayoutId id="2147485958" r:id="rId24"/>
    <p:sldLayoutId id="21474859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710649166"/>
      </p:ext>
    </p:extLst>
  </p:cSld>
  <p:clrMap bg1="lt1" tx1="dk1" bg2="lt2" tx2="dk2" accent1="accent1" accent2="accent2" accent3="accent3" accent4="accent4" accent5="accent5" accent6="accent6" hlink="hlink" folHlink="folHlink"/>
  <p:sldLayoutIdLst>
    <p:sldLayoutId id="2147486154" r:id="rId1"/>
    <p:sldLayoutId id="2147486155" r:id="rId2"/>
    <p:sldLayoutId id="2147486156" r:id="rId3"/>
    <p:sldLayoutId id="2147486157" r:id="rId4"/>
    <p:sldLayoutId id="2147486158" r:id="rId5"/>
    <p:sldLayoutId id="2147486159" r:id="rId6"/>
    <p:sldLayoutId id="2147486160" r:id="rId7"/>
    <p:sldLayoutId id="2147486161" r:id="rId8"/>
    <p:sldLayoutId id="2147486162" r:id="rId9"/>
    <p:sldLayoutId id="2147486163" r:id="rId10"/>
    <p:sldLayoutId id="2147486164"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808034"/>
      </p:ext>
    </p:extLst>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Lst>
  <p:txStyles>
    <p:titleStyle>
      <a:lvl1pPr algn="l" defTabSz="609585" rtl="0" eaLnBrk="1" latinLnBrk="0" hangingPunct="1">
        <a:spcBef>
          <a:spcPct val="0"/>
        </a:spcBef>
        <a:buNone/>
        <a:defRPr sz="2667" kern="1200">
          <a:solidFill>
            <a:schemeClr val="tx1"/>
          </a:solidFill>
          <a:latin typeface="+mj-lt"/>
          <a:ea typeface="+mj-ea"/>
          <a:cs typeface="+mj-cs"/>
        </a:defRPr>
      </a:lvl1pPr>
    </p:titleStyle>
    <p:bodyStyle>
      <a:lvl1pPr marL="457189" indent="-457189" algn="l" defTabSz="609585" rtl="0" eaLnBrk="1" latinLnBrk="0" hangingPunct="1">
        <a:spcBef>
          <a:spcPct val="20000"/>
        </a:spcBef>
        <a:buClr>
          <a:schemeClr val="accent1"/>
        </a:buClr>
        <a:buSzPct val="100000"/>
        <a:buFont typeface="Wingdings" charset="2"/>
        <a:buChar char="§"/>
        <a:defRPr sz="2667" kern="1200">
          <a:solidFill>
            <a:schemeClr val="tx1"/>
          </a:solidFill>
          <a:latin typeface="+mn-lt"/>
          <a:ea typeface="+mn-ea"/>
          <a:cs typeface="+mn-cs"/>
        </a:defRPr>
      </a:lvl1pPr>
      <a:lvl2pPr marL="990575" indent="-380990" algn="l" defTabSz="609585" rtl="0" eaLnBrk="1" latinLnBrk="0" hangingPunct="1">
        <a:spcBef>
          <a:spcPct val="20000"/>
        </a:spcBef>
        <a:buClr>
          <a:schemeClr val="accent1"/>
        </a:buClr>
        <a:buSzPct val="100000"/>
        <a:buFont typeface="Arial"/>
        <a:buChar char="•"/>
        <a:defRPr sz="2400" kern="1200">
          <a:solidFill>
            <a:schemeClr val="tx1"/>
          </a:solidFill>
          <a:latin typeface="+mn-lt"/>
          <a:ea typeface="+mn-ea"/>
          <a:cs typeface="+mn-cs"/>
        </a:defRPr>
      </a:lvl2pPr>
      <a:lvl3pPr marL="1523962" indent="-304792" algn="l" defTabSz="609585" rtl="0" eaLnBrk="1" latinLnBrk="0" hangingPunct="1">
        <a:spcBef>
          <a:spcPct val="20000"/>
        </a:spcBef>
        <a:buClr>
          <a:schemeClr val="accent1"/>
        </a:buClr>
        <a:buSzPct val="100000"/>
        <a:buFont typeface="Lucida Grande"/>
        <a:buChar char="-"/>
        <a:defRPr sz="2133" kern="1200">
          <a:solidFill>
            <a:schemeClr val="tx1"/>
          </a:solidFill>
          <a:latin typeface="+mn-lt"/>
          <a:ea typeface="+mn-ea"/>
          <a:cs typeface="+mn-cs"/>
        </a:defRPr>
      </a:lvl3pPr>
      <a:lvl4pPr marL="2133547" indent="-304792" algn="l" defTabSz="609585" rtl="0" eaLnBrk="1" latinLnBrk="0" hangingPunct="1">
        <a:spcBef>
          <a:spcPct val="20000"/>
        </a:spcBef>
        <a:buClr>
          <a:schemeClr val="accent1"/>
        </a:buClr>
        <a:buSzPct val="150000"/>
        <a:buFont typeface="Wingdings" charset="2"/>
        <a:buChar char="§"/>
        <a:defRPr sz="1867" kern="1200">
          <a:solidFill>
            <a:schemeClr val="tx1"/>
          </a:solidFill>
          <a:latin typeface="+mn-lt"/>
          <a:ea typeface="+mn-ea"/>
          <a:cs typeface="+mn-cs"/>
        </a:defRPr>
      </a:lvl4pPr>
      <a:lvl5pPr marL="2743131" indent="-304792" algn="l" defTabSz="609585" rtl="0" eaLnBrk="1" latinLnBrk="0" hangingPunct="1">
        <a:spcBef>
          <a:spcPct val="20000"/>
        </a:spcBef>
        <a:buClr>
          <a:schemeClr val="accent1"/>
        </a:buClr>
        <a:buSzPct val="150000"/>
        <a:buFont typeface="Wingdings" charset="2"/>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5E6048-3977-4095-AA7E-2411B2E1B5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5CBCD9-FD99-40A8-9B18-542DA82CBA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845D6-3EB6-4016-8DD9-0E26FBC1C0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2EF5CA-69DC-46F4-9183-C97CF1327E18}" type="datetimeFigureOut">
              <a:rPr lang="en-US" smtClean="0"/>
              <a:t>6/26/25</a:t>
            </a:fld>
            <a:endParaRPr lang="en-US"/>
          </a:p>
        </p:txBody>
      </p:sp>
      <p:sp>
        <p:nvSpPr>
          <p:cNvPr id="5" name="Footer Placeholder 4">
            <a:extLst>
              <a:ext uri="{FF2B5EF4-FFF2-40B4-BE49-F238E27FC236}">
                <a16:creationId xmlns:a16="http://schemas.microsoft.com/office/drawing/2014/main" id="{67DD9F05-6931-4A21-9939-90C0B0D1F5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F72FE8-1E20-4B91-9803-9F3086E39B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42A77-C0BE-463D-9B7F-04D8DB7390C2}" type="slidenum">
              <a:rPr lang="en-US" smtClean="0"/>
              <a:t>‹#›</a:t>
            </a:fld>
            <a:endParaRPr lang="en-US"/>
          </a:p>
        </p:txBody>
      </p:sp>
    </p:spTree>
    <p:extLst>
      <p:ext uri="{BB962C8B-B14F-4D97-AF65-F5344CB8AC3E}">
        <p14:creationId xmlns:p14="http://schemas.microsoft.com/office/powerpoint/2010/main" val="2806189503"/>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43.png"/><Relationship Id="rId1" Type="http://schemas.openxmlformats.org/officeDocument/2006/relationships/slideLayout" Target="../slideLayouts/slideLayout27.xml"/><Relationship Id="rId6" Type="http://schemas.microsoft.com/office/2007/relationships/hdphoto" Target="../media/hdphoto59.wdp"/><Relationship Id="rId5" Type="http://schemas.openxmlformats.org/officeDocument/2006/relationships/image" Target="../media/image114.png"/><Relationship Id="rId4" Type="http://schemas.microsoft.com/office/2007/relationships/hdphoto" Target="../media/hdphoto58.wdp"/></Relationships>
</file>

<file path=ppt/slides/_rels/slide10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60.wdp"/></Relationships>
</file>

<file path=ppt/slides/_rels/slide10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61.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07.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14.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14.xml"/><Relationship Id="rId6" Type="http://schemas.openxmlformats.org/officeDocument/2006/relationships/image" Target="../media/image41.emf"/><Relationship Id="rId5" Type="http://schemas.microsoft.com/office/2007/relationships/hdphoto" Target="../media/hdphoto8.wdp"/><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11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0.xml"/><Relationship Id="rId1" Type="http://schemas.openxmlformats.org/officeDocument/2006/relationships/tags" Target="../tags/tag2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3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3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49.gif"/><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50.jpe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14.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4.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7.png"/><Relationship Id="rId1" Type="http://schemas.openxmlformats.org/officeDocument/2006/relationships/slideLayout" Target="../slideLayouts/slideLayout114.xml"/><Relationship Id="rId5" Type="http://schemas.microsoft.com/office/2007/relationships/hdphoto" Target="../media/hdphoto16.wdp"/><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9.png"/><Relationship Id="rId1" Type="http://schemas.openxmlformats.org/officeDocument/2006/relationships/slideLayout" Target="../slideLayouts/slideLayout114.xml"/></Relationships>
</file>

<file path=ppt/slides/_rels/slide4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0.png"/><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1.png"/><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2.png"/><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3.png"/><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4.png"/><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65.pn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48.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66.pn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49.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hyperlink" Target="https://badge.dimensions.ai/details/doi/10.1136/rmdopen-2023-003471?domain=10.1136/rmdopen-2023-003471" TargetMode="External"/><Relationship Id="rId7" Type="http://schemas.openxmlformats.org/officeDocument/2006/relationships/image" Target="../media/image67.pn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hyperlink" Target="https://twitter.com/bmj_rmdopen" TargetMode="External"/><Relationship Id="rId5" Type="http://schemas.openxmlformats.org/officeDocument/2006/relationships/hyperlink" Target="https://rmdopenbmj.podbean.com/" TargetMode="External"/><Relationship Id="rId4" Type="http://schemas.openxmlformats.org/officeDocument/2006/relationships/hyperlink" Target="https://rmdopen.bmj.com/pages/rss-feed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3.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1.png"/><Relationship Id="rId1" Type="http://schemas.openxmlformats.org/officeDocument/2006/relationships/slideLayout" Target="../slideLayouts/slideLayout137.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3.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3.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74.png"/><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0.xml"/></Relationships>
</file>

<file path=ppt/slides/_rels/slide6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0.xml"/></Relationships>
</file>

<file path=ppt/slides/_rels/slide67.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77.png"/><Relationship Id="rId1" Type="http://schemas.openxmlformats.org/officeDocument/2006/relationships/slideLayout" Target="../slideLayouts/slideLayout100.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79.png"/><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tags" Target="../tags/tag17.xml"/></Relationships>
</file>

<file path=ppt/slides/_rels/slide70.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80.png"/><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81.png"/><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83.png"/><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84.png"/><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85.png"/><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86.png"/><Relationship Id="rId1" Type="http://schemas.openxmlformats.org/officeDocument/2006/relationships/slideLayout" Target="../slideLayouts/slideLayout31.xml"/><Relationship Id="rId5" Type="http://schemas.microsoft.com/office/2007/relationships/hdphoto" Target="../media/hdphoto36.wdp"/><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91.pn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microsoft.com/office/2007/relationships/hdphoto" Target="../media/hdphoto38.wdp"/><Relationship Id="rId7" Type="http://schemas.microsoft.com/office/2007/relationships/hdphoto" Target="../media/hdphoto40.wdp"/><Relationship Id="rId2" Type="http://schemas.openxmlformats.org/officeDocument/2006/relationships/image" Target="../media/image92.png"/><Relationship Id="rId1" Type="http://schemas.openxmlformats.org/officeDocument/2006/relationships/slideLayout" Target="../slideLayouts/slideLayout31.xml"/><Relationship Id="rId6" Type="http://schemas.openxmlformats.org/officeDocument/2006/relationships/image" Target="../media/image94.png"/><Relationship Id="rId5" Type="http://schemas.microsoft.com/office/2007/relationships/hdphoto" Target="../media/hdphoto39.wdp"/><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41.wdp"/></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42.wdp"/></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43.wdp"/></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44.wdp"/></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45.wdp"/></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46.wdp"/></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47.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48.wdp"/></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49.wdp"/></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50.wdp"/></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51.wdp"/></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52.wdp"/></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53.wdp"/></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54.wdp"/></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55.wdp"/></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56.wdp"/></Relationships>
</file>

<file path=ppt/slides/_rels/slide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3.png"/><Relationship Id="rId1" Type="http://schemas.openxmlformats.org/officeDocument/2006/relationships/slideLayout" Target="../slideLayouts/slideLayout27.xml"/><Relationship Id="rId4" Type="http://schemas.microsoft.com/office/2007/relationships/hdphoto" Target="../media/hdphoto5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8624-C9AC-ED8F-7EFC-3F7D68C1DA96}"/>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4A573E47-8607-3DD3-977B-19416C1627AD}"/>
              </a:ext>
            </a:extLst>
          </p:cNvPr>
          <p:cNvSpPr txBox="1">
            <a:spLocks noChangeArrowheads="1"/>
          </p:cNvSpPr>
          <p:nvPr/>
        </p:nvSpPr>
        <p:spPr bwMode="auto">
          <a:xfrm>
            <a:off x="0" y="450147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Benjamin Levy, MD</a:t>
            </a:r>
          </a:p>
        </p:txBody>
      </p:sp>
      <p:sp>
        <p:nvSpPr>
          <p:cNvPr id="7" name="Text Box 3">
            <a:extLst>
              <a:ext uri="{FF2B5EF4-FFF2-40B4-BE49-F238E27FC236}">
                <a16:creationId xmlns:a16="http://schemas.microsoft.com/office/drawing/2014/main" id="{AAE98998-C477-5FFE-9BA7-3233723768EA}"/>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7160E156-0C12-5BC9-8788-023C4B4E614E}"/>
              </a:ext>
            </a:extLst>
          </p:cNvPr>
          <p:cNvSpPr txBox="1">
            <a:spLocks noChangeArrowheads="1"/>
          </p:cNvSpPr>
          <p:nvPr/>
        </p:nvSpPr>
        <p:spPr bwMode="auto">
          <a:xfrm>
            <a:off x="4647392" y="39166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2" name="Rectangle 4">
            <a:extLst>
              <a:ext uri="{FF2B5EF4-FFF2-40B4-BE49-F238E27FC236}">
                <a16:creationId xmlns:a16="http://schemas.microsoft.com/office/drawing/2014/main" id="{2163A8FC-CA37-80AE-C973-5F8D0FFCDB40}"/>
              </a:ext>
            </a:extLst>
          </p:cNvPr>
          <p:cNvSpPr txBox="1">
            <a:spLocks noChangeArrowheads="1"/>
          </p:cNvSpPr>
          <p:nvPr/>
        </p:nvSpPr>
        <p:spPr bwMode="auto">
          <a:xfrm>
            <a:off x="0" y="2415105"/>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EBD42EB9-CBC9-0631-C611-0C7B465B742A}"/>
              </a:ext>
            </a:extLst>
          </p:cNvPr>
          <p:cNvSpPr txBox="1">
            <a:spLocks noChangeArrowheads="1"/>
          </p:cNvSpPr>
          <p:nvPr/>
        </p:nvSpPr>
        <p:spPr bwMode="auto">
          <a:xfrm>
            <a:off x="0" y="1629641"/>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1D8F26D-47D3-672E-D065-92BCF3503453}"/>
              </a:ext>
            </a:extLst>
          </p:cNvPr>
          <p:cNvSpPr txBox="1">
            <a:spLocks noChangeArrowheads="1"/>
          </p:cNvSpPr>
          <p:nvPr/>
        </p:nvSpPr>
        <p:spPr bwMode="auto">
          <a:xfrm>
            <a:off x="0" y="692696"/>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4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Year in Review: </a:t>
            </a:r>
            <a:br>
              <a:rPr kumimoji="0" lang="en-US" sz="44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Nontargeted Approaches for Lung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139801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1EC6-C62A-EE3E-0CFE-037E40683C1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C34F849-5CFA-33F7-F571-44EF86EB6EAC}"/>
              </a:ext>
            </a:extLst>
          </p:cNvPr>
          <p:cNvSpPr/>
          <p:nvPr/>
        </p:nvSpPr>
        <p:spPr bwMode="auto">
          <a:xfrm>
            <a:off x="371364" y="1412776"/>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D524AAA-E5A0-E7EB-00E6-673EFB97312E}"/>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6A228461-3319-3BA6-9540-C53033707A61}"/>
              </a:ext>
            </a:extLst>
          </p:cNvPr>
          <p:cNvSpPr>
            <a:spLocks noGrp="1"/>
          </p:cNvSpPr>
          <p:nvPr>
            <p:ph idx="1"/>
          </p:nvPr>
        </p:nvSpPr>
        <p:spPr>
          <a:xfrm>
            <a:off x="911424" y="1556792"/>
            <a:ext cx="9774980" cy="2736304"/>
          </a:xfrm>
        </p:spPr>
        <p:txBody>
          <a:bodyPr/>
          <a:lstStyle/>
          <a:p>
            <a:pPr marL="98425" indent="0">
              <a:lnSpc>
                <a:spcPts val="2600"/>
              </a:lnSpc>
              <a:spcBef>
                <a:spcPts val="0"/>
              </a:spcBef>
              <a:spcAft>
                <a:spcPts val="2400"/>
              </a:spcAft>
              <a:buNone/>
            </a:pPr>
            <a:r>
              <a:rPr lang="en-US" sz="2400" dirty="0">
                <a:solidFill>
                  <a:schemeClr val="bg1"/>
                </a:solidFill>
                <a:latin typeface="Calibri" panose="020F0502020204030204" pitchFamily="34" charset="0"/>
                <a:cs typeface="Calibri" panose="020F0502020204030204" pitchFamily="34" charset="0"/>
              </a:rPr>
              <a:t>INTRODUCTION: The Boards </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Immune Checkpoint Inhibition for Localized Non-Small Cell Lung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Cancer (NSCLC)</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solidFill>
                  <a:schemeClr val="tx1"/>
                </a:solidFill>
                <a:cs typeface="Times New Roman" panose="02020603050405020304" pitchFamily="18" charset="0"/>
              </a:rPr>
              <a:t>Antibody-Drug Conjugates</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cs typeface="Times New Roman" panose="02020603050405020304" pitchFamily="18" charset="0"/>
              </a:rPr>
              <a:t>Journal Club with Dr Levy </a:t>
            </a:r>
          </a:p>
        </p:txBody>
      </p:sp>
    </p:spTree>
    <p:extLst>
      <p:ext uri="{BB962C8B-B14F-4D97-AF65-F5344CB8AC3E}">
        <p14:creationId xmlns:p14="http://schemas.microsoft.com/office/powerpoint/2010/main" val="2574444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FE675-B497-4F01-679A-6D821E61E3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F388A-8F7D-E602-5E0C-FE1C32DE192B}"/>
              </a:ext>
            </a:extLst>
          </p:cNvPr>
          <p:cNvSpPr>
            <a:spLocks noGrp="1"/>
          </p:cNvSpPr>
          <p:nvPr>
            <p:ph type="title"/>
          </p:nvPr>
        </p:nvSpPr>
        <p:spPr>
          <a:xfrm>
            <a:off x="916516" y="0"/>
            <a:ext cx="10358967" cy="1052736"/>
          </a:xfrm>
        </p:spPr>
        <p:txBody>
          <a:bodyPr/>
          <a:lstStyle/>
          <a:p>
            <a:pPr algn="l"/>
            <a:r>
              <a:rPr lang="en-US" dirty="0"/>
              <a:t>T-Cell Receptor Clonal Dynamics and Clinical Benefit and Development of Immune-Related Adverse Events (</a:t>
            </a:r>
            <a:r>
              <a:rPr lang="en-US" dirty="0" err="1"/>
              <a:t>irAEs</a:t>
            </a:r>
            <a:r>
              <a:rPr lang="en-US" dirty="0"/>
              <a:t>)</a:t>
            </a:r>
          </a:p>
        </p:txBody>
      </p:sp>
      <p:pic>
        <p:nvPicPr>
          <p:cNvPr id="4" name="Picture 3">
            <a:extLst>
              <a:ext uri="{FF2B5EF4-FFF2-40B4-BE49-F238E27FC236}">
                <a16:creationId xmlns:a16="http://schemas.microsoft.com/office/drawing/2014/main" id="{CE538FA1-F1BE-B543-43AA-63A76F21D7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1EF45CA7-2ACF-0ACD-F1CF-B6675C70859A}"/>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11" name="Picture 10" descr="A comparison of a normalized regressing cloned&#10;&#10;AI-generated content may be incorrect.">
            <a:extLst>
              <a:ext uri="{FF2B5EF4-FFF2-40B4-BE49-F238E27FC236}">
                <a16:creationId xmlns:a16="http://schemas.microsoft.com/office/drawing/2014/main" id="{2D79A76D-8D8E-9F67-CEFA-94C1DCC70B2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061777" y="1616864"/>
            <a:ext cx="5327347" cy="3090583"/>
          </a:xfrm>
          <a:prstGeom prst="rect">
            <a:avLst/>
          </a:prstGeom>
        </p:spPr>
      </p:pic>
      <p:pic>
        <p:nvPicPr>
          <p:cNvPr id="13" name="Picture 12" descr="A comparison of normalized numbers&#10;&#10;AI-generated content may be incorrect.">
            <a:extLst>
              <a:ext uri="{FF2B5EF4-FFF2-40B4-BE49-F238E27FC236}">
                <a16:creationId xmlns:a16="http://schemas.microsoft.com/office/drawing/2014/main" id="{0CFAC415-430A-1B34-BA87-E5A4CE7764A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729537" y="971991"/>
            <a:ext cx="4205533" cy="5134880"/>
          </a:xfrm>
          <a:prstGeom prst="rect">
            <a:avLst/>
          </a:prstGeom>
        </p:spPr>
      </p:pic>
    </p:spTree>
    <p:extLst>
      <p:ext uri="{BB962C8B-B14F-4D97-AF65-F5344CB8AC3E}">
        <p14:creationId xmlns:p14="http://schemas.microsoft.com/office/powerpoint/2010/main" val="1496052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7AE55-95E8-549A-A8C0-AEE2A2CD51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55EC65-D773-6DBC-35DC-7921CE39F87E}"/>
              </a:ext>
            </a:extLst>
          </p:cNvPr>
          <p:cNvSpPr>
            <a:spLocks noGrp="1"/>
          </p:cNvSpPr>
          <p:nvPr>
            <p:ph type="title"/>
          </p:nvPr>
        </p:nvSpPr>
        <p:spPr>
          <a:xfrm>
            <a:off x="916516" y="0"/>
            <a:ext cx="10358967" cy="1143000"/>
          </a:xfrm>
        </p:spPr>
        <p:txBody>
          <a:bodyPr/>
          <a:lstStyle/>
          <a:p>
            <a:pPr algn="l"/>
            <a:r>
              <a:rPr lang="en-US" dirty="0"/>
              <a:t>T-Cell Receptor (TCR) Clonal Dynamics and Immunotherapy-Related Pneumonitis</a:t>
            </a:r>
          </a:p>
        </p:txBody>
      </p:sp>
      <p:pic>
        <p:nvPicPr>
          <p:cNvPr id="4" name="Picture 3">
            <a:extLst>
              <a:ext uri="{FF2B5EF4-FFF2-40B4-BE49-F238E27FC236}">
                <a16:creationId xmlns:a16="http://schemas.microsoft.com/office/drawing/2014/main" id="{8A1BD66A-9E23-4A8E-0A8D-46CED8FB6C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41326141-97E8-B2AE-A182-E5BB19B85B1B}"/>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13" name="Picture 12" descr="A comparison of a patient's disease&#10;&#10;AI-generated content may be incorrect.">
            <a:extLst>
              <a:ext uri="{FF2B5EF4-FFF2-40B4-BE49-F238E27FC236}">
                <a16:creationId xmlns:a16="http://schemas.microsoft.com/office/drawing/2014/main" id="{3A1BC61D-9EDA-0AD1-D67F-180808998F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523491" y="999917"/>
            <a:ext cx="9145016" cy="4961206"/>
          </a:xfrm>
          <a:prstGeom prst="rect">
            <a:avLst/>
          </a:prstGeom>
        </p:spPr>
      </p:pic>
    </p:spTree>
    <p:extLst>
      <p:ext uri="{BB962C8B-B14F-4D97-AF65-F5344CB8AC3E}">
        <p14:creationId xmlns:p14="http://schemas.microsoft.com/office/powerpoint/2010/main" val="1779895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AF777-2887-7555-6A21-0CC013960A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F93FA-F8C0-ACF3-821E-6FF6FF27D2A6}"/>
              </a:ext>
            </a:extLst>
          </p:cNvPr>
          <p:cNvSpPr>
            <a:spLocks noGrp="1"/>
          </p:cNvSpPr>
          <p:nvPr>
            <p:ph type="title"/>
          </p:nvPr>
        </p:nvSpPr>
        <p:spPr>
          <a:xfrm>
            <a:off x="916516" y="0"/>
            <a:ext cx="10358967" cy="1143000"/>
          </a:xfrm>
        </p:spPr>
        <p:txBody>
          <a:bodyPr/>
          <a:lstStyle/>
          <a:p>
            <a:pPr algn="l"/>
            <a:r>
              <a:rPr lang="en-US" dirty="0"/>
              <a:t>Examples of TCR Cluster Dynamics in Patients with Immune-Related Adverse Events</a:t>
            </a:r>
          </a:p>
        </p:txBody>
      </p:sp>
      <p:pic>
        <p:nvPicPr>
          <p:cNvPr id="4" name="Picture 3">
            <a:extLst>
              <a:ext uri="{FF2B5EF4-FFF2-40B4-BE49-F238E27FC236}">
                <a16:creationId xmlns:a16="http://schemas.microsoft.com/office/drawing/2014/main" id="{CF13BCC3-5FB9-67B9-0717-821BFEDC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49528CBB-96F0-A3EC-7137-744B064B6FB7}"/>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6" name="Picture 5" descr="A comparison of a number of individuals&#10;&#10;AI-generated content may be incorrect.">
            <a:extLst>
              <a:ext uri="{FF2B5EF4-FFF2-40B4-BE49-F238E27FC236}">
                <a16:creationId xmlns:a16="http://schemas.microsoft.com/office/drawing/2014/main" id="{05888088-C7FE-0509-A4EA-8A0BD5082A3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4268" y="1041156"/>
            <a:ext cx="7303462" cy="5066259"/>
          </a:xfrm>
          <a:prstGeom prst="rect">
            <a:avLst/>
          </a:prstGeom>
        </p:spPr>
      </p:pic>
    </p:spTree>
    <p:extLst>
      <p:ext uri="{BB962C8B-B14F-4D97-AF65-F5344CB8AC3E}">
        <p14:creationId xmlns:p14="http://schemas.microsoft.com/office/powerpoint/2010/main" val="387341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4673E-D4B6-FFBA-DCF8-3817AB2F0C8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B08A1B-6B3C-8520-0937-663271A7AD68}"/>
              </a:ext>
            </a:extLst>
          </p:cNvPr>
          <p:cNvSpPr txBox="1"/>
          <p:nvPr/>
        </p:nvSpPr>
        <p:spPr>
          <a:xfrm>
            <a:off x="1199456" y="2564904"/>
            <a:ext cx="9793088" cy="646331"/>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Superior vena cava syndrome</a:t>
            </a:r>
          </a:p>
        </p:txBody>
      </p:sp>
    </p:spTree>
    <p:custDataLst>
      <p:tags r:id="rId1"/>
    </p:custDataLst>
    <p:extLst>
      <p:ext uri="{BB962C8B-B14F-4D97-AF65-F5344CB8AC3E}">
        <p14:creationId xmlns:p14="http://schemas.microsoft.com/office/powerpoint/2010/main" val="529521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F12B3-9BD6-BD22-6B67-DEBBD4E6A4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39357B-C868-FCFA-F1D3-7C8710DFCCE6}"/>
              </a:ext>
            </a:extLst>
          </p:cNvPr>
          <p:cNvSpPr txBox="1"/>
          <p:nvPr/>
        </p:nvSpPr>
        <p:spPr>
          <a:xfrm>
            <a:off x="1199456" y="2564904"/>
            <a:ext cx="9793088" cy="1754326"/>
          </a:xfrm>
          <a:prstGeom prst="rect">
            <a:avLst/>
          </a:prstGeom>
          <a:noFill/>
        </p:spPr>
        <p:txBody>
          <a:bodyPr wrap="square" rtlCol="0">
            <a:spAutoFit/>
          </a:bodyPr>
          <a:lstStyle/>
          <a:p>
            <a:pPr lvl="0" algn="ctr">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Metastatic NSCLC with no actionable mutation and a PD-L1 </a:t>
            </a:r>
            <a:r>
              <a:rPr lang="en-US" dirty="0">
                <a:solidFill>
                  <a:srgbClr val="000000"/>
                </a:solidFill>
                <a:latin typeface="Calibri" panose="020F0502020204030204" pitchFamily="34" charset="0"/>
                <a:cs typeface="Calibri" panose="020F0502020204030204" pitchFamily="34" charset="0"/>
              </a:rPr>
              <a:t>TPS (tumor proportion score)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between 1% and 50% </a:t>
            </a:r>
          </a:p>
        </p:txBody>
      </p:sp>
    </p:spTree>
    <p:custDataLst>
      <p:tags r:id="rId1"/>
    </p:custDataLst>
    <p:extLst>
      <p:ext uri="{BB962C8B-B14F-4D97-AF65-F5344CB8AC3E}">
        <p14:creationId xmlns:p14="http://schemas.microsoft.com/office/powerpoint/2010/main" val="1494305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49583-087A-D4ED-6953-C94B56B115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EFE01D-2E63-7158-5CB9-1DF72EE659AA}"/>
              </a:ext>
            </a:extLst>
          </p:cNvPr>
          <p:cNvSpPr txBox="1"/>
          <p:nvPr/>
        </p:nvSpPr>
        <p:spPr>
          <a:xfrm>
            <a:off x="1199456" y="2564904"/>
            <a:ext cx="9793088" cy="1200329"/>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Metastatic NSCLC with an activating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EGFR mutation and brain metastases </a:t>
            </a:r>
          </a:p>
        </p:txBody>
      </p:sp>
    </p:spTree>
    <p:custDataLst>
      <p:tags r:id="rId1"/>
    </p:custDataLst>
    <p:extLst>
      <p:ext uri="{BB962C8B-B14F-4D97-AF65-F5344CB8AC3E}">
        <p14:creationId xmlns:p14="http://schemas.microsoft.com/office/powerpoint/2010/main" val="2780928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BC480B-C448-D1DE-4462-961F801ED3D8}"/>
              </a:ext>
            </a:extLst>
          </p:cNvPr>
          <p:cNvSpPr>
            <a:spLocks noGrp="1"/>
          </p:cNvSpPr>
          <p:nvPr>
            <p:ph type="title"/>
          </p:nvPr>
        </p:nvSpPr>
        <p:spPr>
          <a:xfrm>
            <a:off x="507042" y="331079"/>
            <a:ext cx="11260155" cy="1141412"/>
          </a:xfrm>
        </p:spPr>
        <p:txBody>
          <a:bodyPr/>
          <a:lstStyle/>
          <a:p>
            <a:pPr algn="l"/>
            <a:r>
              <a:rPr lang="en-US" dirty="0"/>
              <a:t>FDA Grants Accelerated Approval to </a:t>
            </a:r>
            <a:r>
              <a:rPr lang="en-US" dirty="0" err="1"/>
              <a:t>Datopotamab</a:t>
            </a:r>
            <a:r>
              <a:rPr lang="en-US" dirty="0"/>
              <a:t> </a:t>
            </a:r>
            <a:r>
              <a:rPr lang="en-US" dirty="0" err="1"/>
              <a:t>Deruxtecan-dlnk</a:t>
            </a:r>
            <a:r>
              <a:rPr lang="en-US" dirty="0"/>
              <a:t> for EGFR-Mutated NSCLC</a:t>
            </a:r>
            <a:br>
              <a:rPr lang="en-US" dirty="0"/>
            </a:br>
            <a:r>
              <a:rPr lang="en-US" sz="2800" dirty="0"/>
              <a:t>Press Release: June 23, 2025</a:t>
            </a:r>
          </a:p>
        </p:txBody>
      </p:sp>
      <p:sp>
        <p:nvSpPr>
          <p:cNvPr id="4" name="Content Placeholder 2">
            <a:extLst>
              <a:ext uri="{FF2B5EF4-FFF2-40B4-BE49-F238E27FC236}">
                <a16:creationId xmlns:a16="http://schemas.microsoft.com/office/drawing/2014/main" id="{7264B81E-D126-BFF1-276B-1AD71765EB4F}"/>
              </a:ext>
            </a:extLst>
          </p:cNvPr>
          <p:cNvSpPr txBox="1">
            <a:spLocks/>
          </p:cNvSpPr>
          <p:nvPr/>
        </p:nvSpPr>
        <p:spPr>
          <a:xfrm>
            <a:off x="424802" y="1672093"/>
            <a:ext cx="11342395" cy="4316412"/>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9718" indent="0">
              <a:buFont typeface="Arial" pitchFamily="-72" charset="0"/>
              <a:buNone/>
            </a:pPr>
            <a:r>
              <a:rPr lang="en-US" sz="1950" b="0" kern="0" dirty="0">
                <a:latin typeface="Calibri" panose="020F0502020204030204" pitchFamily="34" charset="0"/>
                <a:cs typeface="Calibri" panose="020F0502020204030204" pitchFamily="34" charset="0"/>
              </a:rPr>
              <a:t>“On June 23, 2025, the Food and Drug Administration granted accelerated approval to datopotamab deruxtecan-</a:t>
            </a:r>
            <a:r>
              <a:rPr lang="en-US" sz="1950" b="0" kern="0" dirty="0" err="1">
                <a:latin typeface="Calibri" panose="020F0502020204030204" pitchFamily="34" charset="0"/>
                <a:cs typeface="Calibri" panose="020F0502020204030204" pitchFamily="34" charset="0"/>
              </a:rPr>
              <a:t>dlnk</a:t>
            </a:r>
            <a:r>
              <a:rPr lang="en-US" sz="1950" b="0" kern="0" dirty="0">
                <a:latin typeface="Calibri" panose="020F0502020204030204" pitchFamily="34" charset="0"/>
                <a:cs typeface="Calibri" panose="020F0502020204030204" pitchFamily="34" charset="0"/>
              </a:rPr>
              <a:t> for adults with locally advanced or metastatic epidermal growth factor receptor (EGFR)-mutated non-small cell lung cancer (NSCLC) who have received prior EGFR-directed therapy and platinum-based chemotherapy.</a:t>
            </a:r>
          </a:p>
          <a:p>
            <a:pPr marL="99718" indent="0">
              <a:buFont typeface="Arial" pitchFamily="-72" charset="0"/>
              <a:buNone/>
            </a:pPr>
            <a:r>
              <a:rPr lang="en-US" sz="1950" b="0" kern="0" dirty="0">
                <a:latin typeface="Calibri" panose="020F0502020204030204" pitchFamily="34" charset="0"/>
                <a:cs typeface="Calibri" panose="020F0502020204030204" pitchFamily="34" charset="0"/>
              </a:rPr>
              <a:t>Efficacy was evaluated in a pooled subgroup of 114 patients with locally advanced or metastatic EGFR-mutated NSCLC who had received prior treatment with an EGFR-directed therapy and platinum-based chemotherapy and received datopotamab deruxtecan-</a:t>
            </a:r>
            <a:r>
              <a:rPr lang="en-US" sz="1950" b="0" kern="0" dirty="0" err="1">
                <a:latin typeface="Calibri" panose="020F0502020204030204" pitchFamily="34" charset="0"/>
                <a:cs typeface="Calibri" panose="020F0502020204030204" pitchFamily="34" charset="0"/>
              </a:rPr>
              <a:t>dlnk</a:t>
            </a:r>
            <a:r>
              <a:rPr lang="en-US" sz="1950" b="0" kern="0" dirty="0">
                <a:latin typeface="Calibri" panose="020F0502020204030204" pitchFamily="34" charset="0"/>
                <a:cs typeface="Calibri" panose="020F0502020204030204" pitchFamily="34" charset="0"/>
              </a:rPr>
              <a:t> at the recommended dose across two clinical trials: TROPION-Lung05 and TROPION-Lung01. TROPION-Lung05 (NCT04484142) was a multicenter, single-arm trial, while TROPION-Lung01 (NCT04656652) was a multicenter, open-label, randomized controlled trial.</a:t>
            </a:r>
          </a:p>
          <a:p>
            <a:pPr marL="99718" indent="0">
              <a:buNone/>
            </a:pPr>
            <a:r>
              <a:rPr lang="en-US" sz="1950" b="0" dirty="0"/>
              <a:t>The recommended datopotamab </a:t>
            </a:r>
            <a:r>
              <a:rPr lang="en-US" sz="1950" b="0" dirty="0" err="1"/>
              <a:t>deruxtecan-dlnk</a:t>
            </a:r>
            <a:r>
              <a:rPr lang="en-US" sz="1950" b="0" dirty="0"/>
              <a:t> dose is 6 mg/kg (up to a maximum of 540 mg for patients </a:t>
            </a:r>
            <a:br>
              <a:rPr lang="en-US" sz="1950" b="0" dirty="0"/>
            </a:br>
            <a:r>
              <a:rPr lang="en-US" sz="1950" b="0" dirty="0"/>
              <a:t>≥ 90 kg), as an intravenous infusion once every 3 weeks, until disease progression or unacceptable toxicity.</a:t>
            </a:r>
            <a:r>
              <a:rPr lang="en-US" sz="1950" b="0" kern="0"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3D183EFF-B4EC-A215-5474-772A1E31A6E4}"/>
              </a:ext>
            </a:extLst>
          </p:cNvPr>
          <p:cNvSpPr txBox="1"/>
          <p:nvPr/>
        </p:nvSpPr>
        <p:spPr>
          <a:xfrm>
            <a:off x="162305" y="6249922"/>
            <a:ext cx="9462087" cy="553998"/>
          </a:xfrm>
          <a:prstGeom prst="rect">
            <a:avLst/>
          </a:prstGeom>
          <a:noFill/>
        </p:spPr>
        <p:txBody>
          <a:bodyPr wrap="square">
            <a:spAutoFit/>
          </a:bodyPr>
          <a:lstStyle/>
          <a:p>
            <a:pPr>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www.fda.gov</a:t>
            </a:r>
            <a:r>
              <a:rPr lang="en-US" sz="1500" b="0" dirty="0">
                <a:solidFill>
                  <a:srgbClr val="000000"/>
                </a:solidFill>
                <a:latin typeface="Calibri" panose="020F0502020204030204" pitchFamily="34" charset="0"/>
                <a:cs typeface="Calibri" panose="020F0502020204030204" pitchFamily="34" charset="0"/>
              </a:rPr>
              <a:t>/drugs/resources-information-approved-drugs/fda-grants-accelerated-approval-datopotamab-deruxtecan-dlnk-egfr-mutated-non-small-cell-lung-cancer</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310279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C27EE-3ABA-9BD8-622C-824E7B47407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BDAD67-BCE7-25CF-BA55-7B889B428DFB}"/>
              </a:ext>
            </a:extLst>
          </p:cNvPr>
          <p:cNvSpPr/>
          <p:nvPr/>
        </p:nvSpPr>
        <p:spPr bwMode="auto">
          <a:xfrm>
            <a:off x="371364" y="1988840"/>
            <a:ext cx="11449272" cy="86409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7ABB294-8291-112D-6302-9BAEC8F70922}"/>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4C84AC79-1992-C9A1-8EF4-85F448D69BCB}"/>
              </a:ext>
            </a:extLst>
          </p:cNvPr>
          <p:cNvSpPr>
            <a:spLocks noGrp="1"/>
          </p:cNvSpPr>
          <p:nvPr>
            <p:ph idx="1"/>
          </p:nvPr>
        </p:nvSpPr>
        <p:spPr>
          <a:xfrm>
            <a:off x="911424" y="1484784"/>
            <a:ext cx="9774980" cy="2736304"/>
          </a:xfrm>
        </p:spPr>
        <p:txBody>
          <a:bodyPr/>
          <a:lstStyle/>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The Boards </a:t>
            </a:r>
          </a:p>
          <a:p>
            <a:pPr marL="98425" indent="0">
              <a:lnSpc>
                <a:spcPts val="2600"/>
              </a:lnSpc>
              <a:spcBef>
                <a:spcPts val="0"/>
              </a:spcBef>
              <a:spcAft>
                <a:spcPts val="2400"/>
              </a:spcAft>
              <a:buNone/>
            </a:pPr>
            <a:r>
              <a:rPr lang="en-US" sz="2400" dirty="0">
                <a:solidFill>
                  <a:schemeClr val="bg1"/>
                </a:solidFill>
                <a:latin typeface="Calibri" panose="020F0502020204030204" pitchFamily="34" charset="0"/>
                <a:cs typeface="Calibri" panose="020F0502020204030204" pitchFamily="34" charset="0"/>
              </a:rPr>
              <a:t>MODULE 1: Immune Checkpoint Inhibition for Localized Non-Small Cell Lung</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Cancer (NSCLC)</a:t>
            </a:r>
          </a:p>
          <a:p>
            <a:pPr marL="98425" indent="0">
              <a:lnSpc>
                <a:spcPts val="2600"/>
              </a:lnSpc>
              <a:spcBef>
                <a:spcPts val="0"/>
              </a:spcBef>
              <a:spcAft>
                <a:spcPts val="2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solidFill>
                  <a:schemeClr val="tx1"/>
                </a:solidFill>
                <a:cs typeface="Times New Roman" panose="02020603050405020304" pitchFamily="18" charset="0"/>
              </a:rPr>
              <a:t>Antibody-Drug Conjugates</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cs typeface="Times New Roman" panose="02020603050405020304" pitchFamily="18" charset="0"/>
              </a:rPr>
              <a:t>Journal Club with Dr Levy </a:t>
            </a:r>
          </a:p>
        </p:txBody>
      </p:sp>
    </p:spTree>
    <p:extLst>
      <p:ext uri="{BB962C8B-B14F-4D97-AF65-F5344CB8AC3E}">
        <p14:creationId xmlns:p14="http://schemas.microsoft.com/office/powerpoint/2010/main" val="2390282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CheckMate 816 study designa</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4397" y="0"/>
            <a:ext cx="11403205"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B487ECE8-EA16-7F25-1155-EC88E5F73125}"/>
              </a:ext>
            </a:extLst>
          </p:cNvPr>
          <p:cNvSpPr txBox="1"/>
          <p:nvPr/>
        </p:nvSpPr>
        <p:spPr>
          <a:xfrm>
            <a:off x="9604882" y="6581001"/>
            <a:ext cx="25871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cs typeface="Lucida Sans Unicode"/>
              </a:rPr>
              <a:t>Frode ASCO 2025;Abstract LBA8000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Final analysis: OS with neoadjuvant NIVO + chemo vs chemo</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4397" y="0"/>
            <a:ext cx="11403205"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46EDA35-275E-1D1C-86F2-FBF819040DAE}"/>
              </a:ext>
            </a:extLst>
          </p:cNvPr>
          <p:cNvSpPr txBox="1"/>
          <p:nvPr/>
        </p:nvSpPr>
        <p:spPr>
          <a:xfrm>
            <a:off x="9604882" y="6581001"/>
            <a:ext cx="25871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cs typeface="Lucida Sans Unicode"/>
              </a:rPr>
              <a:t>Frode ASCO 2025;Abstract LBA8000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Lung cancer–specific survivala</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141" y="0"/>
            <a:ext cx="11403205"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FF8CFEC-F100-316D-7346-EB2B4040996D}"/>
              </a:ext>
            </a:extLst>
          </p:cNvPr>
          <p:cNvSpPr txBox="1"/>
          <p:nvPr/>
        </p:nvSpPr>
        <p:spPr>
          <a:xfrm>
            <a:off x="9604882" y="6581001"/>
            <a:ext cx="25871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cs typeface="Lucida Sans Unicode"/>
              </a:rPr>
              <a:t>Frode ASCO 2025;Abstract LBA8000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C53F-174B-28AC-4A63-8921EDA313FB}"/>
              </a:ext>
            </a:extLst>
          </p:cNvPr>
          <p:cNvSpPr>
            <a:spLocks noGrp="1"/>
          </p:cNvSpPr>
          <p:nvPr>
            <p:ph type="title"/>
          </p:nvPr>
        </p:nvSpPr>
        <p:spPr/>
        <p:txBody>
          <a:bodyPr/>
          <a:lstStyle/>
          <a:p>
            <a:r>
              <a:rPr lang="en-GB" sz="2400" dirty="0"/>
              <a:t>AEGEAN: A phase 3, global, randomized, double-blind, placebo-controlled study </a:t>
            </a:r>
          </a:p>
        </p:txBody>
      </p:sp>
      <p:sp>
        <p:nvSpPr>
          <p:cNvPr id="26" name="TextBox 25">
            <a:extLst>
              <a:ext uri="{FF2B5EF4-FFF2-40B4-BE49-F238E27FC236}">
                <a16:creationId xmlns:a16="http://schemas.microsoft.com/office/drawing/2014/main" id="{1C0C63F6-7A23-DC1F-700F-72B770ED4FA4}"/>
              </a:ext>
            </a:extLst>
          </p:cNvPr>
          <p:cNvSpPr txBox="1"/>
          <p:nvPr/>
        </p:nvSpPr>
        <p:spPr>
          <a:xfrm>
            <a:off x="10042915" y="4721444"/>
            <a:ext cx="10688" cy="61555"/>
          </a:xfrm>
          <a:prstGeom prst="rect">
            <a:avLst/>
          </a:prstGeom>
          <a:solidFill>
            <a:schemeClr val="bg1"/>
          </a:solidFill>
        </p:spPr>
        <p:txBody>
          <a:bodyPr wrap="square" lIns="0" tIns="0" rIns="0" bIns="0" rtlCol="0">
            <a:spAutoFit/>
          </a:bodyPr>
          <a:lstStyle>
            <a:defPPr>
              <a:defRPr lang="en-US"/>
            </a:defPPr>
            <a:lvl1pPr marR="0" lvl="0" indent="0" defTabSz="685800" fontAlgn="auto">
              <a:lnSpc>
                <a:spcPct val="100000"/>
              </a:lnSpc>
              <a:spcBef>
                <a:spcPts val="0"/>
              </a:spcBef>
              <a:spcAft>
                <a:spcPts val="0"/>
              </a:spcAft>
              <a:buClrTx/>
              <a:buSzTx/>
              <a:buFontTx/>
              <a:buNone/>
              <a:tabLst/>
              <a:defRPr kumimoji="0" sz="600" b="0" i="0" u="none" strike="noStrike" cap="none" spc="0" normalizeH="0" baseline="0">
                <a:ln>
                  <a:noFill/>
                </a:ln>
                <a:solidFill>
                  <a:srgbClr val="3F4444"/>
                </a:solidFill>
                <a:effectLst/>
                <a:uLnTx/>
                <a:uFillTx/>
                <a:latin typeface="Arial"/>
              </a:defRPr>
            </a:lvl1pPr>
            <a:lvl2pPr defTabSz="457200"/>
            <a:lvl3pPr defTabSz="457200"/>
            <a:lvl4pPr defTabSz="457200"/>
            <a:lvl5pPr defTabSz="457200"/>
            <a:lvl6pPr defTabSz="457200"/>
            <a:lvl7pPr defTabSz="457200"/>
            <a:lvl8pPr defTabSz="457200"/>
            <a:lvl9pPr defTabSz="457200"/>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solidFill>
                  <a:srgbClr val="3F4444"/>
                </a:solidFill>
                <a:effectLst/>
                <a:uLnTx/>
                <a:uFillTx/>
                <a:latin typeface="Arial Narrow" panose="020B0606020202030204" pitchFamily="34" charset="0"/>
                <a:ea typeface="+mn-ea"/>
                <a:cs typeface="Arial"/>
                <a:sym typeface="Arial"/>
              </a:rPr>
              <a:t> </a:t>
            </a:r>
          </a:p>
        </p:txBody>
      </p:sp>
      <p:sp>
        <p:nvSpPr>
          <p:cNvPr id="7" name="TextBox 6">
            <a:extLst>
              <a:ext uri="{FF2B5EF4-FFF2-40B4-BE49-F238E27FC236}">
                <a16:creationId xmlns:a16="http://schemas.microsoft.com/office/drawing/2014/main" id="{D09C078A-B719-AACC-7F17-F4D7DF3B2BE9}"/>
              </a:ext>
            </a:extLst>
          </p:cNvPr>
          <p:cNvSpPr txBox="1"/>
          <p:nvPr/>
        </p:nvSpPr>
        <p:spPr>
          <a:xfrm>
            <a:off x="4258162" y="2406121"/>
            <a:ext cx="3427892" cy="666721"/>
          </a:xfrm>
          <a:prstGeom prst="rect">
            <a:avLst/>
          </a:prstGeom>
          <a:solidFill>
            <a:schemeClr val="bg1"/>
          </a:solidFill>
        </p:spPr>
        <p:txBody>
          <a:bodyPr wrap="square">
            <a:spAutoFit/>
          </a:bodyPr>
          <a:lstStyle/>
          <a:p>
            <a:pPr marL="0" marR="0" lvl="0" indent="0" algn="l" defTabSz="1219170" rtl="0" eaLnBrk="1" fontAlgn="auto" latinLnBrk="0" hangingPunct="1">
              <a:lnSpc>
                <a:spcPct val="100000"/>
              </a:lnSpc>
              <a:spcBef>
                <a:spcPts val="0"/>
              </a:spcBef>
              <a:spcAft>
                <a:spcPts val="40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Arial"/>
                <a:sym typeface="Arial"/>
              </a:rPr>
              <a:t>Randomization stratified by:</a:t>
            </a:r>
          </a:p>
          <a:p>
            <a:pPr marL="234945" marR="0" lvl="0" indent="-105831" algn="l" defTabSz="121917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Disease stage (II vs III)</a:t>
            </a:r>
          </a:p>
          <a:p>
            <a:pPr marL="234945" marR="0" lvl="0" indent="-105831" algn="l" defTabSz="1219170" rtl="0" eaLnBrk="1" fontAlgn="base" latinLnBrk="0" hangingPunct="1">
              <a:lnSpc>
                <a:spcPct val="100000"/>
              </a:lnSpc>
              <a:spcBef>
                <a:spcPct val="0"/>
              </a:spcBef>
              <a:spcAft>
                <a:spcPts val="40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PD-L1 expression (≥1% vs &lt;1%)</a:t>
            </a:r>
            <a:endParaRPr kumimoji="0" lang="en-US" sz="933"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sym typeface="Arial"/>
            </a:endParaRPr>
          </a:p>
        </p:txBody>
      </p:sp>
      <p:cxnSp>
        <p:nvCxnSpPr>
          <p:cNvPr id="27" name="Straight Arrow Connector 26">
            <a:extLst>
              <a:ext uri="{FF2B5EF4-FFF2-40B4-BE49-F238E27FC236}">
                <a16:creationId xmlns:a16="http://schemas.microsoft.com/office/drawing/2014/main" id="{4DDD4ED1-F2B1-1956-F7EC-C3D38ED7CF8A}"/>
              </a:ext>
            </a:extLst>
          </p:cNvPr>
          <p:cNvCxnSpPr>
            <a:cxnSpLocks/>
            <a:stCxn id="29" idx="3"/>
            <a:endCxn id="39" idx="0"/>
          </p:cNvCxnSpPr>
          <p:nvPr/>
        </p:nvCxnSpPr>
        <p:spPr bwMode="auto">
          <a:xfrm>
            <a:off x="7103614" y="3540438"/>
            <a:ext cx="781873" cy="3561"/>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28" name="Straight Arrow Connector 27">
            <a:extLst>
              <a:ext uri="{FF2B5EF4-FFF2-40B4-BE49-F238E27FC236}">
                <a16:creationId xmlns:a16="http://schemas.microsoft.com/office/drawing/2014/main" id="{B97E0313-EAE8-9C71-F703-230548CC6E3B}"/>
              </a:ext>
            </a:extLst>
          </p:cNvPr>
          <p:cNvCxnSpPr>
            <a:cxnSpLocks/>
            <a:stCxn id="36" idx="3"/>
          </p:cNvCxnSpPr>
          <p:nvPr/>
        </p:nvCxnSpPr>
        <p:spPr bwMode="auto">
          <a:xfrm>
            <a:off x="7101366" y="2012457"/>
            <a:ext cx="784119" cy="6025"/>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sp>
        <p:nvSpPr>
          <p:cNvPr id="29" name="Rectangle 28">
            <a:extLst>
              <a:ext uri="{FF2B5EF4-FFF2-40B4-BE49-F238E27FC236}">
                <a16:creationId xmlns:a16="http://schemas.microsoft.com/office/drawing/2014/main" id="{4DB7E283-E2EE-7960-2AFE-F73296648F95}"/>
              </a:ext>
            </a:extLst>
          </p:cNvPr>
          <p:cNvSpPr>
            <a:spLocks noChangeArrowheads="1"/>
          </p:cNvSpPr>
          <p:nvPr/>
        </p:nvSpPr>
        <p:spPr bwMode="auto">
          <a:xfrm>
            <a:off x="5014226" y="3149903"/>
            <a:ext cx="2089388" cy="781069"/>
          </a:xfrm>
          <a:prstGeom prst="rect">
            <a:avLst/>
          </a:prstGeom>
          <a:solidFill>
            <a:srgbClr val="C41F3E"/>
          </a:solidFill>
          <a:ln>
            <a:noFill/>
            <a:headEnd/>
            <a:tailEnd/>
          </a:ln>
          <a:effectLst/>
          <a:scene3d>
            <a:camera prst="orthographicFront">
              <a:rot lat="0" lon="0" rev="0"/>
            </a:camera>
            <a:lightRig rig="contrasting" dir="t">
              <a:rot lat="0" lon="0" rev="7800000"/>
            </a:lightRig>
          </a:scene3d>
          <a:sp3d>
            <a:bevelT w="139700" h="139700"/>
          </a:sp3d>
        </p:spPr>
        <p:txBody>
          <a:bodyPr wrap="square" lIns="48000" tIns="81280" rIns="48000" bIns="81280" anchor="ctr">
            <a:noAutofit/>
          </a:bodyPr>
          <a:lstStyle/>
          <a:p>
            <a:pPr marL="0" marR="0" lvl="2" indent="0" algn="ctr" defTabSz="812740" rtl="0" eaLnBrk="0" fontAlgn="base" latinLnBrk="0" hangingPunct="1">
              <a:lnSpc>
                <a:spcPct val="100000"/>
              </a:lnSpc>
              <a:spcBef>
                <a:spcPct val="0"/>
              </a:spcBef>
              <a:spcAft>
                <a:spcPct val="0"/>
              </a:spcAft>
              <a:buClr>
                <a:srgbClr val="000000"/>
              </a:buClr>
              <a:buSzTx/>
              <a:buFontTx/>
              <a:buNone/>
              <a:tabLst>
                <a:tab pos="203184" algn="l"/>
              </a:tabLst>
              <a:defRPr/>
            </a:pPr>
            <a: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Placebo IV + </a:t>
            </a:r>
            <a:b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br>
            <a: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platinum-based CT</a:t>
            </a:r>
            <a:r>
              <a:rPr kumimoji="0" lang="en-US" altLang="zh-TW" sz="1200" b="1" i="0" u="none" strike="noStrike" kern="0" cap="none" spc="0" normalizeH="0" baseline="30000" noProof="0" dirty="0">
                <a:ln>
                  <a:noFill/>
                </a:ln>
                <a:solidFill>
                  <a:srgbClr val="FFFFFF"/>
                </a:solidFill>
                <a:effectLst/>
                <a:uLnTx/>
                <a:uFillTx/>
                <a:latin typeface="Arial"/>
                <a:ea typeface="微軟正黑體" panose="020B0604030504040204" pitchFamily="34" charset="-120"/>
                <a:cs typeface="Calibri"/>
                <a:sym typeface="Arial"/>
              </a:rPr>
              <a:t>‡</a:t>
            </a:r>
            <a: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 </a:t>
            </a:r>
          </a:p>
          <a:p>
            <a:pPr marL="0" marR="0" lvl="2" indent="0" algn="ctr" defTabSz="812740" rtl="0" eaLnBrk="0" fontAlgn="base" latinLnBrk="0" hangingPunct="1">
              <a:lnSpc>
                <a:spcPct val="100000"/>
              </a:lnSpc>
              <a:spcBef>
                <a:spcPct val="0"/>
              </a:spcBef>
              <a:spcAft>
                <a:spcPct val="0"/>
              </a:spcAft>
              <a:buClr>
                <a:srgbClr val="000000"/>
              </a:buClr>
              <a:buSzTx/>
              <a:buFontTx/>
              <a:buNone/>
              <a:tabLst>
                <a:tab pos="203184" algn="l"/>
              </a:tabLst>
              <a:defRPr/>
            </a:pPr>
            <a:r>
              <a:rPr kumimoji="0" lang="en-US" altLang="zh-TW" sz="1067" b="0"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Q3W for 4 cycles</a:t>
            </a:r>
          </a:p>
        </p:txBody>
      </p:sp>
      <p:sp>
        <p:nvSpPr>
          <p:cNvPr id="30" name="Rectangle 29">
            <a:extLst>
              <a:ext uri="{FF2B5EF4-FFF2-40B4-BE49-F238E27FC236}">
                <a16:creationId xmlns:a16="http://schemas.microsoft.com/office/drawing/2014/main" id="{54E238FB-6D1F-F36F-6BFD-8E0A3D02C7A4}"/>
              </a:ext>
            </a:extLst>
          </p:cNvPr>
          <p:cNvSpPr/>
          <p:nvPr/>
        </p:nvSpPr>
        <p:spPr>
          <a:xfrm>
            <a:off x="9091545" y="1627947"/>
            <a:ext cx="2179068" cy="781069"/>
          </a:xfrm>
          <a:prstGeom prst="rect">
            <a:avLst/>
          </a:prstGeom>
          <a:solidFill>
            <a:srgbClr val="1F3D7B"/>
          </a:solidFill>
          <a:ln w="9525" cap="flat" cmpd="sng" algn="ctr">
            <a:noFill/>
            <a:prstDash val="solid"/>
          </a:ln>
          <a:effectLst/>
        </p:spPr>
        <p:txBody>
          <a:bodyPr lIns="48000" rIns="48000" rtlCol="0" anchor="ctr"/>
          <a:lstStyle/>
          <a:p>
            <a:pPr marL="0" marR="0" lvl="0" indent="0" algn="ctr" defTabSz="81276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a:sym typeface="Arial"/>
              </a:rPr>
              <a:t>Durvalumab 1500 mg IV </a:t>
            </a:r>
            <a:br>
              <a:rPr kumimoji="0" lang="en-US" sz="1200" b="1" i="0" u="none" strike="noStrike" kern="0" cap="none" spc="0" normalizeH="0" baseline="0" noProof="0" dirty="0">
                <a:ln>
                  <a:noFill/>
                </a:ln>
                <a:solidFill>
                  <a:srgbClr val="FFFFFF"/>
                </a:solidFill>
                <a:effectLst/>
                <a:uLnTx/>
                <a:uFillTx/>
                <a:latin typeface="Arial"/>
                <a:ea typeface="+mn-ea"/>
                <a:cs typeface="Arial"/>
                <a:sym typeface="Arial"/>
              </a:rPr>
            </a:br>
            <a:r>
              <a:rPr kumimoji="0" lang="en-US" sz="1067" b="0"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Q4W for 12 cycles</a:t>
            </a:r>
          </a:p>
        </p:txBody>
      </p:sp>
      <p:sp>
        <p:nvSpPr>
          <p:cNvPr id="31" name="Rectangle 30">
            <a:extLst>
              <a:ext uri="{FF2B5EF4-FFF2-40B4-BE49-F238E27FC236}">
                <a16:creationId xmlns:a16="http://schemas.microsoft.com/office/drawing/2014/main" id="{64D531BB-4D46-DD7E-09C4-CFA0461EC0C8}"/>
              </a:ext>
            </a:extLst>
          </p:cNvPr>
          <p:cNvSpPr/>
          <p:nvPr/>
        </p:nvSpPr>
        <p:spPr>
          <a:xfrm>
            <a:off x="9091543" y="3149903"/>
            <a:ext cx="2179069" cy="781069"/>
          </a:xfrm>
          <a:prstGeom prst="rect">
            <a:avLst/>
          </a:prstGeom>
          <a:solidFill>
            <a:srgbClr val="C41F3E"/>
          </a:solidFill>
          <a:ln w="9525" cap="flat" cmpd="sng" algn="ctr">
            <a:noFill/>
            <a:prstDash val="solid"/>
          </a:ln>
          <a:effectLst/>
        </p:spPr>
        <p:txBody>
          <a:bodyPr lIns="48000" rIns="48000" rtlCol="0" anchor="ctr"/>
          <a:lstStyle/>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a:sym typeface="Arial" panose="020B0604020202020204" pitchFamily="34" charset="0"/>
              </a:rPr>
              <a:t>Placebo IV</a:t>
            </a:r>
          </a:p>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panose="020B0604020202020204" pitchFamily="34" charset="0"/>
              </a:rPr>
              <a:t>Q4W for 12 cycles</a:t>
            </a:r>
            <a:endParaRPr kumimoji="0" lang="en-US" sz="1067" b="0"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endParaRPr>
          </a:p>
        </p:txBody>
      </p:sp>
      <p:cxnSp>
        <p:nvCxnSpPr>
          <p:cNvPr id="32" name="Elbow Connector 39">
            <a:extLst>
              <a:ext uri="{FF2B5EF4-FFF2-40B4-BE49-F238E27FC236}">
                <a16:creationId xmlns:a16="http://schemas.microsoft.com/office/drawing/2014/main" id="{52065134-9A01-2AED-D923-54974F82E944}"/>
              </a:ext>
            </a:extLst>
          </p:cNvPr>
          <p:cNvCxnSpPr>
            <a:cxnSpLocks/>
            <a:endCxn id="36" idx="1"/>
          </p:cNvCxnSpPr>
          <p:nvPr/>
        </p:nvCxnSpPr>
        <p:spPr bwMode="auto">
          <a:xfrm flipV="1">
            <a:off x="3046166" y="2012457"/>
            <a:ext cx="1965813" cy="828980"/>
          </a:xfrm>
          <a:prstGeom prst="bentConnector3">
            <a:avLst>
              <a:gd name="adj1" fmla="val 50000"/>
            </a:avLst>
          </a:prstGeom>
          <a:solidFill>
            <a:srgbClr val="003865"/>
          </a:solidFill>
          <a:ln w="19050" cap="flat" cmpd="sng" algn="ctr">
            <a:solidFill>
              <a:srgbClr val="3F4444"/>
            </a:solidFill>
            <a:prstDash val="solid"/>
            <a:round/>
            <a:headEnd type="none" w="med" len="med"/>
            <a:tailEnd type="triangle" w="lg" len="lg"/>
          </a:ln>
          <a:effectLst/>
        </p:spPr>
      </p:cxnSp>
      <p:cxnSp>
        <p:nvCxnSpPr>
          <p:cNvPr id="33" name="Elbow Connector 40">
            <a:extLst>
              <a:ext uri="{FF2B5EF4-FFF2-40B4-BE49-F238E27FC236}">
                <a16:creationId xmlns:a16="http://schemas.microsoft.com/office/drawing/2014/main" id="{E7F8C1BA-B406-AB5B-9F1F-C4D0090A3CA7}"/>
              </a:ext>
            </a:extLst>
          </p:cNvPr>
          <p:cNvCxnSpPr>
            <a:cxnSpLocks/>
          </p:cNvCxnSpPr>
          <p:nvPr/>
        </p:nvCxnSpPr>
        <p:spPr bwMode="auto">
          <a:xfrm>
            <a:off x="3036960" y="2852297"/>
            <a:ext cx="1975019" cy="652780"/>
          </a:xfrm>
          <a:prstGeom prst="bentConnector3">
            <a:avLst>
              <a:gd name="adj1" fmla="val 50000"/>
            </a:avLst>
          </a:prstGeom>
          <a:solidFill>
            <a:srgbClr val="003865"/>
          </a:solidFill>
          <a:ln w="19050" cap="flat" cmpd="sng" algn="ctr">
            <a:solidFill>
              <a:srgbClr val="3F4444"/>
            </a:solidFill>
            <a:prstDash val="solid"/>
            <a:round/>
            <a:headEnd type="none" w="med" len="med"/>
            <a:tailEnd type="triangle" w="lg" len="lg"/>
          </a:ln>
          <a:effectLst/>
        </p:spPr>
      </p:cxnSp>
      <p:sp>
        <p:nvSpPr>
          <p:cNvPr id="35" name="Oval 34">
            <a:extLst>
              <a:ext uri="{FF2B5EF4-FFF2-40B4-BE49-F238E27FC236}">
                <a16:creationId xmlns:a16="http://schemas.microsoft.com/office/drawing/2014/main" id="{A13F6F92-9C71-F066-DF9D-2296868C0C70}"/>
              </a:ext>
            </a:extLst>
          </p:cNvPr>
          <p:cNvSpPr/>
          <p:nvPr/>
        </p:nvSpPr>
        <p:spPr bwMode="auto">
          <a:xfrm>
            <a:off x="3684269" y="2545961"/>
            <a:ext cx="680401" cy="600001"/>
          </a:xfrm>
          <a:prstGeom prst="ellipse">
            <a:avLst/>
          </a:prstGeom>
          <a:solidFill>
            <a:schemeClr val="bg2">
              <a:lumMod val="25000"/>
            </a:schemeClr>
          </a:solidFill>
          <a:ln w="19050" cap="flat" cmpd="sng" algn="ctr">
            <a:noFill/>
            <a:prstDash val="solid"/>
            <a:round/>
            <a:headEnd type="none" w="med" len="med"/>
            <a:tailEnd type="none" w="med" len="med"/>
          </a:ln>
          <a:effectLst/>
        </p:spPr>
        <p:txBody>
          <a:bodyPr vert="horz" wrap="none" lIns="51435" tIns="25719" rIns="51435" bIns="25719" numCol="1" rtlCol="0" anchor="ctr" anchorCtr="0" compatLnSpc="1">
            <a:prstTxWarp prst="textNoShape">
              <a:avLst/>
            </a:prstTxWarp>
          </a:bodyPr>
          <a:lstStyle/>
          <a:p>
            <a:pPr marL="0" marR="0" lvl="0" indent="0" algn="ctr" defTabSz="514312" rtl="0" eaLnBrk="1" fontAlgn="base" latinLnBrk="0" hangingPunct="1">
              <a:lnSpc>
                <a:spcPct val="85000"/>
              </a:lnSpc>
              <a:spcBef>
                <a:spcPct val="0"/>
              </a:spcBef>
              <a:spcAft>
                <a:spcPct val="0"/>
              </a:spcAft>
              <a:buClrTx/>
              <a:buSzTx/>
              <a:buFontTx/>
              <a:buNone/>
              <a:tabLst/>
              <a:defRPr/>
            </a:pPr>
            <a:r>
              <a:rPr kumimoji="0" lang="en-GB" sz="1867" b="1" i="0" u="none" strike="noStrike" kern="0" cap="none" spc="0" normalizeH="0" baseline="0" noProof="0" dirty="0">
                <a:ln>
                  <a:noFill/>
                </a:ln>
                <a:solidFill>
                  <a:prstClr val="white"/>
                </a:solidFill>
                <a:effectLst/>
                <a:uLnTx/>
                <a:uFillTx/>
                <a:latin typeface="Arial"/>
                <a:ea typeface="MS PGothic" panose="020B0600070205080204" pitchFamily="34" charset="-128"/>
                <a:cs typeface="Arial" panose="020B0604020202020204" pitchFamily="34" charset="0"/>
                <a:sym typeface="Arial"/>
              </a:rPr>
              <a:t>R</a:t>
            </a:r>
          </a:p>
          <a:p>
            <a:pPr marL="0" marR="0" lvl="0" indent="0" algn="ctr" defTabSz="514312" rtl="0" eaLnBrk="1" fontAlgn="base" latinLnBrk="0" hangingPunct="1">
              <a:lnSpc>
                <a:spcPct val="85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Times New Roman" panose="02020603050405020304" pitchFamily="18" charset="0"/>
                <a:cs typeface="Arial" panose="020B0604020202020204" pitchFamily="34" charset="0"/>
                <a:sym typeface="Arial"/>
              </a:rPr>
              <a:t>1:1</a:t>
            </a:r>
            <a:endParaRPr kumimoji="0" lang="en-GB" sz="1467"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panose="020B0604020202020204" pitchFamily="34" charset="0"/>
              <a:sym typeface="Arial"/>
            </a:endParaRPr>
          </a:p>
        </p:txBody>
      </p:sp>
      <p:sp>
        <p:nvSpPr>
          <p:cNvPr id="36" name="Rectangle 18">
            <a:extLst>
              <a:ext uri="{FF2B5EF4-FFF2-40B4-BE49-F238E27FC236}">
                <a16:creationId xmlns:a16="http://schemas.microsoft.com/office/drawing/2014/main" id="{83924005-96CF-D782-76C8-4BEC64EBDA67}"/>
              </a:ext>
            </a:extLst>
          </p:cNvPr>
          <p:cNvSpPr>
            <a:spLocks noChangeArrowheads="1"/>
          </p:cNvSpPr>
          <p:nvPr/>
        </p:nvSpPr>
        <p:spPr bwMode="auto">
          <a:xfrm>
            <a:off x="5011979" y="1627947"/>
            <a:ext cx="2089387" cy="769019"/>
          </a:xfrm>
          <a:prstGeom prst="rect">
            <a:avLst/>
          </a:prstGeom>
          <a:solidFill>
            <a:srgbClr val="1F3D7B"/>
          </a:solidFill>
          <a:ln>
            <a:noFill/>
            <a:headEnd/>
            <a:tailEnd/>
          </a:ln>
          <a:effectLst/>
          <a:scene3d>
            <a:camera prst="orthographicFront">
              <a:rot lat="0" lon="0" rev="0"/>
            </a:camera>
            <a:lightRig rig="contrasting" dir="t">
              <a:rot lat="0" lon="0" rev="7800000"/>
            </a:lightRig>
          </a:scene3d>
          <a:sp3d>
            <a:bevelT w="139700" h="139700"/>
          </a:sp3d>
        </p:spPr>
        <p:txBody>
          <a:bodyPr wrap="square" lIns="48000" tIns="81280" rIns="48000" bIns="81280" anchor="ctr">
            <a:noAutofit/>
          </a:bodyPr>
          <a:lstStyle/>
          <a:p>
            <a:pPr marL="0" marR="0" lvl="2" indent="0" algn="ctr" defTabSz="812740" rtl="0" eaLnBrk="0" fontAlgn="base" latinLnBrk="0" hangingPunct="1">
              <a:lnSpc>
                <a:spcPct val="100000"/>
              </a:lnSpc>
              <a:spcBef>
                <a:spcPct val="0"/>
              </a:spcBef>
              <a:spcAft>
                <a:spcPct val="0"/>
              </a:spcAft>
              <a:buClr>
                <a:srgbClr val="000000"/>
              </a:buClr>
              <a:buSzTx/>
              <a:buFontTx/>
              <a:buNone/>
              <a:tabLst>
                <a:tab pos="203184" algn="l"/>
              </a:tabLst>
              <a:defRPr/>
            </a:pPr>
            <a: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Durvalumab 1500 mg IV + </a:t>
            </a:r>
            <a:b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br>
            <a:r>
              <a:rPr kumimoji="0" lang="en-US" altLang="zh-TW" sz="1200" b="1"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platinum-based CT</a:t>
            </a:r>
            <a:r>
              <a:rPr kumimoji="0" lang="en-US" altLang="zh-TW" sz="1200" b="1" i="0" u="none" strike="noStrike" kern="0" cap="none" spc="0" normalizeH="0" baseline="30000" noProof="0" dirty="0">
                <a:ln>
                  <a:noFill/>
                </a:ln>
                <a:solidFill>
                  <a:srgbClr val="FFFFFF"/>
                </a:solidFill>
                <a:effectLst/>
                <a:uLnTx/>
                <a:uFillTx/>
                <a:latin typeface="Arial"/>
                <a:ea typeface="微軟正黑體" panose="020B0604030504040204" pitchFamily="34" charset="-120"/>
                <a:cs typeface="Calibri"/>
                <a:sym typeface="Arial"/>
              </a:rPr>
              <a:t>‡</a:t>
            </a:r>
          </a:p>
          <a:p>
            <a:pPr marL="0" marR="0" lvl="2" indent="0" algn="ctr" defTabSz="812740" rtl="0" eaLnBrk="0" fontAlgn="base" latinLnBrk="0" hangingPunct="1">
              <a:lnSpc>
                <a:spcPct val="100000"/>
              </a:lnSpc>
              <a:spcBef>
                <a:spcPct val="0"/>
              </a:spcBef>
              <a:spcAft>
                <a:spcPct val="0"/>
              </a:spcAft>
              <a:buClr>
                <a:srgbClr val="000000"/>
              </a:buClr>
              <a:buSzTx/>
              <a:buFontTx/>
              <a:buNone/>
              <a:tabLst>
                <a:tab pos="203184" algn="l"/>
              </a:tabLst>
              <a:defRPr/>
            </a:pPr>
            <a:r>
              <a:rPr kumimoji="0" lang="en-US" altLang="zh-TW" sz="1067" b="0" i="0" u="none" strike="noStrike" kern="0" cap="none" spc="0" normalizeH="0" baseline="0" noProof="0" dirty="0">
                <a:ln>
                  <a:noFill/>
                </a:ln>
                <a:solidFill>
                  <a:srgbClr val="FFFFFF"/>
                </a:solidFill>
                <a:effectLst/>
                <a:uLnTx/>
                <a:uFillTx/>
                <a:latin typeface="Arial"/>
                <a:ea typeface="微軟正黑體" panose="020B0604030504040204" pitchFamily="34" charset="-120"/>
                <a:cs typeface="Calibri"/>
                <a:sym typeface="Arial"/>
              </a:rPr>
              <a:t>Q3W for 4 cycles</a:t>
            </a:r>
          </a:p>
        </p:txBody>
      </p:sp>
      <p:sp>
        <p:nvSpPr>
          <p:cNvPr id="37" name="Rectangle 36">
            <a:extLst>
              <a:ext uri="{FF2B5EF4-FFF2-40B4-BE49-F238E27FC236}">
                <a16:creationId xmlns:a16="http://schemas.microsoft.com/office/drawing/2014/main" id="{121F77D1-B317-F92B-6A88-693D28AAC937}"/>
              </a:ext>
            </a:extLst>
          </p:cNvPr>
          <p:cNvSpPr>
            <a:spLocks noChangeArrowheads="1"/>
          </p:cNvSpPr>
          <p:nvPr/>
        </p:nvSpPr>
        <p:spPr bwMode="auto">
          <a:xfrm>
            <a:off x="534638" y="1503789"/>
            <a:ext cx="2832796" cy="2677656"/>
          </a:xfrm>
          <a:prstGeom prst="rect">
            <a:avLst/>
          </a:prstGeom>
          <a:solidFill>
            <a:srgbClr val="FFFFFF"/>
          </a:solidFill>
          <a:ln w="19050">
            <a:solidFill>
              <a:srgbClr val="3F4444"/>
            </a:solidFill>
            <a:miter lim="800000"/>
            <a:headEnd/>
            <a:tailEnd/>
          </a:ln>
          <a:effectLst/>
          <a:scene3d>
            <a:camera prst="orthographicFront">
              <a:rot lat="0" lon="0" rev="0"/>
            </a:camera>
            <a:lightRig rig="threePt" dir="t">
              <a:rot lat="0" lon="0" rev="1200000"/>
            </a:lightRig>
          </a:scene3d>
          <a:sp3d/>
        </p:spPr>
        <p:txBody>
          <a:bodyPr wrap="square" lIns="96000" tIns="81280" rIns="48000" bIns="81280" anchor="ctr">
            <a:spAutoFit/>
          </a:bodyPr>
          <a:lstStyle/>
          <a:p>
            <a:pPr marL="0" marR="0" lvl="0" indent="0" algn="l" defTabSz="812760" rtl="0" eaLnBrk="1" fontAlgn="auto" latinLnBrk="0" hangingPunct="1">
              <a:lnSpc>
                <a:spcPct val="100000"/>
              </a:lnSpc>
              <a:spcBef>
                <a:spcPts val="0"/>
              </a:spcBef>
              <a:spcAft>
                <a:spcPts val="80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sym typeface="Arial"/>
              </a:rPr>
              <a:t>Study population</a:t>
            </a:r>
          </a:p>
          <a:p>
            <a:pPr marL="241294" marR="0" lvl="0" indent="-241294" algn="l" defTabSz="121917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Treatment-naïve</a:t>
            </a:r>
          </a:p>
          <a:p>
            <a:pPr marL="241294" marR="0" lvl="0" indent="-241294" algn="l" defTabSz="121917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ECOG PS 0 or 1</a:t>
            </a:r>
          </a:p>
          <a:p>
            <a:pPr marL="241294" marR="0" lvl="0" indent="-241294" algn="l" defTabSz="121917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Resectable NSCLC* </a:t>
            </a:r>
            <a:b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b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(stage IIA–IIIB[N2]; AJCC 8</a:t>
            </a:r>
            <a:r>
              <a:rPr kumimoji="0" lang="en-GB" sz="1200" b="0" i="0" u="none" strike="noStrike" kern="0" cap="none" spc="0" normalizeH="0" baseline="30000" noProof="0" dirty="0">
                <a:ln>
                  <a:noFill/>
                </a:ln>
                <a:solidFill>
                  <a:prstClr val="black"/>
                </a:solidFill>
                <a:effectLst/>
                <a:uLnTx/>
                <a:uFillTx/>
                <a:latin typeface="Arial"/>
                <a:ea typeface="+mn-ea"/>
                <a:cs typeface="Arial"/>
                <a:sym typeface="Arial"/>
              </a:rPr>
              <a:t>th</a:t>
            </a: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 ed)</a:t>
            </a:r>
          </a:p>
          <a:p>
            <a:pPr marL="241294" marR="0" lvl="0" indent="-241294" algn="l" defTabSz="121917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Lobectomy, sleeve resection, or </a:t>
            </a:r>
            <a:r>
              <a:rPr kumimoji="0" lang="en-US" sz="1200" b="0" i="0" u="none" strike="noStrike" kern="0" cap="none" spc="0" normalizeH="0" baseline="0" noProof="0" dirty="0">
                <a:ln>
                  <a:noFill/>
                </a:ln>
                <a:solidFill>
                  <a:prstClr val="black"/>
                </a:solidFill>
                <a:effectLst/>
                <a:uLnTx/>
                <a:uFillTx/>
                <a:latin typeface="Arial"/>
                <a:ea typeface="+mn-ea"/>
                <a:cs typeface="Arial"/>
                <a:sym typeface="Arial"/>
              </a:rPr>
              <a:t>bilobectomy</a:t>
            </a: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 as planned surgery*</a:t>
            </a:r>
          </a:p>
          <a:p>
            <a:pPr marL="241294" marR="0" lvl="0" indent="-241294" algn="l" defTabSz="121917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a:ea typeface="+mn-ea"/>
                <a:cs typeface="Arial"/>
                <a:sym typeface="Arial"/>
              </a:rPr>
              <a:t>Confirmed PD-L1 status</a:t>
            </a:r>
            <a:r>
              <a:rPr kumimoji="0" lang="pt-BR" sz="1200" b="0" i="0" u="none" strike="noStrike" kern="0" cap="none" spc="0" normalizeH="0" baseline="30000" noProof="0" dirty="0">
                <a:ln>
                  <a:noFill/>
                </a:ln>
                <a:solidFill>
                  <a:prstClr val="black"/>
                </a:solidFill>
                <a:effectLst/>
                <a:uLnTx/>
                <a:uFillTx/>
                <a:latin typeface="Arial"/>
                <a:ea typeface="+mn-ea"/>
                <a:cs typeface="Arial"/>
                <a:sym typeface="Arial"/>
              </a:rPr>
              <a:t>†</a:t>
            </a:r>
            <a:endParaRPr kumimoji="0" lang="en-GB" sz="1200" b="0" i="0" u="none" strike="noStrike" kern="0" cap="none" spc="0" normalizeH="0" baseline="0" noProof="0" dirty="0">
              <a:ln>
                <a:noFill/>
              </a:ln>
              <a:solidFill>
                <a:prstClr val="black"/>
              </a:solidFill>
              <a:effectLst/>
              <a:uLnTx/>
              <a:uFillTx/>
              <a:latin typeface="Arial"/>
              <a:ea typeface="+mn-ea"/>
              <a:cs typeface="Arial"/>
              <a:sym typeface="Arial"/>
            </a:endParaRPr>
          </a:p>
          <a:p>
            <a:pPr marL="241294" marR="0" lvl="0" indent="-241294" algn="l" defTabSz="121917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pt-BR" sz="1200" b="0" i="0" u="none" strike="noStrike" kern="0" cap="none" spc="0" normalizeH="0" baseline="0" noProof="0" dirty="0">
                <a:ln>
                  <a:noFill/>
                </a:ln>
                <a:solidFill>
                  <a:prstClr val="black"/>
                </a:solidFill>
                <a:effectLst/>
                <a:uLnTx/>
                <a:uFillTx/>
                <a:latin typeface="Arial"/>
                <a:ea typeface="+mn-ea"/>
                <a:cs typeface="Arial"/>
                <a:sym typeface="Arial"/>
              </a:rPr>
              <a:t>No documented </a:t>
            </a:r>
            <a:r>
              <a:rPr kumimoji="0" lang="pt-BR" sz="1200" b="0" i="1" u="none" strike="noStrike" kern="0" cap="none" spc="0" normalizeH="0" baseline="0" noProof="0" dirty="0">
                <a:ln>
                  <a:noFill/>
                </a:ln>
                <a:solidFill>
                  <a:prstClr val="black"/>
                </a:solidFill>
                <a:effectLst/>
                <a:uLnTx/>
                <a:uFillTx/>
                <a:latin typeface="Arial"/>
                <a:ea typeface="+mn-ea"/>
                <a:cs typeface="Arial"/>
                <a:sym typeface="Arial"/>
              </a:rPr>
              <a:t>EGFR/ALK </a:t>
            </a:r>
            <a:br>
              <a:rPr kumimoji="0" lang="pt-BR" sz="1200" b="0" i="1" u="none" strike="noStrike" kern="0" cap="none" spc="0" normalizeH="0" baseline="0" noProof="0" dirty="0">
                <a:ln>
                  <a:noFill/>
                </a:ln>
                <a:solidFill>
                  <a:prstClr val="black"/>
                </a:solidFill>
                <a:effectLst/>
                <a:uLnTx/>
                <a:uFillTx/>
                <a:latin typeface="Arial"/>
                <a:ea typeface="+mn-ea"/>
                <a:cs typeface="Arial"/>
                <a:sym typeface="Arial"/>
              </a:rPr>
            </a:br>
            <a:r>
              <a:rPr kumimoji="0" lang="pt-BR" sz="1200" b="0" i="0" u="none" strike="noStrike" kern="0" cap="none" spc="0" normalizeH="0" baseline="0" noProof="0" dirty="0">
                <a:ln>
                  <a:noFill/>
                </a:ln>
                <a:solidFill>
                  <a:prstClr val="black"/>
                </a:solidFill>
                <a:effectLst/>
                <a:uLnTx/>
                <a:uFillTx/>
                <a:latin typeface="Arial"/>
                <a:ea typeface="+mn-ea"/>
                <a:cs typeface="Arial"/>
                <a:sym typeface="Arial"/>
              </a:rPr>
              <a:t>aberrations*</a:t>
            </a:r>
            <a:endParaRPr kumimoji="0" lang="pt-BR" sz="1200" b="0" i="0" u="none" strike="noStrike" kern="0" cap="none" spc="0" normalizeH="0" baseline="30000" noProof="0" dirty="0">
              <a:ln>
                <a:noFill/>
              </a:ln>
              <a:solidFill>
                <a:prstClr val="black"/>
              </a:solidFill>
              <a:effectLst/>
              <a:uLnTx/>
              <a:uFillTx/>
              <a:latin typeface="Arial"/>
              <a:ea typeface="+mn-ea"/>
              <a:cs typeface="Arial"/>
              <a:sym typeface="Arial"/>
            </a:endParaRPr>
          </a:p>
        </p:txBody>
      </p:sp>
      <p:sp>
        <p:nvSpPr>
          <p:cNvPr id="39" name="Rectangle 38">
            <a:extLst>
              <a:ext uri="{FF2B5EF4-FFF2-40B4-BE49-F238E27FC236}">
                <a16:creationId xmlns:a16="http://schemas.microsoft.com/office/drawing/2014/main" id="{24D5CF77-5AFB-2302-E166-2F435E99D34C}"/>
              </a:ext>
            </a:extLst>
          </p:cNvPr>
          <p:cNvSpPr/>
          <p:nvPr/>
        </p:nvSpPr>
        <p:spPr>
          <a:xfrm rot="16200000">
            <a:off x="7574269" y="3352111"/>
            <a:ext cx="1006212" cy="383776"/>
          </a:xfrm>
          <a:prstGeom prst="rect">
            <a:avLst/>
          </a:prstGeom>
          <a:solidFill>
            <a:srgbClr val="D79D41"/>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FFFFFF"/>
                </a:solidFill>
                <a:effectLst/>
                <a:uLnTx/>
                <a:uFillTx/>
                <a:latin typeface="Arial"/>
                <a:ea typeface="+mn-ea"/>
                <a:cs typeface="+mn-cs"/>
                <a:sym typeface="Arial"/>
              </a:rPr>
              <a:t>Surgery</a:t>
            </a:r>
            <a:r>
              <a:rPr kumimoji="0" lang="en-GB" sz="1200" b="1" i="0" u="none" strike="noStrike" kern="0" cap="none" spc="0" normalizeH="0" baseline="30000" noProof="0" dirty="0">
                <a:ln>
                  <a:noFill/>
                </a:ln>
                <a:solidFill>
                  <a:srgbClr val="FFFFFF"/>
                </a:solidFill>
                <a:effectLst/>
                <a:uLnTx/>
                <a:uFillTx/>
                <a:latin typeface="Arial"/>
                <a:ea typeface="+mn-ea"/>
                <a:cs typeface="Arial"/>
                <a:sym typeface="Arial"/>
              </a:rPr>
              <a:t> §</a:t>
            </a:r>
            <a:endParaRPr kumimoji="0" lang="en-GB" sz="1200" b="1" i="0" u="none" strike="noStrike" kern="0" cap="none" spc="0" normalizeH="0" baseline="30000" noProof="0" dirty="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82BE5770-84C8-AFB0-97C6-04D1C2E39B8F}"/>
              </a:ext>
            </a:extLst>
          </p:cNvPr>
          <p:cNvSpPr txBox="1"/>
          <p:nvPr/>
        </p:nvSpPr>
        <p:spPr>
          <a:xfrm>
            <a:off x="9124321" y="6616767"/>
            <a:ext cx="2604080" cy="203133"/>
          </a:xfrm>
          <a:prstGeom prst="rect">
            <a:avLst/>
          </a:prstGeom>
          <a:noFill/>
        </p:spPr>
        <p:txBody>
          <a:bodyPr wrap="square" rtlCol="0" anchor="b">
            <a:spAutoFit/>
          </a:bodyPr>
          <a:lstStyle/>
          <a:p>
            <a:pPr marL="0" marR="0" lvl="0" indent="0" algn="r" defTabSz="609585" rtl="0" eaLnBrk="1" fontAlgn="auto" latinLnBrk="0" hangingPunct="1">
              <a:lnSpc>
                <a:spcPct val="90000"/>
              </a:lnSpc>
              <a:spcBef>
                <a:spcPts val="267"/>
              </a:spcBef>
              <a:spcAft>
                <a:spcPts val="0"/>
              </a:spcAft>
              <a:buClrTx/>
              <a:buSzTx/>
              <a:buFontTx/>
              <a:buNone/>
              <a:tabLst/>
              <a:defRPr/>
            </a:pPr>
            <a:r>
              <a:rPr kumimoji="0" lang="en-US" sz="800" b="0" i="0" u="none" strike="noStrike" kern="0" cap="none" spc="0" normalizeH="0" baseline="3000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1</a:t>
            </a:r>
            <a:r>
              <a:rPr kumimoji="0" lang="en-US"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Travis WD, et al. </a:t>
            </a:r>
            <a:r>
              <a:rPr kumimoji="0" lang="en-US" sz="800" b="0" i="1"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J Thorac Oncol</a:t>
            </a:r>
            <a:r>
              <a:rPr kumimoji="0" lang="en-US"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2020;15:709-40.</a:t>
            </a:r>
            <a:endParaRPr kumimoji="0" lang="en-GB" sz="800" b="0"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Segoe UI" panose="020B0502040204020203" pitchFamily="34" charset="0"/>
            </a:endParaRPr>
          </a:p>
        </p:txBody>
      </p:sp>
      <p:graphicFrame>
        <p:nvGraphicFramePr>
          <p:cNvPr id="13" name="Table 13">
            <a:extLst>
              <a:ext uri="{FF2B5EF4-FFF2-40B4-BE49-F238E27FC236}">
                <a16:creationId xmlns:a16="http://schemas.microsoft.com/office/drawing/2014/main" id="{D1D6BF71-EE8B-73F2-20CA-E67A5F2291B3}"/>
              </a:ext>
            </a:extLst>
          </p:cNvPr>
          <p:cNvGraphicFramePr>
            <a:graphicFrameLocks noGrp="1"/>
          </p:cNvGraphicFramePr>
          <p:nvPr/>
        </p:nvGraphicFramePr>
        <p:xfrm>
          <a:off x="604120" y="4526986"/>
          <a:ext cx="10735974" cy="1522903"/>
        </p:xfrm>
        <a:graphic>
          <a:graphicData uri="http://schemas.openxmlformats.org/drawingml/2006/table">
            <a:tbl>
              <a:tblPr firstRow="1" bandRow="1">
                <a:tableStyleId>{2D5ABB26-0587-4C30-8999-92F81FD0307C}</a:tableStyleId>
              </a:tblPr>
              <a:tblGrid>
                <a:gridCol w="5367987">
                  <a:extLst>
                    <a:ext uri="{9D8B030D-6E8A-4147-A177-3AD203B41FA5}">
                      <a16:colId xmlns:a16="http://schemas.microsoft.com/office/drawing/2014/main" val="503165242"/>
                    </a:ext>
                  </a:extLst>
                </a:gridCol>
                <a:gridCol w="5367987">
                  <a:extLst>
                    <a:ext uri="{9D8B030D-6E8A-4147-A177-3AD203B41FA5}">
                      <a16:colId xmlns:a16="http://schemas.microsoft.com/office/drawing/2014/main" val="182954963"/>
                    </a:ext>
                  </a:extLst>
                </a:gridCol>
              </a:tblGrid>
              <a:tr h="337391">
                <a:tc gridSpan="2">
                  <a:txBody>
                    <a:bodyPr/>
                    <a:lstStyle/>
                    <a:p>
                      <a:r>
                        <a:rPr lang="en-GB" sz="1200" b="1" u="none" dirty="0">
                          <a:solidFill>
                            <a:schemeClr val="tx1"/>
                          </a:solidFill>
                        </a:rPr>
                        <a:t>Endpoints:</a:t>
                      </a:r>
                      <a:r>
                        <a:rPr lang="en-GB" sz="1200" b="0" u="none" dirty="0">
                          <a:solidFill>
                            <a:schemeClr val="tx1"/>
                          </a:solidFill>
                        </a:rPr>
                        <a:t> All efficacy analyses performed on a modified population that excludes patients with documented </a:t>
                      </a:r>
                      <a:r>
                        <a:rPr lang="en-GB" sz="1200" b="0" i="1" u="none" dirty="0">
                          <a:solidFill>
                            <a:schemeClr val="tx1"/>
                          </a:solidFill>
                        </a:rPr>
                        <a:t>EGFR/ALK </a:t>
                      </a:r>
                      <a:r>
                        <a:rPr lang="en-GB" sz="1200" b="0" u="none" dirty="0">
                          <a:solidFill>
                            <a:schemeClr val="tx1"/>
                          </a:solidFill>
                        </a:rPr>
                        <a:t>aberrations</a:t>
                      </a:r>
                      <a:r>
                        <a:rPr lang="en-GB" sz="1200" b="0" u="none" baseline="30000" dirty="0">
                          <a:solidFill>
                            <a:schemeClr val="tx1"/>
                          </a:solidFill>
                        </a:rPr>
                        <a:t>¶</a:t>
                      </a:r>
                    </a:p>
                  </a:txBody>
                  <a:tcPr marL="121920" marR="121920" marT="48000" marB="4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endParaRPr lang="en-GB" sz="900" b="1" u="none" dirty="0">
                        <a:solidFill>
                          <a:schemeClr val="tx1"/>
                        </a:solidFill>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63404144"/>
                  </a:ext>
                </a:extLst>
              </a:tr>
              <a:tr h="1185512">
                <a:tc>
                  <a:txBody>
                    <a:bodyPr/>
                    <a:lstStyle/>
                    <a:p>
                      <a:pPr marL="0" indent="0">
                        <a:spcAft>
                          <a:spcPts val="500"/>
                        </a:spcAft>
                        <a:buFont typeface="Arial" panose="020B0604020202020204" pitchFamily="34" charset="0"/>
                        <a:buNone/>
                      </a:pPr>
                      <a:r>
                        <a:rPr lang="en-GB" sz="1200" b="1" dirty="0"/>
                        <a:t>Primary: </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200" b="0" dirty="0"/>
                        <a:t>pCR by central lab (per IASLC 2020</a:t>
                      </a:r>
                      <a:r>
                        <a:rPr lang="en-GB" sz="1200" b="0" baseline="30000" dirty="0"/>
                        <a:t>1</a:t>
                      </a:r>
                      <a:r>
                        <a:rPr lang="en-GB" sz="1200" b="0" dirty="0"/>
                        <a:t>)</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200" b="0" dirty="0"/>
                        <a:t>EFS using BICR (per RECIST v1.1)</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endParaRPr lang="en-GB" sz="1200" b="0" dirty="0"/>
                    </a:p>
                  </a:txBody>
                  <a:tcPr marL="121920" marR="121920" marT="48000" marB="4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spcAft>
                          <a:spcPts val="500"/>
                        </a:spcAft>
                        <a:buFont typeface="Arial" panose="020B0604020202020204" pitchFamily="34" charset="0"/>
                        <a:buNone/>
                      </a:pPr>
                      <a:r>
                        <a:rPr lang="en-GB" sz="1200" b="1" dirty="0"/>
                        <a:t>Key secondary: </a:t>
                      </a:r>
                    </a:p>
                    <a:p>
                      <a:pPr marL="358775" indent="-180975">
                        <a:spcAft>
                          <a:spcPts val="500"/>
                        </a:spcAft>
                        <a:buFont typeface="Arial" panose="020B0604020202020204" pitchFamily="34" charset="0"/>
                        <a:buChar char="•"/>
                      </a:pPr>
                      <a:r>
                        <a:rPr lang="en-GB" sz="1200" b="0" dirty="0"/>
                        <a:t>MPR by central lab (per IASLC 2020</a:t>
                      </a:r>
                      <a:r>
                        <a:rPr lang="en-GB" sz="1200" b="0" baseline="30000" dirty="0"/>
                        <a:t>1</a:t>
                      </a:r>
                      <a:r>
                        <a:rPr lang="en-GB" sz="1200" b="0" dirty="0"/>
                        <a:t>)</a:t>
                      </a:r>
                    </a:p>
                    <a:p>
                      <a:pPr marL="358775" marR="0" lvl="0" indent="-1809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200" b="0" dirty="0"/>
                        <a:t>DFS using BICR (per RECIST v1.1)</a:t>
                      </a:r>
                    </a:p>
                    <a:p>
                      <a:pPr marL="358775" marR="0" lvl="0" indent="-1809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200" b="0" baseline="0" dirty="0"/>
                        <a:t>OS</a:t>
                      </a:r>
                    </a:p>
                  </a:txBody>
                  <a:tcPr marL="121920" marR="121920" marT="48000" marB="4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49967123"/>
                  </a:ext>
                </a:extLst>
              </a:tr>
            </a:tbl>
          </a:graphicData>
        </a:graphic>
      </p:graphicFrame>
      <p:cxnSp>
        <p:nvCxnSpPr>
          <p:cNvPr id="20" name="Straight Arrow Connector 19">
            <a:extLst>
              <a:ext uri="{FF2B5EF4-FFF2-40B4-BE49-F238E27FC236}">
                <a16:creationId xmlns:a16="http://schemas.microsoft.com/office/drawing/2014/main" id="{245042A9-C956-8CD2-FE07-592CDFF9D6BC}"/>
              </a:ext>
            </a:extLst>
          </p:cNvPr>
          <p:cNvCxnSpPr>
            <a:cxnSpLocks/>
          </p:cNvCxnSpPr>
          <p:nvPr/>
        </p:nvCxnSpPr>
        <p:spPr bwMode="auto">
          <a:xfrm flipV="1">
            <a:off x="8269262" y="2018482"/>
            <a:ext cx="822281" cy="1"/>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21" name="Straight Arrow Connector 20">
            <a:extLst>
              <a:ext uri="{FF2B5EF4-FFF2-40B4-BE49-F238E27FC236}">
                <a16:creationId xmlns:a16="http://schemas.microsoft.com/office/drawing/2014/main" id="{3D49145D-60CC-ECE4-736A-20CD95910171}"/>
              </a:ext>
            </a:extLst>
          </p:cNvPr>
          <p:cNvCxnSpPr>
            <a:cxnSpLocks/>
          </p:cNvCxnSpPr>
          <p:nvPr/>
        </p:nvCxnSpPr>
        <p:spPr bwMode="auto">
          <a:xfrm>
            <a:off x="8280401" y="3540437"/>
            <a:ext cx="811143"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sp>
        <p:nvSpPr>
          <p:cNvPr id="52" name="Rectangle 51">
            <a:extLst>
              <a:ext uri="{FF2B5EF4-FFF2-40B4-BE49-F238E27FC236}">
                <a16:creationId xmlns:a16="http://schemas.microsoft.com/office/drawing/2014/main" id="{F2DD0B39-A428-D161-A464-8DB5747DB315}"/>
              </a:ext>
            </a:extLst>
          </p:cNvPr>
          <p:cNvSpPr/>
          <p:nvPr/>
        </p:nvSpPr>
        <p:spPr>
          <a:xfrm rot="16200000">
            <a:off x="7574271" y="1831301"/>
            <a:ext cx="1006211" cy="383776"/>
          </a:xfrm>
          <a:prstGeom prst="rect">
            <a:avLst/>
          </a:prstGeom>
          <a:solidFill>
            <a:srgbClr val="D79D41"/>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dirty="0">
                <a:ln>
                  <a:noFill/>
                </a:ln>
                <a:solidFill>
                  <a:srgbClr val="FFFFFF"/>
                </a:solidFill>
                <a:effectLst/>
                <a:uLnTx/>
                <a:uFillTx/>
                <a:latin typeface="Arial"/>
                <a:ea typeface="+mn-ea"/>
                <a:cs typeface="+mn-cs"/>
                <a:sym typeface="Arial"/>
              </a:rPr>
              <a:t>Surgery</a:t>
            </a:r>
            <a:r>
              <a:rPr kumimoji="0" lang="en-GB" sz="1200" b="1" i="0" u="none" strike="noStrike" kern="0" cap="none" spc="0" normalizeH="0" baseline="30000" noProof="0" dirty="0">
                <a:ln>
                  <a:noFill/>
                </a:ln>
                <a:solidFill>
                  <a:srgbClr val="FFFFFF"/>
                </a:solidFill>
                <a:effectLst/>
                <a:uLnTx/>
                <a:uFillTx/>
                <a:latin typeface="Arial"/>
                <a:ea typeface="+mn-ea"/>
                <a:cs typeface="Arial"/>
                <a:sym typeface="Arial"/>
              </a:rPr>
              <a:t> §</a:t>
            </a:r>
            <a:endParaRPr kumimoji="0" lang="en-GB" sz="1200" b="1" i="0" u="none" strike="noStrike" kern="0" cap="none" spc="0" normalizeH="0" baseline="30000" noProof="0" dirty="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73B11E8D-E0D0-6E69-FBAF-1F89F397362F}"/>
              </a:ext>
            </a:extLst>
          </p:cNvPr>
          <p:cNvSpPr txBox="1"/>
          <p:nvPr/>
        </p:nvSpPr>
        <p:spPr>
          <a:xfrm>
            <a:off x="412799" y="6170848"/>
            <a:ext cx="9399795" cy="646331"/>
          </a:xfrm>
          <a:prstGeom prst="rect">
            <a:avLst/>
          </a:prstGeom>
          <a:noFill/>
        </p:spPr>
        <p:txBody>
          <a:bodyPr wrap="square" rtlCol="0" anchor="b">
            <a:spAutoFit/>
          </a:bodyPr>
          <a:lstStyle/>
          <a:p>
            <a:pPr marL="0" marR="0" lvl="0" indent="0" algn="l" defTabSz="609585" rtl="0" eaLnBrk="1" fontAlgn="auto" latinLnBrk="0" hangingPunct="1">
              <a:lnSpc>
                <a:spcPct val="90000"/>
              </a:lnSpc>
              <a:spcBef>
                <a:spcPts val="267"/>
              </a:spcBef>
              <a:spcAft>
                <a:spcPts val="0"/>
              </a:spcAft>
              <a:buClrTx/>
              <a:buSzTx/>
              <a:buFontTx/>
              <a:buNone/>
              <a:tabLst/>
              <a:defRPr/>
            </a:pPr>
            <a:r>
              <a:rPr kumimoji="0" lang="en-GB"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*The protocol was amended while </a:t>
            </a:r>
            <a:r>
              <a:rPr kumimoji="0" lang="en-US"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enrollment</a:t>
            </a:r>
            <a:r>
              <a:rPr kumimoji="0" lang="en-GB"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was ongoing to exclude (1) patients with tumors classified as T4 for any reason other than size; (2) patients with planned pneumonectomies; and (3) patients with documented </a:t>
            </a:r>
            <a:r>
              <a:rPr kumimoji="0" lang="en-GB" sz="800" b="0" i="1"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EGFR/ALK </a:t>
            </a:r>
            <a:r>
              <a:rPr kumimoji="0" lang="en-GB"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aberrations. </a:t>
            </a:r>
            <a:r>
              <a:rPr kumimoji="0" lang="en-GB" altLang="zh-TW" sz="800" b="0" i="0" u="none" strike="noStrike" kern="0" cap="none" spc="0" normalizeH="0" baseline="3000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Ventana SP263 immunohistochemistry assay. </a:t>
            </a:r>
            <a:r>
              <a:rPr kumimoji="0" lang="en-US" altLang="zh-TW" sz="800" b="0" i="0" u="none" strike="noStrike" kern="0" cap="none" spc="0" normalizeH="0" baseline="3000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Choice of CT regimen determined by histology and at the investigator’s discretion</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For non-squamous: cisplatin + pemetrexed or carboplatin + pemetrexed. For squamous: carboplatin + paclitaxel </a:t>
            </a:r>
            <a:b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b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or cisplatin + gemcitabine (or carboplatin + gemcitabine for</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patients who have comorbidities or who are unable to tolerate cisplatin per the investigator’s judgment)</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a:t>
            </a:r>
            <a:r>
              <a:rPr kumimoji="0" lang="en-US" altLang="zh-TW" sz="800" b="0" i="0" u="none" strike="noStrike" kern="0" cap="none" spc="0" normalizeH="0" baseline="3000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Post-operative radiotherapy (PORT) was permitted where indicated per local guidance</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a:t>
            </a:r>
            <a:r>
              <a:rPr kumimoji="0" lang="en-GB" sz="1067" b="0" i="0" u="none" strike="noStrike" kern="1200" cap="none" spc="0" normalizeH="0" baseline="30000" noProof="0" dirty="0">
                <a:ln>
                  <a:noFill/>
                </a:ln>
                <a:solidFill>
                  <a:srgbClr val="040C28"/>
                </a:solidFill>
                <a:effectLst/>
                <a:uLnTx/>
                <a:uFillTx/>
                <a:latin typeface="Google Sans"/>
                <a:ea typeface="+mn-ea"/>
                <a:cs typeface="+mn-cs"/>
              </a:rPr>
              <a:t>¶</a:t>
            </a:r>
            <a:r>
              <a:rPr kumimoji="0" lang="en-GB"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All e</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fficacy analyses reported in this presentation were performed on the mITT population, which includes all randomized patients who did not have documented </a:t>
            </a:r>
            <a:r>
              <a:rPr kumimoji="0" lang="en-GB" altLang="zh-TW" sz="800" b="0" i="1"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EGFR/ALK </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aberrations.</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rPr>
              <a:t> AJCC, American Joint Committee on Cancer; BICR, blinded independent central review; DFS, disease-free survival; EFS, event-free survival; mITT, modified intent-to-treat; MPR, major pathologic response; pCR, pathologic complete response. </a:t>
            </a:r>
            <a:endParaRPr kumimoji="0" lang="en-GB"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endParaRPr>
          </a:p>
        </p:txBody>
      </p:sp>
      <p:sp>
        <p:nvSpPr>
          <p:cNvPr id="3" name="TextBox 2">
            <a:extLst>
              <a:ext uri="{FF2B5EF4-FFF2-40B4-BE49-F238E27FC236}">
                <a16:creationId xmlns:a16="http://schemas.microsoft.com/office/drawing/2014/main" id="{9D03FB80-2492-4F63-3ADB-79F00D0ED6CA}"/>
              </a:ext>
            </a:extLst>
          </p:cNvPr>
          <p:cNvSpPr txBox="1"/>
          <p:nvPr/>
        </p:nvSpPr>
        <p:spPr>
          <a:xfrm>
            <a:off x="3369681" y="3625181"/>
            <a:ext cx="1323215" cy="46166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N=802 randomized</a:t>
            </a:r>
          </a:p>
        </p:txBody>
      </p:sp>
    </p:spTree>
    <p:extLst>
      <p:ext uri="{BB962C8B-B14F-4D97-AF65-F5344CB8AC3E}">
        <p14:creationId xmlns:p14="http://schemas.microsoft.com/office/powerpoint/2010/main" val="657618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2286" y="20184"/>
            <a:ext cx="10358967" cy="1143000"/>
          </a:xfrm>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12776"/>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Benjamin Levy,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Johns Hopkins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Thoracic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Johns Hopkins Sidney Kimmel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 Sibley Memorial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Washington, DC</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Tree>
    <p:extLst>
      <p:ext uri="{BB962C8B-B14F-4D97-AF65-F5344CB8AC3E}">
        <p14:creationId xmlns:p14="http://schemas.microsoft.com/office/powerpoint/2010/main" val="3348561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BF699D-F7A9-8284-F56D-F854F087A53E}"/>
              </a:ext>
            </a:extLst>
          </p:cNvPr>
          <p:cNvSpPr/>
          <p:nvPr/>
        </p:nvSpPr>
        <p:spPr>
          <a:xfrm>
            <a:off x="6380568" y="1944998"/>
            <a:ext cx="5195517" cy="3981892"/>
          </a:xfrm>
          <a:prstGeom prst="rect">
            <a:avLst/>
          </a:prstGeom>
          <a:solidFill>
            <a:srgbClr val="F2F2F2">
              <a:alpha val="83137"/>
            </a:srgbClr>
          </a:solidFill>
          <a:ln>
            <a:solidFill>
              <a:srgbClr val="000000">
                <a:alpha val="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90FF8FD-70CD-4FFA-78B5-B5943B94472F}"/>
              </a:ext>
            </a:extLst>
          </p:cNvPr>
          <p:cNvSpPr/>
          <p:nvPr/>
        </p:nvSpPr>
        <p:spPr>
          <a:xfrm>
            <a:off x="537910" y="1944998"/>
            <a:ext cx="5195517" cy="3981892"/>
          </a:xfrm>
          <a:prstGeom prst="rect">
            <a:avLst/>
          </a:prstGeom>
          <a:solidFill>
            <a:srgbClr val="F2F2F2">
              <a:alpha val="83137"/>
            </a:srgbClr>
          </a:solidFill>
          <a:ln>
            <a:solidFill>
              <a:srgbClr val="000000">
                <a:alpha val="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63186AE3-174A-21A6-F2E3-F2DBE5B45A7D}"/>
              </a:ext>
            </a:extLst>
          </p:cNvPr>
          <p:cNvSpPr>
            <a:spLocks noGrp="1"/>
          </p:cNvSpPr>
          <p:nvPr>
            <p:ph type="title"/>
          </p:nvPr>
        </p:nvSpPr>
        <p:spPr/>
        <p:txBody>
          <a:bodyPr/>
          <a:lstStyle/>
          <a:p>
            <a:r>
              <a:rPr lang="en-GB" sz="2400" dirty="0"/>
              <a:t>AEGEAN: Pathologic response per IASLC 2020 methodology* (mITT) </a:t>
            </a:r>
            <a:br>
              <a:rPr lang="en-GB" sz="2400" dirty="0"/>
            </a:br>
            <a:r>
              <a:rPr lang="en-GB" sz="2133" i="1" dirty="0"/>
              <a:t>Final analysis</a:t>
            </a:r>
            <a:endParaRPr lang="en-GB" sz="2400" i="1" dirty="0"/>
          </a:p>
        </p:txBody>
      </p:sp>
      <p:graphicFrame>
        <p:nvGraphicFramePr>
          <p:cNvPr id="11" name="Chart 10">
            <a:extLst>
              <a:ext uri="{FF2B5EF4-FFF2-40B4-BE49-F238E27FC236}">
                <a16:creationId xmlns:a16="http://schemas.microsoft.com/office/drawing/2014/main" id="{097A3429-ADC4-74C7-B37D-804128040EF4}"/>
              </a:ext>
            </a:extLst>
          </p:cNvPr>
          <p:cNvGraphicFramePr/>
          <p:nvPr/>
        </p:nvGraphicFramePr>
        <p:xfrm>
          <a:off x="866008" y="2412491"/>
          <a:ext cx="4867421" cy="31317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9" name="Chart 98">
            <a:extLst>
              <a:ext uri="{FF2B5EF4-FFF2-40B4-BE49-F238E27FC236}">
                <a16:creationId xmlns:a16="http://schemas.microsoft.com/office/drawing/2014/main" id="{D6CFEA6E-1726-F81E-9B69-2C6B81093F3F}"/>
              </a:ext>
            </a:extLst>
          </p:cNvPr>
          <p:cNvGraphicFramePr/>
          <p:nvPr/>
        </p:nvGraphicFramePr>
        <p:xfrm>
          <a:off x="6743854" y="2461651"/>
          <a:ext cx="4867421" cy="3131787"/>
        </p:xfrm>
        <a:graphic>
          <a:graphicData uri="http://schemas.openxmlformats.org/drawingml/2006/chart">
            <c:chart xmlns:c="http://schemas.openxmlformats.org/drawingml/2006/chart" xmlns:r="http://schemas.openxmlformats.org/officeDocument/2006/relationships" r:id="rId4"/>
          </a:graphicData>
        </a:graphic>
      </p:graphicFrame>
      <p:sp>
        <p:nvSpPr>
          <p:cNvPr id="100" name="TextBox 99">
            <a:extLst>
              <a:ext uri="{FF2B5EF4-FFF2-40B4-BE49-F238E27FC236}">
                <a16:creationId xmlns:a16="http://schemas.microsoft.com/office/drawing/2014/main" id="{786FD95C-EE4D-D761-BAB4-42BC37B708B3}"/>
              </a:ext>
            </a:extLst>
          </p:cNvPr>
          <p:cNvSpPr txBox="1"/>
          <p:nvPr/>
        </p:nvSpPr>
        <p:spPr>
          <a:xfrm rot="16200000">
            <a:off x="-344929" y="3626270"/>
            <a:ext cx="2036781" cy="2974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a:ea typeface="+mn-ea"/>
                <a:cs typeface="+mn-cs"/>
              </a:rPr>
              <a:t>pCR rate (%)</a:t>
            </a:r>
          </a:p>
        </p:txBody>
      </p:sp>
      <p:sp>
        <p:nvSpPr>
          <p:cNvPr id="101" name="TextBox 100">
            <a:extLst>
              <a:ext uri="{FF2B5EF4-FFF2-40B4-BE49-F238E27FC236}">
                <a16:creationId xmlns:a16="http://schemas.microsoft.com/office/drawing/2014/main" id="{E66A2878-D840-7E7D-7F09-A7D4326BEA1C}"/>
              </a:ext>
            </a:extLst>
          </p:cNvPr>
          <p:cNvSpPr txBox="1"/>
          <p:nvPr/>
        </p:nvSpPr>
        <p:spPr>
          <a:xfrm rot="16200000">
            <a:off x="5526326" y="3675429"/>
            <a:ext cx="2036781" cy="29745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a:ea typeface="+mn-ea"/>
                <a:cs typeface="+mn-cs"/>
              </a:rPr>
              <a:t>MPR rate (%)</a:t>
            </a:r>
          </a:p>
        </p:txBody>
      </p:sp>
      <p:sp>
        <p:nvSpPr>
          <p:cNvPr id="119" name="TextBox 118">
            <a:extLst>
              <a:ext uri="{FF2B5EF4-FFF2-40B4-BE49-F238E27FC236}">
                <a16:creationId xmlns:a16="http://schemas.microsoft.com/office/drawing/2014/main" id="{7CCB23E1-C5F2-3A5E-DEB1-EBFAE7CEEBA6}"/>
              </a:ext>
            </a:extLst>
          </p:cNvPr>
          <p:cNvSpPr txBox="1"/>
          <p:nvPr/>
        </p:nvSpPr>
        <p:spPr>
          <a:xfrm>
            <a:off x="2666902" y="3279655"/>
            <a:ext cx="1701107" cy="463204"/>
          </a:xfrm>
          <a:prstGeom prst="rect">
            <a:avLst/>
          </a:prstGeom>
          <a:noFill/>
        </p:spPr>
        <p:txBody>
          <a:bodyPr wrap="none" rtlCol="0">
            <a:spAutoFit/>
          </a:bodyPr>
          <a:lstStyle>
            <a:defPPr>
              <a:defRPr lang="en-US"/>
            </a:defPPr>
            <a:lvl1pPr>
              <a:lnSpc>
                <a:spcPct val="90000"/>
              </a:lnSpc>
              <a:spcAft>
                <a:spcPts val="450"/>
              </a:spcAft>
              <a:defRPr sz="1050" b="1"/>
            </a:lvl1pPr>
          </a:lstStyle>
          <a:p>
            <a:pPr marL="0" marR="0" lvl="0" indent="0" algn="ctr" defTabSz="609585" rtl="0" eaLnBrk="1" fontAlgn="auto" latinLnBrk="0" hangingPunct="1">
              <a:lnSpc>
                <a:spcPct val="90000"/>
              </a:lnSpc>
              <a:spcBef>
                <a:spcPts val="0"/>
              </a:spcBef>
              <a:spcAft>
                <a:spcPts val="267"/>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a:ea typeface="+mn-ea"/>
                <a:cs typeface="+mn-cs"/>
              </a:rPr>
              <a:t>Difference = 13.0%</a:t>
            </a:r>
            <a:endParaRPr kumimoji="0" lang="en-GB" sz="1333" b="0" i="0" u="none" strike="noStrike" kern="1200" cap="none" spc="0" normalizeH="0" baseline="30000" noProof="0" dirty="0">
              <a:ln>
                <a:noFill/>
              </a:ln>
              <a:solidFill>
                <a:prstClr val="black"/>
              </a:solidFill>
              <a:effectLst/>
              <a:uLnTx/>
              <a:uFillTx/>
              <a:latin typeface="Arial"/>
              <a:ea typeface="+mn-ea"/>
              <a:cs typeface="+mn-cs"/>
            </a:endParaRPr>
          </a:p>
          <a:p>
            <a:pPr marL="0" marR="0" lvl="0" indent="0" algn="ctr" defTabSz="609585" rtl="0" eaLnBrk="1" fontAlgn="auto" latinLnBrk="0" hangingPunct="1">
              <a:lnSpc>
                <a:spcPct val="90000"/>
              </a:lnSpc>
              <a:spcBef>
                <a:spcPts val="0"/>
              </a:spcBef>
              <a:spcAft>
                <a:spcPts val="267"/>
              </a:spcAft>
              <a:buClrTx/>
              <a:buSzTx/>
              <a:buFontTx/>
              <a:buNone/>
              <a:tabLst/>
              <a:defRPr/>
            </a:pPr>
            <a:r>
              <a:rPr kumimoji="0" lang="en-GB" sz="1067" b="1" i="0" u="none" strike="noStrike" kern="1200" cap="none" spc="0" normalizeH="0" baseline="0" noProof="0" dirty="0">
                <a:ln>
                  <a:noFill/>
                </a:ln>
                <a:solidFill>
                  <a:prstClr val="black"/>
                </a:solidFill>
                <a:effectLst/>
                <a:uLnTx/>
                <a:uFillTx/>
                <a:latin typeface="Arial"/>
                <a:ea typeface="+mn-ea"/>
                <a:cs typeface="+mn-cs"/>
              </a:rPr>
              <a:t>(95% CI: 8.7–17.6)</a:t>
            </a:r>
            <a:r>
              <a:rPr kumimoji="0" lang="en-GB" sz="1067" b="1" i="0" u="none" strike="noStrike" kern="1200" cap="none" spc="0" normalizeH="0" baseline="30000" noProof="0" dirty="0">
                <a:ln>
                  <a:noFill/>
                </a:ln>
                <a:solidFill>
                  <a:prstClr val="black"/>
                </a:solidFill>
                <a:effectLst/>
                <a:uLnTx/>
                <a:uFillTx/>
                <a:latin typeface="Arial"/>
                <a:ea typeface="+mn-ea"/>
                <a:cs typeface="+mn-cs"/>
              </a:rPr>
              <a:t>†</a:t>
            </a:r>
          </a:p>
        </p:txBody>
      </p:sp>
      <p:sp>
        <p:nvSpPr>
          <p:cNvPr id="120" name="TextBox 119">
            <a:extLst>
              <a:ext uri="{FF2B5EF4-FFF2-40B4-BE49-F238E27FC236}">
                <a16:creationId xmlns:a16="http://schemas.microsoft.com/office/drawing/2014/main" id="{CDB65988-FC37-598D-6725-D21633C078D0}"/>
              </a:ext>
            </a:extLst>
          </p:cNvPr>
          <p:cNvSpPr txBox="1"/>
          <p:nvPr/>
        </p:nvSpPr>
        <p:spPr>
          <a:xfrm>
            <a:off x="537911" y="1579400"/>
            <a:ext cx="5195517" cy="379656"/>
          </a:xfrm>
          <a:prstGeom prst="rect">
            <a:avLst/>
          </a:prstGeom>
          <a:solidFill>
            <a:schemeClr val="bg1">
              <a:lumMod val="85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black"/>
                </a:solidFill>
                <a:effectLst/>
                <a:uLnTx/>
                <a:uFillTx/>
                <a:latin typeface="Arial"/>
                <a:ea typeface="+mn-ea"/>
                <a:cs typeface="+mn-cs"/>
              </a:rPr>
              <a:t>pCR (central lab)</a:t>
            </a:r>
          </a:p>
        </p:txBody>
      </p:sp>
      <p:sp>
        <p:nvSpPr>
          <p:cNvPr id="121" name="TextBox 120">
            <a:extLst>
              <a:ext uri="{FF2B5EF4-FFF2-40B4-BE49-F238E27FC236}">
                <a16:creationId xmlns:a16="http://schemas.microsoft.com/office/drawing/2014/main" id="{9DB1C3A5-A8CD-0096-4956-9924B2CB3E27}"/>
              </a:ext>
            </a:extLst>
          </p:cNvPr>
          <p:cNvSpPr txBox="1"/>
          <p:nvPr/>
        </p:nvSpPr>
        <p:spPr>
          <a:xfrm>
            <a:off x="6380568" y="1579400"/>
            <a:ext cx="5195517" cy="379656"/>
          </a:xfrm>
          <a:prstGeom prst="rect">
            <a:avLst/>
          </a:prstGeom>
          <a:solidFill>
            <a:schemeClr val="bg1">
              <a:lumMod val="85000"/>
            </a:schemeClr>
          </a:solidFill>
        </p:spPr>
        <p:txBody>
          <a:bodyPr wrap="square" rtlCol="0">
            <a:spAutoFit/>
          </a:bodyPr>
          <a:lstStyle>
            <a:defPPr>
              <a:defRPr lang="en-US"/>
            </a:defPPr>
            <a:lvl1pPr algn="ctr">
              <a:defRPr sz="1200" b="1"/>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black"/>
                </a:solidFill>
                <a:effectLst/>
                <a:uLnTx/>
                <a:uFillTx/>
                <a:latin typeface="Arial"/>
                <a:ea typeface="+mn-ea"/>
                <a:cs typeface="+mn-cs"/>
              </a:rPr>
              <a:t>MPR (central lab)</a:t>
            </a:r>
          </a:p>
        </p:txBody>
      </p:sp>
      <p:sp>
        <p:nvSpPr>
          <p:cNvPr id="134" name="TextBox 133">
            <a:extLst>
              <a:ext uri="{FF2B5EF4-FFF2-40B4-BE49-F238E27FC236}">
                <a16:creationId xmlns:a16="http://schemas.microsoft.com/office/drawing/2014/main" id="{1EE995A5-ACAB-8BC6-19D0-DA3C903EFC2F}"/>
              </a:ext>
            </a:extLst>
          </p:cNvPr>
          <p:cNvSpPr txBox="1"/>
          <p:nvPr/>
        </p:nvSpPr>
        <p:spPr>
          <a:xfrm>
            <a:off x="8489556" y="2202847"/>
            <a:ext cx="1701107" cy="686278"/>
          </a:xfrm>
          <a:prstGeom prst="rect">
            <a:avLst/>
          </a:prstGeom>
          <a:noFill/>
        </p:spPr>
        <p:txBody>
          <a:bodyPr wrap="none" rtlCol="0">
            <a:spAutoFit/>
          </a:bodyPr>
          <a:lstStyle>
            <a:defPPr>
              <a:defRPr lang="en-US"/>
            </a:defPPr>
            <a:lvl1pPr>
              <a:lnSpc>
                <a:spcPct val="90000"/>
              </a:lnSpc>
              <a:spcAft>
                <a:spcPts val="450"/>
              </a:spcAft>
              <a:defRPr sz="1050" b="1"/>
            </a:lvl1pPr>
          </a:lstStyle>
          <a:p>
            <a:pPr marL="0" marR="0" lvl="0" indent="0" algn="ctr" defTabSz="609585" rtl="0" eaLnBrk="1" fontAlgn="auto" latinLnBrk="0" hangingPunct="1">
              <a:lnSpc>
                <a:spcPct val="90000"/>
              </a:lnSpc>
              <a:spcBef>
                <a:spcPts val="0"/>
              </a:spcBef>
              <a:spcAft>
                <a:spcPts val="267"/>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a:ea typeface="+mn-ea"/>
                <a:cs typeface="+mn-cs"/>
              </a:rPr>
              <a:t>Difference = 21.0%</a:t>
            </a:r>
          </a:p>
          <a:p>
            <a:pPr marL="0" marR="0" lvl="0" indent="0" algn="ctr" defTabSz="609585" rtl="0" eaLnBrk="1" fontAlgn="auto" latinLnBrk="0" hangingPunct="1">
              <a:lnSpc>
                <a:spcPct val="90000"/>
              </a:lnSpc>
              <a:spcBef>
                <a:spcPts val="0"/>
              </a:spcBef>
              <a:spcAft>
                <a:spcPts val="267"/>
              </a:spcAft>
              <a:buClrTx/>
              <a:buSzTx/>
              <a:buFontTx/>
              <a:buNone/>
              <a:tabLst/>
              <a:defRPr/>
            </a:pPr>
            <a:r>
              <a:rPr kumimoji="0" lang="en-GB" sz="1067" b="1" i="0" u="none" strike="noStrike" kern="1200" cap="none" spc="0" normalizeH="0" baseline="0" noProof="0" dirty="0">
                <a:ln>
                  <a:noFill/>
                </a:ln>
                <a:solidFill>
                  <a:prstClr val="black"/>
                </a:solidFill>
                <a:effectLst/>
                <a:uLnTx/>
                <a:uFillTx/>
                <a:latin typeface="Arial"/>
                <a:ea typeface="+mn-ea"/>
                <a:cs typeface="+mn-cs"/>
              </a:rPr>
              <a:t>(95% CI: 15.1–26.9)</a:t>
            </a:r>
            <a:r>
              <a:rPr kumimoji="0" lang="en-GB" sz="1067" b="1" i="0" u="none" strike="noStrike" kern="1200" cap="none" spc="0" normalizeH="0" baseline="30000" noProof="0" dirty="0">
                <a:ln>
                  <a:noFill/>
                </a:ln>
                <a:solidFill>
                  <a:prstClr val="black"/>
                </a:solidFill>
                <a:effectLst/>
                <a:uLnTx/>
                <a:uFillTx/>
                <a:latin typeface="Arial"/>
                <a:ea typeface="+mn-ea"/>
                <a:cs typeface="+mn-cs"/>
              </a:rPr>
              <a:t>†</a:t>
            </a:r>
          </a:p>
          <a:p>
            <a:pPr marL="0" marR="0" lvl="0" indent="0" algn="ctr" defTabSz="609585" rtl="0" eaLnBrk="1" fontAlgn="auto" latinLnBrk="0" hangingPunct="1">
              <a:lnSpc>
                <a:spcPct val="90000"/>
              </a:lnSpc>
              <a:spcBef>
                <a:spcPts val="0"/>
              </a:spcBef>
              <a:spcAft>
                <a:spcPts val="267"/>
              </a:spcAft>
              <a:buClrTx/>
              <a:buSzTx/>
              <a:buFontTx/>
              <a:buNone/>
              <a:tabLst/>
              <a:defRPr/>
            </a:pPr>
            <a:endParaRPr kumimoji="0" lang="en-GB" sz="1333" b="1" i="0" u="none" strike="noStrike" kern="1200" cap="none" spc="0" normalizeH="0" baseline="0" noProof="0" dirty="0">
              <a:ln>
                <a:noFill/>
              </a:ln>
              <a:solidFill>
                <a:prstClr val="black"/>
              </a:solidFill>
              <a:effectLst/>
              <a:uLnTx/>
              <a:uFillTx/>
              <a:latin typeface="Arial"/>
              <a:ea typeface="+mn-ea"/>
              <a:cs typeface="+mn-cs"/>
            </a:endParaRPr>
          </a:p>
        </p:txBody>
      </p:sp>
      <p:sp>
        <p:nvSpPr>
          <p:cNvPr id="135" name="TextBox 134">
            <a:extLst>
              <a:ext uri="{FF2B5EF4-FFF2-40B4-BE49-F238E27FC236}">
                <a16:creationId xmlns:a16="http://schemas.microsoft.com/office/drawing/2014/main" id="{5C67BE3E-D34F-E4DE-F52F-B40A17D7D4E0}"/>
              </a:ext>
            </a:extLst>
          </p:cNvPr>
          <p:cNvSpPr txBox="1"/>
          <p:nvPr/>
        </p:nvSpPr>
        <p:spPr>
          <a:xfrm>
            <a:off x="412799" y="6285089"/>
            <a:ext cx="11287588" cy="535531"/>
          </a:xfrm>
          <a:prstGeom prst="rect">
            <a:avLst/>
          </a:prstGeom>
          <a:noFill/>
        </p:spPr>
        <p:txBody>
          <a:bodyPr wrap="square" rtlCol="0" anchor="b">
            <a:spAutoFit/>
          </a:bodyPr>
          <a:lstStyle/>
          <a:p>
            <a:pPr marL="0" marR="0" lvl="0" indent="0" algn="l" defTabSz="1219170" rtl="0" eaLnBrk="1" fontAlgn="auto" latinLnBrk="0" hangingPunct="1">
              <a:lnSpc>
                <a:spcPct val="90000"/>
              </a:lnSpc>
              <a:spcBef>
                <a:spcPts val="267"/>
              </a:spcBef>
              <a:spcAft>
                <a:spcPts val="0"/>
              </a:spcAft>
              <a:buClr>
                <a:srgbClr val="000000"/>
              </a:buClr>
              <a:buSzTx/>
              <a:buFontTx/>
              <a:buNone/>
              <a:tabLst/>
              <a:defRPr/>
            </a:pP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*Using </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IASLC recommendations for pathologic assessment of response to therapy, including gross assessment and processing of tumor bed </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(Travis WD, et al. </a:t>
            </a:r>
            <a:r>
              <a:rPr kumimoji="0" lang="en-US" altLang="zh-TW" sz="800" b="0" i="1"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J Thorac Oncol </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2020;15:709-40). pCR = a </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lack of any viable </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tumor</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 cells after complete evaluation of the resected lung cancer specimen </a:t>
            </a:r>
            <a:b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b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and all sampled regional lymph nodes. MPR = less than or equal to 10% viable </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tumor</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 cells in lung primary </a:t>
            </a:r>
            <a:r>
              <a:rPr kumimoji="0" lang="en-US"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tumor</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 after complete evaluation of the resected lung cancer specimen. To be eligible for pathologic assessment, patients needed to have received three cycles of neoadjuvant study Tx per protocol. Patients who were not evaluable were classified as non-responders. </a:t>
            </a:r>
            <a:r>
              <a:rPr kumimoji="0" lang="en-GB" altLang="zh-TW" sz="800" b="0" i="0" u="none" strike="noStrike" kern="0" cap="none" spc="0" normalizeH="0" baseline="3000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CIs calculated by stratified Miettinen and Nurminen method. </a:t>
            </a:r>
            <a:r>
              <a:rPr kumimoji="0" lang="en-GB" altLang="zh-TW" sz="800" b="0" i="0" u="none" strike="noStrike" kern="0" cap="none" spc="0" normalizeH="0" baseline="3000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No formal statistical testing was performed at the pCR final analysis (DCO: Nov 10, 2022; n=740 [data shown]). Statistical significance was achieved at the interim pCR analysis (DCO: Jan 14, 2022; n=402; </a:t>
            </a:r>
            <a:r>
              <a:rPr kumimoji="0" lang="en-GB" altLang="zh-TW" sz="800" b="0" i="1"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P</a:t>
            </a:r>
            <a:r>
              <a:rPr kumimoji="0" lang="en-GB" altLang="zh-TW" sz="800" b="0" i="0" u="none" strike="noStrike" kern="0" cap="none" spc="0" normalizeH="0" baseline="0" noProof="0" dirty="0">
                <a:ln>
                  <a:noFill/>
                </a:ln>
                <a:solidFill>
                  <a:prstClr val="black"/>
                </a:solidFill>
                <a:effectLst/>
                <a:uLnTx/>
                <a:uFillTx/>
                <a:latin typeface="Arial Narrow" panose="020B0606020202030204" pitchFamily="34" charset="0"/>
                <a:ea typeface="微軟正黑體" panose="020B0604030504040204" pitchFamily="34" charset="-120"/>
                <a:cs typeface="Calibri"/>
                <a:sym typeface="Arial"/>
              </a:rPr>
              <a:t>-value for pCR/MPR calculated using a stratified Cochran-Mantel-Haenszel test with a significance boundary = 0.000082 calculated using a Lan-DeMets alpha spending function with O'Brien Fleming boundary).</a:t>
            </a:r>
          </a:p>
        </p:txBody>
      </p:sp>
      <p:grpSp>
        <p:nvGrpSpPr>
          <p:cNvPr id="114" name="Group 113">
            <a:extLst>
              <a:ext uri="{FF2B5EF4-FFF2-40B4-BE49-F238E27FC236}">
                <a16:creationId xmlns:a16="http://schemas.microsoft.com/office/drawing/2014/main" id="{785CEDB6-9660-6535-B0C4-310212787319}"/>
              </a:ext>
            </a:extLst>
          </p:cNvPr>
          <p:cNvGrpSpPr/>
          <p:nvPr/>
        </p:nvGrpSpPr>
        <p:grpSpPr>
          <a:xfrm>
            <a:off x="2552109" y="3820997"/>
            <a:ext cx="1756912" cy="1150795"/>
            <a:chOff x="1428641" y="3644867"/>
            <a:chExt cx="884212" cy="863096"/>
          </a:xfrm>
        </p:grpSpPr>
        <p:cxnSp>
          <p:nvCxnSpPr>
            <p:cNvPr id="115" name="Straight Connector 114">
              <a:extLst>
                <a:ext uri="{FF2B5EF4-FFF2-40B4-BE49-F238E27FC236}">
                  <a16:creationId xmlns:a16="http://schemas.microsoft.com/office/drawing/2014/main" id="{751A6E67-A9F2-5506-C586-D257CE6A76FB}"/>
                </a:ext>
              </a:extLst>
            </p:cNvPr>
            <p:cNvCxnSpPr>
              <a:cxnSpLocks/>
            </p:cNvCxnSpPr>
            <p:nvPr/>
          </p:nvCxnSpPr>
          <p:spPr>
            <a:xfrm flipV="1">
              <a:off x="1435360" y="3654936"/>
              <a:ext cx="0" cy="162109"/>
            </a:xfrm>
            <a:prstGeom prst="line">
              <a:avLst/>
            </a:prstGeom>
            <a:noFill/>
            <a:ln w="19050" cap="flat" cmpd="sng" algn="ctr">
              <a:solidFill>
                <a:srgbClr val="000000"/>
              </a:solidFill>
              <a:prstDash val="solid"/>
            </a:ln>
            <a:effectLst/>
          </p:spPr>
        </p:cxnSp>
        <p:cxnSp>
          <p:nvCxnSpPr>
            <p:cNvPr id="116" name="Straight Connector 115">
              <a:extLst>
                <a:ext uri="{FF2B5EF4-FFF2-40B4-BE49-F238E27FC236}">
                  <a16:creationId xmlns:a16="http://schemas.microsoft.com/office/drawing/2014/main" id="{43E13AC4-EA33-5696-BE42-6B1C04517092}"/>
                </a:ext>
              </a:extLst>
            </p:cNvPr>
            <p:cNvCxnSpPr>
              <a:cxnSpLocks/>
            </p:cNvCxnSpPr>
            <p:nvPr/>
          </p:nvCxnSpPr>
          <p:spPr>
            <a:xfrm>
              <a:off x="1428641" y="3654936"/>
              <a:ext cx="884212" cy="0"/>
            </a:xfrm>
            <a:prstGeom prst="line">
              <a:avLst/>
            </a:prstGeom>
            <a:noFill/>
            <a:ln w="19050" cap="flat" cmpd="sng" algn="ctr">
              <a:solidFill>
                <a:srgbClr val="000000"/>
              </a:solidFill>
              <a:prstDash val="solid"/>
            </a:ln>
            <a:effectLst/>
          </p:spPr>
        </p:cxnSp>
        <p:cxnSp>
          <p:nvCxnSpPr>
            <p:cNvPr id="117" name="Straight Connector 116">
              <a:extLst>
                <a:ext uri="{FF2B5EF4-FFF2-40B4-BE49-F238E27FC236}">
                  <a16:creationId xmlns:a16="http://schemas.microsoft.com/office/drawing/2014/main" id="{8C7A3304-BA12-F862-7CC4-E6076F2FA463}"/>
                </a:ext>
              </a:extLst>
            </p:cNvPr>
            <p:cNvCxnSpPr>
              <a:cxnSpLocks/>
            </p:cNvCxnSpPr>
            <p:nvPr/>
          </p:nvCxnSpPr>
          <p:spPr>
            <a:xfrm>
              <a:off x="2312853" y="3644867"/>
              <a:ext cx="0" cy="863096"/>
            </a:xfrm>
            <a:prstGeom prst="line">
              <a:avLst/>
            </a:prstGeom>
            <a:noFill/>
            <a:ln w="19050" cap="flat" cmpd="sng" algn="ctr">
              <a:solidFill>
                <a:srgbClr val="000000"/>
              </a:solidFill>
              <a:prstDash val="solid"/>
            </a:ln>
            <a:effectLst/>
          </p:spPr>
        </p:cxnSp>
      </p:grpSp>
      <p:grpSp>
        <p:nvGrpSpPr>
          <p:cNvPr id="140" name="Group 139">
            <a:extLst>
              <a:ext uri="{FF2B5EF4-FFF2-40B4-BE49-F238E27FC236}">
                <a16:creationId xmlns:a16="http://schemas.microsoft.com/office/drawing/2014/main" id="{DF773C46-8F93-AFE5-8666-45146C5C8C90}"/>
              </a:ext>
            </a:extLst>
          </p:cNvPr>
          <p:cNvGrpSpPr/>
          <p:nvPr/>
        </p:nvGrpSpPr>
        <p:grpSpPr>
          <a:xfrm>
            <a:off x="8416291" y="2775852"/>
            <a:ext cx="1794080" cy="1680064"/>
            <a:chOff x="1382725" y="3662631"/>
            <a:chExt cx="935754" cy="920920"/>
          </a:xfrm>
        </p:grpSpPr>
        <p:cxnSp>
          <p:nvCxnSpPr>
            <p:cNvPr id="141" name="Straight Connector 140">
              <a:extLst>
                <a:ext uri="{FF2B5EF4-FFF2-40B4-BE49-F238E27FC236}">
                  <a16:creationId xmlns:a16="http://schemas.microsoft.com/office/drawing/2014/main" id="{BF18D262-9B35-212A-6CA7-F1B1DEB7D288}"/>
                </a:ext>
              </a:extLst>
            </p:cNvPr>
            <p:cNvCxnSpPr>
              <a:cxnSpLocks/>
            </p:cNvCxnSpPr>
            <p:nvPr/>
          </p:nvCxnSpPr>
          <p:spPr>
            <a:xfrm flipV="1">
              <a:off x="1389510" y="3664029"/>
              <a:ext cx="0" cy="118278"/>
            </a:xfrm>
            <a:prstGeom prst="line">
              <a:avLst/>
            </a:prstGeom>
            <a:noFill/>
            <a:ln w="19050" cap="flat" cmpd="sng" algn="ctr">
              <a:solidFill>
                <a:srgbClr val="000000"/>
              </a:solidFill>
              <a:prstDash val="solid"/>
            </a:ln>
            <a:effectLst/>
          </p:spPr>
        </p:cxnSp>
        <p:cxnSp>
          <p:nvCxnSpPr>
            <p:cNvPr id="142" name="Straight Connector 141">
              <a:extLst>
                <a:ext uri="{FF2B5EF4-FFF2-40B4-BE49-F238E27FC236}">
                  <a16:creationId xmlns:a16="http://schemas.microsoft.com/office/drawing/2014/main" id="{7381164E-6443-8956-A7F6-EE3A77F16B35}"/>
                </a:ext>
              </a:extLst>
            </p:cNvPr>
            <p:cNvCxnSpPr>
              <a:cxnSpLocks/>
            </p:cNvCxnSpPr>
            <p:nvPr/>
          </p:nvCxnSpPr>
          <p:spPr>
            <a:xfrm>
              <a:off x="1382725" y="3662631"/>
              <a:ext cx="935754" cy="0"/>
            </a:xfrm>
            <a:prstGeom prst="line">
              <a:avLst/>
            </a:prstGeom>
            <a:noFill/>
            <a:ln w="19050" cap="flat" cmpd="sng" algn="ctr">
              <a:solidFill>
                <a:srgbClr val="000000"/>
              </a:solidFill>
              <a:prstDash val="solid"/>
            </a:ln>
            <a:effectLst/>
          </p:spPr>
        </p:cxnSp>
        <p:cxnSp>
          <p:nvCxnSpPr>
            <p:cNvPr id="143" name="Straight Connector 142">
              <a:extLst>
                <a:ext uri="{FF2B5EF4-FFF2-40B4-BE49-F238E27FC236}">
                  <a16:creationId xmlns:a16="http://schemas.microsoft.com/office/drawing/2014/main" id="{6D41047F-8DD0-B186-0E1A-93E7762706C5}"/>
                </a:ext>
              </a:extLst>
            </p:cNvPr>
            <p:cNvCxnSpPr>
              <a:cxnSpLocks/>
            </p:cNvCxnSpPr>
            <p:nvPr/>
          </p:nvCxnSpPr>
          <p:spPr>
            <a:xfrm>
              <a:off x="2312853" y="3662631"/>
              <a:ext cx="0" cy="920920"/>
            </a:xfrm>
            <a:prstGeom prst="line">
              <a:avLst/>
            </a:prstGeom>
            <a:noFill/>
            <a:ln w="19050" cap="flat" cmpd="sng" algn="ctr">
              <a:solidFill>
                <a:srgbClr val="000000"/>
              </a:solidFill>
              <a:prstDash val="solid"/>
            </a:ln>
            <a:effectLst/>
          </p:spPr>
        </p:cxnSp>
      </p:grpSp>
      <p:sp>
        <p:nvSpPr>
          <p:cNvPr id="145" name="TextBox 144">
            <a:extLst>
              <a:ext uri="{FF2B5EF4-FFF2-40B4-BE49-F238E27FC236}">
                <a16:creationId xmlns:a16="http://schemas.microsoft.com/office/drawing/2014/main" id="{8E119C08-7A95-9AE1-0817-A158DCD18975}"/>
              </a:ext>
            </a:extLst>
          </p:cNvPr>
          <p:cNvSpPr txBox="1"/>
          <p:nvPr/>
        </p:nvSpPr>
        <p:spPr>
          <a:xfrm>
            <a:off x="8201711" y="5419583"/>
            <a:ext cx="557845" cy="486724"/>
          </a:xfrm>
          <a:prstGeom prst="rect">
            <a:avLst/>
          </a:prstGeom>
          <a:noFill/>
        </p:spPr>
        <p:txBody>
          <a:bodyPr wrap="none" lIns="0" tIns="48000" rIns="0" bIns="48000" rtlCol="0">
            <a:spAutoFit/>
          </a:bodyPr>
          <a:lstStyle/>
          <a:p>
            <a:pPr marL="0" marR="0" lvl="0" indent="0" algn="ctr" defTabSz="121908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1F3D7B"/>
                </a:solidFill>
                <a:effectLst/>
                <a:uLnTx/>
                <a:uFillTx/>
                <a:latin typeface="Arial"/>
                <a:ea typeface="+mn-ea"/>
                <a:cs typeface="Arial"/>
                <a:sym typeface="Arial"/>
              </a:rPr>
              <a:t>D arm </a:t>
            </a:r>
            <a:br>
              <a:rPr kumimoji="0" lang="en-US" sz="1333" b="1" i="0" u="none" strike="noStrike" kern="0" cap="none" spc="0" normalizeH="0" baseline="0" noProof="0" dirty="0">
                <a:ln>
                  <a:noFill/>
                </a:ln>
                <a:solidFill>
                  <a:srgbClr val="1F3D7B"/>
                </a:solidFill>
                <a:effectLst/>
                <a:uLnTx/>
                <a:uFillTx/>
                <a:latin typeface="Arial"/>
                <a:ea typeface="+mn-ea"/>
                <a:cs typeface="Arial"/>
                <a:sym typeface="Arial"/>
              </a:rPr>
            </a:br>
            <a:r>
              <a:rPr kumimoji="0" lang="en-US" sz="1200" b="1" i="0" u="none" strike="noStrike" kern="0" cap="none" spc="0" normalizeH="0" baseline="0" noProof="0" dirty="0">
                <a:ln>
                  <a:noFill/>
                </a:ln>
                <a:solidFill>
                  <a:srgbClr val="1F3D7B"/>
                </a:solidFill>
                <a:effectLst/>
                <a:uLnTx/>
                <a:uFillTx/>
                <a:latin typeface="Arial"/>
                <a:ea typeface="+mn-ea"/>
                <a:cs typeface="Arial"/>
                <a:sym typeface="Arial"/>
              </a:rPr>
              <a:t>(N=366)</a:t>
            </a:r>
            <a:endParaRPr kumimoji="0" lang="en-US" sz="1333" b="1" i="0" u="none" strike="noStrike" kern="0" cap="none" spc="0" normalizeH="0" baseline="0" noProof="0" dirty="0">
              <a:ln>
                <a:noFill/>
              </a:ln>
              <a:solidFill>
                <a:srgbClr val="1F3D7B"/>
              </a:solidFill>
              <a:effectLst/>
              <a:uLnTx/>
              <a:uFillTx/>
              <a:latin typeface="Arial"/>
              <a:ea typeface="+mn-ea"/>
              <a:cs typeface="Arial"/>
              <a:sym typeface="Arial"/>
            </a:endParaRPr>
          </a:p>
        </p:txBody>
      </p:sp>
      <p:sp>
        <p:nvSpPr>
          <p:cNvPr id="146" name="TextBox 145">
            <a:extLst>
              <a:ext uri="{FF2B5EF4-FFF2-40B4-BE49-F238E27FC236}">
                <a16:creationId xmlns:a16="http://schemas.microsoft.com/office/drawing/2014/main" id="{E8F83D8F-F403-557F-E349-008198559434}"/>
              </a:ext>
            </a:extLst>
          </p:cNvPr>
          <p:cNvSpPr txBox="1"/>
          <p:nvPr/>
        </p:nvSpPr>
        <p:spPr>
          <a:xfrm>
            <a:off x="9914042" y="5419583"/>
            <a:ext cx="732572" cy="486724"/>
          </a:xfrm>
          <a:prstGeom prst="rect">
            <a:avLst/>
          </a:prstGeom>
          <a:noFill/>
        </p:spPr>
        <p:txBody>
          <a:bodyPr wrap="none" lIns="0" tIns="48000" rIns="0" bIns="48000" rtlCol="0">
            <a:spAutoFit/>
          </a:bodyPr>
          <a:lstStyle/>
          <a:p>
            <a:pPr marL="0" marR="0" lvl="0" indent="0" algn="ctr" defTabSz="121908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C41F3E"/>
                </a:solidFill>
                <a:effectLst/>
                <a:uLnTx/>
                <a:uFillTx/>
                <a:latin typeface="Arial"/>
                <a:ea typeface="+mn-ea"/>
                <a:cs typeface="Arial"/>
                <a:sym typeface="Arial"/>
              </a:rPr>
              <a:t>PBO arm</a:t>
            </a:r>
            <a:br>
              <a:rPr kumimoji="0" lang="en-US" sz="1333" b="1" i="0" u="none" strike="noStrike" kern="0" cap="none" spc="0" normalizeH="0" baseline="0" noProof="0" dirty="0">
                <a:ln>
                  <a:noFill/>
                </a:ln>
                <a:solidFill>
                  <a:srgbClr val="C41F3E"/>
                </a:solidFill>
                <a:effectLst/>
                <a:uLnTx/>
                <a:uFillTx/>
                <a:latin typeface="Arial"/>
                <a:ea typeface="+mn-ea"/>
                <a:cs typeface="Arial"/>
                <a:sym typeface="Arial"/>
              </a:rPr>
            </a:br>
            <a:r>
              <a:rPr kumimoji="0" lang="en-US" sz="1200" b="1" i="0" u="none" strike="noStrike" kern="0" cap="none" spc="0" normalizeH="0" baseline="0" noProof="0" dirty="0">
                <a:ln>
                  <a:noFill/>
                </a:ln>
                <a:solidFill>
                  <a:srgbClr val="C41F3E"/>
                </a:solidFill>
                <a:effectLst/>
                <a:uLnTx/>
                <a:uFillTx/>
                <a:latin typeface="Arial"/>
                <a:ea typeface="+mn-ea"/>
                <a:cs typeface="Arial"/>
                <a:sym typeface="Arial"/>
              </a:rPr>
              <a:t>(N=374)</a:t>
            </a:r>
            <a:endParaRPr kumimoji="0" lang="en-US" sz="1333" b="1" i="0" u="none" strike="noStrike" kern="0" cap="none" spc="0" normalizeH="0" baseline="0" noProof="0" dirty="0">
              <a:ln>
                <a:noFill/>
              </a:ln>
              <a:solidFill>
                <a:srgbClr val="C41F3E"/>
              </a:solidFill>
              <a:effectLst/>
              <a:uLnTx/>
              <a:uFillTx/>
              <a:latin typeface="Arial"/>
              <a:ea typeface="+mn-ea"/>
              <a:cs typeface="Arial"/>
              <a:sym typeface="Arial"/>
            </a:endParaRPr>
          </a:p>
        </p:txBody>
      </p:sp>
      <p:sp>
        <p:nvSpPr>
          <p:cNvPr id="149" name="TextBox 148">
            <a:extLst>
              <a:ext uri="{FF2B5EF4-FFF2-40B4-BE49-F238E27FC236}">
                <a16:creationId xmlns:a16="http://schemas.microsoft.com/office/drawing/2014/main" id="{69802DBA-B864-3DDE-3EDA-F9B27EC957A7}"/>
              </a:ext>
            </a:extLst>
          </p:cNvPr>
          <p:cNvSpPr txBox="1"/>
          <p:nvPr/>
        </p:nvSpPr>
        <p:spPr>
          <a:xfrm>
            <a:off x="2226760" y="5419583"/>
            <a:ext cx="557845" cy="486724"/>
          </a:xfrm>
          <a:prstGeom prst="rect">
            <a:avLst/>
          </a:prstGeom>
          <a:noFill/>
        </p:spPr>
        <p:txBody>
          <a:bodyPr wrap="none" lIns="0" tIns="48000" rIns="0" bIns="48000" rtlCol="0">
            <a:spAutoFit/>
          </a:bodyPr>
          <a:lstStyle/>
          <a:p>
            <a:pPr marL="0" marR="0" lvl="0" indent="0" algn="ctr" defTabSz="121908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1F3D7B"/>
                </a:solidFill>
                <a:effectLst/>
                <a:uLnTx/>
                <a:uFillTx/>
                <a:latin typeface="Arial"/>
                <a:ea typeface="+mn-ea"/>
                <a:cs typeface="Arial"/>
                <a:sym typeface="Arial"/>
              </a:rPr>
              <a:t>D arm </a:t>
            </a:r>
            <a:br>
              <a:rPr kumimoji="0" lang="en-US" sz="1333" b="1" i="0" u="none" strike="noStrike" kern="0" cap="none" spc="0" normalizeH="0" baseline="0" noProof="0" dirty="0">
                <a:ln>
                  <a:noFill/>
                </a:ln>
                <a:solidFill>
                  <a:srgbClr val="1F3D7B"/>
                </a:solidFill>
                <a:effectLst/>
                <a:uLnTx/>
                <a:uFillTx/>
                <a:latin typeface="Arial"/>
                <a:ea typeface="+mn-ea"/>
                <a:cs typeface="Arial"/>
                <a:sym typeface="Arial"/>
              </a:rPr>
            </a:br>
            <a:r>
              <a:rPr kumimoji="0" lang="en-US" sz="1200" b="1" i="0" u="none" strike="noStrike" kern="0" cap="none" spc="0" normalizeH="0" baseline="0" noProof="0" dirty="0">
                <a:ln>
                  <a:noFill/>
                </a:ln>
                <a:solidFill>
                  <a:srgbClr val="1F3D7B"/>
                </a:solidFill>
                <a:effectLst/>
                <a:uLnTx/>
                <a:uFillTx/>
                <a:latin typeface="Arial"/>
                <a:ea typeface="+mn-ea"/>
                <a:cs typeface="Arial"/>
                <a:sym typeface="Arial"/>
              </a:rPr>
              <a:t>(N=366)</a:t>
            </a:r>
            <a:endParaRPr kumimoji="0" lang="en-US" sz="1333" b="1" i="0" u="none" strike="noStrike" kern="0" cap="none" spc="0" normalizeH="0" baseline="0" noProof="0" dirty="0">
              <a:ln>
                <a:noFill/>
              </a:ln>
              <a:solidFill>
                <a:srgbClr val="1F3D7B"/>
              </a:solidFill>
              <a:effectLst/>
              <a:uLnTx/>
              <a:uFillTx/>
              <a:latin typeface="Arial"/>
              <a:ea typeface="+mn-ea"/>
              <a:cs typeface="Arial"/>
              <a:sym typeface="Arial"/>
            </a:endParaRPr>
          </a:p>
        </p:txBody>
      </p:sp>
      <p:sp>
        <p:nvSpPr>
          <p:cNvPr id="150" name="TextBox 149">
            <a:extLst>
              <a:ext uri="{FF2B5EF4-FFF2-40B4-BE49-F238E27FC236}">
                <a16:creationId xmlns:a16="http://schemas.microsoft.com/office/drawing/2014/main" id="{1C079109-E109-68B0-D3B5-E19821031ED0}"/>
              </a:ext>
            </a:extLst>
          </p:cNvPr>
          <p:cNvSpPr txBox="1"/>
          <p:nvPr/>
        </p:nvSpPr>
        <p:spPr>
          <a:xfrm>
            <a:off x="3939091" y="5419583"/>
            <a:ext cx="732572" cy="486724"/>
          </a:xfrm>
          <a:prstGeom prst="rect">
            <a:avLst/>
          </a:prstGeom>
          <a:noFill/>
        </p:spPr>
        <p:txBody>
          <a:bodyPr wrap="none" lIns="0" tIns="48000" rIns="0" bIns="48000" rtlCol="0">
            <a:spAutoFit/>
          </a:bodyPr>
          <a:lstStyle/>
          <a:p>
            <a:pPr marL="0" marR="0" lvl="0" indent="0" algn="ctr" defTabSz="121908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C41F3E"/>
                </a:solidFill>
                <a:effectLst/>
                <a:uLnTx/>
                <a:uFillTx/>
                <a:latin typeface="Arial"/>
                <a:ea typeface="+mn-ea"/>
                <a:cs typeface="Arial"/>
                <a:sym typeface="Arial"/>
              </a:rPr>
              <a:t>PBO arm</a:t>
            </a:r>
            <a:br>
              <a:rPr kumimoji="0" lang="en-US" sz="1333" b="1" i="0" u="none" strike="noStrike" kern="0" cap="none" spc="0" normalizeH="0" baseline="0" noProof="0" dirty="0">
                <a:ln>
                  <a:noFill/>
                </a:ln>
                <a:solidFill>
                  <a:srgbClr val="C41F3E"/>
                </a:solidFill>
                <a:effectLst/>
                <a:uLnTx/>
                <a:uFillTx/>
                <a:latin typeface="Arial"/>
                <a:ea typeface="+mn-ea"/>
                <a:cs typeface="Arial"/>
                <a:sym typeface="Arial"/>
              </a:rPr>
            </a:br>
            <a:r>
              <a:rPr kumimoji="0" lang="en-US" sz="1200" b="1" i="0" u="none" strike="noStrike" kern="0" cap="none" spc="0" normalizeH="0" baseline="0" noProof="0" dirty="0">
                <a:ln>
                  <a:noFill/>
                </a:ln>
                <a:solidFill>
                  <a:srgbClr val="C41F3E"/>
                </a:solidFill>
                <a:effectLst/>
                <a:uLnTx/>
                <a:uFillTx/>
                <a:latin typeface="Arial"/>
                <a:ea typeface="+mn-ea"/>
                <a:cs typeface="Arial"/>
                <a:sym typeface="Arial"/>
              </a:rPr>
              <a:t>(N=374)</a:t>
            </a:r>
            <a:endParaRPr kumimoji="0" lang="en-US" sz="1333" b="1" i="0" u="none" strike="noStrike" kern="0" cap="none" spc="0" normalizeH="0" baseline="0" noProof="0" dirty="0">
              <a:ln>
                <a:noFill/>
              </a:ln>
              <a:solidFill>
                <a:srgbClr val="C41F3E"/>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EB92DD82-D2A5-E192-DC9C-DE3B5B85EEB8}"/>
              </a:ext>
            </a:extLst>
          </p:cNvPr>
          <p:cNvSpPr txBox="1"/>
          <p:nvPr/>
        </p:nvSpPr>
        <p:spPr>
          <a:xfrm>
            <a:off x="4293342" y="4011450"/>
            <a:ext cx="1915869" cy="58496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noProof="0" dirty="0">
                <a:ln>
                  <a:noFill/>
                </a:ln>
                <a:solidFill>
                  <a:prstClr val="black"/>
                </a:solidFill>
                <a:effectLst/>
                <a:uLnTx/>
                <a:uFillTx/>
                <a:latin typeface="Arial"/>
                <a:ea typeface="+mn-ea"/>
                <a:cs typeface="+mn-cs"/>
              </a:rPr>
              <a:t>P-value = </a:t>
            </a:r>
            <a:r>
              <a:rPr kumimoji="0" lang="en-GB" sz="1067" b="0" i="0" u="none" strike="noStrike" kern="1200" cap="none" spc="0" normalizeH="0" baseline="0" noProof="0" dirty="0">
                <a:ln>
                  <a:noFill/>
                </a:ln>
                <a:solidFill>
                  <a:prstClr val="black"/>
                </a:solidFill>
                <a:effectLst/>
                <a:uLnTx/>
                <a:uFillTx/>
                <a:latin typeface="Arial"/>
                <a:ea typeface="+mn-ea"/>
                <a:cs typeface="+mn-cs"/>
              </a:rPr>
              <a:t>0.000036</a:t>
            </a:r>
            <a:r>
              <a:rPr kumimoji="0" lang="en-GB" sz="1067" b="0" i="1" u="none" strike="noStrike" kern="1200" cap="none" spc="0" normalizeH="0" baseline="0" noProof="0" dirty="0">
                <a:ln>
                  <a:noFill/>
                </a:ln>
                <a:solidFill>
                  <a:prstClr val="black"/>
                </a:solidFill>
                <a:effectLst/>
                <a:uLnTx/>
                <a:uFillTx/>
                <a:latin typeface="Arial"/>
                <a:ea typeface="+mn-ea"/>
                <a:cs typeface="+mn-cs"/>
              </a:rPr>
              <a:t> </a:t>
            </a:r>
            <a:br>
              <a:rPr kumimoji="0" lang="en-GB" sz="1067" b="0" i="1" u="none" strike="noStrike" kern="1200" cap="none" spc="0" normalizeH="0" baseline="0" noProof="0" dirty="0">
                <a:ln>
                  <a:noFill/>
                </a:ln>
                <a:solidFill>
                  <a:prstClr val="black"/>
                </a:solidFill>
                <a:effectLst/>
                <a:uLnTx/>
                <a:uFillTx/>
                <a:latin typeface="Arial"/>
                <a:ea typeface="+mn-ea"/>
                <a:cs typeface="+mn-cs"/>
              </a:rPr>
            </a:br>
            <a:r>
              <a:rPr kumimoji="0" lang="en-GB" sz="1067" b="0" i="0" u="none" strike="noStrike" kern="1200" cap="none" spc="0" normalizeH="0" baseline="0" noProof="0" dirty="0">
                <a:ln>
                  <a:noFill/>
                </a:ln>
                <a:solidFill>
                  <a:prstClr val="black"/>
                </a:solidFill>
                <a:effectLst/>
                <a:uLnTx/>
                <a:uFillTx/>
                <a:latin typeface="Arial"/>
                <a:ea typeface="+mn-ea"/>
                <a:cs typeface="+mn-cs"/>
              </a:rPr>
              <a:t>based on interim </a:t>
            </a:r>
            <a:br>
              <a:rPr kumimoji="0" lang="en-GB" sz="1067" b="0" i="0" u="none" strike="noStrike" kern="1200" cap="none" spc="0" normalizeH="0" baseline="0" noProof="0" dirty="0">
                <a:ln>
                  <a:noFill/>
                </a:ln>
                <a:solidFill>
                  <a:prstClr val="black"/>
                </a:solidFill>
                <a:effectLst/>
                <a:uLnTx/>
                <a:uFillTx/>
                <a:latin typeface="Arial"/>
                <a:ea typeface="+mn-ea"/>
                <a:cs typeface="+mn-cs"/>
              </a:rPr>
            </a:br>
            <a:r>
              <a:rPr kumimoji="0" lang="en-GB" sz="1067" b="0" i="0" u="none" strike="noStrike" kern="1200" cap="none" spc="0" normalizeH="0" baseline="0" noProof="0" dirty="0">
                <a:ln>
                  <a:noFill/>
                </a:ln>
                <a:solidFill>
                  <a:prstClr val="black"/>
                </a:solidFill>
                <a:effectLst/>
                <a:uLnTx/>
                <a:uFillTx/>
                <a:latin typeface="Arial"/>
                <a:ea typeface="+mn-ea"/>
                <a:cs typeface="+mn-cs"/>
              </a:rPr>
              <a:t>analysis (n=402)</a:t>
            </a:r>
            <a:r>
              <a:rPr kumimoji="0" lang="en-GB" sz="1067" b="0" i="0" u="none" strike="noStrike" kern="1200" cap="none" spc="0" normalizeH="0" baseline="30000" noProof="0" dirty="0">
                <a:ln>
                  <a:noFill/>
                </a:ln>
                <a:solidFill>
                  <a:prstClr val="black"/>
                </a:solidFill>
                <a:effectLst/>
                <a:uLnTx/>
                <a:uFillTx/>
                <a:latin typeface="Arial"/>
                <a:ea typeface="+mn-ea"/>
                <a:cs typeface="+mn-cs"/>
              </a:rPr>
              <a:t>‡</a:t>
            </a:r>
            <a:r>
              <a:rPr kumimoji="0" lang="en-GB" sz="1067" b="0" i="0" u="none" strike="noStrike" kern="1200" cap="none" spc="0" normalizeH="0" baseline="0" noProof="0" dirty="0">
                <a:ln>
                  <a:noFill/>
                </a:ln>
                <a:solidFill>
                  <a:prstClr val="black"/>
                </a:solidFill>
                <a:effectLst/>
                <a:uLnTx/>
                <a:uFillTx/>
                <a:latin typeface="Arial"/>
                <a:ea typeface="+mn-ea"/>
                <a:cs typeface="+mn-cs"/>
              </a:rPr>
              <a:t>  </a:t>
            </a:r>
          </a:p>
        </p:txBody>
      </p:sp>
      <p:sp>
        <p:nvSpPr>
          <p:cNvPr id="5" name="TextBox 4">
            <a:extLst>
              <a:ext uri="{FF2B5EF4-FFF2-40B4-BE49-F238E27FC236}">
                <a16:creationId xmlns:a16="http://schemas.microsoft.com/office/drawing/2014/main" id="{05C62B0B-846C-EFBF-A910-8018B8E5D55E}"/>
              </a:ext>
            </a:extLst>
          </p:cNvPr>
          <p:cNvSpPr txBox="1"/>
          <p:nvPr/>
        </p:nvSpPr>
        <p:spPr>
          <a:xfrm>
            <a:off x="10185043" y="3390828"/>
            <a:ext cx="1915869" cy="58496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noProof="0" dirty="0">
                <a:ln>
                  <a:noFill/>
                </a:ln>
                <a:solidFill>
                  <a:prstClr val="black"/>
                </a:solidFill>
                <a:effectLst/>
                <a:uLnTx/>
                <a:uFillTx/>
                <a:latin typeface="Arial"/>
                <a:ea typeface="+mn-ea"/>
                <a:cs typeface="+mn-cs"/>
              </a:rPr>
              <a:t>P-value = </a:t>
            </a:r>
            <a:r>
              <a:rPr kumimoji="0" lang="en-GB" sz="1067" b="0" i="0" u="none" strike="noStrike" kern="1200" cap="none" spc="0" normalizeH="0" baseline="0" noProof="0" dirty="0">
                <a:ln>
                  <a:noFill/>
                </a:ln>
                <a:solidFill>
                  <a:prstClr val="black"/>
                </a:solidFill>
                <a:effectLst/>
                <a:uLnTx/>
                <a:uFillTx/>
                <a:latin typeface="Arial"/>
                <a:ea typeface="+mn-ea"/>
                <a:cs typeface="+mn-cs"/>
              </a:rPr>
              <a:t>0.000002</a:t>
            </a:r>
            <a:r>
              <a:rPr kumimoji="0" lang="en-GB" sz="1067" b="0" i="1" u="none" strike="noStrike" kern="1200" cap="none" spc="0" normalizeH="0" baseline="0" noProof="0" dirty="0">
                <a:ln>
                  <a:noFill/>
                </a:ln>
                <a:solidFill>
                  <a:prstClr val="black"/>
                </a:solidFill>
                <a:effectLst/>
                <a:uLnTx/>
                <a:uFillTx/>
                <a:latin typeface="Arial"/>
                <a:ea typeface="+mn-ea"/>
                <a:cs typeface="+mn-cs"/>
              </a:rPr>
              <a:t> </a:t>
            </a:r>
            <a:br>
              <a:rPr kumimoji="0" lang="en-GB" sz="1067" b="0" i="1" u="none" strike="noStrike" kern="1200" cap="none" spc="0" normalizeH="0" baseline="0" noProof="0" dirty="0">
                <a:ln>
                  <a:noFill/>
                </a:ln>
                <a:solidFill>
                  <a:prstClr val="black"/>
                </a:solidFill>
                <a:effectLst/>
                <a:uLnTx/>
                <a:uFillTx/>
                <a:latin typeface="Arial"/>
                <a:ea typeface="+mn-ea"/>
                <a:cs typeface="+mn-cs"/>
              </a:rPr>
            </a:br>
            <a:r>
              <a:rPr kumimoji="0" lang="en-GB" sz="1067" b="0" i="0" u="none" strike="noStrike" kern="1200" cap="none" spc="0" normalizeH="0" baseline="0" noProof="0" dirty="0">
                <a:ln>
                  <a:noFill/>
                </a:ln>
                <a:solidFill>
                  <a:prstClr val="black"/>
                </a:solidFill>
                <a:effectLst/>
                <a:uLnTx/>
                <a:uFillTx/>
                <a:latin typeface="Arial"/>
                <a:ea typeface="+mn-ea"/>
                <a:cs typeface="+mn-cs"/>
              </a:rPr>
              <a:t>based on interim </a:t>
            </a:r>
            <a:br>
              <a:rPr kumimoji="0" lang="en-GB" sz="1067" b="0" i="0" u="none" strike="noStrike" kern="1200" cap="none" spc="0" normalizeH="0" baseline="0" noProof="0" dirty="0">
                <a:ln>
                  <a:noFill/>
                </a:ln>
                <a:solidFill>
                  <a:prstClr val="black"/>
                </a:solidFill>
                <a:effectLst/>
                <a:uLnTx/>
                <a:uFillTx/>
                <a:latin typeface="Arial"/>
                <a:ea typeface="+mn-ea"/>
                <a:cs typeface="+mn-cs"/>
              </a:rPr>
            </a:br>
            <a:r>
              <a:rPr kumimoji="0" lang="en-GB" sz="1067" b="0" i="0" u="none" strike="noStrike" kern="1200" cap="none" spc="0" normalizeH="0" baseline="0" noProof="0" dirty="0">
                <a:ln>
                  <a:noFill/>
                </a:ln>
                <a:solidFill>
                  <a:prstClr val="black"/>
                </a:solidFill>
                <a:effectLst/>
                <a:uLnTx/>
                <a:uFillTx/>
                <a:latin typeface="Arial"/>
                <a:ea typeface="+mn-ea"/>
                <a:cs typeface="+mn-cs"/>
              </a:rPr>
              <a:t>analysis (n=402)</a:t>
            </a:r>
            <a:r>
              <a:rPr kumimoji="0" lang="en-GB" sz="1067" b="0" i="0" u="none" strike="noStrike" kern="1200" cap="none" spc="0" normalizeH="0" baseline="30000" noProof="0" dirty="0">
                <a:ln>
                  <a:noFill/>
                </a:ln>
                <a:solidFill>
                  <a:prstClr val="black"/>
                </a:solidFill>
                <a:effectLst/>
                <a:uLnTx/>
                <a:uFillTx/>
                <a:latin typeface="Arial"/>
                <a:ea typeface="+mn-ea"/>
                <a:cs typeface="+mn-cs"/>
              </a:rPr>
              <a:t>‡</a:t>
            </a:r>
            <a:endParaRPr kumimoji="0" lang="en-GB" sz="1067"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Box 5">
            <a:extLst>
              <a:ext uri="{FF2B5EF4-FFF2-40B4-BE49-F238E27FC236}">
                <a16:creationId xmlns:a16="http://schemas.microsoft.com/office/drawing/2014/main" id="{4BD42935-B735-A61D-3533-2425527471CF}"/>
              </a:ext>
            </a:extLst>
          </p:cNvPr>
          <p:cNvSpPr txBox="1"/>
          <p:nvPr/>
        </p:nvSpPr>
        <p:spPr>
          <a:xfrm>
            <a:off x="9618453" y="6090249"/>
            <a:ext cx="239039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a:ea typeface="+mn-ea"/>
                <a:cs typeface="+mn-cs"/>
              </a:rPr>
              <a:t>Heymach</a:t>
            </a:r>
            <a:r>
              <a:rPr kumimoji="0" lang="en-US" sz="1000" b="0" i="0" u="none" strike="noStrike" kern="1200" cap="none" spc="0" normalizeH="0" baseline="0" noProof="0" dirty="0">
                <a:ln>
                  <a:noFill/>
                </a:ln>
                <a:solidFill>
                  <a:prstClr val="black"/>
                </a:solidFill>
                <a:effectLst/>
                <a:uLnTx/>
                <a:uFillTx/>
                <a:latin typeface="Arial"/>
                <a:ea typeface="+mn-ea"/>
                <a:cs typeface="+mn-cs"/>
              </a:rPr>
              <a:t> AACR 2023; Abstract CT005</a:t>
            </a:r>
          </a:p>
        </p:txBody>
      </p:sp>
    </p:spTree>
    <p:extLst>
      <p:ext uri="{BB962C8B-B14F-4D97-AF65-F5344CB8AC3E}">
        <p14:creationId xmlns:p14="http://schemas.microsoft.com/office/powerpoint/2010/main" val="965223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25E51-52EF-442A-9859-DA03E9510381}"/>
              </a:ext>
            </a:extLst>
          </p:cNvPr>
          <p:cNvSpPr txBox="1">
            <a:spLocks/>
          </p:cNvSpPr>
          <p:nvPr/>
        </p:nvSpPr>
        <p:spPr>
          <a:xfrm>
            <a:off x="2398972" y="87428"/>
            <a:ext cx="7394053" cy="701598"/>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AEGEAN: Updated Event Free Survival</a:t>
            </a:r>
          </a:p>
        </p:txBody>
      </p:sp>
      <p:pic>
        <p:nvPicPr>
          <p:cNvPr id="5" name="Picture 4">
            <a:extLst>
              <a:ext uri="{FF2B5EF4-FFF2-40B4-BE49-F238E27FC236}">
                <a16:creationId xmlns:a16="http://schemas.microsoft.com/office/drawing/2014/main" id="{97C58B3A-CF7E-46A7-B319-E2D5F619AE79}"/>
              </a:ext>
            </a:extLst>
          </p:cNvPr>
          <p:cNvPicPr>
            <a:picLocks noChangeAspect="1"/>
          </p:cNvPicPr>
          <p:nvPr/>
        </p:nvPicPr>
        <p:blipFill>
          <a:blip r:embed="rId2"/>
          <a:stretch>
            <a:fillRect/>
          </a:stretch>
        </p:blipFill>
        <p:spPr>
          <a:xfrm>
            <a:off x="3316219" y="6373368"/>
            <a:ext cx="5942076" cy="484632"/>
          </a:xfrm>
          <a:prstGeom prst="rect">
            <a:avLst/>
          </a:prstGeom>
        </p:spPr>
      </p:pic>
      <p:pic>
        <p:nvPicPr>
          <p:cNvPr id="4" name="Picture 3">
            <a:extLst>
              <a:ext uri="{FF2B5EF4-FFF2-40B4-BE49-F238E27FC236}">
                <a16:creationId xmlns:a16="http://schemas.microsoft.com/office/drawing/2014/main" id="{51B8783B-3513-4DA1-B29A-260B512AAAE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78936" y="853242"/>
            <a:ext cx="10434127" cy="5391693"/>
          </a:xfrm>
          <a:prstGeom prst="rect">
            <a:avLst/>
          </a:prstGeom>
          <a:ln>
            <a:solidFill>
              <a:schemeClr val="tx1"/>
            </a:solidFill>
          </a:ln>
        </p:spPr>
      </p:pic>
    </p:spTree>
    <p:extLst>
      <p:ext uri="{BB962C8B-B14F-4D97-AF65-F5344CB8AC3E}">
        <p14:creationId xmlns:p14="http://schemas.microsoft.com/office/powerpoint/2010/main" val="970269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1898B-BA04-4FB9-98AD-28A2394AA076}"/>
              </a:ext>
            </a:extLst>
          </p:cNvPr>
          <p:cNvSpPr txBox="1">
            <a:spLocks/>
          </p:cNvSpPr>
          <p:nvPr/>
        </p:nvSpPr>
        <p:spPr>
          <a:xfrm>
            <a:off x="1828724" y="139563"/>
            <a:ext cx="8589483" cy="546238"/>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AEGEAN: Updated Overall Survival </a:t>
            </a:r>
          </a:p>
        </p:txBody>
      </p:sp>
      <p:pic>
        <p:nvPicPr>
          <p:cNvPr id="4" name="Picture 3">
            <a:extLst>
              <a:ext uri="{FF2B5EF4-FFF2-40B4-BE49-F238E27FC236}">
                <a16:creationId xmlns:a16="http://schemas.microsoft.com/office/drawing/2014/main" id="{484CF352-6696-401B-A473-C173CF6DB57E}"/>
              </a:ext>
            </a:extLst>
          </p:cNvPr>
          <p:cNvPicPr>
            <a:picLocks noChangeAspect="1"/>
          </p:cNvPicPr>
          <p:nvPr/>
        </p:nvPicPr>
        <p:blipFill>
          <a:blip r:embed="rId2"/>
          <a:srcRect t="1" b="-2245"/>
          <a:stretch>
            <a:fillRect/>
          </a:stretch>
        </p:blipFill>
        <p:spPr>
          <a:xfrm>
            <a:off x="444051" y="768927"/>
            <a:ext cx="11358831" cy="5949510"/>
          </a:xfrm>
          <a:prstGeom prst="rect">
            <a:avLst/>
          </a:prstGeom>
          <a:ln>
            <a:solidFill>
              <a:schemeClr val="tx1"/>
            </a:solidFill>
          </a:ln>
        </p:spPr>
      </p:pic>
    </p:spTree>
    <p:extLst>
      <p:ext uri="{BB962C8B-B14F-4D97-AF65-F5344CB8AC3E}">
        <p14:creationId xmlns:p14="http://schemas.microsoft.com/office/powerpoint/2010/main" val="2374754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KEYNOTE-671 Study Design&lt;br /&gt;Randomized, Double-Blind, Phase 3 Trial</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8E37EF8-56A8-0D50-9DD7-4A16118E7D1A}"/>
              </a:ext>
            </a:extLst>
          </p:cNvPr>
          <p:cNvSpPr txBox="1"/>
          <p:nvPr/>
        </p:nvSpPr>
        <p:spPr>
          <a:xfrm>
            <a:off x="2812211" y="6185140"/>
            <a:ext cx="366622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
        <p:nvSpPr>
          <p:cNvPr id="4" name="TextBox 3">
            <a:extLst>
              <a:ext uri="{FF2B5EF4-FFF2-40B4-BE49-F238E27FC236}">
                <a16:creationId xmlns:a16="http://schemas.microsoft.com/office/drawing/2014/main" id="{C71FEE5A-24AC-62E3-4006-FFA23A363FAB}"/>
              </a:ext>
            </a:extLst>
          </p:cNvPr>
          <p:cNvSpPr txBox="1"/>
          <p:nvPr/>
        </p:nvSpPr>
        <p:spPr>
          <a:xfrm>
            <a:off x="9379789" y="6554472"/>
            <a:ext cx="27490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cs typeface="Lucida Sans Unicode"/>
              </a:rPr>
              <a:t>Wakelee ASCO 2023; Abstract LBA1000</a:t>
            </a:r>
          </a:p>
        </p:txBody>
      </p:sp>
    </p:spTree>
    <p:extLst>
      <p:ext uri="{BB962C8B-B14F-4D97-AF65-F5344CB8AC3E}">
        <p14:creationId xmlns:p14="http://schemas.microsoft.com/office/powerpoint/2010/main" val="16607666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Pathological Response&lt;br /&gt;Assessed per Blinded, Independent Pathologist Review</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8ECAE5B-6077-9539-D432-5DE6368B9257}"/>
              </a:ext>
            </a:extLst>
          </p:cNvPr>
          <p:cNvSpPr txBox="1"/>
          <p:nvPr/>
        </p:nvSpPr>
        <p:spPr>
          <a:xfrm>
            <a:off x="2812211" y="6185140"/>
            <a:ext cx="366622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
        <p:nvSpPr>
          <p:cNvPr id="4" name="TextBox 3">
            <a:extLst>
              <a:ext uri="{FF2B5EF4-FFF2-40B4-BE49-F238E27FC236}">
                <a16:creationId xmlns:a16="http://schemas.microsoft.com/office/drawing/2014/main" id="{F6BF6A92-0C22-4DC7-4F6F-7226AA85B2B4}"/>
              </a:ext>
            </a:extLst>
          </p:cNvPr>
          <p:cNvSpPr txBox="1"/>
          <p:nvPr/>
        </p:nvSpPr>
        <p:spPr>
          <a:xfrm>
            <a:off x="9379789" y="6554472"/>
            <a:ext cx="27490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cs typeface="Lucida Sans Unicode"/>
              </a:rPr>
              <a:t>Wakelee ASCO 2023; Abstract LBA1000</a:t>
            </a:r>
          </a:p>
        </p:txBody>
      </p:sp>
      <p:sp>
        <p:nvSpPr>
          <p:cNvPr id="5" name="TextBox 4">
            <a:extLst>
              <a:ext uri="{FF2B5EF4-FFF2-40B4-BE49-F238E27FC236}">
                <a16:creationId xmlns:a16="http://schemas.microsoft.com/office/drawing/2014/main" id="{5E015B37-C176-312B-98F2-A705E61CD3D4}"/>
              </a:ext>
            </a:extLst>
          </p:cNvPr>
          <p:cNvSpPr txBox="1"/>
          <p:nvPr/>
        </p:nvSpPr>
        <p:spPr>
          <a:xfrm>
            <a:off x="10128448" y="0"/>
            <a:ext cx="1939955" cy="400110"/>
          </a:xfrm>
          <a:prstGeom prst="rect">
            <a:avLst/>
          </a:prstGeom>
          <a:noFill/>
        </p:spPr>
        <p:txBody>
          <a:bodyPr wrap="none" rtlCol="0">
            <a:spAutoFit/>
          </a:bodyPr>
          <a:lstStyle/>
          <a:p>
            <a:r>
              <a:rPr lang="en-US" sz="2000" dirty="0">
                <a:solidFill>
                  <a:srgbClr val="012457"/>
                </a:solidFill>
              </a:rPr>
              <a:t>KEYNOTE-671</a:t>
            </a:r>
          </a:p>
        </p:txBody>
      </p:sp>
    </p:spTree>
    <p:extLst>
      <p:ext uri="{BB962C8B-B14F-4D97-AF65-F5344CB8AC3E}">
        <p14:creationId xmlns:p14="http://schemas.microsoft.com/office/powerpoint/2010/main" val="68304607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4BA78-51E7-4DD1-B09E-0E83971786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9724" y="1839191"/>
            <a:ext cx="5780507" cy="3144289"/>
          </a:xfrm>
          <a:prstGeom prst="rect">
            <a:avLst/>
          </a:prstGeom>
          <a:ln>
            <a:solidFill>
              <a:schemeClr val="tx1"/>
            </a:solidFill>
          </a:ln>
        </p:spPr>
      </p:pic>
      <p:pic>
        <p:nvPicPr>
          <p:cNvPr id="5" name="Picture 4">
            <a:extLst>
              <a:ext uri="{FF2B5EF4-FFF2-40B4-BE49-F238E27FC236}">
                <a16:creationId xmlns:a16="http://schemas.microsoft.com/office/drawing/2014/main" id="{2062D5A6-E8EE-43A4-A551-CFD526032DF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31466" y="1839191"/>
            <a:ext cx="5704908" cy="3144289"/>
          </a:xfrm>
          <a:prstGeom prst="rect">
            <a:avLst/>
          </a:prstGeom>
          <a:ln>
            <a:solidFill>
              <a:schemeClr val="tx1"/>
            </a:solidFill>
          </a:ln>
        </p:spPr>
      </p:pic>
      <p:sp>
        <p:nvSpPr>
          <p:cNvPr id="6" name="TextBox 5">
            <a:extLst>
              <a:ext uri="{FF2B5EF4-FFF2-40B4-BE49-F238E27FC236}">
                <a16:creationId xmlns:a16="http://schemas.microsoft.com/office/drawing/2014/main" id="{B44C1ED8-127D-418A-8239-DAE72CFEABAB}"/>
              </a:ext>
            </a:extLst>
          </p:cNvPr>
          <p:cNvSpPr txBox="1"/>
          <p:nvPr/>
        </p:nvSpPr>
        <p:spPr>
          <a:xfrm>
            <a:off x="981363" y="1253067"/>
            <a:ext cx="4013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 Free Survival </a:t>
            </a:r>
          </a:p>
        </p:txBody>
      </p:sp>
      <p:sp>
        <p:nvSpPr>
          <p:cNvPr id="7" name="TextBox 6">
            <a:extLst>
              <a:ext uri="{FF2B5EF4-FFF2-40B4-BE49-F238E27FC236}">
                <a16:creationId xmlns:a16="http://schemas.microsoft.com/office/drawing/2014/main" id="{917B6704-4952-4381-B511-69F0FB0DB0CB}"/>
              </a:ext>
            </a:extLst>
          </p:cNvPr>
          <p:cNvSpPr txBox="1"/>
          <p:nvPr/>
        </p:nvSpPr>
        <p:spPr>
          <a:xfrm>
            <a:off x="7077320" y="1253067"/>
            <a:ext cx="4013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Overall Survival </a:t>
            </a:r>
          </a:p>
        </p:txBody>
      </p:sp>
      <p:sp>
        <p:nvSpPr>
          <p:cNvPr id="9" name="Title 1">
            <a:extLst>
              <a:ext uri="{FF2B5EF4-FFF2-40B4-BE49-F238E27FC236}">
                <a16:creationId xmlns:a16="http://schemas.microsoft.com/office/drawing/2014/main" id="{AEB19E3F-9FFE-4C2D-A52D-C3293CEB0011}"/>
              </a:ext>
            </a:extLst>
          </p:cNvPr>
          <p:cNvSpPr txBox="1">
            <a:spLocks/>
          </p:cNvSpPr>
          <p:nvPr/>
        </p:nvSpPr>
        <p:spPr>
          <a:xfrm>
            <a:off x="2782578" y="-243408"/>
            <a:ext cx="8589483" cy="1018579"/>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KEYNOTE-671: Updated Overall Survival </a:t>
            </a:r>
          </a:p>
        </p:txBody>
      </p:sp>
      <p:pic>
        <p:nvPicPr>
          <p:cNvPr id="12" name="Picture 11">
            <a:extLst>
              <a:ext uri="{FF2B5EF4-FFF2-40B4-BE49-F238E27FC236}">
                <a16:creationId xmlns:a16="http://schemas.microsoft.com/office/drawing/2014/main" id="{2D08C0D9-72A1-484B-9FE1-577500FE1447}"/>
              </a:ext>
            </a:extLst>
          </p:cNvPr>
          <p:cNvPicPr>
            <a:picLocks noChangeAspect="1"/>
          </p:cNvPicPr>
          <p:nvPr/>
        </p:nvPicPr>
        <p:blipFill>
          <a:blip r:embed="rId6"/>
          <a:stretch>
            <a:fillRect/>
          </a:stretch>
        </p:blipFill>
        <p:spPr>
          <a:xfrm>
            <a:off x="3261190" y="5604933"/>
            <a:ext cx="5942076" cy="848868"/>
          </a:xfrm>
          <a:prstGeom prst="rect">
            <a:avLst/>
          </a:prstGeom>
        </p:spPr>
      </p:pic>
      <p:sp>
        <p:nvSpPr>
          <p:cNvPr id="2" name="Rectangle 1">
            <a:extLst>
              <a:ext uri="{FF2B5EF4-FFF2-40B4-BE49-F238E27FC236}">
                <a16:creationId xmlns:a16="http://schemas.microsoft.com/office/drawing/2014/main" id="{1CE8F221-0767-184D-1BC4-04D75F4A044C}"/>
              </a:ext>
            </a:extLst>
          </p:cNvPr>
          <p:cNvSpPr/>
          <p:nvPr/>
        </p:nvSpPr>
        <p:spPr>
          <a:xfrm>
            <a:off x="352362" y="1874520"/>
            <a:ext cx="288032" cy="293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E67306-D6CF-613B-6EAA-02A490154ED4}"/>
              </a:ext>
            </a:extLst>
          </p:cNvPr>
          <p:cNvSpPr/>
          <p:nvPr/>
        </p:nvSpPr>
        <p:spPr>
          <a:xfrm>
            <a:off x="6263640" y="1865376"/>
            <a:ext cx="288032" cy="293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287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1D173-4CD8-40AC-8A63-8A232832097B}"/>
              </a:ext>
            </a:extLst>
          </p:cNvPr>
          <p:cNvSpPr txBox="1">
            <a:spLocks/>
          </p:cNvSpPr>
          <p:nvPr/>
        </p:nvSpPr>
        <p:spPr>
          <a:xfrm>
            <a:off x="3284157" y="0"/>
            <a:ext cx="10360501" cy="1470025"/>
          </a:xfrm>
          <a:prstGeom prst="rect">
            <a:avLst/>
          </a:prstGeom>
        </p:spPr>
        <p:txBody>
          <a:bodyPr vert="horz" wrap="square" lIns="91440" tIns="60944" rIns="12189" bIns="46038" numCol="1" anchor="b"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7FD5B776-2135-42AC-B239-B269BB2CB63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9663" y="2033117"/>
            <a:ext cx="11652673" cy="3035569"/>
          </a:xfrm>
          <a:prstGeom prst="rect">
            <a:avLst/>
          </a:prstGeom>
        </p:spPr>
      </p:pic>
      <p:sp>
        <p:nvSpPr>
          <p:cNvPr id="4" name="TextBox 3">
            <a:extLst>
              <a:ext uri="{FF2B5EF4-FFF2-40B4-BE49-F238E27FC236}">
                <a16:creationId xmlns:a16="http://schemas.microsoft.com/office/drawing/2014/main" id="{359A28DB-24FF-420F-BEB3-C11238368912}"/>
              </a:ext>
            </a:extLst>
          </p:cNvPr>
          <p:cNvSpPr txBox="1"/>
          <p:nvPr/>
        </p:nvSpPr>
        <p:spPr>
          <a:xfrm>
            <a:off x="3436960" y="411846"/>
            <a:ext cx="3997633"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CHECKMATE-77T</a:t>
            </a:r>
          </a:p>
        </p:txBody>
      </p:sp>
      <p:sp>
        <p:nvSpPr>
          <p:cNvPr id="5" name="TextBox 4">
            <a:extLst>
              <a:ext uri="{FF2B5EF4-FFF2-40B4-BE49-F238E27FC236}">
                <a16:creationId xmlns:a16="http://schemas.microsoft.com/office/drawing/2014/main" id="{E06B2970-7C06-0ECD-1771-152104C632E5}"/>
              </a:ext>
            </a:extLst>
          </p:cNvPr>
          <p:cNvSpPr txBox="1"/>
          <p:nvPr/>
        </p:nvSpPr>
        <p:spPr>
          <a:xfrm>
            <a:off x="9742547" y="6581001"/>
            <a:ext cx="24494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Cascone ESMO 2023; Abstract LBA1 </a:t>
            </a:r>
          </a:p>
        </p:txBody>
      </p:sp>
    </p:spTree>
    <p:extLst>
      <p:ext uri="{BB962C8B-B14F-4D97-AF65-F5344CB8AC3E}">
        <p14:creationId xmlns:p14="http://schemas.microsoft.com/office/powerpoint/2010/main" val="2027592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16BA7-8E34-6C8B-E858-49E636D4998A}"/>
            </a:ext>
          </a:extLst>
        </p:cNvPr>
        <p:cNvGrpSpPr/>
        <p:nvPr/>
      </p:nvGrpSpPr>
      <p:grpSpPr>
        <a:xfrm>
          <a:off x="0" y="0"/>
          <a:ext cx="0" cy="0"/>
          <a:chOff x="0" y="0"/>
          <a:chExt cx="0" cy="0"/>
        </a:xfrm>
      </p:grpSpPr>
      <p:sp>
        <p:nvSpPr>
          <p:cNvPr id="647" name="TextBox 646">
            <a:extLst>
              <a:ext uri="{FF2B5EF4-FFF2-40B4-BE49-F238E27FC236}">
                <a16:creationId xmlns:a16="http://schemas.microsoft.com/office/drawing/2014/main" id="{317B6BFB-F91F-A4BE-BB3F-A4FA508C576F}"/>
              </a:ext>
            </a:extLst>
          </p:cNvPr>
          <p:cNvSpPr txBox="1"/>
          <p:nvPr/>
        </p:nvSpPr>
        <p:spPr>
          <a:xfrm>
            <a:off x="900752" y="4984896"/>
            <a:ext cx="272832"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0</a:t>
            </a:r>
          </a:p>
        </p:txBody>
      </p:sp>
      <p:sp>
        <p:nvSpPr>
          <p:cNvPr id="97" name="TextBox 96">
            <a:extLst>
              <a:ext uri="{FF2B5EF4-FFF2-40B4-BE49-F238E27FC236}">
                <a16:creationId xmlns:a16="http://schemas.microsoft.com/office/drawing/2014/main" id="{D3976935-13ED-46F3-BFD8-34F2FE68B46D}"/>
              </a:ext>
            </a:extLst>
          </p:cNvPr>
          <p:cNvSpPr txBox="1"/>
          <p:nvPr/>
        </p:nvSpPr>
        <p:spPr>
          <a:xfrm>
            <a:off x="6615778" y="4984896"/>
            <a:ext cx="272832"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0</a:t>
            </a:r>
          </a:p>
        </p:txBody>
      </p:sp>
      <p:sp>
        <p:nvSpPr>
          <p:cNvPr id="928" name="Freeform 253">
            <a:extLst>
              <a:ext uri="{FF2B5EF4-FFF2-40B4-BE49-F238E27FC236}">
                <a16:creationId xmlns:a16="http://schemas.microsoft.com/office/drawing/2014/main" id="{8C82E641-ACF1-23CF-A516-2CE0E999536C}"/>
              </a:ext>
            </a:extLst>
          </p:cNvPr>
          <p:cNvSpPr/>
          <p:nvPr/>
        </p:nvSpPr>
        <p:spPr>
          <a:xfrm>
            <a:off x="3108974" y="3067302"/>
            <a:ext cx="67959" cy="2066544"/>
          </a:xfrm>
          <a:custGeom>
            <a:avLst/>
            <a:gdLst>
              <a:gd name="connsiteX0" fmla="*/ 0 w 12713"/>
              <a:gd name="connsiteY0" fmla="*/ 2319071 h 2319071"/>
              <a:gd name="connsiteX1" fmla="*/ 0 w 12713"/>
              <a:gd name="connsiteY1" fmla="*/ 0 h 2319071"/>
            </a:gdLst>
            <a:ahLst/>
            <a:cxnLst>
              <a:cxn ang="0">
                <a:pos x="connsiteX0" y="connsiteY0"/>
              </a:cxn>
              <a:cxn ang="0">
                <a:pos x="connsiteX1" y="connsiteY1"/>
              </a:cxn>
            </a:cxnLst>
            <a:rect l="l" t="t" r="r" b="b"/>
            <a:pathLst>
              <a:path w="12713" h="2319071">
                <a:moveTo>
                  <a:pt x="0" y="2319071"/>
                </a:moveTo>
                <a:lnTo>
                  <a:pt x="0" y="0"/>
                </a:lnTo>
              </a:path>
            </a:pathLst>
          </a:custGeom>
          <a:ln w="12704" cap="flat">
            <a:solidFill>
              <a:srgbClr val="4A4A49"/>
            </a:solidFill>
            <a:custDash>
              <a:ds d="0" sp="0"/>
              <a:ds d="225000" sp="168750"/>
            </a:custDash>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929" name="Freeform 253">
            <a:extLst>
              <a:ext uri="{FF2B5EF4-FFF2-40B4-BE49-F238E27FC236}">
                <a16:creationId xmlns:a16="http://schemas.microsoft.com/office/drawing/2014/main" id="{D3C4F30B-A0C1-52A5-2FD1-F2C203B0F931}"/>
              </a:ext>
            </a:extLst>
          </p:cNvPr>
          <p:cNvSpPr/>
          <p:nvPr/>
        </p:nvSpPr>
        <p:spPr>
          <a:xfrm>
            <a:off x="3585655" y="3119580"/>
            <a:ext cx="67959" cy="2011680"/>
          </a:xfrm>
          <a:custGeom>
            <a:avLst/>
            <a:gdLst>
              <a:gd name="connsiteX0" fmla="*/ 0 w 12713"/>
              <a:gd name="connsiteY0" fmla="*/ 2319071 h 2319071"/>
              <a:gd name="connsiteX1" fmla="*/ 0 w 12713"/>
              <a:gd name="connsiteY1" fmla="*/ 0 h 2319071"/>
            </a:gdLst>
            <a:ahLst/>
            <a:cxnLst>
              <a:cxn ang="0">
                <a:pos x="connsiteX0" y="connsiteY0"/>
              </a:cxn>
              <a:cxn ang="0">
                <a:pos x="connsiteX1" y="connsiteY1"/>
              </a:cxn>
            </a:cxnLst>
            <a:rect l="l" t="t" r="r" b="b"/>
            <a:pathLst>
              <a:path w="12713" h="2319071">
                <a:moveTo>
                  <a:pt x="0" y="2319071"/>
                </a:moveTo>
                <a:lnTo>
                  <a:pt x="0" y="0"/>
                </a:lnTo>
              </a:path>
            </a:pathLst>
          </a:custGeom>
          <a:ln w="12704" cap="flat">
            <a:solidFill>
              <a:srgbClr val="4A4A49"/>
            </a:solidFill>
            <a:custDash>
              <a:ds d="0" sp="0"/>
              <a:ds d="225000" sp="168750"/>
            </a:custDash>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633" name="Freeform 253">
            <a:extLst>
              <a:ext uri="{FF2B5EF4-FFF2-40B4-BE49-F238E27FC236}">
                <a16:creationId xmlns:a16="http://schemas.microsoft.com/office/drawing/2014/main" id="{D1651251-3D23-B93F-D04C-D9A273CB963A}"/>
              </a:ext>
            </a:extLst>
          </p:cNvPr>
          <p:cNvSpPr/>
          <p:nvPr/>
        </p:nvSpPr>
        <p:spPr>
          <a:xfrm>
            <a:off x="8824000" y="2803777"/>
            <a:ext cx="67959" cy="2331720"/>
          </a:xfrm>
          <a:custGeom>
            <a:avLst/>
            <a:gdLst>
              <a:gd name="connsiteX0" fmla="*/ 0 w 12713"/>
              <a:gd name="connsiteY0" fmla="*/ 2319071 h 2319071"/>
              <a:gd name="connsiteX1" fmla="*/ 0 w 12713"/>
              <a:gd name="connsiteY1" fmla="*/ 0 h 2319071"/>
            </a:gdLst>
            <a:ahLst/>
            <a:cxnLst>
              <a:cxn ang="0">
                <a:pos x="connsiteX0" y="connsiteY0"/>
              </a:cxn>
              <a:cxn ang="0">
                <a:pos x="connsiteX1" y="connsiteY1"/>
              </a:cxn>
            </a:cxnLst>
            <a:rect l="l" t="t" r="r" b="b"/>
            <a:pathLst>
              <a:path w="12713" h="2319071">
                <a:moveTo>
                  <a:pt x="0" y="2319071"/>
                </a:moveTo>
                <a:lnTo>
                  <a:pt x="0" y="0"/>
                </a:lnTo>
              </a:path>
            </a:pathLst>
          </a:custGeom>
          <a:ln w="12704" cap="flat">
            <a:solidFill>
              <a:srgbClr val="4A4A49"/>
            </a:solidFill>
            <a:custDash>
              <a:ds d="0" sp="0"/>
              <a:ds d="225000" sp="168750"/>
            </a:custDash>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634" name="Freeform 253">
            <a:extLst>
              <a:ext uri="{FF2B5EF4-FFF2-40B4-BE49-F238E27FC236}">
                <a16:creationId xmlns:a16="http://schemas.microsoft.com/office/drawing/2014/main" id="{2D3466CE-4297-D468-15CB-46E3085A5481}"/>
              </a:ext>
            </a:extLst>
          </p:cNvPr>
          <p:cNvSpPr/>
          <p:nvPr/>
        </p:nvSpPr>
        <p:spPr>
          <a:xfrm>
            <a:off x="9300681" y="2884631"/>
            <a:ext cx="67959" cy="2258568"/>
          </a:xfrm>
          <a:custGeom>
            <a:avLst/>
            <a:gdLst>
              <a:gd name="connsiteX0" fmla="*/ 0 w 12713"/>
              <a:gd name="connsiteY0" fmla="*/ 2319071 h 2319071"/>
              <a:gd name="connsiteX1" fmla="*/ 0 w 12713"/>
              <a:gd name="connsiteY1" fmla="*/ 0 h 2319071"/>
            </a:gdLst>
            <a:ahLst/>
            <a:cxnLst>
              <a:cxn ang="0">
                <a:pos x="connsiteX0" y="connsiteY0"/>
              </a:cxn>
              <a:cxn ang="0">
                <a:pos x="connsiteX1" y="connsiteY1"/>
              </a:cxn>
            </a:cxnLst>
            <a:rect l="l" t="t" r="r" b="b"/>
            <a:pathLst>
              <a:path w="12713" h="2319071">
                <a:moveTo>
                  <a:pt x="0" y="2319071"/>
                </a:moveTo>
                <a:lnTo>
                  <a:pt x="0" y="0"/>
                </a:lnTo>
              </a:path>
            </a:pathLst>
          </a:custGeom>
          <a:ln w="12704" cap="flat">
            <a:solidFill>
              <a:srgbClr val="4A4A49"/>
            </a:solidFill>
            <a:custDash>
              <a:ds d="0" sp="0"/>
              <a:ds d="225000" sp="168750"/>
            </a:custDash>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95454"/>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531A8176-A0AC-50B4-BCAE-8DEAED0218F1}"/>
              </a:ext>
            </a:extLst>
          </p:cNvPr>
          <p:cNvSpPr>
            <a:spLocks noGrp="1"/>
          </p:cNvSpPr>
          <p:nvPr>
            <p:ph type="title"/>
          </p:nvPr>
        </p:nvSpPr>
        <p:spPr/>
        <p:txBody>
          <a:bodyPr/>
          <a:lstStyle/>
          <a:p>
            <a:r>
              <a:rPr lang="en-US" dirty="0"/>
              <a:t>OS and lung cancer–specific survival</a:t>
            </a:r>
            <a:endParaRPr lang="en-US" strike="sngStrike" dirty="0">
              <a:solidFill>
                <a:srgbClr val="FF0000"/>
              </a:solidFill>
            </a:endParaRPr>
          </a:p>
        </p:txBody>
      </p:sp>
      <p:graphicFrame>
        <p:nvGraphicFramePr>
          <p:cNvPr id="6" name="Table 726">
            <a:extLst>
              <a:ext uri="{FF2B5EF4-FFF2-40B4-BE49-F238E27FC236}">
                <a16:creationId xmlns:a16="http://schemas.microsoft.com/office/drawing/2014/main" id="{93B95799-197A-C119-7BAB-7B7689937B88}"/>
              </a:ext>
            </a:extLst>
          </p:cNvPr>
          <p:cNvGraphicFramePr>
            <a:graphicFrameLocks noGrp="1" noChangeAspect="1"/>
          </p:cNvGraphicFramePr>
          <p:nvPr/>
        </p:nvGraphicFramePr>
        <p:xfrm>
          <a:off x="7224763" y="1272366"/>
          <a:ext cx="4572000" cy="1039368"/>
        </p:xfrm>
        <a:graphic>
          <a:graphicData uri="http://schemas.openxmlformats.org/drawingml/2006/table">
            <a:tbl>
              <a:tblPr firstRow="1" bandRow="1"/>
              <a:tblGrid>
                <a:gridCol w="2194560">
                  <a:extLst>
                    <a:ext uri="{9D8B030D-6E8A-4147-A177-3AD203B41FA5}">
                      <a16:colId xmlns:a16="http://schemas.microsoft.com/office/drawing/2014/main" val="20000"/>
                    </a:ext>
                  </a:extLst>
                </a:gridCol>
                <a:gridCol w="1188720">
                  <a:extLst>
                    <a:ext uri="{9D8B030D-6E8A-4147-A177-3AD203B41FA5}">
                      <a16:colId xmlns:a16="http://schemas.microsoft.com/office/drawing/2014/main" val="20001"/>
                    </a:ext>
                  </a:extLst>
                </a:gridCol>
                <a:gridCol w="1188720">
                  <a:extLst>
                    <a:ext uri="{9D8B030D-6E8A-4147-A177-3AD203B41FA5}">
                      <a16:colId xmlns:a16="http://schemas.microsoft.com/office/drawing/2014/main" val="3074376695"/>
                    </a:ext>
                  </a:extLst>
                </a:gridCol>
              </a:tblGrid>
              <a:tr h="2286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90000"/>
                        </a:lnSpc>
                      </a:pPr>
                      <a:endParaRPr lang="en-US" sz="1300" b="1" dirty="0">
                        <a:solidFill>
                          <a:srgbClr val="433F3F"/>
                        </a:solidFill>
                        <a:latin typeface="+mn-lt"/>
                        <a:cs typeface="Arial" panose="020B0604020202020204" pitchFamily="34" charset="0"/>
                      </a:endParaRP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90000"/>
                        </a:lnSpc>
                      </a:pPr>
                      <a:r>
                        <a:rPr lang="en-US" sz="1300" b="1" dirty="0">
                          <a:solidFill>
                            <a:srgbClr val="433F3F"/>
                          </a:solidFill>
                          <a:latin typeface="+mn-lt"/>
                          <a:cs typeface="Arial" panose="020B0604020202020204" pitchFamily="34" charset="0"/>
                        </a:rPr>
                        <a:t>NIVO</a:t>
                      </a:r>
                      <a:br>
                        <a:rPr lang="en-US" sz="1300" b="1" baseline="0" dirty="0">
                          <a:solidFill>
                            <a:srgbClr val="433F3F"/>
                          </a:solidFill>
                          <a:latin typeface="+mn-lt"/>
                          <a:cs typeface="Arial" panose="020B0604020202020204" pitchFamily="34" charset="0"/>
                        </a:rPr>
                      </a:br>
                      <a:r>
                        <a:rPr lang="en-US" sz="1300" b="1" dirty="0">
                          <a:solidFill>
                            <a:srgbClr val="433F3F"/>
                          </a:solidFill>
                          <a:latin typeface="+mn-lt"/>
                          <a:cs typeface="Arial" panose="020B0604020202020204" pitchFamily="34" charset="0"/>
                        </a:rPr>
                        <a:t>(n =</a:t>
                      </a:r>
                      <a:r>
                        <a:rPr lang="en-US" sz="1300" b="1" baseline="0" dirty="0">
                          <a:solidFill>
                            <a:srgbClr val="433F3F"/>
                          </a:solidFill>
                          <a:latin typeface="+mn-lt"/>
                          <a:cs typeface="Arial" panose="020B0604020202020204" pitchFamily="34" charset="0"/>
                        </a:rPr>
                        <a:t> 229</a:t>
                      </a:r>
                      <a:r>
                        <a:rPr lang="en-US" sz="1300" b="1" dirty="0">
                          <a:solidFill>
                            <a:srgbClr val="433F3F"/>
                          </a:solidFill>
                          <a:latin typeface="+mn-lt"/>
                          <a:cs typeface="Arial" panose="020B0604020202020204" pitchFamily="34" charset="0"/>
                        </a:rPr>
                        <a:t>)</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300" b="1" dirty="0">
                          <a:solidFill>
                            <a:srgbClr val="433F3F"/>
                          </a:solidFill>
                          <a:latin typeface="+mn-lt"/>
                          <a:cs typeface="Arial" panose="020B0604020202020204" pitchFamily="34" charset="0"/>
                        </a:rPr>
                        <a:t>PBO</a:t>
                      </a:r>
                    </a:p>
                    <a:p>
                      <a:pPr algn="ctr">
                        <a:lnSpc>
                          <a:spcPct val="90000"/>
                        </a:lnSpc>
                      </a:pPr>
                      <a:r>
                        <a:rPr lang="en-US" sz="1300" b="1" dirty="0">
                          <a:solidFill>
                            <a:srgbClr val="433F3F"/>
                          </a:solidFill>
                          <a:latin typeface="+mn-lt"/>
                          <a:cs typeface="Arial" panose="020B0604020202020204" pitchFamily="34" charset="0"/>
                        </a:rPr>
                        <a:t>(n = 232)</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286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GB" sz="1300" b="1" i="0" u="none" strike="noStrike" kern="1200" baseline="0" dirty="0">
                          <a:solidFill>
                            <a:srgbClr val="433F3F"/>
                          </a:solidFill>
                          <a:latin typeface="+mn-lt"/>
                          <a:ea typeface="+mn-ea"/>
                          <a:cs typeface="+mn-cs"/>
                        </a:rPr>
                        <a:t>Median lung cancer–specific survival, </a:t>
                      </a:r>
                      <a:r>
                        <a:rPr lang="en-GB" sz="1300" b="1" i="0" u="none" strike="noStrike" kern="1200" baseline="0" dirty="0" err="1">
                          <a:solidFill>
                            <a:srgbClr val="433F3F"/>
                          </a:solidFill>
                          <a:latin typeface="+mn-lt"/>
                          <a:ea typeface="+mn-ea"/>
                          <a:cs typeface="+mn-cs"/>
                        </a:rPr>
                        <a:t>mo</a:t>
                      </a:r>
                      <a:r>
                        <a:rPr lang="en-GB" sz="1300" b="1" i="0" u="none" strike="noStrike" kern="1200" baseline="0" dirty="0">
                          <a:solidFill>
                            <a:srgbClr val="433F3F"/>
                          </a:solidFill>
                          <a:latin typeface="+mn-lt"/>
                          <a:ea typeface="+mn-ea"/>
                          <a:cs typeface="+mn-cs"/>
                        </a:rPr>
                        <a:t> (95% CI)</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90000"/>
                        </a:lnSpc>
                      </a:pPr>
                      <a:r>
                        <a:rPr lang="en-US" sz="1300" b="0" dirty="0">
                          <a:solidFill>
                            <a:srgbClr val="433F3F"/>
                          </a:solidFill>
                          <a:latin typeface="+mn-lt"/>
                          <a:cs typeface="Arial" panose="020B0604020202020204" pitchFamily="34" charset="0"/>
                        </a:rPr>
                        <a:t>NR</a:t>
                      </a:r>
                    </a:p>
                    <a:p>
                      <a:pPr algn="ctr">
                        <a:lnSpc>
                          <a:spcPct val="90000"/>
                        </a:lnSpc>
                      </a:pPr>
                      <a:r>
                        <a:rPr lang="en-US" sz="1300" b="0" dirty="0">
                          <a:solidFill>
                            <a:srgbClr val="433F3F"/>
                          </a:solidFill>
                          <a:latin typeface="+mn-lt"/>
                          <a:cs typeface="Arial" panose="020B0604020202020204" pitchFamily="34" charset="0"/>
                        </a:rPr>
                        <a:t>(NR–NR)</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300" b="0" dirty="0">
                          <a:solidFill>
                            <a:srgbClr val="433F3F"/>
                          </a:solidFill>
                          <a:latin typeface="+mn-lt"/>
                          <a:cs typeface="Arial" panose="020B0604020202020204" pitchFamily="34" charset="0"/>
                        </a:rPr>
                        <a:t>NR</a:t>
                      </a:r>
                    </a:p>
                    <a:p>
                      <a:pPr algn="ctr">
                        <a:lnSpc>
                          <a:spcPct val="90000"/>
                        </a:lnSpc>
                      </a:pPr>
                      <a:r>
                        <a:rPr lang="en-US" sz="1300" b="0" dirty="0">
                          <a:solidFill>
                            <a:srgbClr val="433F3F"/>
                          </a:solidFill>
                          <a:latin typeface="+mn-lt"/>
                          <a:cs typeface="Arial" panose="020B0604020202020204" pitchFamily="34" charset="0"/>
                        </a:rPr>
                        <a:t>(NR–NR)</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2398888"/>
                  </a:ext>
                </a:extLst>
              </a:tr>
              <a:tr h="228600">
                <a:tc>
                  <a:txBody>
                    <a:bodyPr/>
                    <a:lstStyle/>
                    <a:p>
                      <a:pPr marL="0" marR="0" lvl="0" indent="0" algn="l" defTabSz="1219170" rtl="0" eaLnBrk="1" fontAlgn="auto" latinLnBrk="0" hangingPunct="1">
                        <a:lnSpc>
                          <a:spcPct val="90000"/>
                        </a:lnSpc>
                        <a:spcBef>
                          <a:spcPts val="0"/>
                        </a:spcBef>
                        <a:spcAft>
                          <a:spcPts val="0"/>
                        </a:spcAft>
                        <a:buClrTx/>
                        <a:buSzTx/>
                        <a:buFontTx/>
                        <a:buNone/>
                        <a:tabLst/>
                        <a:defRPr/>
                      </a:pPr>
                      <a:r>
                        <a:rPr lang="en-US" sz="1300" b="1" dirty="0">
                          <a:solidFill>
                            <a:srgbClr val="433F3F"/>
                          </a:solidFill>
                          <a:latin typeface="+mn-lt"/>
                          <a:cs typeface="Arial" panose="020B0604020202020204" pitchFamily="34" charset="0"/>
                        </a:rPr>
                        <a:t>HR (</a:t>
                      </a:r>
                      <a:r>
                        <a:rPr lang="en-US" sz="1300" b="1" kern="1200" baseline="0" dirty="0">
                          <a:solidFill>
                            <a:srgbClr val="433F3F"/>
                          </a:solidFill>
                          <a:latin typeface="+mn-lt"/>
                          <a:ea typeface="+mn-ea"/>
                          <a:cs typeface="Arial" panose="020B0604020202020204" pitchFamily="34" charset="0"/>
                        </a:rPr>
                        <a:t>95% CI</a:t>
                      </a:r>
                      <a:r>
                        <a:rPr lang="en-US" sz="1300" b="1" baseline="0" dirty="0">
                          <a:solidFill>
                            <a:srgbClr val="433F3F"/>
                          </a:solidFill>
                          <a:latin typeface="+mn-lt"/>
                          <a:cs typeface="Arial" panose="020B0604020202020204" pitchFamily="34" charset="0"/>
                        </a:rPr>
                        <a:t>)</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300" b="0" dirty="0">
                          <a:solidFill>
                            <a:srgbClr val="433F3F"/>
                          </a:solidFill>
                          <a:latin typeface="+mn-lt"/>
                          <a:cs typeface="Arial" panose="020B0604020202020204" pitchFamily="34" charset="0"/>
                        </a:rPr>
                        <a:t>0.60 (0.40–0.89)</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90000"/>
                        </a:lnSpc>
                      </a:pPr>
                      <a:r>
                        <a:rPr lang="en-US" sz="1200" b="1">
                          <a:solidFill>
                            <a:schemeClr val="tx1"/>
                          </a:solidFill>
                          <a:latin typeface="+mn-lt"/>
                          <a:cs typeface="Arial" panose="020B0604020202020204" pitchFamily="34" charset="0"/>
                        </a:rPr>
                        <a:t>0.97</a:t>
                      </a:r>
                    </a:p>
                    <a:p>
                      <a:pPr algn="ctr">
                        <a:lnSpc>
                          <a:spcPct val="90000"/>
                        </a:lnSpc>
                      </a:pPr>
                      <a:r>
                        <a:rPr lang="en-US" sz="1200" b="0">
                          <a:solidFill>
                            <a:schemeClr val="tx1"/>
                          </a:solidFill>
                          <a:latin typeface="+mn-lt"/>
                          <a:cs typeface="Arial" panose="020B0604020202020204" pitchFamily="34" charset="0"/>
                        </a:rPr>
                        <a:t>(0.83</a:t>
                      </a:r>
                      <a:r>
                        <a:rPr lang="en-US" sz="1200" b="0">
                          <a:solidFill>
                            <a:schemeClr val="tx1"/>
                          </a:solidFill>
                          <a:latin typeface="+mn-lt"/>
                          <a:cs typeface="Calibri" panose="020F0502020204030204" pitchFamily="34" charset="0"/>
                        </a:rPr>
                        <a:t>–</a:t>
                      </a:r>
                      <a:r>
                        <a:rPr lang="en-US" sz="1200" b="0">
                          <a:solidFill>
                            <a:schemeClr val="tx1"/>
                          </a:solidFill>
                          <a:latin typeface="+mn-lt"/>
                          <a:cs typeface="Arial" panose="020B0604020202020204" pitchFamily="34" charset="0"/>
                        </a:rPr>
                        <a:t>1.15)</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9360124"/>
                  </a:ext>
                </a:extLst>
              </a:tr>
            </a:tbl>
          </a:graphicData>
        </a:graphic>
      </p:graphicFrame>
      <p:sp>
        <p:nvSpPr>
          <p:cNvPr id="42" name="TextBox 41">
            <a:extLst>
              <a:ext uri="{FF2B5EF4-FFF2-40B4-BE49-F238E27FC236}">
                <a16:creationId xmlns:a16="http://schemas.microsoft.com/office/drawing/2014/main" id="{52CCDDE2-505C-DC82-F581-20A6E08DD6EB}"/>
              </a:ext>
            </a:extLst>
          </p:cNvPr>
          <p:cNvSpPr txBox="1"/>
          <p:nvPr/>
        </p:nvSpPr>
        <p:spPr>
          <a:xfrm>
            <a:off x="3079134" y="878061"/>
            <a:ext cx="465192" cy="369204"/>
          </a:xfrm>
          <a:prstGeom prst="rect">
            <a:avLst/>
          </a:prstGeom>
          <a:noFill/>
        </p:spPr>
        <p:txBody>
          <a:bodyPr wrap="none" rtlCol="0">
            <a:spAutoFit/>
          </a:bodyPr>
          <a:lstStyle/>
          <a:p>
            <a:pPr marL="0" marR="0" lvl="0" indent="0" algn="ctr" defTabSz="1218774" rtl="0" eaLnBrk="1" fontAlgn="auto" latinLnBrk="0" hangingPunct="1">
              <a:lnSpc>
                <a:spcPct val="100000"/>
              </a:lnSpc>
              <a:spcBef>
                <a:spcPts val="0"/>
              </a:spcBef>
              <a:spcAft>
                <a:spcPts val="0"/>
              </a:spcAft>
              <a:buClrTx/>
              <a:buSzTx/>
              <a:buFontTx/>
              <a:buNone/>
              <a:tabLst/>
              <a:defRPr/>
            </a:pPr>
            <a:r>
              <a:rPr kumimoji="0" lang="en-US" sz="1799" b="1" i="0" u="sng" strike="noStrike" kern="1200" cap="none" spc="0" normalizeH="0" baseline="0" noProof="0" dirty="0">
                <a:ln>
                  <a:noFill/>
                </a:ln>
                <a:solidFill>
                  <a:srgbClr val="433F3F"/>
                </a:solidFill>
                <a:effectLst/>
                <a:uLnTx/>
                <a:uFillTx/>
                <a:latin typeface="Trebuchet MS" panose="020B0603020202020204"/>
                <a:ea typeface="+mn-ea"/>
                <a:cs typeface="+mn-cs"/>
              </a:rPr>
              <a:t>OS</a:t>
            </a:r>
          </a:p>
        </p:txBody>
      </p:sp>
      <p:sp>
        <p:nvSpPr>
          <p:cNvPr id="43" name="TextBox 42">
            <a:extLst>
              <a:ext uri="{FF2B5EF4-FFF2-40B4-BE49-F238E27FC236}">
                <a16:creationId xmlns:a16="http://schemas.microsoft.com/office/drawing/2014/main" id="{5D35BAFD-9C8D-61C3-A11A-C70D6D99313F}"/>
              </a:ext>
            </a:extLst>
          </p:cNvPr>
          <p:cNvSpPr txBox="1"/>
          <p:nvPr/>
        </p:nvSpPr>
        <p:spPr>
          <a:xfrm>
            <a:off x="7487725" y="878061"/>
            <a:ext cx="3412280" cy="369204"/>
          </a:xfrm>
          <a:prstGeom prst="rect">
            <a:avLst/>
          </a:prstGeom>
          <a:noFill/>
        </p:spPr>
        <p:txBody>
          <a:bodyPr wrap="none" rtlCol="0">
            <a:spAutoFit/>
          </a:bodyPr>
          <a:lstStyle/>
          <a:p>
            <a:pPr marL="0" marR="0" lvl="0" indent="0" algn="ctr" defTabSz="1218774" rtl="0" eaLnBrk="1" fontAlgn="auto" latinLnBrk="0" hangingPunct="1">
              <a:lnSpc>
                <a:spcPct val="100000"/>
              </a:lnSpc>
              <a:spcBef>
                <a:spcPts val="0"/>
              </a:spcBef>
              <a:spcAft>
                <a:spcPts val="0"/>
              </a:spcAft>
              <a:buClrTx/>
              <a:buSzTx/>
              <a:buFontTx/>
              <a:buNone/>
              <a:tabLst/>
              <a:defRPr/>
            </a:pPr>
            <a:r>
              <a:rPr kumimoji="0" lang="en-US" sz="1799" b="1" i="0" u="sng" strike="noStrike" kern="1200" cap="none" spc="0" normalizeH="0" baseline="0" noProof="0" dirty="0">
                <a:ln>
                  <a:noFill/>
                </a:ln>
                <a:solidFill>
                  <a:srgbClr val="433F3F"/>
                </a:solidFill>
                <a:effectLst/>
                <a:uLnTx/>
                <a:uFillTx/>
                <a:latin typeface="Trebuchet MS" panose="020B0603020202020204"/>
                <a:ea typeface="+mn-ea"/>
                <a:cs typeface="+mn-cs"/>
              </a:rPr>
              <a:t>Lung cancer–specific </a:t>
            </a:r>
            <a:r>
              <a:rPr kumimoji="0" lang="en-US" sz="1799" b="1" i="0" u="sng" strike="noStrike" kern="1200" cap="none" spc="0" normalizeH="0" baseline="0" noProof="0" dirty="0" err="1">
                <a:ln>
                  <a:noFill/>
                </a:ln>
                <a:solidFill>
                  <a:srgbClr val="433F3F"/>
                </a:solidFill>
                <a:effectLst/>
                <a:uLnTx/>
                <a:uFillTx/>
                <a:latin typeface="Trebuchet MS" panose="020B0603020202020204"/>
                <a:ea typeface="+mn-ea"/>
                <a:cs typeface="+mn-cs"/>
              </a:rPr>
              <a:t>survival</a:t>
            </a:r>
            <a:r>
              <a:rPr kumimoji="0" lang="en-US" sz="1799" b="1" i="0" u="none" strike="noStrike" kern="1200" cap="none" spc="0" normalizeH="0" baseline="30000" noProof="0" dirty="0" err="1">
                <a:ln>
                  <a:noFill/>
                </a:ln>
                <a:solidFill>
                  <a:srgbClr val="433F3F"/>
                </a:solidFill>
                <a:effectLst/>
                <a:uLnTx/>
                <a:uFillTx/>
                <a:latin typeface="Trebuchet MS" panose="020B0603020202020204"/>
                <a:ea typeface="+mn-ea"/>
                <a:cs typeface="+mn-cs"/>
              </a:rPr>
              <a:t>d</a:t>
            </a:r>
            <a:endParaRPr kumimoji="0" lang="en-US" sz="1799" b="1" i="0" u="none" strike="noStrike" kern="1200" cap="none" spc="0" normalizeH="0" baseline="0" noProof="0" dirty="0">
              <a:ln>
                <a:noFill/>
              </a:ln>
              <a:solidFill>
                <a:srgbClr val="433F3F"/>
              </a:solidFill>
              <a:effectLst/>
              <a:uLnTx/>
              <a:uFillTx/>
              <a:latin typeface="Trebuchet MS" panose="020B0603020202020204"/>
              <a:ea typeface="+mn-ea"/>
              <a:cs typeface="+mn-cs"/>
            </a:endParaRPr>
          </a:p>
        </p:txBody>
      </p:sp>
      <p:graphicFrame>
        <p:nvGraphicFramePr>
          <p:cNvPr id="44" name="Table 726">
            <a:extLst>
              <a:ext uri="{FF2B5EF4-FFF2-40B4-BE49-F238E27FC236}">
                <a16:creationId xmlns:a16="http://schemas.microsoft.com/office/drawing/2014/main" id="{025272B9-6B00-0198-9480-A02BE1BA3233}"/>
              </a:ext>
            </a:extLst>
          </p:cNvPr>
          <p:cNvGraphicFramePr>
            <a:graphicFrameLocks noGrp="1" noChangeAspect="1"/>
          </p:cNvGraphicFramePr>
          <p:nvPr/>
        </p:nvGraphicFramePr>
        <p:xfrm>
          <a:off x="1466512" y="1272366"/>
          <a:ext cx="4491378" cy="1037844"/>
        </p:xfrm>
        <a:graphic>
          <a:graphicData uri="http://schemas.openxmlformats.org/drawingml/2006/table">
            <a:tbl>
              <a:tblPr firstRow="1" bandRow="1"/>
              <a:tblGrid>
                <a:gridCol w="1382418">
                  <a:extLst>
                    <a:ext uri="{9D8B030D-6E8A-4147-A177-3AD203B41FA5}">
                      <a16:colId xmlns:a16="http://schemas.microsoft.com/office/drawing/2014/main" val="20000"/>
                    </a:ext>
                  </a:extLst>
                </a:gridCol>
                <a:gridCol w="1554480">
                  <a:extLst>
                    <a:ext uri="{9D8B030D-6E8A-4147-A177-3AD203B41FA5}">
                      <a16:colId xmlns:a16="http://schemas.microsoft.com/office/drawing/2014/main" val="20001"/>
                    </a:ext>
                  </a:extLst>
                </a:gridCol>
                <a:gridCol w="1554480">
                  <a:extLst>
                    <a:ext uri="{9D8B030D-6E8A-4147-A177-3AD203B41FA5}">
                      <a16:colId xmlns:a16="http://schemas.microsoft.com/office/drawing/2014/main" val="3074376695"/>
                    </a:ext>
                  </a:extLst>
                </a:gridCol>
              </a:tblGrid>
              <a:tr h="2286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90000"/>
                        </a:lnSpc>
                      </a:pPr>
                      <a:endParaRPr lang="en-US" sz="1300" b="1">
                        <a:solidFill>
                          <a:srgbClr val="433F3F"/>
                        </a:solidFill>
                        <a:latin typeface="+mn-lt"/>
                        <a:cs typeface="Arial" panose="020B0604020202020204" pitchFamily="34" charset="0"/>
                      </a:endParaRP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90000"/>
                        </a:lnSpc>
                      </a:pPr>
                      <a:r>
                        <a:rPr lang="en-US" sz="1300" b="1" dirty="0">
                          <a:solidFill>
                            <a:srgbClr val="433F3F"/>
                          </a:solidFill>
                          <a:latin typeface="+mn-lt"/>
                          <a:cs typeface="Arial" panose="020B0604020202020204" pitchFamily="34" charset="0"/>
                        </a:rPr>
                        <a:t>NIVO</a:t>
                      </a:r>
                      <a:br>
                        <a:rPr lang="en-US" sz="1300" b="1" baseline="0" dirty="0">
                          <a:solidFill>
                            <a:srgbClr val="433F3F"/>
                          </a:solidFill>
                          <a:latin typeface="+mn-lt"/>
                          <a:cs typeface="Arial" panose="020B0604020202020204" pitchFamily="34" charset="0"/>
                        </a:rPr>
                      </a:br>
                      <a:r>
                        <a:rPr lang="en-US" sz="1300" b="1" dirty="0">
                          <a:solidFill>
                            <a:srgbClr val="433F3F"/>
                          </a:solidFill>
                          <a:latin typeface="+mn-lt"/>
                          <a:cs typeface="Arial" panose="020B0604020202020204" pitchFamily="34" charset="0"/>
                        </a:rPr>
                        <a:t>(n =</a:t>
                      </a:r>
                      <a:r>
                        <a:rPr lang="en-US" sz="1300" b="1" baseline="0" dirty="0">
                          <a:solidFill>
                            <a:srgbClr val="433F3F"/>
                          </a:solidFill>
                          <a:latin typeface="+mn-lt"/>
                          <a:cs typeface="Arial" panose="020B0604020202020204" pitchFamily="34" charset="0"/>
                        </a:rPr>
                        <a:t> 229</a:t>
                      </a:r>
                      <a:r>
                        <a:rPr lang="en-US" sz="1300" b="1" dirty="0">
                          <a:solidFill>
                            <a:srgbClr val="433F3F"/>
                          </a:solidFill>
                          <a:latin typeface="+mn-lt"/>
                          <a:cs typeface="Arial" panose="020B0604020202020204" pitchFamily="34" charset="0"/>
                        </a:rPr>
                        <a:t>)</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300" b="1" dirty="0">
                          <a:solidFill>
                            <a:srgbClr val="433F3F"/>
                          </a:solidFill>
                          <a:latin typeface="+mn-lt"/>
                          <a:cs typeface="Arial" panose="020B0604020202020204" pitchFamily="34" charset="0"/>
                        </a:rPr>
                        <a:t>PBO</a:t>
                      </a:r>
                    </a:p>
                    <a:p>
                      <a:pPr algn="ctr">
                        <a:lnSpc>
                          <a:spcPct val="90000"/>
                        </a:lnSpc>
                      </a:pPr>
                      <a:r>
                        <a:rPr lang="en-US" sz="1300" b="1" dirty="0">
                          <a:solidFill>
                            <a:srgbClr val="433F3F"/>
                          </a:solidFill>
                          <a:latin typeface="+mn-lt"/>
                          <a:cs typeface="Arial" panose="020B0604020202020204" pitchFamily="34" charset="0"/>
                        </a:rPr>
                        <a:t>(n = 232)</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286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GB" sz="1300" b="1" i="0" u="none" strike="noStrike" kern="1200" baseline="0" dirty="0">
                          <a:solidFill>
                            <a:srgbClr val="433F3F"/>
                          </a:solidFill>
                          <a:latin typeface="+mn-lt"/>
                          <a:ea typeface="+mn-ea"/>
                          <a:cs typeface="+mn-cs"/>
                        </a:rPr>
                        <a:t>Median OS, </a:t>
                      </a:r>
                      <a:r>
                        <a:rPr lang="en-GB" sz="1300" b="1" i="0" u="none" strike="noStrike" kern="1200" baseline="0" dirty="0" err="1">
                          <a:solidFill>
                            <a:srgbClr val="433F3F"/>
                          </a:solidFill>
                          <a:latin typeface="+mn-lt"/>
                          <a:ea typeface="+mn-ea"/>
                          <a:cs typeface="+mn-cs"/>
                        </a:rPr>
                        <a:t>mo</a:t>
                      </a:r>
                      <a:endParaRPr lang="en-GB" sz="1300" b="1" i="0" u="none" strike="noStrike" kern="1200" baseline="0" dirty="0">
                        <a:solidFill>
                          <a:srgbClr val="433F3F"/>
                        </a:solidFill>
                        <a:latin typeface="+mn-lt"/>
                        <a:ea typeface="+mn-ea"/>
                        <a:cs typeface="+mn-cs"/>
                      </a:endParaRPr>
                    </a:p>
                    <a:p>
                      <a:pPr>
                        <a:lnSpc>
                          <a:spcPct val="90000"/>
                        </a:lnSpc>
                      </a:pPr>
                      <a:r>
                        <a:rPr lang="en-GB" sz="1300" b="1" i="0" u="none" strike="noStrike" kern="1200" baseline="0" dirty="0">
                          <a:solidFill>
                            <a:srgbClr val="433F3F"/>
                          </a:solidFill>
                          <a:latin typeface="+mn-lt"/>
                          <a:ea typeface="+mn-ea"/>
                          <a:cs typeface="+mn-cs"/>
                        </a:rPr>
                        <a:t>(95% CI)</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90000"/>
                        </a:lnSpc>
                      </a:pPr>
                      <a:r>
                        <a:rPr lang="en-US" sz="1300" b="0" dirty="0">
                          <a:solidFill>
                            <a:srgbClr val="433F3F"/>
                          </a:solidFill>
                          <a:latin typeface="+mn-lt"/>
                          <a:cs typeface="Arial" panose="020B0604020202020204" pitchFamily="34" charset="0"/>
                        </a:rPr>
                        <a:t>NR</a:t>
                      </a:r>
                    </a:p>
                    <a:p>
                      <a:pPr algn="ctr">
                        <a:lnSpc>
                          <a:spcPct val="90000"/>
                        </a:lnSpc>
                      </a:pPr>
                      <a:r>
                        <a:rPr lang="en-US" sz="1300" b="0" dirty="0">
                          <a:solidFill>
                            <a:srgbClr val="433F3F"/>
                          </a:solidFill>
                          <a:latin typeface="+mn-lt"/>
                          <a:cs typeface="Arial" panose="020B0604020202020204" pitchFamily="34" charset="0"/>
                        </a:rPr>
                        <a:t>(NR–NR)</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300" b="0">
                          <a:solidFill>
                            <a:srgbClr val="433F3F"/>
                          </a:solidFill>
                          <a:latin typeface="+mn-lt"/>
                          <a:cs typeface="Arial" panose="020B0604020202020204" pitchFamily="34" charset="0"/>
                        </a:rPr>
                        <a:t>NR</a:t>
                      </a:r>
                    </a:p>
                    <a:p>
                      <a:pPr algn="ctr">
                        <a:lnSpc>
                          <a:spcPct val="90000"/>
                        </a:lnSpc>
                      </a:pPr>
                      <a:r>
                        <a:rPr lang="en-US" sz="1300" b="0">
                          <a:solidFill>
                            <a:srgbClr val="433F3F"/>
                          </a:solidFill>
                          <a:latin typeface="+mn-lt"/>
                          <a:cs typeface="Arial" panose="020B0604020202020204" pitchFamily="34" charset="0"/>
                        </a:rPr>
                        <a:t>(NR–NR)</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2398888"/>
                  </a:ext>
                </a:extLst>
              </a:tr>
              <a:tr h="15467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90000"/>
                        </a:lnSpc>
                      </a:pPr>
                      <a:r>
                        <a:rPr lang="en-US" sz="1300" b="1" dirty="0">
                          <a:solidFill>
                            <a:srgbClr val="433F3F"/>
                          </a:solidFill>
                          <a:latin typeface="+mn-lt"/>
                          <a:cs typeface="Arial" panose="020B0604020202020204" pitchFamily="34" charset="0"/>
                        </a:rPr>
                        <a:t>HR (</a:t>
                      </a:r>
                      <a:r>
                        <a:rPr lang="en-US" sz="1300" b="1" kern="1200" baseline="0" dirty="0">
                          <a:solidFill>
                            <a:srgbClr val="433F3F"/>
                          </a:solidFill>
                          <a:latin typeface="+mn-lt"/>
                          <a:ea typeface="+mn-ea"/>
                          <a:cs typeface="Arial" panose="020B0604020202020204" pitchFamily="34" charset="0"/>
                        </a:rPr>
                        <a:t>97.63% CI</a:t>
                      </a:r>
                      <a:r>
                        <a:rPr lang="en-US" sz="1300" b="1" baseline="0" dirty="0">
                          <a:solidFill>
                            <a:srgbClr val="433F3F"/>
                          </a:solidFill>
                          <a:latin typeface="+mn-lt"/>
                          <a:cs typeface="Arial" panose="020B0604020202020204" pitchFamily="34" charset="0"/>
                        </a:rPr>
                        <a:t>)</a:t>
                      </a:r>
                      <a:r>
                        <a:rPr lang="en-US" sz="1300" b="1" baseline="30000" dirty="0">
                          <a:solidFill>
                            <a:srgbClr val="433F3F"/>
                          </a:solidFill>
                          <a:latin typeface="+mn-lt"/>
                          <a:cs typeface="Arial" panose="020B0604020202020204" pitchFamily="34" charset="0"/>
                        </a:rPr>
                        <a:t>a</a:t>
                      </a:r>
                      <a:endParaRPr lang="en-US" sz="1300" b="1" baseline="0" dirty="0">
                        <a:solidFill>
                          <a:srgbClr val="433F3F"/>
                        </a:solidFill>
                        <a:latin typeface="+mn-lt"/>
                        <a:cs typeface="Arial" panose="020B0604020202020204" pitchFamily="34" charset="0"/>
                      </a:endParaRP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300" b="0" dirty="0">
                          <a:solidFill>
                            <a:srgbClr val="433F3F"/>
                          </a:solidFill>
                          <a:latin typeface="+mn-lt"/>
                          <a:cs typeface="Arial" panose="020B0604020202020204" pitchFamily="34" charset="0"/>
                        </a:rPr>
                        <a:t>0.85 (0.58–1.25)</a:t>
                      </a: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90000"/>
                        </a:lnSpc>
                      </a:pPr>
                      <a:r>
                        <a:rPr lang="en-US" sz="1200" b="1">
                          <a:solidFill>
                            <a:schemeClr val="tx1"/>
                          </a:solidFill>
                          <a:latin typeface="+mn-lt"/>
                          <a:cs typeface="Arial" panose="020B0604020202020204" pitchFamily="34" charset="0"/>
                        </a:rPr>
                        <a:t>0.97</a:t>
                      </a:r>
                    </a:p>
                    <a:p>
                      <a:pPr algn="ctr">
                        <a:lnSpc>
                          <a:spcPct val="90000"/>
                        </a:lnSpc>
                      </a:pPr>
                      <a:r>
                        <a:rPr lang="en-US" sz="1200" b="0">
                          <a:solidFill>
                            <a:schemeClr val="tx1"/>
                          </a:solidFill>
                          <a:latin typeface="+mn-lt"/>
                          <a:cs typeface="Arial" panose="020B0604020202020204" pitchFamily="34" charset="0"/>
                        </a:rPr>
                        <a:t>(0.83</a:t>
                      </a:r>
                      <a:r>
                        <a:rPr lang="en-US" sz="1200" b="0">
                          <a:solidFill>
                            <a:schemeClr val="tx1"/>
                          </a:solidFill>
                          <a:latin typeface="+mn-lt"/>
                          <a:cs typeface="Calibri" panose="020F0502020204030204" pitchFamily="34" charset="0"/>
                        </a:rPr>
                        <a:t>–</a:t>
                      </a:r>
                      <a:r>
                        <a:rPr lang="en-US" sz="1200" b="0">
                          <a:solidFill>
                            <a:schemeClr val="tx1"/>
                          </a:solidFill>
                          <a:latin typeface="+mn-lt"/>
                          <a:cs typeface="Arial" panose="020B0604020202020204" pitchFamily="34" charset="0"/>
                        </a:rPr>
                        <a:t>1.15)</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8620786"/>
                  </a:ext>
                </a:extLst>
              </a:tr>
            </a:tbl>
          </a:graphicData>
        </a:graphic>
      </p:graphicFrame>
      <p:sp>
        <p:nvSpPr>
          <p:cNvPr id="39" name="Freeform 28">
            <a:extLst>
              <a:ext uri="{FF2B5EF4-FFF2-40B4-BE49-F238E27FC236}">
                <a16:creationId xmlns:a16="http://schemas.microsoft.com/office/drawing/2014/main" id="{59233791-7DAF-7134-C59F-37D020370EC4}"/>
              </a:ext>
            </a:extLst>
          </p:cNvPr>
          <p:cNvSpPr/>
          <p:nvPr/>
        </p:nvSpPr>
        <p:spPr>
          <a:xfrm>
            <a:off x="6905980" y="2543107"/>
            <a:ext cx="4800600" cy="2590891"/>
          </a:xfrm>
          <a:custGeom>
            <a:avLst/>
            <a:gdLst>
              <a:gd name="connsiteX0" fmla="*/ 0 w 4794418"/>
              <a:gd name="connsiteY0" fmla="*/ 0 h 2590891"/>
              <a:gd name="connsiteX1" fmla="*/ 0 w 4794418"/>
              <a:gd name="connsiteY1" fmla="*/ 2590891 h 2590891"/>
              <a:gd name="connsiteX2" fmla="*/ 4794419 w 4794418"/>
              <a:gd name="connsiteY2" fmla="*/ 2590891 h 2590891"/>
            </a:gdLst>
            <a:ahLst/>
            <a:cxnLst>
              <a:cxn ang="0">
                <a:pos x="connsiteX0" y="connsiteY0"/>
              </a:cxn>
              <a:cxn ang="0">
                <a:pos x="connsiteX1" y="connsiteY1"/>
              </a:cxn>
              <a:cxn ang="0">
                <a:pos x="connsiteX2" y="connsiteY2"/>
              </a:cxn>
            </a:cxnLst>
            <a:rect l="l" t="t" r="r" b="b"/>
            <a:pathLst>
              <a:path w="4794418" h="2590891">
                <a:moveTo>
                  <a:pt x="0" y="0"/>
                </a:moveTo>
                <a:lnTo>
                  <a:pt x="0" y="2590891"/>
                </a:lnTo>
                <a:lnTo>
                  <a:pt x="4794419" y="2590891"/>
                </a:lnTo>
              </a:path>
            </a:pathLst>
          </a:custGeom>
          <a:noFill/>
          <a:ln w="9520" cap="sq">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0" name="Freeform 982">
            <a:extLst>
              <a:ext uri="{FF2B5EF4-FFF2-40B4-BE49-F238E27FC236}">
                <a16:creationId xmlns:a16="http://schemas.microsoft.com/office/drawing/2014/main" id="{530A67BD-6723-7572-B942-0DDE61E79C78}"/>
              </a:ext>
            </a:extLst>
          </p:cNvPr>
          <p:cNvSpPr/>
          <p:nvPr/>
        </p:nvSpPr>
        <p:spPr>
          <a:xfrm>
            <a:off x="6834095" y="3061157"/>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1" name="Freeform 983">
            <a:extLst>
              <a:ext uri="{FF2B5EF4-FFF2-40B4-BE49-F238E27FC236}">
                <a16:creationId xmlns:a16="http://schemas.microsoft.com/office/drawing/2014/main" id="{DB6039E0-C40F-E528-D0B7-0E06291CF380}"/>
              </a:ext>
            </a:extLst>
          </p:cNvPr>
          <p:cNvSpPr/>
          <p:nvPr/>
        </p:nvSpPr>
        <p:spPr>
          <a:xfrm>
            <a:off x="6834095" y="3579463"/>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 name="Freeform 984">
            <a:extLst>
              <a:ext uri="{FF2B5EF4-FFF2-40B4-BE49-F238E27FC236}">
                <a16:creationId xmlns:a16="http://schemas.microsoft.com/office/drawing/2014/main" id="{7EF25A4D-2AEB-79C0-2AEA-B01C6C56B376}"/>
              </a:ext>
            </a:extLst>
          </p:cNvPr>
          <p:cNvSpPr/>
          <p:nvPr/>
        </p:nvSpPr>
        <p:spPr>
          <a:xfrm>
            <a:off x="6834095" y="4097641"/>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3" name="Freeform 985">
            <a:extLst>
              <a:ext uri="{FF2B5EF4-FFF2-40B4-BE49-F238E27FC236}">
                <a16:creationId xmlns:a16="http://schemas.microsoft.com/office/drawing/2014/main" id="{03FC9F36-20C3-ACC0-8AF8-221D8EEC4446}"/>
              </a:ext>
            </a:extLst>
          </p:cNvPr>
          <p:cNvSpPr/>
          <p:nvPr/>
        </p:nvSpPr>
        <p:spPr>
          <a:xfrm>
            <a:off x="6834095" y="4615819"/>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4" name="Freeform 986">
            <a:extLst>
              <a:ext uri="{FF2B5EF4-FFF2-40B4-BE49-F238E27FC236}">
                <a16:creationId xmlns:a16="http://schemas.microsoft.com/office/drawing/2014/main" id="{8AB04DA4-ACC5-0625-6BEB-B0C81290A83C}"/>
              </a:ext>
            </a:extLst>
          </p:cNvPr>
          <p:cNvSpPr/>
          <p:nvPr/>
        </p:nvSpPr>
        <p:spPr>
          <a:xfrm>
            <a:off x="6834095" y="2542979"/>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5" name="Freeform 987">
            <a:extLst>
              <a:ext uri="{FF2B5EF4-FFF2-40B4-BE49-F238E27FC236}">
                <a16:creationId xmlns:a16="http://schemas.microsoft.com/office/drawing/2014/main" id="{DB02EE86-3C21-5832-8CE3-9CE2F52181D5}"/>
              </a:ext>
            </a:extLst>
          </p:cNvPr>
          <p:cNvSpPr/>
          <p:nvPr/>
        </p:nvSpPr>
        <p:spPr>
          <a:xfrm>
            <a:off x="6834095" y="5133997"/>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8" name="TextBox 97">
            <a:extLst>
              <a:ext uri="{FF2B5EF4-FFF2-40B4-BE49-F238E27FC236}">
                <a16:creationId xmlns:a16="http://schemas.microsoft.com/office/drawing/2014/main" id="{820B86E3-8AA5-3A82-4902-F882DEEF1C29}"/>
              </a:ext>
            </a:extLst>
          </p:cNvPr>
          <p:cNvSpPr txBox="1"/>
          <p:nvPr/>
        </p:nvSpPr>
        <p:spPr>
          <a:xfrm>
            <a:off x="6529161" y="2912310"/>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80</a:t>
            </a:r>
          </a:p>
        </p:txBody>
      </p:sp>
      <p:sp>
        <p:nvSpPr>
          <p:cNvPr id="99" name="TextBox 98">
            <a:extLst>
              <a:ext uri="{FF2B5EF4-FFF2-40B4-BE49-F238E27FC236}">
                <a16:creationId xmlns:a16="http://schemas.microsoft.com/office/drawing/2014/main" id="{98238F8A-DCFD-F713-2087-AE4D6A32265F}"/>
              </a:ext>
            </a:extLst>
          </p:cNvPr>
          <p:cNvSpPr txBox="1"/>
          <p:nvPr/>
        </p:nvSpPr>
        <p:spPr>
          <a:xfrm>
            <a:off x="6529161" y="3430488"/>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60</a:t>
            </a:r>
          </a:p>
        </p:txBody>
      </p:sp>
      <p:sp>
        <p:nvSpPr>
          <p:cNvPr id="100" name="TextBox 99">
            <a:extLst>
              <a:ext uri="{FF2B5EF4-FFF2-40B4-BE49-F238E27FC236}">
                <a16:creationId xmlns:a16="http://schemas.microsoft.com/office/drawing/2014/main" id="{A83878F9-A11A-8AD7-5D0F-4E07010FBC61}"/>
              </a:ext>
            </a:extLst>
          </p:cNvPr>
          <p:cNvSpPr txBox="1"/>
          <p:nvPr/>
        </p:nvSpPr>
        <p:spPr>
          <a:xfrm>
            <a:off x="6529161" y="3948666"/>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40</a:t>
            </a:r>
          </a:p>
        </p:txBody>
      </p:sp>
      <p:sp>
        <p:nvSpPr>
          <p:cNvPr id="101" name="TextBox 100">
            <a:extLst>
              <a:ext uri="{FF2B5EF4-FFF2-40B4-BE49-F238E27FC236}">
                <a16:creationId xmlns:a16="http://schemas.microsoft.com/office/drawing/2014/main" id="{6639756F-5A37-81BD-0BC3-4F2848A8BB66}"/>
              </a:ext>
            </a:extLst>
          </p:cNvPr>
          <p:cNvSpPr txBox="1"/>
          <p:nvPr/>
        </p:nvSpPr>
        <p:spPr>
          <a:xfrm>
            <a:off x="6529161" y="4466844"/>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20</a:t>
            </a:r>
          </a:p>
        </p:txBody>
      </p:sp>
      <p:sp>
        <p:nvSpPr>
          <p:cNvPr id="102" name="TextBox 101">
            <a:extLst>
              <a:ext uri="{FF2B5EF4-FFF2-40B4-BE49-F238E27FC236}">
                <a16:creationId xmlns:a16="http://schemas.microsoft.com/office/drawing/2014/main" id="{0937B842-8BA2-A55B-C884-3711A9DBE1F2}"/>
              </a:ext>
            </a:extLst>
          </p:cNvPr>
          <p:cNvSpPr txBox="1"/>
          <p:nvPr/>
        </p:nvSpPr>
        <p:spPr>
          <a:xfrm>
            <a:off x="6442671" y="2394005"/>
            <a:ext cx="449162"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100</a:t>
            </a:r>
          </a:p>
        </p:txBody>
      </p:sp>
      <p:sp>
        <p:nvSpPr>
          <p:cNvPr id="103" name="TextBox 102">
            <a:extLst>
              <a:ext uri="{FF2B5EF4-FFF2-40B4-BE49-F238E27FC236}">
                <a16:creationId xmlns:a16="http://schemas.microsoft.com/office/drawing/2014/main" id="{3D4B5310-10FA-5E90-7EB7-C13E04560134}"/>
              </a:ext>
            </a:extLst>
          </p:cNvPr>
          <p:cNvSpPr txBox="1"/>
          <p:nvPr/>
        </p:nvSpPr>
        <p:spPr>
          <a:xfrm rot="16200000">
            <a:off x="5025581" y="3686007"/>
            <a:ext cx="272901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solidFill>
                  <a:srgbClr val="433F3F"/>
                </a:solidFill>
                <a:effectLst/>
                <a:uLnTx/>
                <a:uFillTx/>
                <a:latin typeface="Trebuchet MS" panose="020B0603020202020204"/>
                <a:ea typeface="+mn-ea"/>
                <a:cs typeface="+mn-cs"/>
                <a:sym typeface="TrebuchetMS-Bold"/>
                <a:rtl val="0"/>
              </a:rPr>
              <a:t>Lung cancer–specific survival (%)</a:t>
            </a:r>
          </a:p>
        </p:txBody>
      </p:sp>
      <p:sp>
        <p:nvSpPr>
          <p:cNvPr id="104" name="TextBox 103">
            <a:extLst>
              <a:ext uri="{FF2B5EF4-FFF2-40B4-BE49-F238E27FC236}">
                <a16:creationId xmlns:a16="http://schemas.microsoft.com/office/drawing/2014/main" id="{E3793C84-5601-BF8E-D2AF-B95DD7BF70CC}"/>
              </a:ext>
            </a:extLst>
          </p:cNvPr>
          <p:cNvSpPr txBox="1"/>
          <p:nvPr/>
        </p:nvSpPr>
        <p:spPr>
          <a:xfrm>
            <a:off x="8167139" y="5391437"/>
            <a:ext cx="2324291"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solidFill>
                  <a:srgbClr val="433F3F"/>
                </a:solidFill>
                <a:effectLst/>
                <a:uLnTx/>
                <a:uFillTx/>
                <a:latin typeface="Trebuchet MS" panose="020B0603020202020204"/>
                <a:ea typeface="+mn-ea"/>
                <a:cs typeface="+mn-cs"/>
                <a:sym typeface="TrebuchetMS-Bold"/>
                <a:rtl val="0"/>
              </a:rPr>
              <a:t>Months from randomization</a:t>
            </a:r>
          </a:p>
        </p:txBody>
      </p:sp>
      <p:sp>
        <p:nvSpPr>
          <p:cNvPr id="120" name="TextBox 119">
            <a:extLst>
              <a:ext uri="{FF2B5EF4-FFF2-40B4-BE49-F238E27FC236}">
                <a16:creationId xmlns:a16="http://schemas.microsoft.com/office/drawing/2014/main" id="{A4376951-6796-30BA-B91F-BAC2C064A79B}"/>
              </a:ext>
            </a:extLst>
          </p:cNvPr>
          <p:cNvSpPr txBox="1"/>
          <p:nvPr/>
        </p:nvSpPr>
        <p:spPr>
          <a:xfrm>
            <a:off x="11121309" y="2802791"/>
            <a:ext cx="593432" cy="30777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NIVO</a:t>
            </a:r>
          </a:p>
        </p:txBody>
      </p:sp>
      <p:sp>
        <p:nvSpPr>
          <p:cNvPr id="121" name="TextBox 120">
            <a:extLst>
              <a:ext uri="{FF2B5EF4-FFF2-40B4-BE49-F238E27FC236}">
                <a16:creationId xmlns:a16="http://schemas.microsoft.com/office/drawing/2014/main" id="{3A92550E-6C94-AE3C-0142-1A4AAF6671A6}"/>
              </a:ext>
            </a:extLst>
          </p:cNvPr>
          <p:cNvSpPr txBox="1"/>
          <p:nvPr/>
        </p:nvSpPr>
        <p:spPr>
          <a:xfrm>
            <a:off x="11121310" y="3438275"/>
            <a:ext cx="524503" cy="30777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A69F9F"/>
                </a:solidFill>
                <a:effectLst/>
                <a:uLnTx/>
                <a:uFillTx/>
                <a:latin typeface="Trebuchet MS" panose="020B0603020202020204"/>
                <a:ea typeface="+mn-ea"/>
                <a:cs typeface="+mn-cs"/>
                <a:sym typeface="TrebuchetMS-Bold"/>
                <a:rtl val="0"/>
              </a:rPr>
              <a:t>PBO</a:t>
            </a:r>
          </a:p>
        </p:txBody>
      </p:sp>
      <p:sp>
        <p:nvSpPr>
          <p:cNvPr id="294" name="Freeform 48">
            <a:extLst>
              <a:ext uri="{FF2B5EF4-FFF2-40B4-BE49-F238E27FC236}">
                <a16:creationId xmlns:a16="http://schemas.microsoft.com/office/drawing/2014/main" id="{A0751320-AA57-AFEC-8BE9-5E34C9D295D5}"/>
              </a:ext>
            </a:extLst>
          </p:cNvPr>
          <p:cNvSpPr/>
          <p:nvPr/>
        </p:nvSpPr>
        <p:spPr>
          <a:xfrm>
            <a:off x="10262074"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0" name="Freeform 46">
            <a:extLst>
              <a:ext uri="{FF2B5EF4-FFF2-40B4-BE49-F238E27FC236}">
                <a16:creationId xmlns:a16="http://schemas.microsoft.com/office/drawing/2014/main" id="{D9935559-8444-DE91-7012-DCDA08A63687}"/>
              </a:ext>
            </a:extLst>
          </p:cNvPr>
          <p:cNvSpPr/>
          <p:nvPr/>
        </p:nvSpPr>
        <p:spPr>
          <a:xfrm>
            <a:off x="9303190"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1" name="Freeform 48">
            <a:extLst>
              <a:ext uri="{FF2B5EF4-FFF2-40B4-BE49-F238E27FC236}">
                <a16:creationId xmlns:a16="http://schemas.microsoft.com/office/drawing/2014/main" id="{3D98A108-F6D3-C18E-B49F-0074005CEBCB}"/>
              </a:ext>
            </a:extLst>
          </p:cNvPr>
          <p:cNvSpPr/>
          <p:nvPr/>
        </p:nvSpPr>
        <p:spPr>
          <a:xfrm>
            <a:off x="9782632"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4" name="Freeform 46">
            <a:extLst>
              <a:ext uri="{FF2B5EF4-FFF2-40B4-BE49-F238E27FC236}">
                <a16:creationId xmlns:a16="http://schemas.microsoft.com/office/drawing/2014/main" id="{8AB751CD-AF63-D899-98EA-F9607444B4CA}"/>
              </a:ext>
            </a:extLst>
          </p:cNvPr>
          <p:cNvSpPr/>
          <p:nvPr/>
        </p:nvSpPr>
        <p:spPr>
          <a:xfrm>
            <a:off x="8344306"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5" name="Freeform 48">
            <a:extLst>
              <a:ext uri="{FF2B5EF4-FFF2-40B4-BE49-F238E27FC236}">
                <a16:creationId xmlns:a16="http://schemas.microsoft.com/office/drawing/2014/main" id="{80FE090F-7CB1-D162-CCF0-42BB7C55556B}"/>
              </a:ext>
            </a:extLst>
          </p:cNvPr>
          <p:cNvSpPr/>
          <p:nvPr/>
        </p:nvSpPr>
        <p:spPr>
          <a:xfrm>
            <a:off x="8823748"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8" name="Freeform 46">
            <a:extLst>
              <a:ext uri="{FF2B5EF4-FFF2-40B4-BE49-F238E27FC236}">
                <a16:creationId xmlns:a16="http://schemas.microsoft.com/office/drawing/2014/main" id="{883456C1-BBC1-0204-7680-E0583B0F392C}"/>
              </a:ext>
            </a:extLst>
          </p:cNvPr>
          <p:cNvSpPr/>
          <p:nvPr/>
        </p:nvSpPr>
        <p:spPr>
          <a:xfrm>
            <a:off x="7385422"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09" name="Freeform 48">
            <a:extLst>
              <a:ext uri="{FF2B5EF4-FFF2-40B4-BE49-F238E27FC236}">
                <a16:creationId xmlns:a16="http://schemas.microsoft.com/office/drawing/2014/main" id="{2315518C-9610-445A-ED1B-4EDF6FC4BF40}"/>
              </a:ext>
            </a:extLst>
          </p:cNvPr>
          <p:cNvSpPr/>
          <p:nvPr/>
        </p:nvSpPr>
        <p:spPr>
          <a:xfrm>
            <a:off x="7864864"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2" name="Freeform 48">
            <a:extLst>
              <a:ext uri="{FF2B5EF4-FFF2-40B4-BE49-F238E27FC236}">
                <a16:creationId xmlns:a16="http://schemas.microsoft.com/office/drawing/2014/main" id="{66AC8C64-1A6A-7AB5-95F8-81453E480B01}"/>
              </a:ext>
            </a:extLst>
          </p:cNvPr>
          <p:cNvSpPr/>
          <p:nvPr/>
        </p:nvSpPr>
        <p:spPr>
          <a:xfrm>
            <a:off x="11220958"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4" name="Freeform 48">
            <a:extLst>
              <a:ext uri="{FF2B5EF4-FFF2-40B4-BE49-F238E27FC236}">
                <a16:creationId xmlns:a16="http://schemas.microsoft.com/office/drawing/2014/main" id="{2F7414C9-7C96-6333-EE2D-2DA8C495C818}"/>
              </a:ext>
            </a:extLst>
          </p:cNvPr>
          <p:cNvSpPr/>
          <p:nvPr/>
        </p:nvSpPr>
        <p:spPr>
          <a:xfrm>
            <a:off x="10741516"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318" name="Freeform 34">
            <a:extLst>
              <a:ext uri="{FF2B5EF4-FFF2-40B4-BE49-F238E27FC236}">
                <a16:creationId xmlns:a16="http://schemas.microsoft.com/office/drawing/2014/main" id="{B0825C1D-378D-5A56-544D-FA393FD8917E}"/>
              </a:ext>
            </a:extLst>
          </p:cNvPr>
          <p:cNvSpPr/>
          <p:nvPr/>
        </p:nvSpPr>
        <p:spPr>
          <a:xfrm>
            <a:off x="6905980"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nvGrpSpPr>
          <p:cNvPr id="395" name="Group 394">
            <a:extLst>
              <a:ext uri="{FF2B5EF4-FFF2-40B4-BE49-F238E27FC236}">
                <a16:creationId xmlns:a16="http://schemas.microsoft.com/office/drawing/2014/main" id="{88665868-7B98-4303-598C-005B4139DE77}"/>
              </a:ext>
            </a:extLst>
          </p:cNvPr>
          <p:cNvGrpSpPr/>
          <p:nvPr/>
        </p:nvGrpSpPr>
        <p:grpSpPr>
          <a:xfrm>
            <a:off x="6767920" y="5170576"/>
            <a:ext cx="272832" cy="940132"/>
            <a:chOff x="6769770" y="5418226"/>
            <a:chExt cx="272832" cy="940132"/>
          </a:xfrm>
        </p:grpSpPr>
        <p:sp>
          <p:nvSpPr>
            <p:cNvPr id="105" name="TextBox 104">
              <a:extLst>
                <a:ext uri="{FF2B5EF4-FFF2-40B4-BE49-F238E27FC236}">
                  <a16:creationId xmlns:a16="http://schemas.microsoft.com/office/drawing/2014/main" id="{FE8D06A5-A816-0D09-1905-27433B269AE5}"/>
                </a:ext>
              </a:extLst>
            </p:cNvPr>
            <p:cNvSpPr txBox="1"/>
            <p:nvPr/>
          </p:nvSpPr>
          <p:spPr>
            <a:xfrm>
              <a:off x="6769770" y="5418226"/>
              <a:ext cx="272832"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0</a:t>
              </a:r>
            </a:p>
          </p:txBody>
        </p:sp>
        <p:sp>
          <p:nvSpPr>
            <p:cNvPr id="321" name="TextBox 320">
              <a:extLst>
                <a:ext uri="{FF2B5EF4-FFF2-40B4-BE49-F238E27FC236}">
                  <a16:creationId xmlns:a16="http://schemas.microsoft.com/office/drawing/2014/main" id="{B0A29CE6-729A-2301-6FAD-340821963B24}"/>
                </a:ext>
              </a:extLst>
            </p:cNvPr>
            <p:cNvSpPr txBox="1"/>
            <p:nvPr/>
          </p:nvSpPr>
          <p:spPr>
            <a:xfrm>
              <a:off x="6820586" y="5997562"/>
              <a:ext cx="171201"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229</a:t>
              </a:r>
            </a:p>
          </p:txBody>
        </p:sp>
        <p:sp>
          <p:nvSpPr>
            <p:cNvPr id="326" name="TextBox 325">
              <a:extLst>
                <a:ext uri="{FF2B5EF4-FFF2-40B4-BE49-F238E27FC236}">
                  <a16:creationId xmlns:a16="http://schemas.microsoft.com/office/drawing/2014/main" id="{D2EBE106-B820-FE70-2504-222228EC4E35}"/>
                </a:ext>
              </a:extLst>
            </p:cNvPr>
            <p:cNvSpPr txBox="1"/>
            <p:nvPr/>
          </p:nvSpPr>
          <p:spPr>
            <a:xfrm>
              <a:off x="6820586" y="6204470"/>
              <a:ext cx="171201"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232</a:t>
              </a:r>
            </a:p>
          </p:txBody>
        </p:sp>
      </p:grpSp>
      <p:grpSp>
        <p:nvGrpSpPr>
          <p:cNvPr id="375" name="Group 374">
            <a:extLst>
              <a:ext uri="{FF2B5EF4-FFF2-40B4-BE49-F238E27FC236}">
                <a16:creationId xmlns:a16="http://schemas.microsoft.com/office/drawing/2014/main" id="{B77089D6-143F-4FF5-64C0-875EB35B73B5}"/>
              </a:ext>
            </a:extLst>
          </p:cNvPr>
          <p:cNvGrpSpPr/>
          <p:nvPr/>
        </p:nvGrpSpPr>
        <p:grpSpPr>
          <a:xfrm>
            <a:off x="11518400" y="5170576"/>
            <a:ext cx="360997" cy="940132"/>
            <a:chOff x="11516811" y="5418226"/>
            <a:chExt cx="360997" cy="940132"/>
          </a:xfrm>
        </p:grpSpPr>
        <p:sp>
          <p:nvSpPr>
            <p:cNvPr id="113" name="TextBox 112">
              <a:extLst>
                <a:ext uri="{FF2B5EF4-FFF2-40B4-BE49-F238E27FC236}">
                  <a16:creationId xmlns:a16="http://schemas.microsoft.com/office/drawing/2014/main" id="{301A6E06-3286-4159-2C06-8D33C61F6F3A}"/>
                </a:ext>
              </a:extLst>
            </p:cNvPr>
            <p:cNvSpPr txBox="1"/>
            <p:nvPr/>
          </p:nvSpPr>
          <p:spPr>
            <a:xfrm>
              <a:off x="11516811"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60</a:t>
              </a:r>
            </a:p>
          </p:txBody>
        </p:sp>
        <p:sp>
          <p:nvSpPr>
            <p:cNvPr id="322" name="TextBox 321">
              <a:extLst>
                <a:ext uri="{FF2B5EF4-FFF2-40B4-BE49-F238E27FC236}">
                  <a16:creationId xmlns:a16="http://schemas.microsoft.com/office/drawing/2014/main" id="{69531ECE-FA04-DF8B-59F6-ADA754090251}"/>
                </a:ext>
              </a:extLst>
            </p:cNvPr>
            <p:cNvSpPr txBox="1"/>
            <p:nvPr/>
          </p:nvSpPr>
          <p:spPr>
            <a:xfrm>
              <a:off x="11663646" y="5997562"/>
              <a:ext cx="67327"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0</a:t>
              </a:r>
            </a:p>
          </p:txBody>
        </p:sp>
        <p:sp>
          <p:nvSpPr>
            <p:cNvPr id="327" name="TextBox 326">
              <a:extLst>
                <a:ext uri="{FF2B5EF4-FFF2-40B4-BE49-F238E27FC236}">
                  <a16:creationId xmlns:a16="http://schemas.microsoft.com/office/drawing/2014/main" id="{06261CB4-D125-6920-8F0C-7AD5640F6C34}"/>
                </a:ext>
              </a:extLst>
            </p:cNvPr>
            <p:cNvSpPr txBox="1"/>
            <p:nvPr/>
          </p:nvSpPr>
          <p:spPr>
            <a:xfrm>
              <a:off x="11663646" y="6204470"/>
              <a:ext cx="67327"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A69F9F"/>
                  </a:solidFill>
                  <a:effectLst/>
                  <a:uLnTx/>
                  <a:uFillTx/>
                  <a:latin typeface="Trebuchet MS" panose="020B0603020202020204"/>
                  <a:ea typeface="+mn-ea"/>
                  <a:cs typeface="+mn-cs"/>
                  <a:sym typeface="TrebuchetMS"/>
                  <a:rtl val="0"/>
                </a:rPr>
                <a:t>0</a:t>
              </a:r>
            </a:p>
          </p:txBody>
        </p:sp>
      </p:grpSp>
      <p:grpSp>
        <p:nvGrpSpPr>
          <p:cNvPr id="377" name="Group 376">
            <a:extLst>
              <a:ext uri="{FF2B5EF4-FFF2-40B4-BE49-F238E27FC236}">
                <a16:creationId xmlns:a16="http://schemas.microsoft.com/office/drawing/2014/main" id="{82348931-4FD2-DD9C-10FA-F0D73757CF7C}"/>
              </a:ext>
            </a:extLst>
          </p:cNvPr>
          <p:cNvGrpSpPr/>
          <p:nvPr/>
        </p:nvGrpSpPr>
        <p:grpSpPr>
          <a:xfrm>
            <a:off x="11040985" y="5170576"/>
            <a:ext cx="360997" cy="940132"/>
            <a:chOff x="10888138" y="5418226"/>
            <a:chExt cx="360997" cy="940132"/>
          </a:xfrm>
        </p:grpSpPr>
        <p:sp>
          <p:nvSpPr>
            <p:cNvPr id="319" name="TextBox 318">
              <a:extLst>
                <a:ext uri="{FF2B5EF4-FFF2-40B4-BE49-F238E27FC236}">
                  <a16:creationId xmlns:a16="http://schemas.microsoft.com/office/drawing/2014/main" id="{A9A93B0E-0A2E-ECD2-CE21-048D20639501}"/>
                </a:ext>
              </a:extLst>
            </p:cNvPr>
            <p:cNvSpPr txBox="1"/>
            <p:nvPr/>
          </p:nvSpPr>
          <p:spPr>
            <a:xfrm>
              <a:off x="10888138"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54</a:t>
              </a:r>
            </a:p>
          </p:txBody>
        </p:sp>
        <p:sp>
          <p:nvSpPr>
            <p:cNvPr id="330" name="TextBox 329">
              <a:extLst>
                <a:ext uri="{FF2B5EF4-FFF2-40B4-BE49-F238E27FC236}">
                  <a16:creationId xmlns:a16="http://schemas.microsoft.com/office/drawing/2014/main" id="{F547729A-3DE6-EE02-CCBB-711D848A4A72}"/>
                </a:ext>
              </a:extLst>
            </p:cNvPr>
            <p:cNvSpPr txBox="1"/>
            <p:nvPr/>
          </p:nvSpPr>
          <p:spPr>
            <a:xfrm>
              <a:off x="11034973" y="5997562"/>
              <a:ext cx="67326"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6</a:t>
              </a:r>
            </a:p>
          </p:txBody>
        </p:sp>
        <p:sp>
          <p:nvSpPr>
            <p:cNvPr id="331" name="TextBox 330">
              <a:extLst>
                <a:ext uri="{FF2B5EF4-FFF2-40B4-BE49-F238E27FC236}">
                  <a16:creationId xmlns:a16="http://schemas.microsoft.com/office/drawing/2014/main" id="{E7747125-C949-EACD-6B11-D5B1854A0701}"/>
                </a:ext>
              </a:extLst>
            </p:cNvPr>
            <p:cNvSpPr txBox="1"/>
            <p:nvPr/>
          </p:nvSpPr>
          <p:spPr>
            <a:xfrm>
              <a:off x="11034973" y="6204470"/>
              <a:ext cx="67326"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A69F9F"/>
                  </a:solidFill>
                  <a:effectLst/>
                  <a:uLnTx/>
                  <a:uFillTx/>
                  <a:latin typeface="Trebuchet MS" panose="020B0603020202020204"/>
                  <a:ea typeface="+mn-ea"/>
                  <a:cs typeface="+mn-cs"/>
                  <a:sym typeface="TrebuchetMS"/>
                  <a:rtl val="0"/>
                </a:rPr>
                <a:t>7</a:t>
              </a:r>
            </a:p>
          </p:txBody>
        </p:sp>
      </p:grpSp>
      <p:grpSp>
        <p:nvGrpSpPr>
          <p:cNvPr id="379" name="Group 378">
            <a:extLst>
              <a:ext uri="{FF2B5EF4-FFF2-40B4-BE49-F238E27FC236}">
                <a16:creationId xmlns:a16="http://schemas.microsoft.com/office/drawing/2014/main" id="{9281FDD0-D1A6-1AE6-9A5A-4674B6EC1717}"/>
              </a:ext>
            </a:extLst>
          </p:cNvPr>
          <p:cNvGrpSpPr/>
          <p:nvPr/>
        </p:nvGrpSpPr>
        <p:grpSpPr>
          <a:xfrm>
            <a:off x="10566116" y="5170576"/>
            <a:ext cx="360997" cy="940132"/>
            <a:chOff x="10378893" y="5418226"/>
            <a:chExt cx="360997" cy="940132"/>
          </a:xfrm>
        </p:grpSpPr>
        <p:sp>
          <p:nvSpPr>
            <p:cNvPr id="313" name="TextBox 312">
              <a:extLst>
                <a:ext uri="{FF2B5EF4-FFF2-40B4-BE49-F238E27FC236}">
                  <a16:creationId xmlns:a16="http://schemas.microsoft.com/office/drawing/2014/main" id="{19A566A2-1E99-775F-36AB-96CC46EB2CD9}"/>
                </a:ext>
              </a:extLst>
            </p:cNvPr>
            <p:cNvSpPr txBox="1"/>
            <p:nvPr/>
          </p:nvSpPr>
          <p:spPr>
            <a:xfrm>
              <a:off x="10378893"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48</a:t>
              </a:r>
            </a:p>
          </p:txBody>
        </p:sp>
        <p:sp>
          <p:nvSpPr>
            <p:cNvPr id="333" name="TextBox 332">
              <a:extLst>
                <a:ext uri="{FF2B5EF4-FFF2-40B4-BE49-F238E27FC236}">
                  <a16:creationId xmlns:a16="http://schemas.microsoft.com/office/drawing/2014/main" id="{833E4EC6-4976-BBFE-FF0F-B3DB2167EA72}"/>
                </a:ext>
              </a:extLst>
            </p:cNvPr>
            <p:cNvSpPr txBox="1"/>
            <p:nvPr/>
          </p:nvSpPr>
          <p:spPr>
            <a:xfrm>
              <a:off x="10492065" y="5997562"/>
              <a:ext cx="134653"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23</a:t>
              </a:r>
            </a:p>
          </p:txBody>
        </p:sp>
        <p:sp>
          <p:nvSpPr>
            <p:cNvPr id="334" name="TextBox 333">
              <a:extLst>
                <a:ext uri="{FF2B5EF4-FFF2-40B4-BE49-F238E27FC236}">
                  <a16:creationId xmlns:a16="http://schemas.microsoft.com/office/drawing/2014/main" id="{04020867-75F4-66AE-F39B-A8AA86C78764}"/>
                </a:ext>
              </a:extLst>
            </p:cNvPr>
            <p:cNvSpPr txBox="1"/>
            <p:nvPr/>
          </p:nvSpPr>
          <p:spPr>
            <a:xfrm>
              <a:off x="10502324" y="6204470"/>
              <a:ext cx="114134"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20</a:t>
              </a:r>
            </a:p>
          </p:txBody>
        </p:sp>
      </p:grpSp>
      <p:grpSp>
        <p:nvGrpSpPr>
          <p:cNvPr id="393" name="Group 392">
            <a:extLst>
              <a:ext uri="{FF2B5EF4-FFF2-40B4-BE49-F238E27FC236}">
                <a16:creationId xmlns:a16="http://schemas.microsoft.com/office/drawing/2014/main" id="{62822919-7122-64C9-A619-D068AF357CEC}"/>
              </a:ext>
            </a:extLst>
          </p:cNvPr>
          <p:cNvGrpSpPr/>
          <p:nvPr/>
        </p:nvGrpSpPr>
        <p:grpSpPr>
          <a:xfrm>
            <a:off x="7250719" y="5170576"/>
            <a:ext cx="272832" cy="940132"/>
            <a:chOff x="7121939" y="5418226"/>
            <a:chExt cx="272832" cy="940132"/>
          </a:xfrm>
        </p:grpSpPr>
        <p:sp>
          <p:nvSpPr>
            <p:cNvPr id="106" name="TextBox 105">
              <a:extLst>
                <a:ext uri="{FF2B5EF4-FFF2-40B4-BE49-F238E27FC236}">
                  <a16:creationId xmlns:a16="http://schemas.microsoft.com/office/drawing/2014/main" id="{B6A25A5F-7D4D-ADB7-776D-7FDD01E64B4E}"/>
                </a:ext>
              </a:extLst>
            </p:cNvPr>
            <p:cNvSpPr txBox="1"/>
            <p:nvPr/>
          </p:nvSpPr>
          <p:spPr>
            <a:xfrm>
              <a:off x="7121939" y="5418226"/>
              <a:ext cx="272832"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6</a:t>
              </a:r>
            </a:p>
          </p:txBody>
        </p:sp>
        <p:sp>
          <p:nvSpPr>
            <p:cNvPr id="340" name="TextBox 339">
              <a:extLst>
                <a:ext uri="{FF2B5EF4-FFF2-40B4-BE49-F238E27FC236}">
                  <a16:creationId xmlns:a16="http://schemas.microsoft.com/office/drawing/2014/main" id="{042B78C0-BDA8-97C0-122A-0EFFAD8AA8FD}"/>
                </a:ext>
              </a:extLst>
            </p:cNvPr>
            <p:cNvSpPr txBox="1"/>
            <p:nvPr/>
          </p:nvSpPr>
          <p:spPr>
            <a:xfrm>
              <a:off x="7172754"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216</a:t>
              </a:r>
            </a:p>
          </p:txBody>
        </p:sp>
        <p:sp>
          <p:nvSpPr>
            <p:cNvPr id="341" name="TextBox 340">
              <a:extLst>
                <a:ext uri="{FF2B5EF4-FFF2-40B4-BE49-F238E27FC236}">
                  <a16:creationId xmlns:a16="http://schemas.microsoft.com/office/drawing/2014/main" id="{E7970DCA-DE4C-7D58-2FBE-BD4874A00D76}"/>
                </a:ext>
              </a:extLst>
            </p:cNvPr>
            <p:cNvSpPr txBox="1"/>
            <p:nvPr/>
          </p:nvSpPr>
          <p:spPr>
            <a:xfrm>
              <a:off x="7172754"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206</a:t>
              </a:r>
            </a:p>
          </p:txBody>
        </p:sp>
      </p:grpSp>
      <p:grpSp>
        <p:nvGrpSpPr>
          <p:cNvPr id="391" name="Group 390">
            <a:extLst>
              <a:ext uri="{FF2B5EF4-FFF2-40B4-BE49-F238E27FC236}">
                <a16:creationId xmlns:a16="http://schemas.microsoft.com/office/drawing/2014/main" id="{67D6E86F-BD59-7572-360C-BDDFD4E0F0AC}"/>
              </a:ext>
            </a:extLst>
          </p:cNvPr>
          <p:cNvGrpSpPr/>
          <p:nvPr/>
        </p:nvGrpSpPr>
        <p:grpSpPr>
          <a:xfrm>
            <a:off x="7683047" y="5170576"/>
            <a:ext cx="360996" cy="940132"/>
            <a:chOff x="7444259" y="5418226"/>
            <a:chExt cx="360996" cy="940132"/>
          </a:xfrm>
        </p:grpSpPr>
        <p:sp>
          <p:nvSpPr>
            <p:cNvPr id="107" name="TextBox 106">
              <a:extLst>
                <a:ext uri="{FF2B5EF4-FFF2-40B4-BE49-F238E27FC236}">
                  <a16:creationId xmlns:a16="http://schemas.microsoft.com/office/drawing/2014/main" id="{3AC9E27F-A755-51EC-A9DE-AE62B1A7F759}"/>
                </a:ext>
              </a:extLst>
            </p:cNvPr>
            <p:cNvSpPr txBox="1"/>
            <p:nvPr/>
          </p:nvSpPr>
          <p:spPr>
            <a:xfrm>
              <a:off x="7444259"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12</a:t>
              </a:r>
            </a:p>
          </p:txBody>
        </p:sp>
        <p:sp>
          <p:nvSpPr>
            <p:cNvPr id="346" name="TextBox 345">
              <a:extLst>
                <a:ext uri="{FF2B5EF4-FFF2-40B4-BE49-F238E27FC236}">
                  <a16:creationId xmlns:a16="http://schemas.microsoft.com/office/drawing/2014/main" id="{12764E90-DA2F-E8CC-F85A-C3300C3007E7}"/>
                </a:ext>
              </a:extLst>
            </p:cNvPr>
            <p:cNvSpPr txBox="1"/>
            <p:nvPr/>
          </p:nvSpPr>
          <p:spPr>
            <a:xfrm>
              <a:off x="7539156"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187</a:t>
              </a:r>
            </a:p>
          </p:txBody>
        </p:sp>
        <p:sp>
          <p:nvSpPr>
            <p:cNvPr id="347" name="TextBox 346">
              <a:extLst>
                <a:ext uri="{FF2B5EF4-FFF2-40B4-BE49-F238E27FC236}">
                  <a16:creationId xmlns:a16="http://schemas.microsoft.com/office/drawing/2014/main" id="{8F714ED1-DE10-5BF4-6150-606DFB22E0F4}"/>
                </a:ext>
              </a:extLst>
            </p:cNvPr>
            <p:cNvSpPr txBox="1"/>
            <p:nvPr/>
          </p:nvSpPr>
          <p:spPr>
            <a:xfrm>
              <a:off x="7539156"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197</a:t>
              </a:r>
            </a:p>
          </p:txBody>
        </p:sp>
      </p:grpSp>
      <p:grpSp>
        <p:nvGrpSpPr>
          <p:cNvPr id="389" name="Group 388">
            <a:extLst>
              <a:ext uri="{FF2B5EF4-FFF2-40B4-BE49-F238E27FC236}">
                <a16:creationId xmlns:a16="http://schemas.microsoft.com/office/drawing/2014/main" id="{AB20E4F1-8FB5-D7FB-A924-CB77294E8982}"/>
              </a:ext>
            </a:extLst>
          </p:cNvPr>
          <p:cNvGrpSpPr/>
          <p:nvPr/>
        </p:nvGrpSpPr>
        <p:grpSpPr>
          <a:xfrm>
            <a:off x="8161743" y="5170576"/>
            <a:ext cx="360996" cy="940132"/>
            <a:chOff x="7947019" y="5418226"/>
            <a:chExt cx="360996" cy="940132"/>
          </a:xfrm>
        </p:grpSpPr>
        <p:sp>
          <p:nvSpPr>
            <p:cNvPr id="108" name="TextBox 107">
              <a:extLst>
                <a:ext uri="{FF2B5EF4-FFF2-40B4-BE49-F238E27FC236}">
                  <a16:creationId xmlns:a16="http://schemas.microsoft.com/office/drawing/2014/main" id="{8E7A6542-86F2-784F-8CDD-CC1842C6130A}"/>
                </a:ext>
              </a:extLst>
            </p:cNvPr>
            <p:cNvSpPr txBox="1"/>
            <p:nvPr/>
          </p:nvSpPr>
          <p:spPr>
            <a:xfrm>
              <a:off x="7947019"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18</a:t>
              </a:r>
            </a:p>
          </p:txBody>
        </p:sp>
        <p:sp>
          <p:nvSpPr>
            <p:cNvPr id="350" name="TextBox 349">
              <a:extLst>
                <a:ext uri="{FF2B5EF4-FFF2-40B4-BE49-F238E27FC236}">
                  <a16:creationId xmlns:a16="http://schemas.microsoft.com/office/drawing/2014/main" id="{A25A902F-9329-8708-F0DF-A29AFEDBD191}"/>
                </a:ext>
              </a:extLst>
            </p:cNvPr>
            <p:cNvSpPr txBox="1"/>
            <p:nvPr/>
          </p:nvSpPr>
          <p:spPr>
            <a:xfrm>
              <a:off x="8041916"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176</a:t>
              </a:r>
            </a:p>
          </p:txBody>
        </p:sp>
        <p:sp>
          <p:nvSpPr>
            <p:cNvPr id="351" name="TextBox 350">
              <a:extLst>
                <a:ext uri="{FF2B5EF4-FFF2-40B4-BE49-F238E27FC236}">
                  <a16:creationId xmlns:a16="http://schemas.microsoft.com/office/drawing/2014/main" id="{A9A270A9-CCA1-8041-4611-8C7380CEBE0A}"/>
                </a:ext>
              </a:extLst>
            </p:cNvPr>
            <p:cNvSpPr txBox="1"/>
            <p:nvPr/>
          </p:nvSpPr>
          <p:spPr>
            <a:xfrm>
              <a:off x="8041916"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178</a:t>
              </a:r>
            </a:p>
          </p:txBody>
        </p:sp>
      </p:grpSp>
      <p:grpSp>
        <p:nvGrpSpPr>
          <p:cNvPr id="387" name="Group 386">
            <a:extLst>
              <a:ext uri="{FF2B5EF4-FFF2-40B4-BE49-F238E27FC236}">
                <a16:creationId xmlns:a16="http://schemas.microsoft.com/office/drawing/2014/main" id="{E936703D-D4F0-507A-B97D-1EA920B1503B}"/>
              </a:ext>
            </a:extLst>
          </p:cNvPr>
          <p:cNvGrpSpPr/>
          <p:nvPr/>
        </p:nvGrpSpPr>
        <p:grpSpPr>
          <a:xfrm>
            <a:off x="8640772" y="5170576"/>
            <a:ext cx="360996" cy="940132"/>
            <a:chOff x="8456988" y="5418226"/>
            <a:chExt cx="360996" cy="940132"/>
          </a:xfrm>
        </p:grpSpPr>
        <p:sp>
          <p:nvSpPr>
            <p:cNvPr id="109" name="TextBox 108">
              <a:extLst>
                <a:ext uri="{FF2B5EF4-FFF2-40B4-BE49-F238E27FC236}">
                  <a16:creationId xmlns:a16="http://schemas.microsoft.com/office/drawing/2014/main" id="{77C2A1D4-F754-FE25-4F79-FA5D5FC0835C}"/>
                </a:ext>
              </a:extLst>
            </p:cNvPr>
            <p:cNvSpPr txBox="1"/>
            <p:nvPr/>
          </p:nvSpPr>
          <p:spPr>
            <a:xfrm>
              <a:off x="8456988"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24</a:t>
              </a:r>
            </a:p>
          </p:txBody>
        </p:sp>
        <p:sp>
          <p:nvSpPr>
            <p:cNvPr id="354" name="TextBox 353">
              <a:extLst>
                <a:ext uri="{FF2B5EF4-FFF2-40B4-BE49-F238E27FC236}">
                  <a16:creationId xmlns:a16="http://schemas.microsoft.com/office/drawing/2014/main" id="{7CB9A667-15C2-41D5-DF6B-A1F800EE40C3}"/>
                </a:ext>
              </a:extLst>
            </p:cNvPr>
            <p:cNvSpPr txBox="1"/>
            <p:nvPr/>
          </p:nvSpPr>
          <p:spPr>
            <a:xfrm>
              <a:off x="8551885"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166</a:t>
              </a:r>
            </a:p>
          </p:txBody>
        </p:sp>
        <p:sp>
          <p:nvSpPr>
            <p:cNvPr id="355" name="TextBox 354">
              <a:extLst>
                <a:ext uri="{FF2B5EF4-FFF2-40B4-BE49-F238E27FC236}">
                  <a16:creationId xmlns:a16="http://schemas.microsoft.com/office/drawing/2014/main" id="{2F1F40B0-B8EF-BB3B-3DE8-1C0DC54E9C56}"/>
                </a:ext>
              </a:extLst>
            </p:cNvPr>
            <p:cNvSpPr txBox="1"/>
            <p:nvPr/>
          </p:nvSpPr>
          <p:spPr>
            <a:xfrm>
              <a:off x="8551885"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161</a:t>
              </a:r>
            </a:p>
          </p:txBody>
        </p:sp>
      </p:grpSp>
      <p:grpSp>
        <p:nvGrpSpPr>
          <p:cNvPr id="385" name="Group 384">
            <a:extLst>
              <a:ext uri="{FF2B5EF4-FFF2-40B4-BE49-F238E27FC236}">
                <a16:creationId xmlns:a16="http://schemas.microsoft.com/office/drawing/2014/main" id="{087BF184-B630-80B3-4002-8F3C1649B528}"/>
              </a:ext>
            </a:extLst>
          </p:cNvPr>
          <p:cNvGrpSpPr/>
          <p:nvPr/>
        </p:nvGrpSpPr>
        <p:grpSpPr>
          <a:xfrm>
            <a:off x="9119805" y="5170576"/>
            <a:ext cx="360996" cy="940132"/>
            <a:chOff x="8966957" y="5418226"/>
            <a:chExt cx="360996" cy="940132"/>
          </a:xfrm>
        </p:grpSpPr>
        <p:sp>
          <p:nvSpPr>
            <p:cNvPr id="110" name="TextBox 109">
              <a:extLst>
                <a:ext uri="{FF2B5EF4-FFF2-40B4-BE49-F238E27FC236}">
                  <a16:creationId xmlns:a16="http://schemas.microsoft.com/office/drawing/2014/main" id="{E7CACDDB-C216-8CF5-9FA8-D877B215DD29}"/>
                </a:ext>
              </a:extLst>
            </p:cNvPr>
            <p:cNvSpPr txBox="1"/>
            <p:nvPr/>
          </p:nvSpPr>
          <p:spPr>
            <a:xfrm>
              <a:off x="8966957"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30</a:t>
              </a:r>
            </a:p>
          </p:txBody>
        </p:sp>
        <p:sp>
          <p:nvSpPr>
            <p:cNvPr id="358" name="TextBox 357">
              <a:extLst>
                <a:ext uri="{FF2B5EF4-FFF2-40B4-BE49-F238E27FC236}">
                  <a16:creationId xmlns:a16="http://schemas.microsoft.com/office/drawing/2014/main" id="{46EC4F23-EAFE-B1B3-88DD-75ABC346AF67}"/>
                </a:ext>
              </a:extLst>
            </p:cNvPr>
            <p:cNvSpPr txBox="1"/>
            <p:nvPr/>
          </p:nvSpPr>
          <p:spPr>
            <a:xfrm>
              <a:off x="9061854"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161</a:t>
              </a:r>
            </a:p>
          </p:txBody>
        </p:sp>
        <p:sp>
          <p:nvSpPr>
            <p:cNvPr id="359" name="TextBox 358">
              <a:extLst>
                <a:ext uri="{FF2B5EF4-FFF2-40B4-BE49-F238E27FC236}">
                  <a16:creationId xmlns:a16="http://schemas.microsoft.com/office/drawing/2014/main" id="{9B78EB1C-264B-2BD2-20EA-0729788C3101}"/>
                </a:ext>
              </a:extLst>
            </p:cNvPr>
            <p:cNvSpPr txBox="1"/>
            <p:nvPr/>
          </p:nvSpPr>
          <p:spPr>
            <a:xfrm>
              <a:off x="9061854"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152</a:t>
              </a:r>
            </a:p>
          </p:txBody>
        </p:sp>
      </p:grpSp>
      <p:grpSp>
        <p:nvGrpSpPr>
          <p:cNvPr id="383" name="Group 382">
            <a:extLst>
              <a:ext uri="{FF2B5EF4-FFF2-40B4-BE49-F238E27FC236}">
                <a16:creationId xmlns:a16="http://schemas.microsoft.com/office/drawing/2014/main" id="{C5045592-928D-E9A0-1C99-A4B513441D8F}"/>
              </a:ext>
            </a:extLst>
          </p:cNvPr>
          <p:cNvGrpSpPr/>
          <p:nvPr/>
        </p:nvGrpSpPr>
        <p:grpSpPr>
          <a:xfrm>
            <a:off x="9602273" y="5170576"/>
            <a:ext cx="360997" cy="940132"/>
            <a:chOff x="9476926" y="5418226"/>
            <a:chExt cx="360997" cy="940132"/>
          </a:xfrm>
        </p:grpSpPr>
        <p:sp>
          <p:nvSpPr>
            <p:cNvPr id="111" name="TextBox 110">
              <a:extLst>
                <a:ext uri="{FF2B5EF4-FFF2-40B4-BE49-F238E27FC236}">
                  <a16:creationId xmlns:a16="http://schemas.microsoft.com/office/drawing/2014/main" id="{940F06C0-98AA-B50A-BB1C-7EC9820C97A4}"/>
                </a:ext>
              </a:extLst>
            </p:cNvPr>
            <p:cNvSpPr txBox="1"/>
            <p:nvPr/>
          </p:nvSpPr>
          <p:spPr>
            <a:xfrm>
              <a:off x="9476926"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36</a:t>
              </a:r>
            </a:p>
          </p:txBody>
        </p:sp>
        <p:sp>
          <p:nvSpPr>
            <p:cNvPr id="362" name="TextBox 361">
              <a:extLst>
                <a:ext uri="{FF2B5EF4-FFF2-40B4-BE49-F238E27FC236}">
                  <a16:creationId xmlns:a16="http://schemas.microsoft.com/office/drawing/2014/main" id="{EB61BC0B-C6AD-69F8-EF07-14FF600CAA11}"/>
                </a:ext>
              </a:extLst>
            </p:cNvPr>
            <p:cNvSpPr txBox="1"/>
            <p:nvPr/>
          </p:nvSpPr>
          <p:spPr>
            <a:xfrm>
              <a:off x="9571823"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114</a:t>
              </a:r>
            </a:p>
          </p:txBody>
        </p:sp>
        <p:sp>
          <p:nvSpPr>
            <p:cNvPr id="363" name="TextBox 362">
              <a:extLst>
                <a:ext uri="{FF2B5EF4-FFF2-40B4-BE49-F238E27FC236}">
                  <a16:creationId xmlns:a16="http://schemas.microsoft.com/office/drawing/2014/main" id="{E05347BE-139F-8951-063C-79D42C2A8D52}"/>
                </a:ext>
              </a:extLst>
            </p:cNvPr>
            <p:cNvSpPr txBox="1"/>
            <p:nvPr/>
          </p:nvSpPr>
          <p:spPr>
            <a:xfrm>
              <a:off x="9571823"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103</a:t>
              </a:r>
            </a:p>
          </p:txBody>
        </p:sp>
      </p:grpSp>
      <p:grpSp>
        <p:nvGrpSpPr>
          <p:cNvPr id="381" name="Group 380">
            <a:extLst>
              <a:ext uri="{FF2B5EF4-FFF2-40B4-BE49-F238E27FC236}">
                <a16:creationId xmlns:a16="http://schemas.microsoft.com/office/drawing/2014/main" id="{34CCE7AE-EFCB-0EA3-BBD3-8267E7411E9F}"/>
              </a:ext>
            </a:extLst>
          </p:cNvPr>
          <p:cNvGrpSpPr/>
          <p:nvPr/>
        </p:nvGrpSpPr>
        <p:grpSpPr>
          <a:xfrm>
            <a:off x="10084155" y="5170576"/>
            <a:ext cx="360997" cy="940132"/>
            <a:chOff x="9958808" y="5418226"/>
            <a:chExt cx="360997" cy="940132"/>
          </a:xfrm>
        </p:grpSpPr>
        <p:sp>
          <p:nvSpPr>
            <p:cNvPr id="112" name="TextBox 111">
              <a:extLst>
                <a:ext uri="{FF2B5EF4-FFF2-40B4-BE49-F238E27FC236}">
                  <a16:creationId xmlns:a16="http://schemas.microsoft.com/office/drawing/2014/main" id="{99475E3C-3DCD-BCCB-CEBB-64201052118E}"/>
                </a:ext>
              </a:extLst>
            </p:cNvPr>
            <p:cNvSpPr txBox="1"/>
            <p:nvPr/>
          </p:nvSpPr>
          <p:spPr>
            <a:xfrm>
              <a:off x="9958808"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42</a:t>
              </a:r>
            </a:p>
          </p:txBody>
        </p:sp>
        <p:sp>
          <p:nvSpPr>
            <p:cNvPr id="366" name="TextBox 365">
              <a:extLst>
                <a:ext uri="{FF2B5EF4-FFF2-40B4-BE49-F238E27FC236}">
                  <a16:creationId xmlns:a16="http://schemas.microsoft.com/office/drawing/2014/main" id="{5210FD69-AD49-B596-1703-66A88C2FBE55}"/>
                </a:ext>
              </a:extLst>
            </p:cNvPr>
            <p:cNvSpPr txBox="1"/>
            <p:nvPr/>
          </p:nvSpPr>
          <p:spPr>
            <a:xfrm>
              <a:off x="10071980" y="5997562"/>
              <a:ext cx="134653"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66</a:t>
              </a:r>
            </a:p>
          </p:txBody>
        </p:sp>
        <p:sp>
          <p:nvSpPr>
            <p:cNvPr id="367" name="TextBox 366">
              <a:extLst>
                <a:ext uri="{FF2B5EF4-FFF2-40B4-BE49-F238E27FC236}">
                  <a16:creationId xmlns:a16="http://schemas.microsoft.com/office/drawing/2014/main" id="{E99106F9-5485-6522-C08A-524A79D31C3C}"/>
                </a:ext>
              </a:extLst>
            </p:cNvPr>
            <p:cNvSpPr txBox="1"/>
            <p:nvPr/>
          </p:nvSpPr>
          <p:spPr>
            <a:xfrm>
              <a:off x="10082239" y="6204470"/>
              <a:ext cx="114134"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52</a:t>
              </a:r>
            </a:p>
          </p:txBody>
        </p:sp>
      </p:grpSp>
      <p:sp>
        <p:nvSpPr>
          <p:cNvPr id="400" name="Freeform 399">
            <a:extLst>
              <a:ext uri="{FF2B5EF4-FFF2-40B4-BE49-F238E27FC236}">
                <a16:creationId xmlns:a16="http://schemas.microsoft.com/office/drawing/2014/main" id="{E0AD1A3A-D373-116A-95E3-C6C06FC1A48B}"/>
              </a:ext>
            </a:extLst>
          </p:cNvPr>
          <p:cNvSpPr/>
          <p:nvPr/>
        </p:nvSpPr>
        <p:spPr>
          <a:xfrm>
            <a:off x="6895541" y="2533664"/>
            <a:ext cx="4669269" cy="875920"/>
          </a:xfrm>
          <a:custGeom>
            <a:avLst/>
            <a:gdLst>
              <a:gd name="connsiteX0" fmla="*/ 2991498 w 2991497"/>
              <a:gd name="connsiteY0" fmla="*/ 561183 h 561183"/>
              <a:gd name="connsiteX1" fmla="*/ 2175190 w 2991497"/>
              <a:gd name="connsiteY1" fmla="*/ 561183 h 561183"/>
              <a:gd name="connsiteX2" fmla="*/ 2175190 w 2991497"/>
              <a:gd name="connsiteY2" fmla="*/ 538378 h 561183"/>
              <a:gd name="connsiteX3" fmla="*/ 2026104 w 2991497"/>
              <a:gd name="connsiteY3" fmla="*/ 538378 h 561183"/>
              <a:gd name="connsiteX4" fmla="*/ 2026104 w 2991497"/>
              <a:gd name="connsiteY4" fmla="*/ 522902 h 561183"/>
              <a:gd name="connsiteX5" fmla="*/ 1959301 w 2991497"/>
              <a:gd name="connsiteY5" fmla="*/ 522902 h 561183"/>
              <a:gd name="connsiteX6" fmla="*/ 1959301 w 2991497"/>
              <a:gd name="connsiteY6" fmla="*/ 508242 h 561183"/>
              <a:gd name="connsiteX7" fmla="*/ 1879462 w 2991497"/>
              <a:gd name="connsiteY7" fmla="*/ 508242 h 561183"/>
              <a:gd name="connsiteX8" fmla="*/ 1879462 w 2991497"/>
              <a:gd name="connsiteY8" fmla="*/ 493581 h 561183"/>
              <a:gd name="connsiteX9" fmla="*/ 1837099 w 2991497"/>
              <a:gd name="connsiteY9" fmla="*/ 493581 h 561183"/>
              <a:gd name="connsiteX10" fmla="*/ 1837099 w 2991497"/>
              <a:gd name="connsiteY10" fmla="*/ 487879 h 561183"/>
              <a:gd name="connsiteX11" fmla="*/ 1831396 w 2991497"/>
              <a:gd name="connsiteY11" fmla="*/ 487879 h 561183"/>
              <a:gd name="connsiteX12" fmla="*/ 1831396 w 2991497"/>
              <a:gd name="connsiteY12" fmla="*/ 482178 h 561183"/>
              <a:gd name="connsiteX13" fmla="*/ 1786589 w 2991497"/>
              <a:gd name="connsiteY13" fmla="*/ 482178 h 561183"/>
              <a:gd name="connsiteX14" fmla="*/ 1786589 w 2991497"/>
              <a:gd name="connsiteY14" fmla="*/ 464259 h 561183"/>
              <a:gd name="connsiteX15" fmla="*/ 1741781 w 2991497"/>
              <a:gd name="connsiteY15" fmla="*/ 464259 h 561183"/>
              <a:gd name="connsiteX16" fmla="*/ 1733635 w 2991497"/>
              <a:gd name="connsiteY16" fmla="*/ 464259 h 561183"/>
              <a:gd name="connsiteX17" fmla="*/ 1733635 w 2991497"/>
              <a:gd name="connsiteY17" fmla="*/ 455300 h 561183"/>
              <a:gd name="connsiteX18" fmla="*/ 1693716 w 2991497"/>
              <a:gd name="connsiteY18" fmla="*/ 455300 h 561183"/>
              <a:gd name="connsiteX19" fmla="*/ 1693716 w 2991497"/>
              <a:gd name="connsiteY19" fmla="*/ 445526 h 561183"/>
              <a:gd name="connsiteX20" fmla="*/ 1669275 w 2991497"/>
              <a:gd name="connsiteY20" fmla="*/ 445526 h 561183"/>
              <a:gd name="connsiteX21" fmla="*/ 1669275 w 2991497"/>
              <a:gd name="connsiteY21" fmla="*/ 435752 h 561183"/>
              <a:gd name="connsiteX22" fmla="*/ 1646464 w 2991497"/>
              <a:gd name="connsiteY22" fmla="*/ 435752 h 561183"/>
              <a:gd name="connsiteX23" fmla="*/ 1646464 w 2991497"/>
              <a:gd name="connsiteY23" fmla="*/ 425978 h 561183"/>
              <a:gd name="connsiteX24" fmla="*/ 1626097 w 2991497"/>
              <a:gd name="connsiteY24" fmla="*/ 425978 h 561183"/>
              <a:gd name="connsiteX25" fmla="*/ 1626097 w 2991497"/>
              <a:gd name="connsiteY25" fmla="*/ 417833 h 561183"/>
              <a:gd name="connsiteX26" fmla="*/ 1594325 w 2991497"/>
              <a:gd name="connsiteY26" fmla="*/ 417833 h 561183"/>
              <a:gd name="connsiteX27" fmla="*/ 1594325 w 2991497"/>
              <a:gd name="connsiteY27" fmla="*/ 410503 h 561183"/>
              <a:gd name="connsiteX28" fmla="*/ 1461532 w 2991497"/>
              <a:gd name="connsiteY28" fmla="*/ 410503 h 561183"/>
              <a:gd name="connsiteX29" fmla="*/ 1461532 w 2991497"/>
              <a:gd name="connsiteY29" fmla="*/ 401543 h 561183"/>
              <a:gd name="connsiteX30" fmla="*/ 1437907 w 2991497"/>
              <a:gd name="connsiteY30" fmla="*/ 401543 h 561183"/>
              <a:gd name="connsiteX31" fmla="*/ 1437907 w 2991497"/>
              <a:gd name="connsiteY31" fmla="*/ 385254 h 561183"/>
              <a:gd name="connsiteX32" fmla="*/ 1422428 w 2991497"/>
              <a:gd name="connsiteY32" fmla="*/ 385254 h 561183"/>
              <a:gd name="connsiteX33" fmla="*/ 1422428 w 2991497"/>
              <a:gd name="connsiteY33" fmla="*/ 370593 h 561183"/>
              <a:gd name="connsiteX34" fmla="*/ 1404505 w 2991497"/>
              <a:gd name="connsiteY34" fmla="*/ 370593 h 561183"/>
              <a:gd name="connsiteX35" fmla="*/ 1404505 w 2991497"/>
              <a:gd name="connsiteY35" fmla="*/ 360004 h 561183"/>
              <a:gd name="connsiteX36" fmla="*/ 1395543 w 2991497"/>
              <a:gd name="connsiteY36" fmla="*/ 360004 h 561183"/>
              <a:gd name="connsiteX37" fmla="*/ 1395543 w 2991497"/>
              <a:gd name="connsiteY37" fmla="*/ 343715 h 561183"/>
              <a:gd name="connsiteX38" fmla="*/ 1376806 w 2991497"/>
              <a:gd name="connsiteY38" fmla="*/ 343715 h 561183"/>
              <a:gd name="connsiteX39" fmla="*/ 1376806 w 2991497"/>
              <a:gd name="connsiteY39" fmla="*/ 336384 h 561183"/>
              <a:gd name="connsiteX40" fmla="*/ 1219573 w 2991497"/>
              <a:gd name="connsiteY40" fmla="*/ 336384 h 561183"/>
              <a:gd name="connsiteX41" fmla="*/ 1219573 w 2991497"/>
              <a:gd name="connsiteY41" fmla="*/ 328239 h 561183"/>
              <a:gd name="connsiteX42" fmla="*/ 1190245 w 2991497"/>
              <a:gd name="connsiteY42" fmla="*/ 328239 h 561183"/>
              <a:gd name="connsiteX43" fmla="*/ 1190245 w 2991497"/>
              <a:gd name="connsiteY43" fmla="*/ 311135 h 561183"/>
              <a:gd name="connsiteX44" fmla="*/ 1176395 w 2991497"/>
              <a:gd name="connsiteY44" fmla="*/ 311135 h 561183"/>
              <a:gd name="connsiteX45" fmla="*/ 1176395 w 2991497"/>
              <a:gd name="connsiteY45" fmla="*/ 301361 h 561183"/>
              <a:gd name="connsiteX46" fmla="*/ 1155213 w 2991497"/>
              <a:gd name="connsiteY46" fmla="*/ 301361 h 561183"/>
              <a:gd name="connsiteX47" fmla="*/ 1155213 w 2991497"/>
              <a:gd name="connsiteY47" fmla="*/ 285886 h 561183"/>
              <a:gd name="connsiteX48" fmla="*/ 1131588 w 2991497"/>
              <a:gd name="connsiteY48" fmla="*/ 285886 h 561183"/>
              <a:gd name="connsiteX49" fmla="*/ 1131588 w 2991497"/>
              <a:gd name="connsiteY49" fmla="*/ 262266 h 561183"/>
              <a:gd name="connsiteX50" fmla="*/ 1113665 w 2991497"/>
              <a:gd name="connsiteY50" fmla="*/ 262266 h 561183"/>
              <a:gd name="connsiteX51" fmla="*/ 1113665 w 2991497"/>
              <a:gd name="connsiteY51" fmla="*/ 259822 h 561183"/>
              <a:gd name="connsiteX52" fmla="*/ 1072931 w 2991497"/>
              <a:gd name="connsiteY52" fmla="*/ 259822 h 561183"/>
              <a:gd name="connsiteX53" fmla="*/ 1072931 w 2991497"/>
              <a:gd name="connsiteY53" fmla="*/ 244347 h 561183"/>
              <a:gd name="connsiteX54" fmla="*/ 1047676 w 2991497"/>
              <a:gd name="connsiteY54" fmla="*/ 244347 h 561183"/>
              <a:gd name="connsiteX55" fmla="*/ 1047676 w 2991497"/>
              <a:gd name="connsiteY55" fmla="*/ 237016 h 561183"/>
              <a:gd name="connsiteX56" fmla="*/ 1024050 w 2991497"/>
              <a:gd name="connsiteY56" fmla="*/ 237016 h 561183"/>
              <a:gd name="connsiteX57" fmla="*/ 1024050 w 2991497"/>
              <a:gd name="connsiteY57" fmla="*/ 220727 h 561183"/>
              <a:gd name="connsiteX58" fmla="*/ 977614 w 2991497"/>
              <a:gd name="connsiteY58" fmla="*/ 220727 h 561183"/>
              <a:gd name="connsiteX59" fmla="*/ 977614 w 2991497"/>
              <a:gd name="connsiteY59" fmla="*/ 211767 h 561183"/>
              <a:gd name="connsiteX60" fmla="*/ 919771 w 2991497"/>
              <a:gd name="connsiteY60" fmla="*/ 211767 h 561183"/>
              <a:gd name="connsiteX61" fmla="*/ 919771 w 2991497"/>
              <a:gd name="connsiteY61" fmla="*/ 194663 h 561183"/>
              <a:gd name="connsiteX62" fmla="*/ 865188 w 2991497"/>
              <a:gd name="connsiteY62" fmla="*/ 194663 h 561183"/>
              <a:gd name="connsiteX63" fmla="*/ 865188 w 2991497"/>
              <a:gd name="connsiteY63" fmla="*/ 179188 h 561183"/>
              <a:gd name="connsiteX64" fmla="*/ 856227 w 2991497"/>
              <a:gd name="connsiteY64" fmla="*/ 179188 h 561183"/>
              <a:gd name="connsiteX65" fmla="*/ 856227 w 2991497"/>
              <a:gd name="connsiteY65" fmla="*/ 162898 h 561183"/>
              <a:gd name="connsiteX66" fmla="*/ 808975 w 2991497"/>
              <a:gd name="connsiteY66" fmla="*/ 162898 h 561183"/>
              <a:gd name="connsiteX67" fmla="*/ 808975 w 2991497"/>
              <a:gd name="connsiteY67" fmla="*/ 156382 h 561183"/>
              <a:gd name="connsiteX68" fmla="*/ 768241 w 2991497"/>
              <a:gd name="connsiteY68" fmla="*/ 156382 h 561183"/>
              <a:gd name="connsiteX69" fmla="*/ 768241 w 2991497"/>
              <a:gd name="connsiteY69" fmla="*/ 146608 h 561183"/>
              <a:gd name="connsiteX70" fmla="*/ 703882 w 2991497"/>
              <a:gd name="connsiteY70" fmla="*/ 146608 h 561183"/>
              <a:gd name="connsiteX71" fmla="*/ 703882 w 2991497"/>
              <a:gd name="connsiteY71" fmla="*/ 139278 h 561183"/>
              <a:gd name="connsiteX72" fmla="*/ 640337 w 2991497"/>
              <a:gd name="connsiteY72" fmla="*/ 139278 h 561183"/>
              <a:gd name="connsiteX73" fmla="*/ 640337 w 2991497"/>
              <a:gd name="connsiteY73" fmla="*/ 122988 h 561183"/>
              <a:gd name="connsiteX74" fmla="*/ 636264 w 2991497"/>
              <a:gd name="connsiteY74" fmla="*/ 122988 h 561183"/>
              <a:gd name="connsiteX75" fmla="*/ 636264 w 2991497"/>
              <a:gd name="connsiteY75" fmla="*/ 107513 h 561183"/>
              <a:gd name="connsiteX76" fmla="*/ 592271 w 2991497"/>
              <a:gd name="connsiteY76" fmla="*/ 107513 h 561183"/>
              <a:gd name="connsiteX77" fmla="*/ 592271 w 2991497"/>
              <a:gd name="connsiteY77" fmla="*/ 100997 h 561183"/>
              <a:gd name="connsiteX78" fmla="*/ 573533 w 2991497"/>
              <a:gd name="connsiteY78" fmla="*/ 100997 h 561183"/>
              <a:gd name="connsiteX79" fmla="*/ 573533 w 2991497"/>
              <a:gd name="connsiteY79" fmla="*/ 83078 h 561183"/>
              <a:gd name="connsiteX80" fmla="*/ 511618 w 2991497"/>
              <a:gd name="connsiteY80" fmla="*/ 83078 h 561183"/>
              <a:gd name="connsiteX81" fmla="*/ 511618 w 2991497"/>
              <a:gd name="connsiteY81" fmla="*/ 77376 h 561183"/>
              <a:gd name="connsiteX82" fmla="*/ 469255 w 2991497"/>
              <a:gd name="connsiteY82" fmla="*/ 77376 h 561183"/>
              <a:gd name="connsiteX83" fmla="*/ 469255 w 2991497"/>
              <a:gd name="connsiteY83" fmla="*/ 68417 h 561183"/>
              <a:gd name="connsiteX84" fmla="*/ 462737 w 2991497"/>
              <a:gd name="connsiteY84" fmla="*/ 68417 h 561183"/>
              <a:gd name="connsiteX85" fmla="*/ 462737 w 2991497"/>
              <a:gd name="connsiteY85" fmla="*/ 51313 h 561183"/>
              <a:gd name="connsiteX86" fmla="*/ 359273 w 2991497"/>
              <a:gd name="connsiteY86" fmla="*/ 51313 h 561183"/>
              <a:gd name="connsiteX87" fmla="*/ 359273 w 2991497"/>
              <a:gd name="connsiteY87" fmla="*/ 46426 h 561183"/>
              <a:gd name="connsiteX88" fmla="*/ 316910 w 2991497"/>
              <a:gd name="connsiteY88" fmla="*/ 46426 h 561183"/>
              <a:gd name="connsiteX89" fmla="*/ 316910 w 2991497"/>
              <a:gd name="connsiteY89" fmla="*/ 37467 h 561183"/>
              <a:gd name="connsiteX90" fmla="*/ 259068 w 2991497"/>
              <a:gd name="connsiteY90" fmla="*/ 37467 h 561183"/>
              <a:gd name="connsiteX91" fmla="*/ 259068 w 2991497"/>
              <a:gd name="connsiteY91" fmla="*/ 30136 h 561183"/>
              <a:gd name="connsiteX92" fmla="*/ 215890 w 2991497"/>
              <a:gd name="connsiteY92" fmla="*/ 30136 h 561183"/>
              <a:gd name="connsiteX93" fmla="*/ 215890 w 2991497"/>
              <a:gd name="connsiteY93" fmla="*/ 25249 h 561183"/>
              <a:gd name="connsiteX94" fmla="*/ 181673 w 2991497"/>
              <a:gd name="connsiteY94" fmla="*/ 25249 h 561183"/>
              <a:gd name="connsiteX95" fmla="*/ 181673 w 2991497"/>
              <a:gd name="connsiteY95" fmla="*/ 13846 h 561183"/>
              <a:gd name="connsiteX96" fmla="*/ 152345 w 2991497"/>
              <a:gd name="connsiteY96" fmla="*/ 13846 h 561183"/>
              <a:gd name="connsiteX97" fmla="*/ 152345 w 2991497"/>
              <a:gd name="connsiteY97" fmla="*/ 7331 h 561183"/>
              <a:gd name="connsiteX98" fmla="*/ 58657 w 2991497"/>
              <a:gd name="connsiteY98" fmla="*/ 7331 h 561183"/>
              <a:gd name="connsiteX99" fmla="*/ 58657 w 2991497"/>
              <a:gd name="connsiteY99" fmla="*/ 0 h 561183"/>
              <a:gd name="connsiteX100" fmla="*/ 0 w 2991497"/>
              <a:gd name="connsiteY100" fmla="*/ 0 h 56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991497" h="561183">
                <a:moveTo>
                  <a:pt x="2991498" y="561183"/>
                </a:moveTo>
                <a:lnTo>
                  <a:pt x="2175190" y="561183"/>
                </a:lnTo>
                <a:lnTo>
                  <a:pt x="2175190" y="538378"/>
                </a:lnTo>
                <a:lnTo>
                  <a:pt x="2026104" y="538378"/>
                </a:lnTo>
                <a:lnTo>
                  <a:pt x="2026104" y="522902"/>
                </a:lnTo>
                <a:lnTo>
                  <a:pt x="1959301" y="522902"/>
                </a:lnTo>
                <a:lnTo>
                  <a:pt x="1959301" y="508242"/>
                </a:lnTo>
                <a:lnTo>
                  <a:pt x="1879462" y="508242"/>
                </a:lnTo>
                <a:lnTo>
                  <a:pt x="1879462" y="493581"/>
                </a:lnTo>
                <a:lnTo>
                  <a:pt x="1837099" y="493581"/>
                </a:lnTo>
                <a:lnTo>
                  <a:pt x="1837099" y="487879"/>
                </a:lnTo>
                <a:lnTo>
                  <a:pt x="1831396" y="487879"/>
                </a:lnTo>
                <a:lnTo>
                  <a:pt x="1831396" y="482178"/>
                </a:lnTo>
                <a:lnTo>
                  <a:pt x="1786589" y="482178"/>
                </a:lnTo>
                <a:lnTo>
                  <a:pt x="1786589" y="464259"/>
                </a:lnTo>
                <a:lnTo>
                  <a:pt x="1741781" y="464259"/>
                </a:lnTo>
                <a:lnTo>
                  <a:pt x="1733635" y="464259"/>
                </a:lnTo>
                <a:lnTo>
                  <a:pt x="1733635" y="455300"/>
                </a:lnTo>
                <a:lnTo>
                  <a:pt x="1693716" y="455300"/>
                </a:lnTo>
                <a:lnTo>
                  <a:pt x="1693716" y="445526"/>
                </a:lnTo>
                <a:lnTo>
                  <a:pt x="1669275" y="445526"/>
                </a:lnTo>
                <a:lnTo>
                  <a:pt x="1669275" y="435752"/>
                </a:lnTo>
                <a:lnTo>
                  <a:pt x="1646464" y="435752"/>
                </a:lnTo>
                <a:lnTo>
                  <a:pt x="1646464" y="425978"/>
                </a:lnTo>
                <a:lnTo>
                  <a:pt x="1626097" y="425978"/>
                </a:lnTo>
                <a:lnTo>
                  <a:pt x="1626097" y="417833"/>
                </a:lnTo>
                <a:lnTo>
                  <a:pt x="1594325" y="417833"/>
                </a:lnTo>
                <a:lnTo>
                  <a:pt x="1594325" y="410503"/>
                </a:lnTo>
                <a:lnTo>
                  <a:pt x="1461532" y="410503"/>
                </a:lnTo>
                <a:lnTo>
                  <a:pt x="1461532" y="401543"/>
                </a:lnTo>
                <a:lnTo>
                  <a:pt x="1437907" y="401543"/>
                </a:lnTo>
                <a:lnTo>
                  <a:pt x="1437907" y="385254"/>
                </a:lnTo>
                <a:lnTo>
                  <a:pt x="1422428" y="385254"/>
                </a:lnTo>
                <a:lnTo>
                  <a:pt x="1422428" y="370593"/>
                </a:lnTo>
                <a:lnTo>
                  <a:pt x="1404505" y="370593"/>
                </a:lnTo>
                <a:lnTo>
                  <a:pt x="1404505" y="360004"/>
                </a:lnTo>
                <a:lnTo>
                  <a:pt x="1395543" y="360004"/>
                </a:lnTo>
                <a:lnTo>
                  <a:pt x="1395543" y="343715"/>
                </a:lnTo>
                <a:lnTo>
                  <a:pt x="1376806" y="343715"/>
                </a:lnTo>
                <a:lnTo>
                  <a:pt x="1376806" y="336384"/>
                </a:lnTo>
                <a:lnTo>
                  <a:pt x="1219573" y="336384"/>
                </a:lnTo>
                <a:lnTo>
                  <a:pt x="1219573" y="328239"/>
                </a:lnTo>
                <a:lnTo>
                  <a:pt x="1190245" y="328239"/>
                </a:lnTo>
                <a:lnTo>
                  <a:pt x="1190245" y="311135"/>
                </a:lnTo>
                <a:lnTo>
                  <a:pt x="1176395" y="311135"/>
                </a:lnTo>
                <a:lnTo>
                  <a:pt x="1176395" y="301361"/>
                </a:lnTo>
                <a:lnTo>
                  <a:pt x="1155213" y="301361"/>
                </a:lnTo>
                <a:lnTo>
                  <a:pt x="1155213" y="285886"/>
                </a:lnTo>
                <a:lnTo>
                  <a:pt x="1131588" y="285886"/>
                </a:lnTo>
                <a:lnTo>
                  <a:pt x="1131588" y="262266"/>
                </a:lnTo>
                <a:lnTo>
                  <a:pt x="1113665" y="262266"/>
                </a:lnTo>
                <a:lnTo>
                  <a:pt x="1113665" y="259822"/>
                </a:lnTo>
                <a:lnTo>
                  <a:pt x="1072931" y="259822"/>
                </a:lnTo>
                <a:lnTo>
                  <a:pt x="1072931" y="244347"/>
                </a:lnTo>
                <a:lnTo>
                  <a:pt x="1047676" y="244347"/>
                </a:lnTo>
                <a:lnTo>
                  <a:pt x="1047676" y="237016"/>
                </a:lnTo>
                <a:lnTo>
                  <a:pt x="1024050" y="237016"/>
                </a:lnTo>
                <a:lnTo>
                  <a:pt x="1024050" y="220727"/>
                </a:lnTo>
                <a:lnTo>
                  <a:pt x="977614" y="220727"/>
                </a:lnTo>
                <a:lnTo>
                  <a:pt x="977614" y="211767"/>
                </a:lnTo>
                <a:lnTo>
                  <a:pt x="919771" y="211767"/>
                </a:lnTo>
                <a:lnTo>
                  <a:pt x="919771" y="194663"/>
                </a:lnTo>
                <a:lnTo>
                  <a:pt x="865188" y="194663"/>
                </a:lnTo>
                <a:lnTo>
                  <a:pt x="865188" y="179188"/>
                </a:lnTo>
                <a:lnTo>
                  <a:pt x="856227" y="179188"/>
                </a:lnTo>
                <a:lnTo>
                  <a:pt x="856227" y="162898"/>
                </a:lnTo>
                <a:lnTo>
                  <a:pt x="808975" y="162898"/>
                </a:lnTo>
                <a:lnTo>
                  <a:pt x="808975" y="156382"/>
                </a:lnTo>
                <a:lnTo>
                  <a:pt x="768241" y="156382"/>
                </a:lnTo>
                <a:lnTo>
                  <a:pt x="768241" y="146608"/>
                </a:lnTo>
                <a:lnTo>
                  <a:pt x="703882" y="146608"/>
                </a:lnTo>
                <a:lnTo>
                  <a:pt x="703882" y="139278"/>
                </a:lnTo>
                <a:lnTo>
                  <a:pt x="640337" y="139278"/>
                </a:lnTo>
                <a:lnTo>
                  <a:pt x="640337" y="122988"/>
                </a:lnTo>
                <a:lnTo>
                  <a:pt x="636264" y="122988"/>
                </a:lnTo>
                <a:lnTo>
                  <a:pt x="636264" y="107513"/>
                </a:lnTo>
                <a:lnTo>
                  <a:pt x="592271" y="107513"/>
                </a:lnTo>
                <a:lnTo>
                  <a:pt x="592271" y="100997"/>
                </a:lnTo>
                <a:lnTo>
                  <a:pt x="573533" y="100997"/>
                </a:lnTo>
                <a:lnTo>
                  <a:pt x="573533" y="83078"/>
                </a:lnTo>
                <a:lnTo>
                  <a:pt x="511618" y="83078"/>
                </a:lnTo>
                <a:lnTo>
                  <a:pt x="511618" y="77376"/>
                </a:lnTo>
                <a:lnTo>
                  <a:pt x="469255" y="77376"/>
                </a:lnTo>
                <a:lnTo>
                  <a:pt x="469255" y="68417"/>
                </a:lnTo>
                <a:lnTo>
                  <a:pt x="462737" y="68417"/>
                </a:lnTo>
                <a:lnTo>
                  <a:pt x="462737" y="51313"/>
                </a:lnTo>
                <a:lnTo>
                  <a:pt x="359273" y="51313"/>
                </a:lnTo>
                <a:lnTo>
                  <a:pt x="359273" y="46426"/>
                </a:lnTo>
                <a:lnTo>
                  <a:pt x="316910" y="46426"/>
                </a:lnTo>
                <a:lnTo>
                  <a:pt x="316910" y="37467"/>
                </a:lnTo>
                <a:lnTo>
                  <a:pt x="259068" y="37467"/>
                </a:lnTo>
                <a:lnTo>
                  <a:pt x="259068" y="30136"/>
                </a:lnTo>
                <a:lnTo>
                  <a:pt x="215890" y="30136"/>
                </a:lnTo>
                <a:lnTo>
                  <a:pt x="215890" y="25249"/>
                </a:lnTo>
                <a:lnTo>
                  <a:pt x="181673" y="25249"/>
                </a:lnTo>
                <a:lnTo>
                  <a:pt x="181673" y="13846"/>
                </a:lnTo>
                <a:lnTo>
                  <a:pt x="152345" y="13846"/>
                </a:lnTo>
                <a:lnTo>
                  <a:pt x="152345" y="7331"/>
                </a:lnTo>
                <a:lnTo>
                  <a:pt x="58657" y="7331"/>
                </a:lnTo>
                <a:lnTo>
                  <a:pt x="58657" y="0"/>
                </a:lnTo>
                <a:lnTo>
                  <a:pt x="0" y="0"/>
                </a:lnTo>
              </a:path>
            </a:pathLst>
          </a:custGeom>
          <a:noFill/>
          <a:ln w="19050" cap="flat">
            <a:solidFill>
              <a:srgbClr val="A1A1A1"/>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1" name="Freeform 400">
            <a:extLst>
              <a:ext uri="{FF2B5EF4-FFF2-40B4-BE49-F238E27FC236}">
                <a16:creationId xmlns:a16="http://schemas.microsoft.com/office/drawing/2014/main" id="{59E30005-66E4-4C3F-3EC0-51DFC4809B24}"/>
              </a:ext>
            </a:extLst>
          </p:cNvPr>
          <p:cNvSpPr/>
          <p:nvPr/>
        </p:nvSpPr>
        <p:spPr>
          <a:xfrm>
            <a:off x="6898083" y="2533664"/>
            <a:ext cx="4711232" cy="591150"/>
          </a:xfrm>
          <a:custGeom>
            <a:avLst/>
            <a:gdLst>
              <a:gd name="connsiteX0" fmla="*/ 0 w 3018382"/>
              <a:gd name="connsiteY0" fmla="*/ 0 h 378737"/>
              <a:gd name="connsiteX1" fmla="*/ 15479 w 3018382"/>
              <a:gd name="connsiteY1" fmla="*/ 0 h 378737"/>
              <a:gd name="connsiteX2" fmla="*/ 15479 w 3018382"/>
              <a:gd name="connsiteY2" fmla="*/ 7331 h 378737"/>
              <a:gd name="connsiteX3" fmla="*/ 256624 w 3018382"/>
              <a:gd name="connsiteY3" fmla="*/ 7331 h 378737"/>
              <a:gd name="connsiteX4" fmla="*/ 256624 w 3018382"/>
              <a:gd name="connsiteY4" fmla="*/ 17104 h 378737"/>
              <a:gd name="connsiteX5" fmla="*/ 287581 w 3018382"/>
              <a:gd name="connsiteY5" fmla="*/ 17104 h 378737"/>
              <a:gd name="connsiteX6" fmla="*/ 287581 w 3018382"/>
              <a:gd name="connsiteY6" fmla="*/ 24435 h 378737"/>
              <a:gd name="connsiteX7" fmla="*/ 312022 w 3018382"/>
              <a:gd name="connsiteY7" fmla="*/ 24435 h 378737"/>
              <a:gd name="connsiteX8" fmla="*/ 312022 w 3018382"/>
              <a:gd name="connsiteY8" fmla="*/ 29322 h 378737"/>
              <a:gd name="connsiteX9" fmla="*/ 400007 w 3018382"/>
              <a:gd name="connsiteY9" fmla="*/ 29322 h 378737"/>
              <a:gd name="connsiteX10" fmla="*/ 400007 w 3018382"/>
              <a:gd name="connsiteY10" fmla="*/ 39910 h 378737"/>
              <a:gd name="connsiteX11" fmla="*/ 436667 w 3018382"/>
              <a:gd name="connsiteY11" fmla="*/ 39910 h 378737"/>
              <a:gd name="connsiteX12" fmla="*/ 436667 w 3018382"/>
              <a:gd name="connsiteY12" fmla="*/ 47241 h 378737"/>
              <a:gd name="connsiteX13" fmla="*/ 544205 w 3018382"/>
              <a:gd name="connsiteY13" fmla="*/ 47241 h 378737"/>
              <a:gd name="connsiteX14" fmla="*/ 544205 w 3018382"/>
              <a:gd name="connsiteY14" fmla="*/ 56200 h 378737"/>
              <a:gd name="connsiteX15" fmla="*/ 594715 w 3018382"/>
              <a:gd name="connsiteY15" fmla="*/ 56200 h 378737"/>
              <a:gd name="connsiteX16" fmla="*/ 594715 w 3018382"/>
              <a:gd name="connsiteY16" fmla="*/ 65974 h 378737"/>
              <a:gd name="connsiteX17" fmla="*/ 714473 w 3018382"/>
              <a:gd name="connsiteY17" fmla="*/ 65974 h 378737"/>
              <a:gd name="connsiteX18" fmla="*/ 714473 w 3018382"/>
              <a:gd name="connsiteY18" fmla="*/ 74933 h 378737"/>
              <a:gd name="connsiteX19" fmla="*/ 751948 w 3018382"/>
              <a:gd name="connsiteY19" fmla="*/ 74933 h 378737"/>
              <a:gd name="connsiteX20" fmla="*/ 751948 w 3018382"/>
              <a:gd name="connsiteY20" fmla="*/ 82263 h 378737"/>
              <a:gd name="connsiteX21" fmla="*/ 770685 w 3018382"/>
              <a:gd name="connsiteY21" fmla="*/ 82263 h 378737"/>
              <a:gd name="connsiteX22" fmla="*/ 770685 w 3018382"/>
              <a:gd name="connsiteY22" fmla="*/ 91223 h 378737"/>
              <a:gd name="connsiteX23" fmla="*/ 791867 w 3018382"/>
              <a:gd name="connsiteY23" fmla="*/ 91223 h 378737"/>
              <a:gd name="connsiteX24" fmla="*/ 791867 w 3018382"/>
              <a:gd name="connsiteY24" fmla="*/ 100997 h 378737"/>
              <a:gd name="connsiteX25" fmla="*/ 848894 w 3018382"/>
              <a:gd name="connsiteY25" fmla="*/ 100997 h 378737"/>
              <a:gd name="connsiteX26" fmla="*/ 848894 w 3018382"/>
              <a:gd name="connsiteY26" fmla="*/ 110771 h 378737"/>
              <a:gd name="connsiteX27" fmla="*/ 855412 w 3018382"/>
              <a:gd name="connsiteY27" fmla="*/ 110771 h 378737"/>
              <a:gd name="connsiteX28" fmla="*/ 855412 w 3018382"/>
              <a:gd name="connsiteY28" fmla="*/ 117287 h 378737"/>
              <a:gd name="connsiteX29" fmla="*/ 933621 w 3018382"/>
              <a:gd name="connsiteY29" fmla="*/ 117287 h 378737"/>
              <a:gd name="connsiteX30" fmla="*/ 933621 w 3018382"/>
              <a:gd name="connsiteY30" fmla="*/ 126246 h 378737"/>
              <a:gd name="connsiteX31" fmla="*/ 958876 w 3018382"/>
              <a:gd name="connsiteY31" fmla="*/ 126246 h 378737"/>
              <a:gd name="connsiteX32" fmla="*/ 958876 w 3018382"/>
              <a:gd name="connsiteY32" fmla="*/ 136020 h 378737"/>
              <a:gd name="connsiteX33" fmla="*/ 1015903 w 3018382"/>
              <a:gd name="connsiteY33" fmla="*/ 136020 h 378737"/>
              <a:gd name="connsiteX34" fmla="*/ 1015903 w 3018382"/>
              <a:gd name="connsiteY34" fmla="*/ 144979 h 378737"/>
              <a:gd name="connsiteX35" fmla="*/ 1181283 w 3018382"/>
              <a:gd name="connsiteY35" fmla="*/ 144979 h 378737"/>
              <a:gd name="connsiteX36" fmla="*/ 1181283 w 3018382"/>
              <a:gd name="connsiteY36" fmla="*/ 154753 h 378737"/>
              <a:gd name="connsiteX37" fmla="*/ 1186986 w 3018382"/>
              <a:gd name="connsiteY37" fmla="*/ 154753 h 378737"/>
              <a:gd name="connsiteX38" fmla="*/ 1186986 w 3018382"/>
              <a:gd name="connsiteY38" fmla="*/ 163712 h 378737"/>
              <a:gd name="connsiteX39" fmla="*/ 1212241 w 3018382"/>
              <a:gd name="connsiteY39" fmla="*/ 163712 h 378737"/>
              <a:gd name="connsiteX40" fmla="*/ 1212241 w 3018382"/>
              <a:gd name="connsiteY40" fmla="*/ 170228 h 378737"/>
              <a:gd name="connsiteX41" fmla="*/ 1223646 w 3018382"/>
              <a:gd name="connsiteY41" fmla="*/ 170228 h 378737"/>
              <a:gd name="connsiteX42" fmla="*/ 1223646 w 3018382"/>
              <a:gd name="connsiteY42" fmla="*/ 179188 h 378737"/>
              <a:gd name="connsiteX43" fmla="*/ 1270083 w 3018382"/>
              <a:gd name="connsiteY43" fmla="*/ 179188 h 378737"/>
              <a:gd name="connsiteX44" fmla="*/ 1270083 w 3018382"/>
              <a:gd name="connsiteY44" fmla="*/ 188147 h 378737"/>
              <a:gd name="connsiteX45" fmla="*/ 1273342 w 3018382"/>
              <a:gd name="connsiteY45" fmla="*/ 188147 h 378737"/>
              <a:gd name="connsiteX46" fmla="*/ 1273342 w 3018382"/>
              <a:gd name="connsiteY46" fmla="*/ 197921 h 378737"/>
              <a:gd name="connsiteX47" fmla="*/ 1458274 w 3018382"/>
              <a:gd name="connsiteY47" fmla="*/ 197921 h 378737"/>
              <a:gd name="connsiteX48" fmla="*/ 1458274 w 3018382"/>
              <a:gd name="connsiteY48" fmla="*/ 206880 h 378737"/>
              <a:gd name="connsiteX49" fmla="*/ 1519375 w 3018382"/>
              <a:gd name="connsiteY49" fmla="*/ 206880 h 378737"/>
              <a:gd name="connsiteX50" fmla="*/ 1519375 w 3018382"/>
              <a:gd name="connsiteY50" fmla="*/ 215840 h 378737"/>
              <a:gd name="connsiteX51" fmla="*/ 1547074 w 3018382"/>
              <a:gd name="connsiteY51" fmla="*/ 215840 h 378737"/>
              <a:gd name="connsiteX52" fmla="*/ 1547074 w 3018382"/>
              <a:gd name="connsiteY52" fmla="*/ 224799 h 378737"/>
              <a:gd name="connsiteX53" fmla="*/ 1580475 w 3018382"/>
              <a:gd name="connsiteY53" fmla="*/ 224799 h 378737"/>
              <a:gd name="connsiteX54" fmla="*/ 1580475 w 3018382"/>
              <a:gd name="connsiteY54" fmla="*/ 234573 h 378737"/>
              <a:gd name="connsiteX55" fmla="*/ 1586993 w 3018382"/>
              <a:gd name="connsiteY55" fmla="*/ 234573 h 378737"/>
              <a:gd name="connsiteX56" fmla="*/ 1586993 w 3018382"/>
              <a:gd name="connsiteY56" fmla="*/ 241903 h 378737"/>
              <a:gd name="connsiteX57" fmla="*/ 1647279 w 3018382"/>
              <a:gd name="connsiteY57" fmla="*/ 241903 h 378737"/>
              <a:gd name="connsiteX58" fmla="*/ 1647279 w 3018382"/>
              <a:gd name="connsiteY58" fmla="*/ 253306 h 378737"/>
              <a:gd name="connsiteX59" fmla="*/ 1665202 w 3018382"/>
              <a:gd name="connsiteY59" fmla="*/ 253306 h 378737"/>
              <a:gd name="connsiteX60" fmla="*/ 1665202 w 3018382"/>
              <a:gd name="connsiteY60" fmla="*/ 270411 h 378737"/>
              <a:gd name="connsiteX61" fmla="*/ 1684754 w 3018382"/>
              <a:gd name="connsiteY61" fmla="*/ 270411 h 378737"/>
              <a:gd name="connsiteX62" fmla="*/ 1720600 w 3018382"/>
              <a:gd name="connsiteY62" fmla="*/ 270411 h 378737"/>
              <a:gd name="connsiteX63" fmla="*/ 1720600 w 3018382"/>
              <a:gd name="connsiteY63" fmla="*/ 272854 h 378737"/>
              <a:gd name="connsiteX64" fmla="*/ 1730376 w 3018382"/>
              <a:gd name="connsiteY64" fmla="*/ 272854 h 378737"/>
              <a:gd name="connsiteX65" fmla="*/ 1730376 w 3018382"/>
              <a:gd name="connsiteY65" fmla="*/ 281813 h 378737"/>
              <a:gd name="connsiteX66" fmla="*/ 1809400 w 3018382"/>
              <a:gd name="connsiteY66" fmla="*/ 281813 h 378737"/>
              <a:gd name="connsiteX67" fmla="*/ 1809400 w 3018382"/>
              <a:gd name="connsiteY67" fmla="*/ 297289 h 378737"/>
              <a:gd name="connsiteX68" fmla="*/ 1838728 w 3018382"/>
              <a:gd name="connsiteY68" fmla="*/ 297289 h 378737"/>
              <a:gd name="connsiteX69" fmla="*/ 1838728 w 3018382"/>
              <a:gd name="connsiteY69" fmla="*/ 307063 h 378737"/>
              <a:gd name="connsiteX70" fmla="*/ 1990258 w 3018382"/>
              <a:gd name="connsiteY70" fmla="*/ 307063 h 378737"/>
              <a:gd name="connsiteX71" fmla="*/ 1990258 w 3018382"/>
              <a:gd name="connsiteY71" fmla="*/ 321723 h 378737"/>
              <a:gd name="connsiteX72" fmla="*/ 2111645 w 3018382"/>
              <a:gd name="connsiteY72" fmla="*/ 321723 h 378737"/>
              <a:gd name="connsiteX73" fmla="*/ 2111645 w 3018382"/>
              <a:gd name="connsiteY73" fmla="*/ 339642 h 378737"/>
              <a:gd name="connsiteX74" fmla="*/ 2167044 w 3018382"/>
              <a:gd name="connsiteY74" fmla="*/ 339642 h 378737"/>
              <a:gd name="connsiteX75" fmla="*/ 2167044 w 3018382"/>
              <a:gd name="connsiteY75" fmla="*/ 357561 h 378737"/>
              <a:gd name="connsiteX76" fmla="*/ 2174376 w 3018382"/>
              <a:gd name="connsiteY76" fmla="*/ 357561 h 378737"/>
              <a:gd name="connsiteX77" fmla="*/ 2174376 w 3018382"/>
              <a:gd name="connsiteY77" fmla="*/ 378738 h 378737"/>
              <a:gd name="connsiteX78" fmla="*/ 3018382 w 3018382"/>
              <a:gd name="connsiteY78" fmla="*/ 378738 h 37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018382" h="378737">
                <a:moveTo>
                  <a:pt x="0" y="0"/>
                </a:moveTo>
                <a:lnTo>
                  <a:pt x="15479" y="0"/>
                </a:lnTo>
                <a:lnTo>
                  <a:pt x="15479" y="7331"/>
                </a:lnTo>
                <a:lnTo>
                  <a:pt x="256624" y="7331"/>
                </a:lnTo>
                <a:lnTo>
                  <a:pt x="256624" y="17104"/>
                </a:lnTo>
                <a:lnTo>
                  <a:pt x="287581" y="17104"/>
                </a:lnTo>
                <a:lnTo>
                  <a:pt x="287581" y="24435"/>
                </a:lnTo>
                <a:lnTo>
                  <a:pt x="312022" y="24435"/>
                </a:lnTo>
                <a:lnTo>
                  <a:pt x="312022" y="29322"/>
                </a:lnTo>
                <a:lnTo>
                  <a:pt x="400007" y="29322"/>
                </a:lnTo>
                <a:lnTo>
                  <a:pt x="400007" y="39910"/>
                </a:lnTo>
                <a:lnTo>
                  <a:pt x="436667" y="39910"/>
                </a:lnTo>
                <a:lnTo>
                  <a:pt x="436667" y="47241"/>
                </a:lnTo>
                <a:lnTo>
                  <a:pt x="544205" y="47241"/>
                </a:lnTo>
                <a:cubicBezTo>
                  <a:pt x="544205" y="47241"/>
                  <a:pt x="541761" y="56200"/>
                  <a:pt x="544205" y="56200"/>
                </a:cubicBezTo>
                <a:lnTo>
                  <a:pt x="594715" y="56200"/>
                </a:lnTo>
                <a:lnTo>
                  <a:pt x="594715" y="65974"/>
                </a:lnTo>
                <a:lnTo>
                  <a:pt x="714473" y="65974"/>
                </a:lnTo>
                <a:lnTo>
                  <a:pt x="714473" y="74933"/>
                </a:lnTo>
                <a:lnTo>
                  <a:pt x="751948" y="74933"/>
                </a:lnTo>
                <a:lnTo>
                  <a:pt x="751948" y="82263"/>
                </a:lnTo>
                <a:lnTo>
                  <a:pt x="770685" y="82263"/>
                </a:lnTo>
                <a:lnTo>
                  <a:pt x="770685" y="91223"/>
                </a:lnTo>
                <a:lnTo>
                  <a:pt x="791867" y="91223"/>
                </a:lnTo>
                <a:lnTo>
                  <a:pt x="791867" y="100997"/>
                </a:lnTo>
                <a:lnTo>
                  <a:pt x="848894" y="100997"/>
                </a:lnTo>
                <a:lnTo>
                  <a:pt x="848894" y="110771"/>
                </a:lnTo>
                <a:lnTo>
                  <a:pt x="855412" y="110771"/>
                </a:lnTo>
                <a:lnTo>
                  <a:pt x="855412" y="117287"/>
                </a:lnTo>
                <a:lnTo>
                  <a:pt x="933621" y="117287"/>
                </a:lnTo>
                <a:lnTo>
                  <a:pt x="933621" y="126246"/>
                </a:lnTo>
                <a:lnTo>
                  <a:pt x="958876" y="126246"/>
                </a:lnTo>
                <a:lnTo>
                  <a:pt x="958876" y="136020"/>
                </a:lnTo>
                <a:lnTo>
                  <a:pt x="1015903" y="136020"/>
                </a:lnTo>
                <a:lnTo>
                  <a:pt x="1015903" y="144979"/>
                </a:lnTo>
                <a:lnTo>
                  <a:pt x="1181283" y="144979"/>
                </a:lnTo>
                <a:lnTo>
                  <a:pt x="1181283" y="154753"/>
                </a:lnTo>
                <a:lnTo>
                  <a:pt x="1186986" y="154753"/>
                </a:lnTo>
                <a:lnTo>
                  <a:pt x="1186986" y="163712"/>
                </a:lnTo>
                <a:lnTo>
                  <a:pt x="1212241" y="163712"/>
                </a:lnTo>
                <a:lnTo>
                  <a:pt x="1212241" y="170228"/>
                </a:lnTo>
                <a:lnTo>
                  <a:pt x="1223646" y="170228"/>
                </a:lnTo>
                <a:lnTo>
                  <a:pt x="1223646" y="179188"/>
                </a:lnTo>
                <a:lnTo>
                  <a:pt x="1270083" y="179188"/>
                </a:lnTo>
                <a:lnTo>
                  <a:pt x="1270083" y="188147"/>
                </a:lnTo>
                <a:lnTo>
                  <a:pt x="1273342" y="188147"/>
                </a:lnTo>
                <a:lnTo>
                  <a:pt x="1273342" y="197921"/>
                </a:lnTo>
                <a:lnTo>
                  <a:pt x="1458274" y="197921"/>
                </a:lnTo>
                <a:lnTo>
                  <a:pt x="1458274" y="206880"/>
                </a:lnTo>
                <a:lnTo>
                  <a:pt x="1519375" y="206880"/>
                </a:lnTo>
                <a:lnTo>
                  <a:pt x="1519375" y="215840"/>
                </a:lnTo>
                <a:lnTo>
                  <a:pt x="1547074" y="215840"/>
                </a:lnTo>
                <a:lnTo>
                  <a:pt x="1547074" y="224799"/>
                </a:lnTo>
                <a:lnTo>
                  <a:pt x="1580475" y="224799"/>
                </a:lnTo>
                <a:lnTo>
                  <a:pt x="1580475" y="234573"/>
                </a:lnTo>
                <a:lnTo>
                  <a:pt x="1586993" y="234573"/>
                </a:lnTo>
                <a:lnTo>
                  <a:pt x="1586993" y="241903"/>
                </a:lnTo>
                <a:lnTo>
                  <a:pt x="1647279" y="241903"/>
                </a:lnTo>
                <a:lnTo>
                  <a:pt x="1647279" y="253306"/>
                </a:lnTo>
                <a:lnTo>
                  <a:pt x="1665202" y="253306"/>
                </a:lnTo>
                <a:lnTo>
                  <a:pt x="1665202" y="270411"/>
                </a:lnTo>
                <a:lnTo>
                  <a:pt x="1684754" y="270411"/>
                </a:lnTo>
                <a:cubicBezTo>
                  <a:pt x="1684754" y="270411"/>
                  <a:pt x="1720600" y="270411"/>
                  <a:pt x="1720600" y="270411"/>
                </a:cubicBezTo>
                <a:lnTo>
                  <a:pt x="1720600" y="272854"/>
                </a:lnTo>
                <a:lnTo>
                  <a:pt x="1730376" y="272854"/>
                </a:lnTo>
                <a:lnTo>
                  <a:pt x="1730376" y="281813"/>
                </a:lnTo>
                <a:lnTo>
                  <a:pt x="1809400" y="281813"/>
                </a:lnTo>
                <a:lnTo>
                  <a:pt x="1809400" y="297289"/>
                </a:lnTo>
                <a:lnTo>
                  <a:pt x="1838728" y="297289"/>
                </a:lnTo>
                <a:lnTo>
                  <a:pt x="1838728" y="307063"/>
                </a:lnTo>
                <a:cubicBezTo>
                  <a:pt x="1838728" y="307063"/>
                  <a:pt x="1989444" y="307063"/>
                  <a:pt x="1990258" y="307063"/>
                </a:cubicBezTo>
                <a:cubicBezTo>
                  <a:pt x="1991073" y="307063"/>
                  <a:pt x="1990258" y="321723"/>
                  <a:pt x="1990258" y="321723"/>
                </a:cubicBezTo>
                <a:lnTo>
                  <a:pt x="2111645" y="321723"/>
                </a:lnTo>
                <a:lnTo>
                  <a:pt x="2111645" y="339642"/>
                </a:lnTo>
                <a:lnTo>
                  <a:pt x="2167044" y="339642"/>
                </a:lnTo>
                <a:lnTo>
                  <a:pt x="2167044" y="357561"/>
                </a:lnTo>
                <a:lnTo>
                  <a:pt x="2174376" y="357561"/>
                </a:lnTo>
                <a:cubicBezTo>
                  <a:pt x="2174376" y="357561"/>
                  <a:pt x="2172746" y="378738"/>
                  <a:pt x="2174376" y="378738"/>
                </a:cubicBezTo>
                <a:lnTo>
                  <a:pt x="3018382" y="378738"/>
                </a:lnTo>
              </a:path>
            </a:pathLst>
          </a:custGeom>
          <a:noFill/>
          <a:ln w="19050"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2" name="Freeform 401">
            <a:extLst>
              <a:ext uri="{FF2B5EF4-FFF2-40B4-BE49-F238E27FC236}">
                <a16:creationId xmlns:a16="http://schemas.microsoft.com/office/drawing/2014/main" id="{2F8B03E2-FC6F-7937-5CD0-C0EAEFBB1819}"/>
              </a:ext>
            </a:extLst>
          </p:cNvPr>
          <p:cNvSpPr/>
          <p:nvPr/>
        </p:nvSpPr>
        <p:spPr>
          <a:xfrm>
            <a:off x="11535565"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3" name="Freeform 402">
            <a:extLst>
              <a:ext uri="{FF2B5EF4-FFF2-40B4-BE49-F238E27FC236}">
                <a16:creationId xmlns:a16="http://schemas.microsoft.com/office/drawing/2014/main" id="{4667BD8C-A7FC-F717-CAD7-C32F099312E0}"/>
              </a:ext>
            </a:extLst>
          </p:cNvPr>
          <p:cNvSpPr/>
          <p:nvPr/>
        </p:nvSpPr>
        <p:spPr>
          <a:xfrm>
            <a:off x="11421122"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4" name="Freeform 403">
            <a:extLst>
              <a:ext uri="{FF2B5EF4-FFF2-40B4-BE49-F238E27FC236}">
                <a16:creationId xmlns:a16="http://schemas.microsoft.com/office/drawing/2014/main" id="{EDF9B82A-4260-5ACC-A65D-746EE4DB10E0}"/>
              </a:ext>
            </a:extLst>
          </p:cNvPr>
          <p:cNvSpPr/>
          <p:nvPr/>
        </p:nvSpPr>
        <p:spPr>
          <a:xfrm>
            <a:off x="11337197" y="3375260"/>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5" name="Freeform 404">
            <a:extLst>
              <a:ext uri="{FF2B5EF4-FFF2-40B4-BE49-F238E27FC236}">
                <a16:creationId xmlns:a16="http://schemas.microsoft.com/office/drawing/2014/main" id="{27571C1A-49E8-CF22-6551-D9949D18980D}"/>
              </a:ext>
            </a:extLst>
          </p:cNvPr>
          <p:cNvSpPr/>
          <p:nvPr/>
        </p:nvSpPr>
        <p:spPr>
          <a:xfrm>
            <a:off x="11304135" y="3375260"/>
            <a:ext cx="58491" cy="59751"/>
          </a:xfrm>
          <a:custGeom>
            <a:avLst/>
            <a:gdLst>
              <a:gd name="connsiteX0" fmla="*/ 37475 w 37474"/>
              <a:gd name="connsiteY0" fmla="*/ 38281 h 38281"/>
              <a:gd name="connsiteX1" fmla="*/ 0 w 37474"/>
              <a:gd name="connsiteY1" fmla="*/ 38281 h 38281"/>
              <a:gd name="connsiteX2" fmla="*/ 17923 w 37474"/>
              <a:gd name="connsiteY2" fmla="*/ 0 h 38281"/>
              <a:gd name="connsiteX3" fmla="*/ 37475 w 37474"/>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4"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6" name="Freeform 405">
            <a:extLst>
              <a:ext uri="{FF2B5EF4-FFF2-40B4-BE49-F238E27FC236}">
                <a16:creationId xmlns:a16="http://schemas.microsoft.com/office/drawing/2014/main" id="{82371EF7-EC0A-695F-4460-BFD3B4A5009D}"/>
              </a:ext>
            </a:extLst>
          </p:cNvPr>
          <p:cNvSpPr/>
          <p:nvPr/>
        </p:nvSpPr>
        <p:spPr>
          <a:xfrm>
            <a:off x="11244370"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7" name="Freeform 406">
            <a:extLst>
              <a:ext uri="{FF2B5EF4-FFF2-40B4-BE49-F238E27FC236}">
                <a16:creationId xmlns:a16="http://schemas.microsoft.com/office/drawing/2014/main" id="{85C5DF94-D354-B419-5306-89FAFBC2E250}"/>
              </a:ext>
            </a:extLst>
          </p:cNvPr>
          <p:cNvSpPr/>
          <p:nvPr/>
        </p:nvSpPr>
        <p:spPr>
          <a:xfrm>
            <a:off x="11098137"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8" name="Freeform 407">
            <a:extLst>
              <a:ext uri="{FF2B5EF4-FFF2-40B4-BE49-F238E27FC236}">
                <a16:creationId xmlns:a16="http://schemas.microsoft.com/office/drawing/2014/main" id="{0D3D6A7F-D237-0165-FB88-BCF3DC12458F}"/>
              </a:ext>
            </a:extLst>
          </p:cNvPr>
          <p:cNvSpPr/>
          <p:nvPr/>
        </p:nvSpPr>
        <p:spPr>
          <a:xfrm>
            <a:off x="10993868"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09" name="Freeform 408">
            <a:extLst>
              <a:ext uri="{FF2B5EF4-FFF2-40B4-BE49-F238E27FC236}">
                <a16:creationId xmlns:a16="http://schemas.microsoft.com/office/drawing/2014/main" id="{7BF03627-30E2-B9E8-F4E8-1E31688EEEC5}"/>
              </a:ext>
            </a:extLst>
          </p:cNvPr>
          <p:cNvSpPr/>
          <p:nvPr/>
        </p:nvSpPr>
        <p:spPr>
          <a:xfrm>
            <a:off x="10970980"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0" name="Freeform 409">
            <a:extLst>
              <a:ext uri="{FF2B5EF4-FFF2-40B4-BE49-F238E27FC236}">
                <a16:creationId xmlns:a16="http://schemas.microsoft.com/office/drawing/2014/main" id="{982B95C5-0532-0593-E664-178049F10626}"/>
              </a:ext>
            </a:extLst>
          </p:cNvPr>
          <p:cNvSpPr/>
          <p:nvPr/>
        </p:nvSpPr>
        <p:spPr>
          <a:xfrm>
            <a:off x="10955720"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1" name="Freeform 410">
            <a:extLst>
              <a:ext uri="{FF2B5EF4-FFF2-40B4-BE49-F238E27FC236}">
                <a16:creationId xmlns:a16="http://schemas.microsoft.com/office/drawing/2014/main" id="{3EAC3ADA-2B3A-851B-E6CE-2CCA6C28F5BF}"/>
              </a:ext>
            </a:extLst>
          </p:cNvPr>
          <p:cNvSpPr/>
          <p:nvPr/>
        </p:nvSpPr>
        <p:spPr>
          <a:xfrm>
            <a:off x="10941733"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2" name="Freeform 411">
            <a:extLst>
              <a:ext uri="{FF2B5EF4-FFF2-40B4-BE49-F238E27FC236}">
                <a16:creationId xmlns:a16="http://schemas.microsoft.com/office/drawing/2014/main" id="{65E884D8-9B6C-888E-F739-D75F984D5321}"/>
              </a:ext>
            </a:extLst>
          </p:cNvPr>
          <p:cNvSpPr/>
          <p:nvPr/>
        </p:nvSpPr>
        <p:spPr>
          <a:xfrm>
            <a:off x="10926474"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3" name="Freeform 412">
            <a:extLst>
              <a:ext uri="{FF2B5EF4-FFF2-40B4-BE49-F238E27FC236}">
                <a16:creationId xmlns:a16="http://schemas.microsoft.com/office/drawing/2014/main" id="{84CA6EE5-538C-3DC1-0AB0-A64FFBA4A0BF}"/>
              </a:ext>
            </a:extLst>
          </p:cNvPr>
          <p:cNvSpPr/>
          <p:nvPr/>
        </p:nvSpPr>
        <p:spPr>
          <a:xfrm>
            <a:off x="10904856" y="3375260"/>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4" name="Freeform 413">
            <a:extLst>
              <a:ext uri="{FF2B5EF4-FFF2-40B4-BE49-F238E27FC236}">
                <a16:creationId xmlns:a16="http://schemas.microsoft.com/office/drawing/2014/main" id="{5F40ED91-88E9-6180-4A3F-143A97E34CA1}"/>
              </a:ext>
            </a:extLst>
          </p:cNvPr>
          <p:cNvSpPr/>
          <p:nvPr/>
        </p:nvSpPr>
        <p:spPr>
          <a:xfrm>
            <a:off x="10878153" y="3375260"/>
            <a:ext cx="58491" cy="59751"/>
          </a:xfrm>
          <a:custGeom>
            <a:avLst/>
            <a:gdLst>
              <a:gd name="connsiteX0" fmla="*/ 37475 w 37474"/>
              <a:gd name="connsiteY0" fmla="*/ 38281 h 38281"/>
              <a:gd name="connsiteX1" fmla="*/ 0 w 37474"/>
              <a:gd name="connsiteY1" fmla="*/ 38281 h 38281"/>
              <a:gd name="connsiteX2" fmla="*/ 17923 w 37474"/>
              <a:gd name="connsiteY2" fmla="*/ 0 h 38281"/>
              <a:gd name="connsiteX3" fmla="*/ 37475 w 37474"/>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4"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5" name="Freeform 414">
            <a:extLst>
              <a:ext uri="{FF2B5EF4-FFF2-40B4-BE49-F238E27FC236}">
                <a16:creationId xmlns:a16="http://schemas.microsoft.com/office/drawing/2014/main" id="{A244B538-0FAB-81A6-70FC-3C844076FD0A}"/>
              </a:ext>
            </a:extLst>
          </p:cNvPr>
          <p:cNvSpPr/>
          <p:nvPr/>
        </p:nvSpPr>
        <p:spPr>
          <a:xfrm>
            <a:off x="10852722" y="3375260"/>
            <a:ext cx="58491" cy="59751"/>
          </a:xfrm>
          <a:custGeom>
            <a:avLst/>
            <a:gdLst>
              <a:gd name="connsiteX0" fmla="*/ 37475 w 37474"/>
              <a:gd name="connsiteY0" fmla="*/ 38281 h 38281"/>
              <a:gd name="connsiteX1" fmla="*/ 0 w 37474"/>
              <a:gd name="connsiteY1" fmla="*/ 38281 h 38281"/>
              <a:gd name="connsiteX2" fmla="*/ 17923 w 37474"/>
              <a:gd name="connsiteY2" fmla="*/ 0 h 38281"/>
              <a:gd name="connsiteX3" fmla="*/ 37475 w 37474"/>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4"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6" name="Freeform 415">
            <a:extLst>
              <a:ext uri="{FF2B5EF4-FFF2-40B4-BE49-F238E27FC236}">
                <a16:creationId xmlns:a16="http://schemas.microsoft.com/office/drawing/2014/main" id="{9AE6603D-C387-2B05-291C-1185BD934963}"/>
              </a:ext>
            </a:extLst>
          </p:cNvPr>
          <p:cNvSpPr/>
          <p:nvPr/>
        </p:nvSpPr>
        <p:spPr>
          <a:xfrm>
            <a:off x="10818388"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7" name="Freeform 416">
            <a:extLst>
              <a:ext uri="{FF2B5EF4-FFF2-40B4-BE49-F238E27FC236}">
                <a16:creationId xmlns:a16="http://schemas.microsoft.com/office/drawing/2014/main" id="{9DF7C218-9771-1625-8BCE-DB9CF6FC6133}"/>
              </a:ext>
            </a:extLst>
          </p:cNvPr>
          <p:cNvSpPr/>
          <p:nvPr/>
        </p:nvSpPr>
        <p:spPr>
          <a:xfrm>
            <a:off x="10758624"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8" name="Freeform 417">
            <a:extLst>
              <a:ext uri="{FF2B5EF4-FFF2-40B4-BE49-F238E27FC236}">
                <a16:creationId xmlns:a16="http://schemas.microsoft.com/office/drawing/2014/main" id="{4C3675E2-05C4-3F63-B812-0D122CF5ABAD}"/>
              </a:ext>
            </a:extLst>
          </p:cNvPr>
          <p:cNvSpPr/>
          <p:nvPr/>
        </p:nvSpPr>
        <p:spPr>
          <a:xfrm>
            <a:off x="10602219"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19" name="Freeform 418">
            <a:extLst>
              <a:ext uri="{FF2B5EF4-FFF2-40B4-BE49-F238E27FC236}">
                <a16:creationId xmlns:a16="http://schemas.microsoft.com/office/drawing/2014/main" id="{3B876599-537E-B848-DBA4-FC983D385996}"/>
              </a:ext>
            </a:extLst>
          </p:cNvPr>
          <p:cNvSpPr/>
          <p:nvPr/>
        </p:nvSpPr>
        <p:spPr>
          <a:xfrm>
            <a:off x="10578059"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0" name="Freeform 419">
            <a:extLst>
              <a:ext uri="{FF2B5EF4-FFF2-40B4-BE49-F238E27FC236}">
                <a16:creationId xmlns:a16="http://schemas.microsoft.com/office/drawing/2014/main" id="{80313156-AFBA-BB87-8226-2D749FEF3A80}"/>
              </a:ext>
            </a:extLst>
          </p:cNvPr>
          <p:cNvSpPr/>
          <p:nvPr/>
        </p:nvSpPr>
        <p:spPr>
          <a:xfrm>
            <a:off x="10552628"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1" name="Freeform 420">
            <a:extLst>
              <a:ext uri="{FF2B5EF4-FFF2-40B4-BE49-F238E27FC236}">
                <a16:creationId xmlns:a16="http://schemas.microsoft.com/office/drawing/2014/main" id="{D98B6EB3-DBCA-8364-9287-09977CD14F9C}"/>
              </a:ext>
            </a:extLst>
          </p:cNvPr>
          <p:cNvSpPr/>
          <p:nvPr/>
        </p:nvSpPr>
        <p:spPr>
          <a:xfrm>
            <a:off x="10537367"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2" name="Freeform 421">
            <a:extLst>
              <a:ext uri="{FF2B5EF4-FFF2-40B4-BE49-F238E27FC236}">
                <a16:creationId xmlns:a16="http://schemas.microsoft.com/office/drawing/2014/main" id="{79E24BBF-A469-1E9B-8DC7-5D6FF773BEB8}"/>
              </a:ext>
            </a:extLst>
          </p:cNvPr>
          <p:cNvSpPr/>
          <p:nvPr/>
        </p:nvSpPr>
        <p:spPr>
          <a:xfrm>
            <a:off x="10523381"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3" name="Freeform 422">
            <a:extLst>
              <a:ext uri="{FF2B5EF4-FFF2-40B4-BE49-F238E27FC236}">
                <a16:creationId xmlns:a16="http://schemas.microsoft.com/office/drawing/2014/main" id="{9BA33063-9184-BB0E-5F6A-86BAEA5D4781}"/>
              </a:ext>
            </a:extLst>
          </p:cNvPr>
          <p:cNvSpPr/>
          <p:nvPr/>
        </p:nvSpPr>
        <p:spPr>
          <a:xfrm>
            <a:off x="10494133" y="3375260"/>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4" name="Freeform 423">
            <a:extLst>
              <a:ext uri="{FF2B5EF4-FFF2-40B4-BE49-F238E27FC236}">
                <a16:creationId xmlns:a16="http://schemas.microsoft.com/office/drawing/2014/main" id="{E25B4E5B-73DB-9818-439A-80638784548A}"/>
              </a:ext>
            </a:extLst>
          </p:cNvPr>
          <p:cNvSpPr/>
          <p:nvPr/>
        </p:nvSpPr>
        <p:spPr>
          <a:xfrm>
            <a:off x="10670885"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5" name="Freeform 424">
            <a:extLst>
              <a:ext uri="{FF2B5EF4-FFF2-40B4-BE49-F238E27FC236}">
                <a16:creationId xmlns:a16="http://schemas.microsoft.com/office/drawing/2014/main" id="{1CACE036-F849-1B1C-838F-52E924BD9955}"/>
              </a:ext>
            </a:extLst>
          </p:cNvPr>
          <p:cNvSpPr/>
          <p:nvPr/>
        </p:nvSpPr>
        <p:spPr>
          <a:xfrm>
            <a:off x="10649268" y="3375260"/>
            <a:ext cx="58491" cy="59751"/>
          </a:xfrm>
          <a:custGeom>
            <a:avLst/>
            <a:gdLst>
              <a:gd name="connsiteX0" fmla="*/ 37475 w 37474"/>
              <a:gd name="connsiteY0" fmla="*/ 38281 h 38281"/>
              <a:gd name="connsiteX1" fmla="*/ 0 w 37474"/>
              <a:gd name="connsiteY1" fmla="*/ 38281 h 38281"/>
              <a:gd name="connsiteX2" fmla="*/ 17923 w 37474"/>
              <a:gd name="connsiteY2" fmla="*/ 0 h 38281"/>
              <a:gd name="connsiteX3" fmla="*/ 37475 w 37474"/>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4"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6" name="Freeform 425">
            <a:extLst>
              <a:ext uri="{FF2B5EF4-FFF2-40B4-BE49-F238E27FC236}">
                <a16:creationId xmlns:a16="http://schemas.microsoft.com/office/drawing/2014/main" id="{1AE2F7B3-0A4A-5F26-637C-259C7F515B4A}"/>
              </a:ext>
            </a:extLst>
          </p:cNvPr>
          <p:cNvSpPr/>
          <p:nvPr/>
        </p:nvSpPr>
        <p:spPr>
          <a:xfrm>
            <a:off x="10782784" y="3375260"/>
            <a:ext cx="58491" cy="59751"/>
          </a:xfrm>
          <a:custGeom>
            <a:avLst/>
            <a:gdLst>
              <a:gd name="connsiteX0" fmla="*/ 37475 w 37474"/>
              <a:gd name="connsiteY0" fmla="*/ 38281 h 38281"/>
              <a:gd name="connsiteX1" fmla="*/ 0 w 37474"/>
              <a:gd name="connsiteY1" fmla="*/ 38281 h 38281"/>
              <a:gd name="connsiteX2" fmla="*/ 17923 w 37474"/>
              <a:gd name="connsiteY2" fmla="*/ 0 h 38281"/>
              <a:gd name="connsiteX3" fmla="*/ 37475 w 37474"/>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4"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7" name="Freeform 426">
            <a:extLst>
              <a:ext uri="{FF2B5EF4-FFF2-40B4-BE49-F238E27FC236}">
                <a16:creationId xmlns:a16="http://schemas.microsoft.com/office/drawing/2014/main" id="{692124D1-31AA-A044-D300-39C30A7B0375}"/>
              </a:ext>
            </a:extLst>
          </p:cNvPr>
          <p:cNvSpPr/>
          <p:nvPr/>
        </p:nvSpPr>
        <p:spPr>
          <a:xfrm>
            <a:off x="10421654"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8" name="Freeform 427">
            <a:extLst>
              <a:ext uri="{FF2B5EF4-FFF2-40B4-BE49-F238E27FC236}">
                <a16:creationId xmlns:a16="http://schemas.microsoft.com/office/drawing/2014/main" id="{7DC05143-3717-FBE2-DCDD-47D74ADCDD5A}"/>
              </a:ext>
            </a:extLst>
          </p:cNvPr>
          <p:cNvSpPr/>
          <p:nvPr/>
        </p:nvSpPr>
        <p:spPr>
          <a:xfrm>
            <a:off x="10392407"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29" name="Freeform 428">
            <a:extLst>
              <a:ext uri="{FF2B5EF4-FFF2-40B4-BE49-F238E27FC236}">
                <a16:creationId xmlns:a16="http://schemas.microsoft.com/office/drawing/2014/main" id="{FF2C14D1-7119-6C8C-1F4A-4BB9B7021415}"/>
              </a:ext>
            </a:extLst>
          </p:cNvPr>
          <p:cNvSpPr/>
          <p:nvPr/>
        </p:nvSpPr>
        <p:spPr>
          <a:xfrm>
            <a:off x="10346630"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0" name="Freeform 429">
            <a:extLst>
              <a:ext uri="{FF2B5EF4-FFF2-40B4-BE49-F238E27FC236}">
                <a16:creationId xmlns:a16="http://schemas.microsoft.com/office/drawing/2014/main" id="{3A57BEB5-382B-1FD1-D9EF-CABBFC4562DD}"/>
              </a:ext>
            </a:extLst>
          </p:cNvPr>
          <p:cNvSpPr/>
          <p:nvPr/>
        </p:nvSpPr>
        <p:spPr>
          <a:xfrm>
            <a:off x="10335186"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1" name="Freeform 430">
            <a:extLst>
              <a:ext uri="{FF2B5EF4-FFF2-40B4-BE49-F238E27FC236}">
                <a16:creationId xmlns:a16="http://schemas.microsoft.com/office/drawing/2014/main" id="{83EDA56F-D746-B881-1587-56DB97FE33C1}"/>
              </a:ext>
            </a:extLst>
          </p:cNvPr>
          <p:cNvSpPr/>
          <p:nvPr/>
        </p:nvSpPr>
        <p:spPr>
          <a:xfrm>
            <a:off x="10305939" y="3375260"/>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2" name="Freeform 431">
            <a:extLst>
              <a:ext uri="{FF2B5EF4-FFF2-40B4-BE49-F238E27FC236}">
                <a16:creationId xmlns:a16="http://schemas.microsoft.com/office/drawing/2014/main" id="{539AC779-9051-5771-BA1E-726CEDF94FF2}"/>
              </a:ext>
            </a:extLst>
          </p:cNvPr>
          <p:cNvSpPr/>
          <p:nvPr/>
        </p:nvSpPr>
        <p:spPr>
          <a:xfrm>
            <a:off x="10266520"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3" name="Freeform 432">
            <a:extLst>
              <a:ext uri="{FF2B5EF4-FFF2-40B4-BE49-F238E27FC236}">
                <a16:creationId xmlns:a16="http://schemas.microsoft.com/office/drawing/2014/main" id="{3E7A5863-F34D-43B9-6AF4-B89DC8E3BE49}"/>
              </a:ext>
            </a:extLst>
          </p:cNvPr>
          <p:cNvSpPr/>
          <p:nvPr/>
        </p:nvSpPr>
        <p:spPr>
          <a:xfrm>
            <a:off x="10263977" y="3342206"/>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4" name="Freeform 433">
            <a:extLst>
              <a:ext uri="{FF2B5EF4-FFF2-40B4-BE49-F238E27FC236}">
                <a16:creationId xmlns:a16="http://schemas.microsoft.com/office/drawing/2014/main" id="{5BC3F8FF-6C90-C188-2FA4-A06523AB9F7D}"/>
              </a:ext>
            </a:extLst>
          </p:cNvPr>
          <p:cNvSpPr/>
          <p:nvPr/>
        </p:nvSpPr>
        <p:spPr>
          <a:xfrm>
            <a:off x="10191496" y="3342206"/>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5" name="Freeform 434">
            <a:extLst>
              <a:ext uri="{FF2B5EF4-FFF2-40B4-BE49-F238E27FC236}">
                <a16:creationId xmlns:a16="http://schemas.microsoft.com/office/drawing/2014/main" id="{ED5B3BA0-C669-6337-A458-19062C818EED}"/>
              </a:ext>
            </a:extLst>
          </p:cNvPr>
          <p:cNvSpPr/>
          <p:nvPr/>
        </p:nvSpPr>
        <p:spPr>
          <a:xfrm>
            <a:off x="10173693" y="3342206"/>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6" name="Freeform 435">
            <a:extLst>
              <a:ext uri="{FF2B5EF4-FFF2-40B4-BE49-F238E27FC236}">
                <a16:creationId xmlns:a16="http://schemas.microsoft.com/office/drawing/2014/main" id="{BB8CEDF7-179B-A27D-2A08-0256AE607BFB}"/>
              </a:ext>
            </a:extLst>
          </p:cNvPr>
          <p:cNvSpPr/>
          <p:nvPr/>
        </p:nvSpPr>
        <p:spPr>
          <a:xfrm>
            <a:off x="10138090" y="3342206"/>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7" name="Freeform 436">
            <a:extLst>
              <a:ext uri="{FF2B5EF4-FFF2-40B4-BE49-F238E27FC236}">
                <a16:creationId xmlns:a16="http://schemas.microsoft.com/office/drawing/2014/main" id="{7FF31638-61BB-DF65-D6E2-5F404E262C94}"/>
              </a:ext>
            </a:extLst>
          </p:cNvPr>
          <p:cNvSpPr/>
          <p:nvPr/>
        </p:nvSpPr>
        <p:spPr>
          <a:xfrm>
            <a:off x="10126644" y="3342206"/>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8" name="Freeform 437">
            <a:extLst>
              <a:ext uri="{FF2B5EF4-FFF2-40B4-BE49-F238E27FC236}">
                <a16:creationId xmlns:a16="http://schemas.microsoft.com/office/drawing/2014/main" id="{422289FB-BB6A-7090-C706-62017931B236}"/>
              </a:ext>
            </a:extLst>
          </p:cNvPr>
          <p:cNvSpPr/>
          <p:nvPr/>
        </p:nvSpPr>
        <p:spPr>
          <a:xfrm>
            <a:off x="10103756" y="3342206"/>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39" name="Freeform 438">
            <a:extLst>
              <a:ext uri="{FF2B5EF4-FFF2-40B4-BE49-F238E27FC236}">
                <a16:creationId xmlns:a16="http://schemas.microsoft.com/office/drawing/2014/main" id="{3C5F8CB9-7854-D2CB-FC9A-6B3E478E0355}"/>
              </a:ext>
            </a:extLst>
          </p:cNvPr>
          <p:cNvSpPr/>
          <p:nvPr/>
        </p:nvSpPr>
        <p:spPr>
          <a:xfrm>
            <a:off x="10071966" y="3342206"/>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0" name="Freeform 439">
            <a:extLst>
              <a:ext uri="{FF2B5EF4-FFF2-40B4-BE49-F238E27FC236}">
                <a16:creationId xmlns:a16="http://schemas.microsoft.com/office/drawing/2014/main" id="{05767AC5-AFF2-3F04-D9ED-C0465B8D8A47}"/>
              </a:ext>
            </a:extLst>
          </p:cNvPr>
          <p:cNvSpPr/>
          <p:nvPr/>
        </p:nvSpPr>
        <p:spPr>
          <a:xfrm>
            <a:off x="10049078" y="3342206"/>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1" name="Freeform 440">
            <a:extLst>
              <a:ext uri="{FF2B5EF4-FFF2-40B4-BE49-F238E27FC236}">
                <a16:creationId xmlns:a16="http://schemas.microsoft.com/office/drawing/2014/main" id="{B5F0D8C6-FEAE-0BA6-011A-10DD4335F7CE}"/>
              </a:ext>
            </a:extLst>
          </p:cNvPr>
          <p:cNvSpPr/>
          <p:nvPr/>
        </p:nvSpPr>
        <p:spPr>
          <a:xfrm>
            <a:off x="10028732" y="3342206"/>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2" name="Freeform 441">
            <a:extLst>
              <a:ext uri="{FF2B5EF4-FFF2-40B4-BE49-F238E27FC236}">
                <a16:creationId xmlns:a16="http://schemas.microsoft.com/office/drawing/2014/main" id="{607119E5-D325-4DBD-E0D8-D9590772BEAA}"/>
              </a:ext>
            </a:extLst>
          </p:cNvPr>
          <p:cNvSpPr/>
          <p:nvPr/>
        </p:nvSpPr>
        <p:spPr>
          <a:xfrm>
            <a:off x="10035091" y="3318052"/>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3" name="Freeform 442">
            <a:extLst>
              <a:ext uri="{FF2B5EF4-FFF2-40B4-BE49-F238E27FC236}">
                <a16:creationId xmlns:a16="http://schemas.microsoft.com/office/drawing/2014/main" id="{DCC47AD8-A252-B957-3E94-B8947859CE01}"/>
              </a:ext>
            </a:extLst>
          </p:cNvPr>
          <p:cNvSpPr/>
          <p:nvPr/>
        </p:nvSpPr>
        <p:spPr>
          <a:xfrm>
            <a:off x="10024918" y="3318052"/>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4" name="Freeform 443">
            <a:extLst>
              <a:ext uri="{FF2B5EF4-FFF2-40B4-BE49-F238E27FC236}">
                <a16:creationId xmlns:a16="http://schemas.microsoft.com/office/drawing/2014/main" id="{61F4AB9A-F6FB-F74F-A09C-50C5593C0797}"/>
              </a:ext>
            </a:extLst>
          </p:cNvPr>
          <p:cNvSpPr/>
          <p:nvPr/>
        </p:nvSpPr>
        <p:spPr>
          <a:xfrm>
            <a:off x="10002030" y="3318052"/>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5" name="Freeform 444">
            <a:extLst>
              <a:ext uri="{FF2B5EF4-FFF2-40B4-BE49-F238E27FC236}">
                <a16:creationId xmlns:a16="http://schemas.microsoft.com/office/drawing/2014/main" id="{AB3DF8A2-CDF6-1400-D6CD-4F67D003ADB0}"/>
              </a:ext>
            </a:extLst>
          </p:cNvPr>
          <p:cNvSpPr/>
          <p:nvPr/>
        </p:nvSpPr>
        <p:spPr>
          <a:xfrm>
            <a:off x="9939722" y="3318052"/>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6" name="Freeform 445">
            <a:extLst>
              <a:ext uri="{FF2B5EF4-FFF2-40B4-BE49-F238E27FC236}">
                <a16:creationId xmlns:a16="http://schemas.microsoft.com/office/drawing/2014/main" id="{3EA1ECB8-400E-63EB-4B7E-D703BCF5E8C8}"/>
              </a:ext>
            </a:extLst>
          </p:cNvPr>
          <p:cNvSpPr/>
          <p:nvPr/>
        </p:nvSpPr>
        <p:spPr>
          <a:xfrm>
            <a:off x="9925734" y="3297711"/>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7" name="Freeform 446">
            <a:extLst>
              <a:ext uri="{FF2B5EF4-FFF2-40B4-BE49-F238E27FC236}">
                <a16:creationId xmlns:a16="http://schemas.microsoft.com/office/drawing/2014/main" id="{6D52BC94-A532-E28F-5CF1-9B0FA7DEDFA1}"/>
              </a:ext>
            </a:extLst>
          </p:cNvPr>
          <p:cNvSpPr/>
          <p:nvPr/>
        </p:nvSpPr>
        <p:spPr>
          <a:xfrm>
            <a:off x="9909203" y="3297711"/>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8" name="Freeform 447">
            <a:extLst>
              <a:ext uri="{FF2B5EF4-FFF2-40B4-BE49-F238E27FC236}">
                <a16:creationId xmlns:a16="http://schemas.microsoft.com/office/drawing/2014/main" id="{527CC1B1-5CFD-5ECA-BF5E-37FEBEDFC101}"/>
              </a:ext>
            </a:extLst>
          </p:cNvPr>
          <p:cNvSpPr/>
          <p:nvPr/>
        </p:nvSpPr>
        <p:spPr>
          <a:xfrm>
            <a:off x="9869784" y="3297711"/>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49" name="Freeform 448">
            <a:extLst>
              <a:ext uri="{FF2B5EF4-FFF2-40B4-BE49-F238E27FC236}">
                <a16:creationId xmlns:a16="http://schemas.microsoft.com/office/drawing/2014/main" id="{7143AA25-F249-E250-E9DC-E7AA8DACB418}"/>
              </a:ext>
            </a:extLst>
          </p:cNvPr>
          <p:cNvSpPr/>
          <p:nvPr/>
        </p:nvSpPr>
        <p:spPr>
          <a:xfrm>
            <a:off x="9855797" y="3297711"/>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0" name="Freeform 449">
            <a:extLst>
              <a:ext uri="{FF2B5EF4-FFF2-40B4-BE49-F238E27FC236}">
                <a16:creationId xmlns:a16="http://schemas.microsoft.com/office/drawing/2014/main" id="{B0FBF5D7-D3EA-834B-5967-53052E3939AB}"/>
              </a:ext>
            </a:extLst>
          </p:cNvPr>
          <p:cNvSpPr/>
          <p:nvPr/>
        </p:nvSpPr>
        <p:spPr>
          <a:xfrm>
            <a:off x="9836723" y="3297711"/>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1" name="Freeform 450">
            <a:extLst>
              <a:ext uri="{FF2B5EF4-FFF2-40B4-BE49-F238E27FC236}">
                <a16:creationId xmlns:a16="http://schemas.microsoft.com/office/drawing/2014/main" id="{499D7CE4-0BF7-B8F6-FE38-F6BD600EE17E}"/>
              </a:ext>
            </a:extLst>
          </p:cNvPr>
          <p:cNvSpPr/>
          <p:nvPr/>
        </p:nvSpPr>
        <p:spPr>
          <a:xfrm>
            <a:off x="9817650" y="3297711"/>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2" name="Freeform 451">
            <a:extLst>
              <a:ext uri="{FF2B5EF4-FFF2-40B4-BE49-F238E27FC236}">
                <a16:creationId xmlns:a16="http://schemas.microsoft.com/office/drawing/2014/main" id="{9AEFD477-62A0-3CE8-690B-F37FC9EAEF2E}"/>
              </a:ext>
            </a:extLst>
          </p:cNvPr>
          <p:cNvSpPr/>
          <p:nvPr/>
        </p:nvSpPr>
        <p:spPr>
          <a:xfrm>
            <a:off x="9796032" y="3276100"/>
            <a:ext cx="59763" cy="58479"/>
          </a:xfrm>
          <a:custGeom>
            <a:avLst/>
            <a:gdLst>
              <a:gd name="connsiteX0" fmla="*/ 38290 w 38289"/>
              <a:gd name="connsiteY0" fmla="*/ 37466 h 37466"/>
              <a:gd name="connsiteX1" fmla="*/ 0 w 38289"/>
              <a:gd name="connsiteY1" fmla="*/ 37466 h 37466"/>
              <a:gd name="connsiteX2" fmla="*/ 18737 w 38289"/>
              <a:gd name="connsiteY2" fmla="*/ 0 h 37466"/>
              <a:gd name="connsiteX3" fmla="*/ 38290 w 38289"/>
              <a:gd name="connsiteY3" fmla="*/ 37466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6"/>
                </a:moveTo>
                <a:lnTo>
                  <a:pt x="0" y="37466"/>
                </a:lnTo>
                <a:lnTo>
                  <a:pt x="18737" y="0"/>
                </a:lnTo>
                <a:lnTo>
                  <a:pt x="38290" y="37466"/>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3" name="Freeform 452">
            <a:extLst>
              <a:ext uri="{FF2B5EF4-FFF2-40B4-BE49-F238E27FC236}">
                <a16:creationId xmlns:a16="http://schemas.microsoft.com/office/drawing/2014/main" id="{3258B197-9303-FE21-696A-BB9EB00FB54D}"/>
              </a:ext>
            </a:extLst>
          </p:cNvPr>
          <p:cNvSpPr/>
          <p:nvPr/>
        </p:nvSpPr>
        <p:spPr>
          <a:xfrm>
            <a:off x="9778231" y="3276100"/>
            <a:ext cx="58491" cy="58479"/>
          </a:xfrm>
          <a:custGeom>
            <a:avLst/>
            <a:gdLst>
              <a:gd name="connsiteX0" fmla="*/ 37475 w 37474"/>
              <a:gd name="connsiteY0" fmla="*/ 37466 h 37466"/>
              <a:gd name="connsiteX1" fmla="*/ 0 w 37474"/>
              <a:gd name="connsiteY1" fmla="*/ 37466 h 37466"/>
              <a:gd name="connsiteX2" fmla="*/ 17923 w 37474"/>
              <a:gd name="connsiteY2" fmla="*/ 0 h 37466"/>
              <a:gd name="connsiteX3" fmla="*/ 37475 w 37474"/>
              <a:gd name="connsiteY3" fmla="*/ 37466 h 37466"/>
            </a:gdLst>
            <a:ahLst/>
            <a:cxnLst>
              <a:cxn ang="0">
                <a:pos x="connsiteX0" y="connsiteY0"/>
              </a:cxn>
              <a:cxn ang="0">
                <a:pos x="connsiteX1" y="connsiteY1"/>
              </a:cxn>
              <a:cxn ang="0">
                <a:pos x="connsiteX2" y="connsiteY2"/>
              </a:cxn>
              <a:cxn ang="0">
                <a:pos x="connsiteX3" y="connsiteY3"/>
              </a:cxn>
            </a:cxnLst>
            <a:rect l="l" t="t" r="r" b="b"/>
            <a:pathLst>
              <a:path w="37474" h="37466">
                <a:moveTo>
                  <a:pt x="37475" y="37466"/>
                </a:moveTo>
                <a:lnTo>
                  <a:pt x="0" y="37466"/>
                </a:lnTo>
                <a:lnTo>
                  <a:pt x="17923" y="0"/>
                </a:lnTo>
                <a:lnTo>
                  <a:pt x="37475" y="37466"/>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4" name="Freeform 453">
            <a:extLst>
              <a:ext uri="{FF2B5EF4-FFF2-40B4-BE49-F238E27FC236}">
                <a16:creationId xmlns:a16="http://schemas.microsoft.com/office/drawing/2014/main" id="{2E7E87C5-6CF5-CE76-8A33-585BCAA3C23A}"/>
              </a:ext>
            </a:extLst>
          </p:cNvPr>
          <p:cNvSpPr/>
          <p:nvPr/>
        </p:nvSpPr>
        <p:spPr>
          <a:xfrm>
            <a:off x="9757885" y="3276100"/>
            <a:ext cx="59763" cy="58479"/>
          </a:xfrm>
          <a:custGeom>
            <a:avLst/>
            <a:gdLst>
              <a:gd name="connsiteX0" fmla="*/ 38290 w 38289"/>
              <a:gd name="connsiteY0" fmla="*/ 37466 h 37466"/>
              <a:gd name="connsiteX1" fmla="*/ 0 w 38289"/>
              <a:gd name="connsiteY1" fmla="*/ 37466 h 37466"/>
              <a:gd name="connsiteX2" fmla="*/ 18737 w 38289"/>
              <a:gd name="connsiteY2" fmla="*/ 0 h 37466"/>
              <a:gd name="connsiteX3" fmla="*/ 38290 w 38289"/>
              <a:gd name="connsiteY3" fmla="*/ 37466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6"/>
                </a:moveTo>
                <a:lnTo>
                  <a:pt x="0" y="37466"/>
                </a:lnTo>
                <a:lnTo>
                  <a:pt x="18737" y="0"/>
                </a:lnTo>
                <a:lnTo>
                  <a:pt x="38290" y="37466"/>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5" name="Freeform 454">
            <a:extLst>
              <a:ext uri="{FF2B5EF4-FFF2-40B4-BE49-F238E27FC236}">
                <a16:creationId xmlns:a16="http://schemas.microsoft.com/office/drawing/2014/main" id="{8E5AC75F-99D9-EAC7-FCF8-4D732169B01C}"/>
              </a:ext>
            </a:extLst>
          </p:cNvPr>
          <p:cNvSpPr/>
          <p:nvPr/>
        </p:nvSpPr>
        <p:spPr>
          <a:xfrm>
            <a:off x="9743897" y="3255759"/>
            <a:ext cx="59763" cy="58479"/>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6" name="Freeform 455">
            <a:extLst>
              <a:ext uri="{FF2B5EF4-FFF2-40B4-BE49-F238E27FC236}">
                <a16:creationId xmlns:a16="http://schemas.microsoft.com/office/drawing/2014/main" id="{C02FA40F-1F50-63C7-5E0C-2522BD64E51C}"/>
              </a:ext>
            </a:extLst>
          </p:cNvPr>
          <p:cNvSpPr/>
          <p:nvPr/>
        </p:nvSpPr>
        <p:spPr>
          <a:xfrm>
            <a:off x="9707022" y="3255759"/>
            <a:ext cx="59763" cy="58479"/>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7" name="Freeform 456">
            <a:extLst>
              <a:ext uri="{FF2B5EF4-FFF2-40B4-BE49-F238E27FC236}">
                <a16:creationId xmlns:a16="http://schemas.microsoft.com/office/drawing/2014/main" id="{F75C9866-9851-B06E-1D84-8A490F0673C4}"/>
              </a:ext>
            </a:extLst>
          </p:cNvPr>
          <p:cNvSpPr/>
          <p:nvPr/>
        </p:nvSpPr>
        <p:spPr>
          <a:xfrm>
            <a:off x="9684132" y="3255759"/>
            <a:ext cx="59763" cy="58479"/>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8" name="Freeform 457">
            <a:extLst>
              <a:ext uri="{FF2B5EF4-FFF2-40B4-BE49-F238E27FC236}">
                <a16:creationId xmlns:a16="http://schemas.microsoft.com/office/drawing/2014/main" id="{E81C9A48-EE99-C125-2DCF-B443E006162D}"/>
              </a:ext>
            </a:extLst>
          </p:cNvPr>
          <p:cNvSpPr/>
          <p:nvPr/>
        </p:nvSpPr>
        <p:spPr>
          <a:xfrm>
            <a:off x="9667602" y="3264656"/>
            <a:ext cx="59763" cy="40680"/>
          </a:xfrm>
          <a:custGeom>
            <a:avLst/>
            <a:gdLst>
              <a:gd name="connsiteX0" fmla="*/ 38290 w 38289"/>
              <a:gd name="connsiteY0" fmla="*/ 26064 h 26063"/>
              <a:gd name="connsiteX1" fmla="*/ 0 w 38289"/>
              <a:gd name="connsiteY1" fmla="*/ 26064 h 26063"/>
              <a:gd name="connsiteX2" fmla="*/ 17923 w 38289"/>
              <a:gd name="connsiteY2" fmla="*/ 0 h 26063"/>
              <a:gd name="connsiteX3" fmla="*/ 38290 w 38289"/>
              <a:gd name="connsiteY3" fmla="*/ 26064 h 26063"/>
            </a:gdLst>
            <a:ahLst/>
            <a:cxnLst>
              <a:cxn ang="0">
                <a:pos x="connsiteX0" y="connsiteY0"/>
              </a:cxn>
              <a:cxn ang="0">
                <a:pos x="connsiteX1" y="connsiteY1"/>
              </a:cxn>
              <a:cxn ang="0">
                <a:pos x="connsiteX2" y="connsiteY2"/>
              </a:cxn>
              <a:cxn ang="0">
                <a:pos x="connsiteX3" y="connsiteY3"/>
              </a:cxn>
            </a:cxnLst>
            <a:rect l="l" t="t" r="r" b="b"/>
            <a:pathLst>
              <a:path w="38289" h="26063">
                <a:moveTo>
                  <a:pt x="38290" y="26064"/>
                </a:moveTo>
                <a:lnTo>
                  <a:pt x="0" y="26064"/>
                </a:lnTo>
                <a:lnTo>
                  <a:pt x="17923" y="0"/>
                </a:lnTo>
                <a:lnTo>
                  <a:pt x="38290" y="26064"/>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59" name="Freeform 458">
            <a:extLst>
              <a:ext uri="{FF2B5EF4-FFF2-40B4-BE49-F238E27FC236}">
                <a16:creationId xmlns:a16="http://schemas.microsoft.com/office/drawing/2014/main" id="{91235F9D-12F1-4D28-4CB7-D6437D8B6F8A}"/>
              </a:ext>
            </a:extLst>
          </p:cNvPr>
          <p:cNvSpPr/>
          <p:nvPr/>
        </p:nvSpPr>
        <p:spPr>
          <a:xfrm>
            <a:off x="9658701" y="3240503"/>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0" name="Freeform 459">
            <a:extLst>
              <a:ext uri="{FF2B5EF4-FFF2-40B4-BE49-F238E27FC236}">
                <a16:creationId xmlns:a16="http://schemas.microsoft.com/office/drawing/2014/main" id="{73227DD8-B84A-1599-2938-E512ED0790E8}"/>
              </a:ext>
            </a:extLst>
          </p:cNvPr>
          <p:cNvSpPr/>
          <p:nvPr/>
        </p:nvSpPr>
        <p:spPr>
          <a:xfrm>
            <a:off x="9648529" y="3240503"/>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1" name="Freeform 460">
            <a:extLst>
              <a:ext uri="{FF2B5EF4-FFF2-40B4-BE49-F238E27FC236}">
                <a16:creationId xmlns:a16="http://schemas.microsoft.com/office/drawing/2014/main" id="{7A12D425-BF1E-9E53-D73F-EA22E9AEBED6}"/>
              </a:ext>
            </a:extLst>
          </p:cNvPr>
          <p:cNvSpPr/>
          <p:nvPr/>
        </p:nvSpPr>
        <p:spPr>
          <a:xfrm>
            <a:off x="9624369" y="3240503"/>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2" name="Freeform 461">
            <a:extLst>
              <a:ext uri="{FF2B5EF4-FFF2-40B4-BE49-F238E27FC236}">
                <a16:creationId xmlns:a16="http://schemas.microsoft.com/office/drawing/2014/main" id="{E32F85C9-B694-2D75-0BC3-58FDA0AA6AC0}"/>
              </a:ext>
            </a:extLst>
          </p:cNvPr>
          <p:cNvSpPr/>
          <p:nvPr/>
        </p:nvSpPr>
        <p:spPr>
          <a:xfrm>
            <a:off x="9584949" y="3223975"/>
            <a:ext cx="58493" cy="59749"/>
          </a:xfrm>
          <a:custGeom>
            <a:avLst/>
            <a:gdLst>
              <a:gd name="connsiteX0" fmla="*/ 37475 w 37475"/>
              <a:gd name="connsiteY0" fmla="*/ 38281 h 38280"/>
              <a:gd name="connsiteX1" fmla="*/ 0 w 37475"/>
              <a:gd name="connsiteY1" fmla="*/ 38281 h 38280"/>
              <a:gd name="connsiteX2" fmla="*/ 17923 w 37475"/>
              <a:gd name="connsiteY2" fmla="*/ 0 h 38280"/>
              <a:gd name="connsiteX3" fmla="*/ 37475 w 37475"/>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7475" h="38280">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3" name="Freeform 462">
            <a:extLst>
              <a:ext uri="{FF2B5EF4-FFF2-40B4-BE49-F238E27FC236}">
                <a16:creationId xmlns:a16="http://schemas.microsoft.com/office/drawing/2014/main" id="{CDC2FDAC-C2B8-030A-5A53-370319A822AF}"/>
              </a:ext>
            </a:extLst>
          </p:cNvPr>
          <p:cNvSpPr/>
          <p:nvPr/>
        </p:nvSpPr>
        <p:spPr>
          <a:xfrm>
            <a:off x="9565874" y="3215077"/>
            <a:ext cx="58493" cy="58479"/>
          </a:xfrm>
          <a:custGeom>
            <a:avLst/>
            <a:gdLst>
              <a:gd name="connsiteX0" fmla="*/ 37475 w 37475"/>
              <a:gd name="connsiteY0" fmla="*/ 37467 h 37466"/>
              <a:gd name="connsiteX1" fmla="*/ 0 w 37475"/>
              <a:gd name="connsiteY1" fmla="*/ 37467 h 37466"/>
              <a:gd name="connsiteX2" fmla="*/ 17923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4" name="Freeform 463">
            <a:extLst>
              <a:ext uri="{FF2B5EF4-FFF2-40B4-BE49-F238E27FC236}">
                <a16:creationId xmlns:a16="http://schemas.microsoft.com/office/drawing/2014/main" id="{5F6F1D65-560E-266F-CAFE-8E1A353BCF10}"/>
              </a:ext>
            </a:extLst>
          </p:cNvPr>
          <p:cNvSpPr/>
          <p:nvPr/>
        </p:nvSpPr>
        <p:spPr>
          <a:xfrm>
            <a:off x="9546801" y="3215077"/>
            <a:ext cx="59763" cy="58479"/>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5" name="Freeform 464">
            <a:extLst>
              <a:ext uri="{FF2B5EF4-FFF2-40B4-BE49-F238E27FC236}">
                <a16:creationId xmlns:a16="http://schemas.microsoft.com/office/drawing/2014/main" id="{159010AB-58EF-B8D8-66EB-FC1422042232}"/>
              </a:ext>
            </a:extLst>
          </p:cNvPr>
          <p:cNvSpPr/>
          <p:nvPr/>
        </p:nvSpPr>
        <p:spPr>
          <a:xfrm>
            <a:off x="9525185" y="3215077"/>
            <a:ext cx="59763" cy="58479"/>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6" name="Freeform 465">
            <a:extLst>
              <a:ext uri="{FF2B5EF4-FFF2-40B4-BE49-F238E27FC236}">
                <a16:creationId xmlns:a16="http://schemas.microsoft.com/office/drawing/2014/main" id="{186B1FA1-A03E-574F-41C5-49F5D0A5D235}"/>
              </a:ext>
            </a:extLst>
          </p:cNvPr>
          <p:cNvSpPr/>
          <p:nvPr/>
        </p:nvSpPr>
        <p:spPr>
          <a:xfrm>
            <a:off x="9509926" y="3215077"/>
            <a:ext cx="58493" cy="58479"/>
          </a:xfrm>
          <a:custGeom>
            <a:avLst/>
            <a:gdLst>
              <a:gd name="connsiteX0" fmla="*/ 37475 w 37475"/>
              <a:gd name="connsiteY0" fmla="*/ 37467 h 37466"/>
              <a:gd name="connsiteX1" fmla="*/ 0 w 37475"/>
              <a:gd name="connsiteY1" fmla="*/ 37467 h 37466"/>
              <a:gd name="connsiteX2" fmla="*/ 17923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7" name="Freeform 466">
            <a:extLst>
              <a:ext uri="{FF2B5EF4-FFF2-40B4-BE49-F238E27FC236}">
                <a16:creationId xmlns:a16="http://schemas.microsoft.com/office/drawing/2014/main" id="{C39239E3-DB07-B52D-010F-E2ECF31F6A3C}"/>
              </a:ext>
            </a:extLst>
          </p:cNvPr>
          <p:cNvSpPr/>
          <p:nvPr/>
        </p:nvSpPr>
        <p:spPr>
          <a:xfrm>
            <a:off x="9483221" y="3196008"/>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8" name="Freeform 467">
            <a:extLst>
              <a:ext uri="{FF2B5EF4-FFF2-40B4-BE49-F238E27FC236}">
                <a16:creationId xmlns:a16="http://schemas.microsoft.com/office/drawing/2014/main" id="{E0FBAA03-2C58-69FD-F49F-8FFFA8185F24}"/>
              </a:ext>
            </a:extLst>
          </p:cNvPr>
          <p:cNvSpPr/>
          <p:nvPr/>
        </p:nvSpPr>
        <p:spPr>
          <a:xfrm>
            <a:off x="9462876" y="3183295"/>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69" name="Freeform 468">
            <a:extLst>
              <a:ext uri="{FF2B5EF4-FFF2-40B4-BE49-F238E27FC236}">
                <a16:creationId xmlns:a16="http://schemas.microsoft.com/office/drawing/2014/main" id="{96AE833A-8DDE-DCB4-7251-C985C353D492}"/>
              </a:ext>
            </a:extLst>
          </p:cNvPr>
          <p:cNvSpPr/>
          <p:nvPr/>
        </p:nvSpPr>
        <p:spPr>
          <a:xfrm>
            <a:off x="9450161" y="3183295"/>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0" name="Freeform 469">
            <a:extLst>
              <a:ext uri="{FF2B5EF4-FFF2-40B4-BE49-F238E27FC236}">
                <a16:creationId xmlns:a16="http://schemas.microsoft.com/office/drawing/2014/main" id="{1BB6DE4F-EB07-307A-7356-B9A9882DA363}"/>
              </a:ext>
            </a:extLst>
          </p:cNvPr>
          <p:cNvSpPr/>
          <p:nvPr/>
        </p:nvSpPr>
        <p:spPr>
          <a:xfrm>
            <a:off x="9426001" y="3166767"/>
            <a:ext cx="59763" cy="59749"/>
          </a:xfrm>
          <a:custGeom>
            <a:avLst/>
            <a:gdLst>
              <a:gd name="connsiteX0" fmla="*/ 38290 w 38289"/>
              <a:gd name="connsiteY0" fmla="*/ 38281 h 38280"/>
              <a:gd name="connsiteX1" fmla="*/ 0 w 38289"/>
              <a:gd name="connsiteY1" fmla="*/ 38281 h 38280"/>
              <a:gd name="connsiteX2" fmla="*/ 18737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1" name="Freeform 470">
            <a:extLst>
              <a:ext uri="{FF2B5EF4-FFF2-40B4-BE49-F238E27FC236}">
                <a16:creationId xmlns:a16="http://schemas.microsoft.com/office/drawing/2014/main" id="{93603E30-C2D4-8D58-E794-C9602E712B22}"/>
              </a:ext>
            </a:extLst>
          </p:cNvPr>
          <p:cNvSpPr/>
          <p:nvPr/>
        </p:nvSpPr>
        <p:spPr>
          <a:xfrm>
            <a:off x="9400568" y="3151513"/>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2" name="Freeform 471">
            <a:extLst>
              <a:ext uri="{FF2B5EF4-FFF2-40B4-BE49-F238E27FC236}">
                <a16:creationId xmlns:a16="http://schemas.microsoft.com/office/drawing/2014/main" id="{A47C3F24-F3F2-79FB-A8C3-8F2118CDC6F1}"/>
              </a:ext>
            </a:extLst>
          </p:cNvPr>
          <p:cNvSpPr/>
          <p:nvPr/>
        </p:nvSpPr>
        <p:spPr>
          <a:xfrm>
            <a:off x="9352249" y="3142613"/>
            <a:ext cx="59763" cy="59749"/>
          </a:xfrm>
          <a:custGeom>
            <a:avLst/>
            <a:gdLst>
              <a:gd name="connsiteX0" fmla="*/ 38290 w 38289"/>
              <a:gd name="connsiteY0" fmla="*/ 38281 h 38280"/>
              <a:gd name="connsiteX1" fmla="*/ 0 w 38289"/>
              <a:gd name="connsiteY1" fmla="*/ 38281 h 38280"/>
              <a:gd name="connsiteX2" fmla="*/ 18737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3" name="Freeform 472">
            <a:extLst>
              <a:ext uri="{FF2B5EF4-FFF2-40B4-BE49-F238E27FC236}">
                <a16:creationId xmlns:a16="http://schemas.microsoft.com/office/drawing/2014/main" id="{BFF04FAD-F848-D7F1-B79E-E1ABB03FCC5E}"/>
              </a:ext>
            </a:extLst>
          </p:cNvPr>
          <p:cNvSpPr/>
          <p:nvPr/>
        </p:nvSpPr>
        <p:spPr>
          <a:xfrm>
            <a:off x="8626171" y="2906153"/>
            <a:ext cx="58493" cy="59749"/>
          </a:xfrm>
          <a:custGeom>
            <a:avLst/>
            <a:gdLst>
              <a:gd name="connsiteX0" fmla="*/ 37475 w 37475"/>
              <a:gd name="connsiteY0" fmla="*/ 38281 h 38280"/>
              <a:gd name="connsiteX1" fmla="*/ 0 w 37475"/>
              <a:gd name="connsiteY1" fmla="*/ 38281 h 38280"/>
              <a:gd name="connsiteX2" fmla="*/ 17923 w 37475"/>
              <a:gd name="connsiteY2" fmla="*/ 0 h 38280"/>
              <a:gd name="connsiteX3" fmla="*/ 37475 w 37475"/>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7475" h="38280">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4" name="Freeform 473">
            <a:extLst>
              <a:ext uri="{FF2B5EF4-FFF2-40B4-BE49-F238E27FC236}">
                <a16:creationId xmlns:a16="http://schemas.microsoft.com/office/drawing/2014/main" id="{5DF7CF08-B3C9-1B85-E2B0-DC2553C33472}"/>
              </a:ext>
            </a:extLst>
          </p:cNvPr>
          <p:cNvSpPr/>
          <p:nvPr/>
        </p:nvSpPr>
        <p:spPr>
          <a:xfrm>
            <a:off x="8360410" y="2832418"/>
            <a:ext cx="59763" cy="58479"/>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5" name="Freeform 474">
            <a:extLst>
              <a:ext uri="{FF2B5EF4-FFF2-40B4-BE49-F238E27FC236}">
                <a16:creationId xmlns:a16="http://schemas.microsoft.com/office/drawing/2014/main" id="{467C02BD-C4B1-7F25-5D66-789B763CD439}"/>
              </a:ext>
            </a:extLst>
          </p:cNvPr>
          <p:cNvSpPr/>
          <p:nvPr/>
        </p:nvSpPr>
        <p:spPr>
          <a:xfrm>
            <a:off x="8313362" y="2832418"/>
            <a:ext cx="59763" cy="58479"/>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6" name="Freeform 475">
            <a:extLst>
              <a:ext uri="{FF2B5EF4-FFF2-40B4-BE49-F238E27FC236}">
                <a16:creationId xmlns:a16="http://schemas.microsoft.com/office/drawing/2014/main" id="{746D19E5-0EA4-77B4-D870-75BAF408300D}"/>
              </a:ext>
            </a:extLst>
          </p:cNvPr>
          <p:cNvSpPr/>
          <p:nvPr/>
        </p:nvSpPr>
        <p:spPr>
          <a:xfrm>
            <a:off x="8284114" y="2808263"/>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7" name="Freeform 476">
            <a:extLst>
              <a:ext uri="{FF2B5EF4-FFF2-40B4-BE49-F238E27FC236}">
                <a16:creationId xmlns:a16="http://schemas.microsoft.com/office/drawing/2014/main" id="{B278E15A-7B20-0E54-ECC6-B231927F921B}"/>
              </a:ext>
            </a:extLst>
          </p:cNvPr>
          <p:cNvSpPr/>
          <p:nvPr/>
        </p:nvSpPr>
        <p:spPr>
          <a:xfrm>
            <a:off x="8263769" y="2808263"/>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8" name="Freeform 477">
            <a:extLst>
              <a:ext uri="{FF2B5EF4-FFF2-40B4-BE49-F238E27FC236}">
                <a16:creationId xmlns:a16="http://schemas.microsoft.com/office/drawing/2014/main" id="{03B244A5-2A6A-7B5A-462E-2F2121A097E4}"/>
              </a:ext>
            </a:extLst>
          </p:cNvPr>
          <p:cNvSpPr/>
          <p:nvPr/>
        </p:nvSpPr>
        <p:spPr>
          <a:xfrm>
            <a:off x="8159500" y="2754869"/>
            <a:ext cx="59763" cy="59749"/>
          </a:xfrm>
          <a:custGeom>
            <a:avLst/>
            <a:gdLst>
              <a:gd name="connsiteX0" fmla="*/ 38290 w 38289"/>
              <a:gd name="connsiteY0" fmla="*/ 38281 h 38280"/>
              <a:gd name="connsiteX1" fmla="*/ 0 w 38289"/>
              <a:gd name="connsiteY1" fmla="*/ 38281 h 38280"/>
              <a:gd name="connsiteX2" fmla="*/ 18738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79" name="Freeform 478">
            <a:extLst>
              <a:ext uri="{FF2B5EF4-FFF2-40B4-BE49-F238E27FC236}">
                <a16:creationId xmlns:a16="http://schemas.microsoft.com/office/drawing/2014/main" id="{760DA7C7-4A7C-F758-5B59-63E89B8FDC08}"/>
              </a:ext>
            </a:extLst>
          </p:cNvPr>
          <p:cNvSpPr/>
          <p:nvPr/>
        </p:nvSpPr>
        <p:spPr>
          <a:xfrm>
            <a:off x="8084476" y="2743427"/>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0" name="Freeform 479">
            <a:extLst>
              <a:ext uri="{FF2B5EF4-FFF2-40B4-BE49-F238E27FC236}">
                <a16:creationId xmlns:a16="http://schemas.microsoft.com/office/drawing/2014/main" id="{38254B2C-D0D9-7599-818D-96BAAD5D2279}"/>
              </a:ext>
            </a:extLst>
          </p:cNvPr>
          <p:cNvSpPr/>
          <p:nvPr/>
        </p:nvSpPr>
        <p:spPr>
          <a:xfrm>
            <a:off x="7789466" y="2655709"/>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1" name="Freeform 480">
            <a:extLst>
              <a:ext uri="{FF2B5EF4-FFF2-40B4-BE49-F238E27FC236}">
                <a16:creationId xmlns:a16="http://schemas.microsoft.com/office/drawing/2014/main" id="{62603B7F-60C3-9D5A-25E6-CFF260E88729}"/>
              </a:ext>
            </a:extLst>
          </p:cNvPr>
          <p:cNvSpPr/>
          <p:nvPr/>
        </p:nvSpPr>
        <p:spPr>
          <a:xfrm>
            <a:off x="7747505" y="2631553"/>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2" name="Freeform 481">
            <a:extLst>
              <a:ext uri="{FF2B5EF4-FFF2-40B4-BE49-F238E27FC236}">
                <a16:creationId xmlns:a16="http://schemas.microsoft.com/office/drawing/2014/main" id="{568AC9D2-11AF-15A3-9318-59C92E682E93}"/>
              </a:ext>
            </a:extLst>
          </p:cNvPr>
          <p:cNvSpPr/>
          <p:nvPr/>
        </p:nvSpPr>
        <p:spPr>
          <a:xfrm>
            <a:off x="7572025" y="2581973"/>
            <a:ext cx="59763" cy="59749"/>
          </a:xfrm>
          <a:custGeom>
            <a:avLst/>
            <a:gdLst>
              <a:gd name="connsiteX0" fmla="*/ 38290 w 38289"/>
              <a:gd name="connsiteY0" fmla="*/ 38281 h 38280"/>
              <a:gd name="connsiteX1" fmla="*/ 0 w 38289"/>
              <a:gd name="connsiteY1" fmla="*/ 38281 h 38280"/>
              <a:gd name="connsiteX2" fmla="*/ 17923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3" name="Freeform 482">
            <a:extLst>
              <a:ext uri="{FF2B5EF4-FFF2-40B4-BE49-F238E27FC236}">
                <a16:creationId xmlns:a16="http://schemas.microsoft.com/office/drawing/2014/main" id="{FE8BDD6B-9068-EF2E-B8E1-F2222FF97293}"/>
              </a:ext>
            </a:extLst>
          </p:cNvPr>
          <p:cNvSpPr/>
          <p:nvPr/>
        </p:nvSpPr>
        <p:spPr>
          <a:xfrm>
            <a:off x="7488101" y="2581973"/>
            <a:ext cx="59763" cy="59749"/>
          </a:xfrm>
          <a:custGeom>
            <a:avLst/>
            <a:gdLst>
              <a:gd name="connsiteX0" fmla="*/ 38290 w 38289"/>
              <a:gd name="connsiteY0" fmla="*/ 38281 h 38280"/>
              <a:gd name="connsiteX1" fmla="*/ 0 w 38289"/>
              <a:gd name="connsiteY1" fmla="*/ 38281 h 38280"/>
              <a:gd name="connsiteX2" fmla="*/ 17923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4" name="Freeform 483">
            <a:extLst>
              <a:ext uri="{FF2B5EF4-FFF2-40B4-BE49-F238E27FC236}">
                <a16:creationId xmlns:a16="http://schemas.microsoft.com/office/drawing/2014/main" id="{39A63C2F-1C9E-C4A5-D45B-488EB184B772}"/>
              </a:ext>
            </a:extLst>
          </p:cNvPr>
          <p:cNvSpPr/>
          <p:nvPr/>
        </p:nvSpPr>
        <p:spPr>
          <a:xfrm>
            <a:off x="7462669" y="2581973"/>
            <a:ext cx="59763" cy="59749"/>
          </a:xfrm>
          <a:custGeom>
            <a:avLst/>
            <a:gdLst>
              <a:gd name="connsiteX0" fmla="*/ 38290 w 38289"/>
              <a:gd name="connsiteY0" fmla="*/ 38281 h 38280"/>
              <a:gd name="connsiteX1" fmla="*/ 0 w 38289"/>
              <a:gd name="connsiteY1" fmla="*/ 38281 h 38280"/>
              <a:gd name="connsiteX2" fmla="*/ 17923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5" name="Freeform 484">
            <a:extLst>
              <a:ext uri="{FF2B5EF4-FFF2-40B4-BE49-F238E27FC236}">
                <a16:creationId xmlns:a16="http://schemas.microsoft.com/office/drawing/2014/main" id="{AC3AF31D-BA95-7325-953E-F896D38F922A}"/>
              </a:ext>
            </a:extLst>
          </p:cNvPr>
          <p:cNvSpPr/>
          <p:nvPr/>
        </p:nvSpPr>
        <p:spPr>
          <a:xfrm>
            <a:off x="7428336" y="2581973"/>
            <a:ext cx="59763" cy="59749"/>
          </a:xfrm>
          <a:custGeom>
            <a:avLst/>
            <a:gdLst>
              <a:gd name="connsiteX0" fmla="*/ 38290 w 38289"/>
              <a:gd name="connsiteY0" fmla="*/ 38281 h 38280"/>
              <a:gd name="connsiteX1" fmla="*/ 0 w 38289"/>
              <a:gd name="connsiteY1" fmla="*/ 38281 h 38280"/>
              <a:gd name="connsiteX2" fmla="*/ 18738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6" name="Freeform 485">
            <a:extLst>
              <a:ext uri="{FF2B5EF4-FFF2-40B4-BE49-F238E27FC236}">
                <a16:creationId xmlns:a16="http://schemas.microsoft.com/office/drawing/2014/main" id="{70AFD4AE-81B1-110B-D09F-6BBA6567A574}"/>
              </a:ext>
            </a:extLst>
          </p:cNvPr>
          <p:cNvSpPr/>
          <p:nvPr/>
        </p:nvSpPr>
        <p:spPr>
          <a:xfrm>
            <a:off x="7376201" y="2570532"/>
            <a:ext cx="59763" cy="58479"/>
          </a:xfrm>
          <a:custGeom>
            <a:avLst/>
            <a:gdLst>
              <a:gd name="connsiteX0" fmla="*/ 38290 w 38289"/>
              <a:gd name="connsiteY0" fmla="*/ 37466 h 37466"/>
              <a:gd name="connsiteX1" fmla="*/ 0 w 38289"/>
              <a:gd name="connsiteY1" fmla="*/ 37466 h 37466"/>
              <a:gd name="connsiteX2" fmla="*/ 18738 w 38289"/>
              <a:gd name="connsiteY2" fmla="*/ 0 h 37466"/>
              <a:gd name="connsiteX3" fmla="*/ 38290 w 38289"/>
              <a:gd name="connsiteY3" fmla="*/ 37466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6"/>
                </a:moveTo>
                <a:lnTo>
                  <a:pt x="0" y="37466"/>
                </a:lnTo>
                <a:lnTo>
                  <a:pt x="18738" y="0"/>
                </a:lnTo>
                <a:lnTo>
                  <a:pt x="38290" y="37466"/>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7" name="Freeform 486">
            <a:extLst>
              <a:ext uri="{FF2B5EF4-FFF2-40B4-BE49-F238E27FC236}">
                <a16:creationId xmlns:a16="http://schemas.microsoft.com/office/drawing/2014/main" id="{F39C39B8-75D1-9FA9-C620-58110F1758B8}"/>
              </a:ext>
            </a:extLst>
          </p:cNvPr>
          <p:cNvSpPr/>
          <p:nvPr/>
        </p:nvSpPr>
        <p:spPr>
          <a:xfrm>
            <a:off x="7327880" y="2561633"/>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8" name="Freeform 487">
            <a:extLst>
              <a:ext uri="{FF2B5EF4-FFF2-40B4-BE49-F238E27FC236}">
                <a16:creationId xmlns:a16="http://schemas.microsoft.com/office/drawing/2014/main" id="{0C9F4371-9FFC-5B45-253F-2EEFFA3C81FF}"/>
              </a:ext>
            </a:extLst>
          </p:cNvPr>
          <p:cNvSpPr/>
          <p:nvPr/>
        </p:nvSpPr>
        <p:spPr>
          <a:xfrm>
            <a:off x="7293548" y="2561633"/>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89" name="Freeform 488">
            <a:extLst>
              <a:ext uri="{FF2B5EF4-FFF2-40B4-BE49-F238E27FC236}">
                <a16:creationId xmlns:a16="http://schemas.microsoft.com/office/drawing/2014/main" id="{E26432D1-5ECC-3996-0885-54FDD62C2728}"/>
              </a:ext>
            </a:extLst>
          </p:cNvPr>
          <p:cNvSpPr/>
          <p:nvPr/>
        </p:nvSpPr>
        <p:spPr>
          <a:xfrm>
            <a:off x="7180376" y="2536207"/>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0" name="Freeform 489">
            <a:extLst>
              <a:ext uri="{FF2B5EF4-FFF2-40B4-BE49-F238E27FC236}">
                <a16:creationId xmlns:a16="http://schemas.microsoft.com/office/drawing/2014/main" id="{4674069B-F344-A8C8-19DC-074A38F74A87}"/>
              </a:ext>
            </a:extLst>
          </p:cNvPr>
          <p:cNvSpPr/>
          <p:nvPr/>
        </p:nvSpPr>
        <p:spPr>
          <a:xfrm>
            <a:off x="7156217" y="2536207"/>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1" name="Freeform 490">
            <a:extLst>
              <a:ext uri="{FF2B5EF4-FFF2-40B4-BE49-F238E27FC236}">
                <a16:creationId xmlns:a16="http://schemas.microsoft.com/office/drawing/2014/main" id="{D5047DF4-B377-FB93-4DF4-FECD9EE4CF1F}"/>
              </a:ext>
            </a:extLst>
          </p:cNvPr>
          <p:cNvSpPr/>
          <p:nvPr/>
        </p:nvSpPr>
        <p:spPr>
          <a:xfrm>
            <a:off x="7133327" y="2518409"/>
            <a:ext cx="58493" cy="59749"/>
          </a:xfrm>
          <a:custGeom>
            <a:avLst/>
            <a:gdLst>
              <a:gd name="connsiteX0" fmla="*/ 37475 w 37475"/>
              <a:gd name="connsiteY0" fmla="*/ 38281 h 38280"/>
              <a:gd name="connsiteX1" fmla="*/ 0 w 37475"/>
              <a:gd name="connsiteY1" fmla="*/ 38281 h 38280"/>
              <a:gd name="connsiteX2" fmla="*/ 17923 w 37475"/>
              <a:gd name="connsiteY2" fmla="*/ 0 h 38280"/>
              <a:gd name="connsiteX3" fmla="*/ 37475 w 37475"/>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7475" h="38280">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2" name="Freeform 491">
            <a:extLst>
              <a:ext uri="{FF2B5EF4-FFF2-40B4-BE49-F238E27FC236}">
                <a16:creationId xmlns:a16="http://schemas.microsoft.com/office/drawing/2014/main" id="{D5FB28FC-BC3A-959B-4508-49B58976D9B3}"/>
              </a:ext>
            </a:extLst>
          </p:cNvPr>
          <p:cNvSpPr/>
          <p:nvPr/>
        </p:nvSpPr>
        <p:spPr>
          <a:xfrm>
            <a:off x="7057033" y="2513324"/>
            <a:ext cx="59763" cy="59749"/>
          </a:xfrm>
          <a:custGeom>
            <a:avLst/>
            <a:gdLst>
              <a:gd name="connsiteX0" fmla="*/ 38290 w 38289"/>
              <a:gd name="connsiteY0" fmla="*/ 38281 h 38280"/>
              <a:gd name="connsiteX1" fmla="*/ 0 w 38289"/>
              <a:gd name="connsiteY1" fmla="*/ 38281 h 38280"/>
              <a:gd name="connsiteX2" fmla="*/ 17923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3" name="Freeform 492">
            <a:extLst>
              <a:ext uri="{FF2B5EF4-FFF2-40B4-BE49-F238E27FC236}">
                <a16:creationId xmlns:a16="http://schemas.microsoft.com/office/drawing/2014/main" id="{B91F2B3D-EBE8-3A2E-41A2-BD5C017781B2}"/>
              </a:ext>
            </a:extLst>
          </p:cNvPr>
          <p:cNvSpPr/>
          <p:nvPr/>
        </p:nvSpPr>
        <p:spPr>
          <a:xfrm>
            <a:off x="6933688" y="2501881"/>
            <a:ext cx="59763" cy="58479"/>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4" name="Freeform 493">
            <a:extLst>
              <a:ext uri="{FF2B5EF4-FFF2-40B4-BE49-F238E27FC236}">
                <a16:creationId xmlns:a16="http://schemas.microsoft.com/office/drawing/2014/main" id="{53E8051E-87BF-52BF-49FD-ACCB73EB4018}"/>
              </a:ext>
            </a:extLst>
          </p:cNvPr>
          <p:cNvSpPr/>
          <p:nvPr/>
        </p:nvSpPr>
        <p:spPr>
          <a:xfrm>
            <a:off x="6880282" y="2501881"/>
            <a:ext cx="59763" cy="58479"/>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5" name="Freeform 494">
            <a:extLst>
              <a:ext uri="{FF2B5EF4-FFF2-40B4-BE49-F238E27FC236}">
                <a16:creationId xmlns:a16="http://schemas.microsoft.com/office/drawing/2014/main" id="{813F5B93-9DE5-3EAC-D67F-C2CD23452F4D}"/>
              </a:ext>
            </a:extLst>
          </p:cNvPr>
          <p:cNvSpPr/>
          <p:nvPr/>
        </p:nvSpPr>
        <p:spPr>
          <a:xfrm>
            <a:off x="10088497" y="3342206"/>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6" name="Freeform 495">
            <a:extLst>
              <a:ext uri="{FF2B5EF4-FFF2-40B4-BE49-F238E27FC236}">
                <a16:creationId xmlns:a16="http://schemas.microsoft.com/office/drawing/2014/main" id="{39E0E912-EC23-6D4D-F7C0-EF623717EE0E}"/>
              </a:ext>
            </a:extLst>
          </p:cNvPr>
          <p:cNvSpPr/>
          <p:nvPr/>
        </p:nvSpPr>
        <p:spPr>
          <a:xfrm>
            <a:off x="10251261" y="3342206"/>
            <a:ext cx="58493" cy="59751"/>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7" name="Freeform 496">
            <a:extLst>
              <a:ext uri="{FF2B5EF4-FFF2-40B4-BE49-F238E27FC236}">
                <a16:creationId xmlns:a16="http://schemas.microsoft.com/office/drawing/2014/main" id="{90FEB4F6-BFE1-092F-289E-0C6C9D56454C}"/>
              </a:ext>
            </a:extLst>
          </p:cNvPr>
          <p:cNvSpPr/>
          <p:nvPr/>
        </p:nvSpPr>
        <p:spPr>
          <a:xfrm>
            <a:off x="10227101" y="3342206"/>
            <a:ext cx="59763" cy="59751"/>
          </a:xfrm>
          <a:custGeom>
            <a:avLst/>
            <a:gdLst>
              <a:gd name="connsiteX0" fmla="*/ 38290 w 38289"/>
              <a:gd name="connsiteY0" fmla="*/ 38281 h 38281"/>
              <a:gd name="connsiteX1" fmla="*/ 0 w 38289"/>
              <a:gd name="connsiteY1" fmla="*/ 38281 h 38281"/>
              <a:gd name="connsiteX2" fmla="*/ 17923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8" name="Freeform 497">
            <a:extLst>
              <a:ext uri="{FF2B5EF4-FFF2-40B4-BE49-F238E27FC236}">
                <a16:creationId xmlns:a16="http://schemas.microsoft.com/office/drawing/2014/main" id="{2F2310D8-EE2D-010F-2063-8C1FAF6EC7ED}"/>
              </a:ext>
            </a:extLst>
          </p:cNvPr>
          <p:cNvSpPr/>
          <p:nvPr/>
        </p:nvSpPr>
        <p:spPr>
          <a:xfrm>
            <a:off x="10733193" y="3375260"/>
            <a:ext cx="59763" cy="59751"/>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499" name="Freeform 498">
            <a:extLst>
              <a:ext uri="{FF2B5EF4-FFF2-40B4-BE49-F238E27FC236}">
                <a16:creationId xmlns:a16="http://schemas.microsoft.com/office/drawing/2014/main" id="{311D6DBF-4E38-AB0B-B240-AAFFE90D865E}"/>
              </a:ext>
            </a:extLst>
          </p:cNvPr>
          <p:cNvSpPr/>
          <p:nvPr/>
        </p:nvSpPr>
        <p:spPr>
          <a:xfrm>
            <a:off x="10711575" y="3375260"/>
            <a:ext cx="59763" cy="59751"/>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0" name="Freeform 499">
            <a:extLst>
              <a:ext uri="{FF2B5EF4-FFF2-40B4-BE49-F238E27FC236}">
                <a16:creationId xmlns:a16="http://schemas.microsoft.com/office/drawing/2014/main" id="{DE3F89CD-BD58-1561-59AE-AAF1331DF83C}"/>
              </a:ext>
            </a:extLst>
          </p:cNvPr>
          <p:cNvSpPr/>
          <p:nvPr/>
        </p:nvSpPr>
        <p:spPr>
          <a:xfrm>
            <a:off x="11575518"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1" name="Freeform 500">
            <a:extLst>
              <a:ext uri="{FF2B5EF4-FFF2-40B4-BE49-F238E27FC236}">
                <a16:creationId xmlns:a16="http://schemas.microsoft.com/office/drawing/2014/main" id="{AD926F44-FE95-BE36-02C1-E7C49944DC75}"/>
              </a:ext>
            </a:extLst>
          </p:cNvPr>
          <p:cNvSpPr/>
          <p:nvPr/>
        </p:nvSpPr>
        <p:spPr>
          <a:xfrm>
            <a:off x="1134027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2" name="Freeform 501">
            <a:extLst>
              <a:ext uri="{FF2B5EF4-FFF2-40B4-BE49-F238E27FC236}">
                <a16:creationId xmlns:a16="http://schemas.microsoft.com/office/drawing/2014/main" id="{B9092145-58C9-CB62-023B-F23AF586AE47}"/>
              </a:ext>
            </a:extLst>
          </p:cNvPr>
          <p:cNvSpPr/>
          <p:nvPr/>
        </p:nvSpPr>
        <p:spPr>
          <a:xfrm>
            <a:off x="1133264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3" name="Freeform 502">
            <a:extLst>
              <a:ext uri="{FF2B5EF4-FFF2-40B4-BE49-F238E27FC236}">
                <a16:creationId xmlns:a16="http://schemas.microsoft.com/office/drawing/2014/main" id="{A8FC1F6A-834E-D14F-B9C6-7F0C5F0804C1}"/>
              </a:ext>
            </a:extLst>
          </p:cNvPr>
          <p:cNvSpPr/>
          <p:nvPr/>
        </p:nvSpPr>
        <p:spPr>
          <a:xfrm>
            <a:off x="1098804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4" name="Freeform 503">
            <a:extLst>
              <a:ext uri="{FF2B5EF4-FFF2-40B4-BE49-F238E27FC236}">
                <a16:creationId xmlns:a16="http://schemas.microsoft.com/office/drawing/2014/main" id="{C8E80E52-0A60-520A-71C8-5F543A6FB308}"/>
              </a:ext>
            </a:extLst>
          </p:cNvPr>
          <p:cNvSpPr/>
          <p:nvPr/>
        </p:nvSpPr>
        <p:spPr>
          <a:xfrm>
            <a:off x="1097914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5" name="Freeform 504">
            <a:extLst>
              <a:ext uri="{FF2B5EF4-FFF2-40B4-BE49-F238E27FC236}">
                <a16:creationId xmlns:a16="http://schemas.microsoft.com/office/drawing/2014/main" id="{1D8DF444-0F39-8E54-8852-8EA43A1A9522}"/>
              </a:ext>
            </a:extLst>
          </p:cNvPr>
          <p:cNvSpPr/>
          <p:nvPr/>
        </p:nvSpPr>
        <p:spPr>
          <a:xfrm>
            <a:off x="10793493"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6" name="Freeform 505">
            <a:extLst>
              <a:ext uri="{FF2B5EF4-FFF2-40B4-BE49-F238E27FC236}">
                <a16:creationId xmlns:a16="http://schemas.microsoft.com/office/drawing/2014/main" id="{04AE60E7-71C0-7918-0492-CFB71D148EE2}"/>
              </a:ext>
            </a:extLst>
          </p:cNvPr>
          <p:cNvSpPr/>
          <p:nvPr/>
        </p:nvSpPr>
        <p:spPr>
          <a:xfrm>
            <a:off x="10784591"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7" name="Freeform 506">
            <a:extLst>
              <a:ext uri="{FF2B5EF4-FFF2-40B4-BE49-F238E27FC236}">
                <a16:creationId xmlns:a16="http://schemas.microsoft.com/office/drawing/2014/main" id="{7E626757-53EC-297F-5958-EEE783B5086C}"/>
              </a:ext>
            </a:extLst>
          </p:cNvPr>
          <p:cNvSpPr/>
          <p:nvPr/>
        </p:nvSpPr>
        <p:spPr>
          <a:xfrm>
            <a:off x="10776962"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8" name="Freeform 507">
            <a:extLst>
              <a:ext uri="{FF2B5EF4-FFF2-40B4-BE49-F238E27FC236}">
                <a16:creationId xmlns:a16="http://schemas.microsoft.com/office/drawing/2014/main" id="{3FB0AF42-7A13-8FFF-F66C-67E007D02FA7}"/>
              </a:ext>
            </a:extLst>
          </p:cNvPr>
          <p:cNvSpPr/>
          <p:nvPr/>
        </p:nvSpPr>
        <p:spPr>
          <a:xfrm>
            <a:off x="10768060"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09" name="Freeform 508">
            <a:extLst>
              <a:ext uri="{FF2B5EF4-FFF2-40B4-BE49-F238E27FC236}">
                <a16:creationId xmlns:a16="http://schemas.microsoft.com/office/drawing/2014/main" id="{3EA93D68-837E-A431-9501-84749B5FEE37}"/>
              </a:ext>
            </a:extLst>
          </p:cNvPr>
          <p:cNvSpPr/>
          <p:nvPr/>
        </p:nvSpPr>
        <p:spPr>
          <a:xfrm>
            <a:off x="11323744"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0" name="Freeform 509">
            <a:extLst>
              <a:ext uri="{FF2B5EF4-FFF2-40B4-BE49-F238E27FC236}">
                <a16:creationId xmlns:a16="http://schemas.microsoft.com/office/drawing/2014/main" id="{E774C7FB-07C5-A8DC-4C7C-64FF3C8012B4}"/>
              </a:ext>
            </a:extLst>
          </p:cNvPr>
          <p:cNvSpPr/>
          <p:nvPr/>
        </p:nvSpPr>
        <p:spPr>
          <a:xfrm>
            <a:off x="11314842"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1" name="Freeform 510">
            <a:extLst>
              <a:ext uri="{FF2B5EF4-FFF2-40B4-BE49-F238E27FC236}">
                <a16:creationId xmlns:a16="http://schemas.microsoft.com/office/drawing/2014/main" id="{931D7B40-6246-FFDC-5FF5-2F86BDDB828B}"/>
              </a:ext>
            </a:extLst>
          </p:cNvPr>
          <p:cNvSpPr/>
          <p:nvPr/>
        </p:nvSpPr>
        <p:spPr>
          <a:xfrm>
            <a:off x="11093588"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2" name="Freeform 511">
            <a:extLst>
              <a:ext uri="{FF2B5EF4-FFF2-40B4-BE49-F238E27FC236}">
                <a16:creationId xmlns:a16="http://schemas.microsoft.com/office/drawing/2014/main" id="{425F23CB-DFB8-2B37-3FC6-C0E093368788}"/>
              </a:ext>
            </a:extLst>
          </p:cNvPr>
          <p:cNvSpPr/>
          <p:nvPr/>
        </p:nvSpPr>
        <p:spPr>
          <a:xfrm>
            <a:off x="10963884"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3" name="Freeform 512">
            <a:extLst>
              <a:ext uri="{FF2B5EF4-FFF2-40B4-BE49-F238E27FC236}">
                <a16:creationId xmlns:a16="http://schemas.microsoft.com/office/drawing/2014/main" id="{BFB7DD62-B344-45EB-BDD9-ECC804849655}"/>
              </a:ext>
            </a:extLst>
          </p:cNvPr>
          <p:cNvSpPr/>
          <p:nvPr/>
        </p:nvSpPr>
        <p:spPr>
          <a:xfrm>
            <a:off x="10914293"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4" name="Freeform 513">
            <a:extLst>
              <a:ext uri="{FF2B5EF4-FFF2-40B4-BE49-F238E27FC236}">
                <a16:creationId xmlns:a16="http://schemas.microsoft.com/office/drawing/2014/main" id="{CD10A491-B96E-6B43-7384-F4EDD1BC6A7D}"/>
              </a:ext>
            </a:extLst>
          </p:cNvPr>
          <p:cNvSpPr/>
          <p:nvPr/>
        </p:nvSpPr>
        <p:spPr>
          <a:xfrm>
            <a:off x="1085961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5" name="Freeform 514">
            <a:extLst>
              <a:ext uri="{FF2B5EF4-FFF2-40B4-BE49-F238E27FC236}">
                <a16:creationId xmlns:a16="http://schemas.microsoft.com/office/drawing/2014/main" id="{269786C6-C7BA-1A9E-8E96-0F008EEAD2F5}"/>
              </a:ext>
            </a:extLst>
          </p:cNvPr>
          <p:cNvSpPr/>
          <p:nvPr/>
        </p:nvSpPr>
        <p:spPr>
          <a:xfrm>
            <a:off x="10836727"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6" name="Freeform 515">
            <a:extLst>
              <a:ext uri="{FF2B5EF4-FFF2-40B4-BE49-F238E27FC236}">
                <a16:creationId xmlns:a16="http://schemas.microsoft.com/office/drawing/2014/main" id="{4ACCB9CA-8ABE-B9F9-8039-439DB0F1F8EB}"/>
              </a:ext>
            </a:extLst>
          </p:cNvPr>
          <p:cNvSpPr/>
          <p:nvPr/>
        </p:nvSpPr>
        <p:spPr>
          <a:xfrm>
            <a:off x="10754074"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7" name="Freeform 516">
            <a:extLst>
              <a:ext uri="{FF2B5EF4-FFF2-40B4-BE49-F238E27FC236}">
                <a16:creationId xmlns:a16="http://schemas.microsoft.com/office/drawing/2014/main" id="{2DB1D83B-946A-6E4B-85F8-7E53A1A748D4}"/>
              </a:ext>
            </a:extLst>
          </p:cNvPr>
          <p:cNvSpPr/>
          <p:nvPr/>
        </p:nvSpPr>
        <p:spPr>
          <a:xfrm>
            <a:off x="10732456"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8" name="Freeform 517">
            <a:extLst>
              <a:ext uri="{FF2B5EF4-FFF2-40B4-BE49-F238E27FC236}">
                <a16:creationId xmlns:a16="http://schemas.microsoft.com/office/drawing/2014/main" id="{AED7A1E2-7CCC-37BD-1E98-5E2CEB6B5CEC}"/>
              </a:ext>
            </a:extLst>
          </p:cNvPr>
          <p:cNvSpPr/>
          <p:nvPr/>
        </p:nvSpPr>
        <p:spPr>
          <a:xfrm>
            <a:off x="10721012"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19" name="Freeform 518">
            <a:extLst>
              <a:ext uri="{FF2B5EF4-FFF2-40B4-BE49-F238E27FC236}">
                <a16:creationId xmlns:a16="http://schemas.microsoft.com/office/drawing/2014/main" id="{DA760984-FAFD-3AF3-96DA-1D8C8A75F8EA}"/>
              </a:ext>
            </a:extLst>
          </p:cNvPr>
          <p:cNvSpPr/>
          <p:nvPr/>
        </p:nvSpPr>
        <p:spPr>
          <a:xfrm>
            <a:off x="10694309"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0" name="Freeform 519">
            <a:extLst>
              <a:ext uri="{FF2B5EF4-FFF2-40B4-BE49-F238E27FC236}">
                <a16:creationId xmlns:a16="http://schemas.microsoft.com/office/drawing/2014/main" id="{E1C7B1DF-BAF8-E3D5-6D41-103DC91C0458}"/>
              </a:ext>
            </a:extLst>
          </p:cNvPr>
          <p:cNvSpPr/>
          <p:nvPr/>
        </p:nvSpPr>
        <p:spPr>
          <a:xfrm>
            <a:off x="1068286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1" name="Freeform 520">
            <a:extLst>
              <a:ext uri="{FF2B5EF4-FFF2-40B4-BE49-F238E27FC236}">
                <a16:creationId xmlns:a16="http://schemas.microsoft.com/office/drawing/2014/main" id="{B58EC19C-4C87-BECD-38F3-8709437C5680}"/>
              </a:ext>
            </a:extLst>
          </p:cNvPr>
          <p:cNvSpPr/>
          <p:nvPr/>
        </p:nvSpPr>
        <p:spPr>
          <a:xfrm>
            <a:off x="10665062"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2" name="Freeform 521">
            <a:extLst>
              <a:ext uri="{FF2B5EF4-FFF2-40B4-BE49-F238E27FC236}">
                <a16:creationId xmlns:a16="http://schemas.microsoft.com/office/drawing/2014/main" id="{AC572E20-CABA-3DB6-756F-64E34A4F9C86}"/>
              </a:ext>
            </a:extLst>
          </p:cNvPr>
          <p:cNvSpPr/>
          <p:nvPr/>
        </p:nvSpPr>
        <p:spPr>
          <a:xfrm>
            <a:off x="1065107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3" name="Freeform 522">
            <a:extLst>
              <a:ext uri="{FF2B5EF4-FFF2-40B4-BE49-F238E27FC236}">
                <a16:creationId xmlns:a16="http://schemas.microsoft.com/office/drawing/2014/main" id="{F0C2EC7A-EB02-9E8E-CB5A-0CEC344B4A4A}"/>
              </a:ext>
            </a:extLst>
          </p:cNvPr>
          <p:cNvSpPr/>
          <p:nvPr/>
        </p:nvSpPr>
        <p:spPr>
          <a:xfrm>
            <a:off x="10632000"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4" name="Freeform 523">
            <a:extLst>
              <a:ext uri="{FF2B5EF4-FFF2-40B4-BE49-F238E27FC236}">
                <a16:creationId xmlns:a16="http://schemas.microsoft.com/office/drawing/2014/main" id="{C722191C-283D-5D19-80F5-934FAA938F34}"/>
              </a:ext>
            </a:extLst>
          </p:cNvPr>
          <p:cNvSpPr/>
          <p:nvPr/>
        </p:nvSpPr>
        <p:spPr>
          <a:xfrm>
            <a:off x="10621828"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5" name="Freeform 524">
            <a:extLst>
              <a:ext uri="{FF2B5EF4-FFF2-40B4-BE49-F238E27FC236}">
                <a16:creationId xmlns:a16="http://schemas.microsoft.com/office/drawing/2014/main" id="{33DC57C1-D16F-4711-0F5F-504111C7E450}"/>
              </a:ext>
            </a:extLst>
          </p:cNvPr>
          <p:cNvSpPr/>
          <p:nvPr/>
        </p:nvSpPr>
        <p:spPr>
          <a:xfrm>
            <a:off x="10605297"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6" name="Freeform 525">
            <a:extLst>
              <a:ext uri="{FF2B5EF4-FFF2-40B4-BE49-F238E27FC236}">
                <a16:creationId xmlns:a16="http://schemas.microsoft.com/office/drawing/2014/main" id="{B413EB29-B1FA-BE3D-944C-82247124857A}"/>
              </a:ext>
            </a:extLst>
          </p:cNvPr>
          <p:cNvSpPr/>
          <p:nvPr/>
        </p:nvSpPr>
        <p:spPr>
          <a:xfrm>
            <a:off x="10565878"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7" name="Freeform 526">
            <a:extLst>
              <a:ext uri="{FF2B5EF4-FFF2-40B4-BE49-F238E27FC236}">
                <a16:creationId xmlns:a16="http://schemas.microsoft.com/office/drawing/2014/main" id="{99C27DA9-E1B2-8379-3DEA-F7877A10934D}"/>
              </a:ext>
            </a:extLst>
          </p:cNvPr>
          <p:cNvSpPr/>
          <p:nvPr/>
        </p:nvSpPr>
        <p:spPr>
          <a:xfrm>
            <a:off x="10550619"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8" name="Freeform 527">
            <a:extLst>
              <a:ext uri="{FF2B5EF4-FFF2-40B4-BE49-F238E27FC236}">
                <a16:creationId xmlns:a16="http://schemas.microsoft.com/office/drawing/2014/main" id="{3CFC8D48-8E34-09C6-5B7D-B25269E946CB}"/>
              </a:ext>
            </a:extLst>
          </p:cNvPr>
          <p:cNvSpPr/>
          <p:nvPr/>
        </p:nvSpPr>
        <p:spPr>
          <a:xfrm>
            <a:off x="10535360"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29" name="Freeform 528">
            <a:extLst>
              <a:ext uri="{FF2B5EF4-FFF2-40B4-BE49-F238E27FC236}">
                <a16:creationId xmlns:a16="http://schemas.microsoft.com/office/drawing/2014/main" id="{6167B718-EE66-A94A-E3EB-0A69D0459662}"/>
              </a:ext>
            </a:extLst>
          </p:cNvPr>
          <p:cNvSpPr/>
          <p:nvPr/>
        </p:nvSpPr>
        <p:spPr>
          <a:xfrm>
            <a:off x="1050738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0" name="Freeform 529">
            <a:extLst>
              <a:ext uri="{FF2B5EF4-FFF2-40B4-BE49-F238E27FC236}">
                <a16:creationId xmlns:a16="http://schemas.microsoft.com/office/drawing/2014/main" id="{FFB6EF44-50D5-BE02-278B-D40388D6EB11}"/>
              </a:ext>
            </a:extLst>
          </p:cNvPr>
          <p:cNvSpPr/>
          <p:nvPr/>
        </p:nvSpPr>
        <p:spPr>
          <a:xfrm>
            <a:off x="10495941"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1" name="Freeform 530">
            <a:extLst>
              <a:ext uri="{FF2B5EF4-FFF2-40B4-BE49-F238E27FC236}">
                <a16:creationId xmlns:a16="http://schemas.microsoft.com/office/drawing/2014/main" id="{E23C8BB7-D2F8-501B-1E0C-100B54D8A3C4}"/>
              </a:ext>
            </a:extLst>
          </p:cNvPr>
          <p:cNvSpPr/>
          <p:nvPr/>
        </p:nvSpPr>
        <p:spPr>
          <a:xfrm>
            <a:off x="1047559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2" name="Freeform 531">
            <a:extLst>
              <a:ext uri="{FF2B5EF4-FFF2-40B4-BE49-F238E27FC236}">
                <a16:creationId xmlns:a16="http://schemas.microsoft.com/office/drawing/2014/main" id="{24C69CBA-FE7C-6ACA-D682-82813D7269FD}"/>
              </a:ext>
            </a:extLst>
          </p:cNvPr>
          <p:cNvSpPr/>
          <p:nvPr/>
        </p:nvSpPr>
        <p:spPr>
          <a:xfrm>
            <a:off x="10438719"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3" name="Freeform 532">
            <a:extLst>
              <a:ext uri="{FF2B5EF4-FFF2-40B4-BE49-F238E27FC236}">
                <a16:creationId xmlns:a16="http://schemas.microsoft.com/office/drawing/2014/main" id="{0663E22D-83C5-862E-4428-51052D7DCBA5}"/>
              </a:ext>
            </a:extLst>
          </p:cNvPr>
          <p:cNvSpPr/>
          <p:nvPr/>
        </p:nvSpPr>
        <p:spPr>
          <a:xfrm>
            <a:off x="1041964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4" name="Freeform 533">
            <a:extLst>
              <a:ext uri="{FF2B5EF4-FFF2-40B4-BE49-F238E27FC236}">
                <a16:creationId xmlns:a16="http://schemas.microsoft.com/office/drawing/2014/main" id="{A416923E-FD56-D09F-9060-0DAC9A6374E0}"/>
              </a:ext>
            </a:extLst>
          </p:cNvPr>
          <p:cNvSpPr/>
          <p:nvPr/>
        </p:nvSpPr>
        <p:spPr>
          <a:xfrm>
            <a:off x="10375141"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5" name="Freeform 534">
            <a:extLst>
              <a:ext uri="{FF2B5EF4-FFF2-40B4-BE49-F238E27FC236}">
                <a16:creationId xmlns:a16="http://schemas.microsoft.com/office/drawing/2014/main" id="{16A2B691-EB6B-84AA-5330-037A6679C156}"/>
              </a:ext>
            </a:extLst>
          </p:cNvPr>
          <p:cNvSpPr/>
          <p:nvPr/>
        </p:nvSpPr>
        <p:spPr>
          <a:xfrm>
            <a:off x="10352251"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6" name="Freeform 535">
            <a:extLst>
              <a:ext uri="{FF2B5EF4-FFF2-40B4-BE49-F238E27FC236}">
                <a16:creationId xmlns:a16="http://schemas.microsoft.com/office/drawing/2014/main" id="{093D9A78-6E63-45D8-8DAD-1B1B18A99EFE}"/>
              </a:ext>
            </a:extLst>
          </p:cNvPr>
          <p:cNvSpPr/>
          <p:nvPr/>
        </p:nvSpPr>
        <p:spPr>
          <a:xfrm>
            <a:off x="10339535"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7" name="Freeform 536">
            <a:extLst>
              <a:ext uri="{FF2B5EF4-FFF2-40B4-BE49-F238E27FC236}">
                <a16:creationId xmlns:a16="http://schemas.microsoft.com/office/drawing/2014/main" id="{D689CE1D-B1FA-3F71-A235-2A184CCB8280}"/>
              </a:ext>
            </a:extLst>
          </p:cNvPr>
          <p:cNvSpPr/>
          <p:nvPr/>
        </p:nvSpPr>
        <p:spPr>
          <a:xfrm>
            <a:off x="10321733"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8" name="Freeform 537">
            <a:extLst>
              <a:ext uri="{FF2B5EF4-FFF2-40B4-BE49-F238E27FC236}">
                <a16:creationId xmlns:a16="http://schemas.microsoft.com/office/drawing/2014/main" id="{FAC60CDE-BCEE-AB6F-E771-D22720458EC1}"/>
              </a:ext>
            </a:extLst>
          </p:cNvPr>
          <p:cNvSpPr/>
          <p:nvPr/>
        </p:nvSpPr>
        <p:spPr>
          <a:xfrm>
            <a:off x="10310289"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39" name="Freeform 538">
            <a:extLst>
              <a:ext uri="{FF2B5EF4-FFF2-40B4-BE49-F238E27FC236}">
                <a16:creationId xmlns:a16="http://schemas.microsoft.com/office/drawing/2014/main" id="{D2D1822D-B2F4-5521-0815-5C35037B5241}"/>
              </a:ext>
            </a:extLst>
          </p:cNvPr>
          <p:cNvSpPr/>
          <p:nvPr/>
        </p:nvSpPr>
        <p:spPr>
          <a:xfrm>
            <a:off x="10292486"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0" name="Freeform 539">
            <a:extLst>
              <a:ext uri="{FF2B5EF4-FFF2-40B4-BE49-F238E27FC236}">
                <a16:creationId xmlns:a16="http://schemas.microsoft.com/office/drawing/2014/main" id="{8B3409E4-13E0-8DB1-E042-FB11021626DC}"/>
              </a:ext>
            </a:extLst>
          </p:cNvPr>
          <p:cNvSpPr/>
          <p:nvPr/>
        </p:nvSpPr>
        <p:spPr>
          <a:xfrm>
            <a:off x="10263240" y="30951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1" name="Freeform 540">
            <a:extLst>
              <a:ext uri="{FF2B5EF4-FFF2-40B4-BE49-F238E27FC236}">
                <a16:creationId xmlns:a16="http://schemas.microsoft.com/office/drawing/2014/main" id="{4E23EA4F-B343-3083-4213-F855489881A8}"/>
              </a:ext>
            </a:extLst>
          </p:cNvPr>
          <p:cNvSpPr/>
          <p:nvPr/>
        </p:nvSpPr>
        <p:spPr>
          <a:xfrm>
            <a:off x="10246709" y="306340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2" name="Freeform 541">
            <a:extLst>
              <a:ext uri="{FF2B5EF4-FFF2-40B4-BE49-F238E27FC236}">
                <a16:creationId xmlns:a16="http://schemas.microsoft.com/office/drawing/2014/main" id="{31FCBDE9-B137-4763-41E0-7D50D7321DF1}"/>
              </a:ext>
            </a:extLst>
          </p:cNvPr>
          <p:cNvSpPr/>
          <p:nvPr/>
        </p:nvSpPr>
        <p:spPr>
          <a:xfrm>
            <a:off x="10240352" y="303416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3" name="Freeform 542">
            <a:extLst>
              <a:ext uri="{FF2B5EF4-FFF2-40B4-BE49-F238E27FC236}">
                <a16:creationId xmlns:a16="http://schemas.microsoft.com/office/drawing/2014/main" id="{DBF725AB-B548-97A5-FC43-41835D4F7E2E}"/>
              </a:ext>
            </a:extLst>
          </p:cNvPr>
          <p:cNvSpPr/>
          <p:nvPr/>
        </p:nvSpPr>
        <p:spPr>
          <a:xfrm>
            <a:off x="10220006" y="303416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4" name="Freeform 543">
            <a:extLst>
              <a:ext uri="{FF2B5EF4-FFF2-40B4-BE49-F238E27FC236}">
                <a16:creationId xmlns:a16="http://schemas.microsoft.com/office/drawing/2014/main" id="{BF75231B-DDE7-7DB8-706A-0D5470D22032}"/>
              </a:ext>
            </a:extLst>
          </p:cNvPr>
          <p:cNvSpPr/>
          <p:nvPr/>
        </p:nvSpPr>
        <p:spPr>
          <a:xfrm>
            <a:off x="10192031" y="303416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5" name="Freeform 544">
            <a:extLst>
              <a:ext uri="{FF2B5EF4-FFF2-40B4-BE49-F238E27FC236}">
                <a16:creationId xmlns:a16="http://schemas.microsoft.com/office/drawing/2014/main" id="{D37C12B8-F455-74B1-4ED9-71C1741B81A3}"/>
              </a:ext>
            </a:extLst>
          </p:cNvPr>
          <p:cNvSpPr/>
          <p:nvPr/>
        </p:nvSpPr>
        <p:spPr>
          <a:xfrm>
            <a:off x="10162784" y="303416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6" name="Freeform 545">
            <a:extLst>
              <a:ext uri="{FF2B5EF4-FFF2-40B4-BE49-F238E27FC236}">
                <a16:creationId xmlns:a16="http://schemas.microsoft.com/office/drawing/2014/main" id="{E3A6FC03-FD77-D6AF-AD40-C893F37A9928}"/>
              </a:ext>
            </a:extLst>
          </p:cNvPr>
          <p:cNvSpPr/>
          <p:nvPr/>
        </p:nvSpPr>
        <p:spPr>
          <a:xfrm>
            <a:off x="10148798"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7" name="Freeform 546">
            <a:extLst>
              <a:ext uri="{FF2B5EF4-FFF2-40B4-BE49-F238E27FC236}">
                <a16:creationId xmlns:a16="http://schemas.microsoft.com/office/drawing/2014/main" id="{F22A04E2-F00C-CBCE-C293-7DCC193BAE49}"/>
              </a:ext>
            </a:extLst>
          </p:cNvPr>
          <p:cNvSpPr/>
          <p:nvPr/>
        </p:nvSpPr>
        <p:spPr>
          <a:xfrm>
            <a:off x="10128452"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8" name="Freeform 547">
            <a:extLst>
              <a:ext uri="{FF2B5EF4-FFF2-40B4-BE49-F238E27FC236}">
                <a16:creationId xmlns:a16="http://schemas.microsoft.com/office/drawing/2014/main" id="{A758718D-9C39-E3D6-339E-3975043E56D3}"/>
              </a:ext>
            </a:extLst>
          </p:cNvPr>
          <p:cNvSpPr/>
          <p:nvPr/>
        </p:nvSpPr>
        <p:spPr>
          <a:xfrm>
            <a:off x="10113193"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49" name="Freeform 548">
            <a:extLst>
              <a:ext uri="{FF2B5EF4-FFF2-40B4-BE49-F238E27FC236}">
                <a16:creationId xmlns:a16="http://schemas.microsoft.com/office/drawing/2014/main" id="{E2F51C13-43C0-24D4-F841-778548606AC9}"/>
              </a:ext>
            </a:extLst>
          </p:cNvPr>
          <p:cNvSpPr/>
          <p:nvPr/>
        </p:nvSpPr>
        <p:spPr>
          <a:xfrm>
            <a:off x="10091575"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0" name="Freeform 549">
            <a:extLst>
              <a:ext uri="{FF2B5EF4-FFF2-40B4-BE49-F238E27FC236}">
                <a16:creationId xmlns:a16="http://schemas.microsoft.com/office/drawing/2014/main" id="{BF2806A6-2A94-B437-FEA8-61D89C554CF7}"/>
              </a:ext>
            </a:extLst>
          </p:cNvPr>
          <p:cNvSpPr/>
          <p:nvPr/>
        </p:nvSpPr>
        <p:spPr>
          <a:xfrm>
            <a:off x="10080131"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1" name="Freeform 550">
            <a:extLst>
              <a:ext uri="{FF2B5EF4-FFF2-40B4-BE49-F238E27FC236}">
                <a16:creationId xmlns:a16="http://schemas.microsoft.com/office/drawing/2014/main" id="{86688F21-FAF7-C781-B63C-36C35472D659}"/>
              </a:ext>
            </a:extLst>
          </p:cNvPr>
          <p:cNvSpPr/>
          <p:nvPr/>
        </p:nvSpPr>
        <p:spPr>
          <a:xfrm>
            <a:off x="10071230"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2" name="Freeform 551">
            <a:extLst>
              <a:ext uri="{FF2B5EF4-FFF2-40B4-BE49-F238E27FC236}">
                <a16:creationId xmlns:a16="http://schemas.microsoft.com/office/drawing/2014/main" id="{9652BE77-0289-8724-5B70-373F821E4D41}"/>
              </a:ext>
            </a:extLst>
          </p:cNvPr>
          <p:cNvSpPr/>
          <p:nvPr/>
        </p:nvSpPr>
        <p:spPr>
          <a:xfrm>
            <a:off x="10053428"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3" name="Freeform 552">
            <a:extLst>
              <a:ext uri="{FF2B5EF4-FFF2-40B4-BE49-F238E27FC236}">
                <a16:creationId xmlns:a16="http://schemas.microsoft.com/office/drawing/2014/main" id="{D51D4DA5-583E-83A0-07EE-38B3B03D89D1}"/>
              </a:ext>
            </a:extLst>
          </p:cNvPr>
          <p:cNvSpPr/>
          <p:nvPr/>
        </p:nvSpPr>
        <p:spPr>
          <a:xfrm>
            <a:off x="10034355"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4" name="Freeform 553">
            <a:extLst>
              <a:ext uri="{FF2B5EF4-FFF2-40B4-BE49-F238E27FC236}">
                <a16:creationId xmlns:a16="http://schemas.microsoft.com/office/drawing/2014/main" id="{BC4C0ED4-2A64-4C7A-206A-85D5E436AB36}"/>
              </a:ext>
            </a:extLst>
          </p:cNvPr>
          <p:cNvSpPr/>
          <p:nvPr/>
        </p:nvSpPr>
        <p:spPr>
          <a:xfrm>
            <a:off x="10022911"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5" name="Freeform 554">
            <a:extLst>
              <a:ext uri="{FF2B5EF4-FFF2-40B4-BE49-F238E27FC236}">
                <a16:creationId xmlns:a16="http://schemas.microsoft.com/office/drawing/2014/main" id="{6AECD2C7-DA98-2055-73DF-407386891219}"/>
              </a:ext>
            </a:extLst>
          </p:cNvPr>
          <p:cNvSpPr/>
          <p:nvPr/>
        </p:nvSpPr>
        <p:spPr>
          <a:xfrm>
            <a:off x="10012737" y="300619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6" name="Freeform 555">
            <a:extLst>
              <a:ext uri="{FF2B5EF4-FFF2-40B4-BE49-F238E27FC236}">
                <a16:creationId xmlns:a16="http://schemas.microsoft.com/office/drawing/2014/main" id="{06914DCF-C912-6D67-B349-72E9B0EE09E1}"/>
              </a:ext>
            </a:extLst>
          </p:cNvPr>
          <p:cNvSpPr/>
          <p:nvPr/>
        </p:nvSpPr>
        <p:spPr>
          <a:xfrm>
            <a:off x="9960602"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7" name="Freeform 556">
            <a:extLst>
              <a:ext uri="{FF2B5EF4-FFF2-40B4-BE49-F238E27FC236}">
                <a16:creationId xmlns:a16="http://schemas.microsoft.com/office/drawing/2014/main" id="{8F4241A5-337E-7B4A-CDDE-794C712114EA}"/>
              </a:ext>
            </a:extLst>
          </p:cNvPr>
          <p:cNvSpPr/>
          <p:nvPr/>
        </p:nvSpPr>
        <p:spPr>
          <a:xfrm>
            <a:off x="9952972"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8" name="Freeform 557">
            <a:extLst>
              <a:ext uri="{FF2B5EF4-FFF2-40B4-BE49-F238E27FC236}">
                <a16:creationId xmlns:a16="http://schemas.microsoft.com/office/drawing/2014/main" id="{66E84D67-E391-033F-84EE-41398F2F11EC}"/>
              </a:ext>
            </a:extLst>
          </p:cNvPr>
          <p:cNvSpPr/>
          <p:nvPr/>
        </p:nvSpPr>
        <p:spPr>
          <a:xfrm>
            <a:off x="9944072"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59" name="Freeform 558">
            <a:extLst>
              <a:ext uri="{FF2B5EF4-FFF2-40B4-BE49-F238E27FC236}">
                <a16:creationId xmlns:a16="http://schemas.microsoft.com/office/drawing/2014/main" id="{43FF1139-7223-C7D1-0914-5959085764C4}"/>
              </a:ext>
            </a:extLst>
          </p:cNvPr>
          <p:cNvSpPr/>
          <p:nvPr/>
        </p:nvSpPr>
        <p:spPr>
          <a:xfrm>
            <a:off x="9937713"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0" name="Freeform 559">
            <a:extLst>
              <a:ext uri="{FF2B5EF4-FFF2-40B4-BE49-F238E27FC236}">
                <a16:creationId xmlns:a16="http://schemas.microsoft.com/office/drawing/2014/main" id="{7C2D0A1A-8714-EED7-8128-478A87FCCF4D}"/>
              </a:ext>
            </a:extLst>
          </p:cNvPr>
          <p:cNvSpPr/>
          <p:nvPr/>
        </p:nvSpPr>
        <p:spPr>
          <a:xfrm>
            <a:off x="9926269"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1" name="Freeform 560">
            <a:extLst>
              <a:ext uri="{FF2B5EF4-FFF2-40B4-BE49-F238E27FC236}">
                <a16:creationId xmlns:a16="http://schemas.microsoft.com/office/drawing/2014/main" id="{B359BCF0-36E9-BE93-2222-557BDEF943D4}"/>
              </a:ext>
            </a:extLst>
          </p:cNvPr>
          <p:cNvSpPr/>
          <p:nvPr/>
        </p:nvSpPr>
        <p:spPr>
          <a:xfrm>
            <a:off x="9905923"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2" name="Freeform 561">
            <a:extLst>
              <a:ext uri="{FF2B5EF4-FFF2-40B4-BE49-F238E27FC236}">
                <a16:creationId xmlns:a16="http://schemas.microsoft.com/office/drawing/2014/main" id="{DCCA528B-9C12-0F67-7A42-8713E70C0FD8}"/>
              </a:ext>
            </a:extLst>
          </p:cNvPr>
          <p:cNvSpPr/>
          <p:nvPr/>
        </p:nvSpPr>
        <p:spPr>
          <a:xfrm>
            <a:off x="9886850"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3" name="Freeform 562">
            <a:extLst>
              <a:ext uri="{FF2B5EF4-FFF2-40B4-BE49-F238E27FC236}">
                <a16:creationId xmlns:a16="http://schemas.microsoft.com/office/drawing/2014/main" id="{4DAB5374-B1A2-DAE4-FE63-23C6C92CED00}"/>
              </a:ext>
            </a:extLst>
          </p:cNvPr>
          <p:cNvSpPr/>
          <p:nvPr/>
        </p:nvSpPr>
        <p:spPr>
          <a:xfrm>
            <a:off x="9877948"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4" name="Freeform 563">
            <a:extLst>
              <a:ext uri="{FF2B5EF4-FFF2-40B4-BE49-F238E27FC236}">
                <a16:creationId xmlns:a16="http://schemas.microsoft.com/office/drawing/2014/main" id="{E186BC84-AF06-4375-1892-00F6F323FDBC}"/>
              </a:ext>
            </a:extLst>
          </p:cNvPr>
          <p:cNvSpPr/>
          <p:nvPr/>
        </p:nvSpPr>
        <p:spPr>
          <a:xfrm>
            <a:off x="9867776"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5" name="Freeform 564">
            <a:extLst>
              <a:ext uri="{FF2B5EF4-FFF2-40B4-BE49-F238E27FC236}">
                <a16:creationId xmlns:a16="http://schemas.microsoft.com/office/drawing/2014/main" id="{7DFD14E0-06E1-C6E3-2253-611BBE35620B}"/>
              </a:ext>
            </a:extLst>
          </p:cNvPr>
          <p:cNvSpPr/>
          <p:nvPr/>
        </p:nvSpPr>
        <p:spPr>
          <a:xfrm>
            <a:off x="9833444"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6" name="Freeform 565">
            <a:extLst>
              <a:ext uri="{FF2B5EF4-FFF2-40B4-BE49-F238E27FC236}">
                <a16:creationId xmlns:a16="http://schemas.microsoft.com/office/drawing/2014/main" id="{46505EC6-04D6-95F7-378A-92C706EB9B37}"/>
              </a:ext>
            </a:extLst>
          </p:cNvPr>
          <p:cNvSpPr/>
          <p:nvPr/>
        </p:nvSpPr>
        <p:spPr>
          <a:xfrm>
            <a:off x="9815641"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7" name="Freeform 566">
            <a:extLst>
              <a:ext uri="{FF2B5EF4-FFF2-40B4-BE49-F238E27FC236}">
                <a16:creationId xmlns:a16="http://schemas.microsoft.com/office/drawing/2014/main" id="{A2EB80AD-22FF-181F-1D4F-352A954FD223}"/>
              </a:ext>
            </a:extLst>
          </p:cNvPr>
          <p:cNvSpPr/>
          <p:nvPr/>
        </p:nvSpPr>
        <p:spPr>
          <a:xfrm>
            <a:off x="9787666"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8" name="Freeform 567">
            <a:extLst>
              <a:ext uri="{FF2B5EF4-FFF2-40B4-BE49-F238E27FC236}">
                <a16:creationId xmlns:a16="http://schemas.microsoft.com/office/drawing/2014/main" id="{B4DB3952-FAC2-97AA-A904-0331F2B50CE6}"/>
              </a:ext>
            </a:extLst>
          </p:cNvPr>
          <p:cNvSpPr/>
          <p:nvPr/>
        </p:nvSpPr>
        <p:spPr>
          <a:xfrm>
            <a:off x="9769864"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69" name="Freeform 568">
            <a:extLst>
              <a:ext uri="{FF2B5EF4-FFF2-40B4-BE49-F238E27FC236}">
                <a16:creationId xmlns:a16="http://schemas.microsoft.com/office/drawing/2014/main" id="{F28868A8-2373-A044-8782-80945675DD00}"/>
              </a:ext>
            </a:extLst>
          </p:cNvPr>
          <p:cNvSpPr/>
          <p:nvPr/>
        </p:nvSpPr>
        <p:spPr>
          <a:xfrm>
            <a:off x="9748247"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0" name="Freeform 569">
            <a:extLst>
              <a:ext uri="{FF2B5EF4-FFF2-40B4-BE49-F238E27FC236}">
                <a16:creationId xmlns:a16="http://schemas.microsoft.com/office/drawing/2014/main" id="{844D6C20-239E-7A24-0458-DA8A5954EC53}"/>
              </a:ext>
            </a:extLst>
          </p:cNvPr>
          <p:cNvSpPr/>
          <p:nvPr/>
        </p:nvSpPr>
        <p:spPr>
          <a:xfrm>
            <a:off x="9734260" y="298331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1" name="Freeform 570">
            <a:extLst>
              <a:ext uri="{FF2B5EF4-FFF2-40B4-BE49-F238E27FC236}">
                <a16:creationId xmlns:a16="http://schemas.microsoft.com/office/drawing/2014/main" id="{725094D5-DE69-D56E-B125-55F9B6C68C97}"/>
              </a:ext>
            </a:extLst>
          </p:cNvPr>
          <p:cNvSpPr/>
          <p:nvPr/>
        </p:nvSpPr>
        <p:spPr>
          <a:xfrm>
            <a:off x="9713914" y="29667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2" name="Freeform 571">
            <a:extLst>
              <a:ext uri="{FF2B5EF4-FFF2-40B4-BE49-F238E27FC236}">
                <a16:creationId xmlns:a16="http://schemas.microsoft.com/office/drawing/2014/main" id="{2CA16590-838E-84F5-2202-737FB8C2C116}"/>
              </a:ext>
            </a:extLst>
          </p:cNvPr>
          <p:cNvSpPr/>
          <p:nvPr/>
        </p:nvSpPr>
        <p:spPr>
          <a:xfrm>
            <a:off x="9698656" y="29667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3" name="Freeform 572">
            <a:extLst>
              <a:ext uri="{FF2B5EF4-FFF2-40B4-BE49-F238E27FC236}">
                <a16:creationId xmlns:a16="http://schemas.microsoft.com/office/drawing/2014/main" id="{1B54F911-C777-561B-5EA7-8DE302CACF9C}"/>
              </a:ext>
            </a:extLst>
          </p:cNvPr>
          <p:cNvSpPr/>
          <p:nvPr/>
        </p:nvSpPr>
        <p:spPr>
          <a:xfrm>
            <a:off x="9689754" y="296678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4" name="Freeform 573">
            <a:extLst>
              <a:ext uri="{FF2B5EF4-FFF2-40B4-BE49-F238E27FC236}">
                <a16:creationId xmlns:a16="http://schemas.microsoft.com/office/drawing/2014/main" id="{07F2992F-1AA3-A4C1-0AE2-A3F8518676DF}"/>
              </a:ext>
            </a:extLst>
          </p:cNvPr>
          <p:cNvSpPr/>
          <p:nvPr/>
        </p:nvSpPr>
        <p:spPr>
          <a:xfrm>
            <a:off x="9675767"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5" name="Freeform 574">
            <a:extLst>
              <a:ext uri="{FF2B5EF4-FFF2-40B4-BE49-F238E27FC236}">
                <a16:creationId xmlns:a16="http://schemas.microsoft.com/office/drawing/2014/main" id="{98E0604B-AA84-21CF-93AC-61387C3CE4EC}"/>
              </a:ext>
            </a:extLst>
          </p:cNvPr>
          <p:cNvSpPr/>
          <p:nvPr/>
        </p:nvSpPr>
        <p:spPr>
          <a:xfrm>
            <a:off x="9654150"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6" name="Freeform 575">
            <a:extLst>
              <a:ext uri="{FF2B5EF4-FFF2-40B4-BE49-F238E27FC236}">
                <a16:creationId xmlns:a16="http://schemas.microsoft.com/office/drawing/2014/main" id="{23CA36B9-DB3A-807C-A6BB-62F42706F3F9}"/>
              </a:ext>
            </a:extLst>
          </p:cNvPr>
          <p:cNvSpPr/>
          <p:nvPr/>
        </p:nvSpPr>
        <p:spPr>
          <a:xfrm>
            <a:off x="9650335"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7" name="Freeform 576">
            <a:extLst>
              <a:ext uri="{FF2B5EF4-FFF2-40B4-BE49-F238E27FC236}">
                <a16:creationId xmlns:a16="http://schemas.microsoft.com/office/drawing/2014/main" id="{7F87EB14-196C-9B28-58F5-D095CDFBCA16}"/>
              </a:ext>
            </a:extLst>
          </p:cNvPr>
          <p:cNvSpPr/>
          <p:nvPr/>
        </p:nvSpPr>
        <p:spPr>
          <a:xfrm>
            <a:off x="9635076"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8" name="Freeform 577">
            <a:extLst>
              <a:ext uri="{FF2B5EF4-FFF2-40B4-BE49-F238E27FC236}">
                <a16:creationId xmlns:a16="http://schemas.microsoft.com/office/drawing/2014/main" id="{CEEAB8BB-C38D-F20A-7735-62E419B7E9A7}"/>
              </a:ext>
            </a:extLst>
          </p:cNvPr>
          <p:cNvSpPr/>
          <p:nvPr/>
        </p:nvSpPr>
        <p:spPr>
          <a:xfrm>
            <a:off x="9624902"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79" name="Freeform 578">
            <a:extLst>
              <a:ext uri="{FF2B5EF4-FFF2-40B4-BE49-F238E27FC236}">
                <a16:creationId xmlns:a16="http://schemas.microsoft.com/office/drawing/2014/main" id="{0AD29B08-C92A-A110-3823-14F0FA44430C}"/>
              </a:ext>
            </a:extLst>
          </p:cNvPr>
          <p:cNvSpPr/>
          <p:nvPr/>
        </p:nvSpPr>
        <p:spPr>
          <a:xfrm>
            <a:off x="9614730"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0" name="Freeform 579">
            <a:extLst>
              <a:ext uri="{FF2B5EF4-FFF2-40B4-BE49-F238E27FC236}">
                <a16:creationId xmlns:a16="http://schemas.microsoft.com/office/drawing/2014/main" id="{748D4551-BCD3-AF68-C218-C31D1AC34401}"/>
              </a:ext>
            </a:extLst>
          </p:cNvPr>
          <p:cNvSpPr/>
          <p:nvPr/>
        </p:nvSpPr>
        <p:spPr>
          <a:xfrm>
            <a:off x="9586755"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1" name="Freeform 580">
            <a:extLst>
              <a:ext uri="{FF2B5EF4-FFF2-40B4-BE49-F238E27FC236}">
                <a16:creationId xmlns:a16="http://schemas.microsoft.com/office/drawing/2014/main" id="{0497C887-66F7-2C99-D073-1EF4E689AE88}"/>
              </a:ext>
            </a:extLst>
          </p:cNvPr>
          <p:cNvSpPr/>
          <p:nvPr/>
        </p:nvSpPr>
        <p:spPr>
          <a:xfrm>
            <a:off x="9575311" y="2948987"/>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2" name="Freeform 581">
            <a:extLst>
              <a:ext uri="{FF2B5EF4-FFF2-40B4-BE49-F238E27FC236}">
                <a16:creationId xmlns:a16="http://schemas.microsoft.com/office/drawing/2014/main" id="{9394DA63-334B-F1B9-D37C-53007F12449A}"/>
              </a:ext>
            </a:extLst>
          </p:cNvPr>
          <p:cNvSpPr/>
          <p:nvPr/>
        </p:nvSpPr>
        <p:spPr>
          <a:xfrm>
            <a:off x="9540979" y="292991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3" name="Freeform 582">
            <a:extLst>
              <a:ext uri="{FF2B5EF4-FFF2-40B4-BE49-F238E27FC236}">
                <a16:creationId xmlns:a16="http://schemas.microsoft.com/office/drawing/2014/main" id="{818ED55A-356D-1F17-DD22-6AD10E7DE864}"/>
              </a:ext>
            </a:extLst>
          </p:cNvPr>
          <p:cNvSpPr/>
          <p:nvPr/>
        </p:nvSpPr>
        <p:spPr>
          <a:xfrm>
            <a:off x="9474855" y="290067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4" name="Freeform 583">
            <a:extLst>
              <a:ext uri="{FF2B5EF4-FFF2-40B4-BE49-F238E27FC236}">
                <a16:creationId xmlns:a16="http://schemas.microsoft.com/office/drawing/2014/main" id="{9EE1CC0E-65C3-2E06-36F1-278863A9CF70}"/>
              </a:ext>
            </a:extLst>
          </p:cNvPr>
          <p:cNvSpPr/>
          <p:nvPr/>
        </p:nvSpPr>
        <p:spPr>
          <a:xfrm>
            <a:off x="9458326" y="290067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5" name="Freeform 584">
            <a:extLst>
              <a:ext uri="{FF2B5EF4-FFF2-40B4-BE49-F238E27FC236}">
                <a16:creationId xmlns:a16="http://schemas.microsoft.com/office/drawing/2014/main" id="{6D169215-C7EC-8E34-D31B-5C1AF0A53C3D}"/>
              </a:ext>
            </a:extLst>
          </p:cNvPr>
          <p:cNvSpPr/>
          <p:nvPr/>
        </p:nvSpPr>
        <p:spPr>
          <a:xfrm>
            <a:off x="9439251" y="290067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1"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6" name="Freeform 585">
            <a:extLst>
              <a:ext uri="{FF2B5EF4-FFF2-40B4-BE49-F238E27FC236}">
                <a16:creationId xmlns:a16="http://schemas.microsoft.com/office/drawing/2014/main" id="{461669F8-E9D0-16CC-5176-1174656A9BC3}"/>
              </a:ext>
            </a:extLst>
          </p:cNvPr>
          <p:cNvSpPr/>
          <p:nvPr/>
        </p:nvSpPr>
        <p:spPr>
          <a:xfrm>
            <a:off x="9417634" y="288160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7" name="Freeform 586">
            <a:extLst>
              <a:ext uri="{FF2B5EF4-FFF2-40B4-BE49-F238E27FC236}">
                <a16:creationId xmlns:a16="http://schemas.microsoft.com/office/drawing/2014/main" id="{BC503603-2D5A-089C-A96D-9FE10B188035}"/>
              </a:ext>
            </a:extLst>
          </p:cNvPr>
          <p:cNvSpPr/>
          <p:nvPr/>
        </p:nvSpPr>
        <p:spPr>
          <a:xfrm>
            <a:off x="9403646" y="288160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8" name="Freeform 587">
            <a:extLst>
              <a:ext uri="{FF2B5EF4-FFF2-40B4-BE49-F238E27FC236}">
                <a16:creationId xmlns:a16="http://schemas.microsoft.com/office/drawing/2014/main" id="{B7689AB4-DCC0-A098-AD92-8D3086B36C53}"/>
              </a:ext>
            </a:extLst>
          </p:cNvPr>
          <p:cNvSpPr/>
          <p:nvPr/>
        </p:nvSpPr>
        <p:spPr>
          <a:xfrm>
            <a:off x="9365499" y="288160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8"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89" name="Freeform 588">
            <a:extLst>
              <a:ext uri="{FF2B5EF4-FFF2-40B4-BE49-F238E27FC236}">
                <a16:creationId xmlns:a16="http://schemas.microsoft.com/office/drawing/2014/main" id="{037CCD97-D45A-F02E-7D87-0B917072A620}"/>
              </a:ext>
            </a:extLst>
          </p:cNvPr>
          <p:cNvSpPr/>
          <p:nvPr/>
        </p:nvSpPr>
        <p:spPr>
          <a:xfrm>
            <a:off x="9331167" y="2870168"/>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0" name="Freeform 589">
            <a:extLst>
              <a:ext uri="{FF2B5EF4-FFF2-40B4-BE49-F238E27FC236}">
                <a16:creationId xmlns:a16="http://schemas.microsoft.com/office/drawing/2014/main" id="{083D97F0-6A86-BBDF-F08A-F8BE0D83485E}"/>
              </a:ext>
            </a:extLst>
          </p:cNvPr>
          <p:cNvSpPr/>
          <p:nvPr/>
        </p:nvSpPr>
        <p:spPr>
          <a:xfrm>
            <a:off x="8905185" y="281296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1" name="Freeform 590">
            <a:extLst>
              <a:ext uri="{FF2B5EF4-FFF2-40B4-BE49-F238E27FC236}">
                <a16:creationId xmlns:a16="http://schemas.microsoft.com/office/drawing/2014/main" id="{1A0EB388-EDC7-09AB-376A-90427984929E}"/>
              </a:ext>
            </a:extLst>
          </p:cNvPr>
          <p:cNvSpPr/>
          <p:nvPr/>
        </p:nvSpPr>
        <p:spPr>
          <a:xfrm>
            <a:off x="8797099" y="278372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1"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2" name="Freeform 591">
            <a:extLst>
              <a:ext uri="{FF2B5EF4-FFF2-40B4-BE49-F238E27FC236}">
                <a16:creationId xmlns:a16="http://schemas.microsoft.com/office/drawing/2014/main" id="{A7F530B9-181C-5247-1CBE-A49DB599DF9A}"/>
              </a:ext>
            </a:extLst>
          </p:cNvPr>
          <p:cNvSpPr/>
          <p:nvPr/>
        </p:nvSpPr>
        <p:spPr>
          <a:xfrm>
            <a:off x="8483018" y="2730325"/>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3" name="Freeform 592">
            <a:extLst>
              <a:ext uri="{FF2B5EF4-FFF2-40B4-BE49-F238E27FC236}">
                <a16:creationId xmlns:a16="http://schemas.microsoft.com/office/drawing/2014/main" id="{7C378BAE-A841-A483-57E0-957C16E0826C}"/>
              </a:ext>
            </a:extLst>
          </p:cNvPr>
          <p:cNvSpPr/>
          <p:nvPr/>
        </p:nvSpPr>
        <p:spPr>
          <a:xfrm>
            <a:off x="8405450" y="271507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4" name="Freeform 593">
            <a:extLst>
              <a:ext uri="{FF2B5EF4-FFF2-40B4-BE49-F238E27FC236}">
                <a16:creationId xmlns:a16="http://schemas.microsoft.com/office/drawing/2014/main" id="{DF634D81-4ADD-0FEB-4583-3114F3053ABD}"/>
              </a:ext>
            </a:extLst>
          </p:cNvPr>
          <p:cNvSpPr/>
          <p:nvPr/>
        </p:nvSpPr>
        <p:spPr>
          <a:xfrm>
            <a:off x="8140960" y="266040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5" name="Freeform 594">
            <a:extLst>
              <a:ext uri="{FF2B5EF4-FFF2-40B4-BE49-F238E27FC236}">
                <a16:creationId xmlns:a16="http://schemas.microsoft.com/office/drawing/2014/main" id="{CC6886CC-72E3-0BAD-F4D4-C1F4C1325C5B}"/>
              </a:ext>
            </a:extLst>
          </p:cNvPr>
          <p:cNvSpPr/>
          <p:nvPr/>
        </p:nvSpPr>
        <p:spPr>
          <a:xfrm>
            <a:off x="7941321" y="260573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6" name="Freeform 595">
            <a:extLst>
              <a:ext uri="{FF2B5EF4-FFF2-40B4-BE49-F238E27FC236}">
                <a16:creationId xmlns:a16="http://schemas.microsoft.com/office/drawing/2014/main" id="{D4823508-6739-070C-ED92-BEF99C6B0BA1}"/>
              </a:ext>
            </a:extLst>
          </p:cNvPr>
          <p:cNvSpPr/>
          <p:nvPr/>
        </p:nvSpPr>
        <p:spPr>
          <a:xfrm>
            <a:off x="7922248" y="260573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7" name="Freeform 596">
            <a:extLst>
              <a:ext uri="{FF2B5EF4-FFF2-40B4-BE49-F238E27FC236}">
                <a16:creationId xmlns:a16="http://schemas.microsoft.com/office/drawing/2014/main" id="{C4C94565-0DA5-20DF-5002-ABAC21EBE011}"/>
              </a:ext>
            </a:extLst>
          </p:cNvPr>
          <p:cNvSpPr/>
          <p:nvPr/>
        </p:nvSpPr>
        <p:spPr>
          <a:xfrm>
            <a:off x="7896815" y="260573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8" name="Freeform 597">
            <a:extLst>
              <a:ext uri="{FF2B5EF4-FFF2-40B4-BE49-F238E27FC236}">
                <a16:creationId xmlns:a16="http://schemas.microsoft.com/office/drawing/2014/main" id="{2BA5D95C-CB77-6017-5799-9942F3BA89C9}"/>
              </a:ext>
            </a:extLst>
          </p:cNvPr>
          <p:cNvSpPr/>
          <p:nvPr/>
        </p:nvSpPr>
        <p:spPr>
          <a:xfrm>
            <a:off x="7854853" y="260573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99" name="Freeform 598">
            <a:extLst>
              <a:ext uri="{FF2B5EF4-FFF2-40B4-BE49-F238E27FC236}">
                <a16:creationId xmlns:a16="http://schemas.microsoft.com/office/drawing/2014/main" id="{83AE8589-B9A7-90A2-D2D9-7BF93EEDF231}"/>
              </a:ext>
            </a:extLst>
          </p:cNvPr>
          <p:cNvSpPr/>
          <p:nvPr/>
        </p:nvSpPr>
        <p:spPr>
          <a:xfrm>
            <a:off x="7817977" y="260573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0" name="Freeform 599">
            <a:extLst>
              <a:ext uri="{FF2B5EF4-FFF2-40B4-BE49-F238E27FC236}">
                <a16:creationId xmlns:a16="http://schemas.microsoft.com/office/drawing/2014/main" id="{9D801143-2552-C5CB-D8A7-8EE481155FDC}"/>
              </a:ext>
            </a:extLst>
          </p:cNvPr>
          <p:cNvSpPr/>
          <p:nvPr/>
        </p:nvSpPr>
        <p:spPr>
          <a:xfrm>
            <a:off x="7802718" y="260573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1" name="Freeform 600">
            <a:extLst>
              <a:ext uri="{FF2B5EF4-FFF2-40B4-BE49-F238E27FC236}">
                <a16:creationId xmlns:a16="http://schemas.microsoft.com/office/drawing/2014/main" id="{D1787311-383E-1B47-96A4-088DAE49FF90}"/>
              </a:ext>
            </a:extLst>
          </p:cNvPr>
          <p:cNvSpPr/>
          <p:nvPr/>
        </p:nvSpPr>
        <p:spPr>
          <a:xfrm>
            <a:off x="7698447" y="257777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2" name="Freeform 601">
            <a:extLst>
              <a:ext uri="{FF2B5EF4-FFF2-40B4-BE49-F238E27FC236}">
                <a16:creationId xmlns:a16="http://schemas.microsoft.com/office/drawing/2014/main" id="{4B88627B-12F8-E514-61F6-F73A46ADF7FA}"/>
              </a:ext>
            </a:extLst>
          </p:cNvPr>
          <p:cNvSpPr/>
          <p:nvPr/>
        </p:nvSpPr>
        <p:spPr>
          <a:xfrm>
            <a:off x="7608165" y="257777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3" name="Freeform 602">
            <a:extLst>
              <a:ext uri="{FF2B5EF4-FFF2-40B4-BE49-F238E27FC236}">
                <a16:creationId xmlns:a16="http://schemas.microsoft.com/office/drawing/2014/main" id="{6F6E1C58-C196-F425-676D-94BCCC198EA7}"/>
              </a:ext>
            </a:extLst>
          </p:cNvPr>
          <p:cNvSpPr/>
          <p:nvPr/>
        </p:nvSpPr>
        <p:spPr>
          <a:xfrm>
            <a:off x="7585276" y="257777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4" name="Freeform 603">
            <a:extLst>
              <a:ext uri="{FF2B5EF4-FFF2-40B4-BE49-F238E27FC236}">
                <a16:creationId xmlns:a16="http://schemas.microsoft.com/office/drawing/2014/main" id="{5CFF8F67-B52A-1A47-D523-46CCBFE03E4F}"/>
              </a:ext>
            </a:extLst>
          </p:cNvPr>
          <p:cNvSpPr/>
          <p:nvPr/>
        </p:nvSpPr>
        <p:spPr>
          <a:xfrm>
            <a:off x="7568746" y="2577770"/>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2"/>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5" name="Freeform 604">
            <a:extLst>
              <a:ext uri="{FF2B5EF4-FFF2-40B4-BE49-F238E27FC236}">
                <a16:creationId xmlns:a16="http://schemas.microsoft.com/office/drawing/2014/main" id="{BD0E10E6-C913-2625-A83F-01A6805B67E7}"/>
              </a:ext>
            </a:extLst>
          </p:cNvPr>
          <p:cNvSpPr/>
          <p:nvPr/>
        </p:nvSpPr>
        <p:spPr>
          <a:xfrm>
            <a:off x="7542043" y="256887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6" name="Freeform 605">
            <a:extLst>
              <a:ext uri="{FF2B5EF4-FFF2-40B4-BE49-F238E27FC236}">
                <a16:creationId xmlns:a16="http://schemas.microsoft.com/office/drawing/2014/main" id="{45EC0758-2603-5E54-7BF3-CC8F9D9B6C7B}"/>
              </a:ext>
            </a:extLst>
          </p:cNvPr>
          <p:cNvSpPr/>
          <p:nvPr/>
        </p:nvSpPr>
        <p:spPr>
          <a:xfrm>
            <a:off x="7521697" y="2568872"/>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7" name="Freeform 606">
            <a:extLst>
              <a:ext uri="{FF2B5EF4-FFF2-40B4-BE49-F238E27FC236}">
                <a16:creationId xmlns:a16="http://schemas.microsoft.com/office/drawing/2014/main" id="{A57914FF-6BFC-1FB2-6B71-FC80188FA93C}"/>
              </a:ext>
            </a:extLst>
          </p:cNvPr>
          <p:cNvSpPr/>
          <p:nvPr/>
        </p:nvSpPr>
        <p:spPr>
          <a:xfrm>
            <a:off x="7487365" y="255361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8" name="Freeform 607">
            <a:extLst>
              <a:ext uri="{FF2B5EF4-FFF2-40B4-BE49-F238E27FC236}">
                <a16:creationId xmlns:a16="http://schemas.microsoft.com/office/drawing/2014/main" id="{8285804C-D497-ADAF-87AF-8C9EBA17C512}"/>
              </a:ext>
            </a:extLst>
          </p:cNvPr>
          <p:cNvSpPr/>
          <p:nvPr/>
        </p:nvSpPr>
        <p:spPr>
          <a:xfrm>
            <a:off x="7455575" y="255361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09" name="Freeform 608">
            <a:extLst>
              <a:ext uri="{FF2B5EF4-FFF2-40B4-BE49-F238E27FC236}">
                <a16:creationId xmlns:a16="http://schemas.microsoft.com/office/drawing/2014/main" id="{CBC4AA4B-9E68-F766-14E6-8400D9CFB1D0}"/>
              </a:ext>
            </a:extLst>
          </p:cNvPr>
          <p:cNvSpPr/>
          <p:nvPr/>
        </p:nvSpPr>
        <p:spPr>
          <a:xfrm>
            <a:off x="7413611" y="255361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0" name="Freeform 609">
            <a:extLst>
              <a:ext uri="{FF2B5EF4-FFF2-40B4-BE49-F238E27FC236}">
                <a16:creationId xmlns:a16="http://schemas.microsoft.com/office/drawing/2014/main" id="{E0719A13-FC12-D126-6A8D-C3747A0D5706}"/>
              </a:ext>
            </a:extLst>
          </p:cNvPr>
          <p:cNvSpPr/>
          <p:nvPr/>
        </p:nvSpPr>
        <p:spPr>
          <a:xfrm>
            <a:off x="7397082" y="255361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1" name="Freeform 610">
            <a:extLst>
              <a:ext uri="{FF2B5EF4-FFF2-40B4-BE49-F238E27FC236}">
                <a16:creationId xmlns:a16="http://schemas.microsoft.com/office/drawing/2014/main" id="{90D6E932-5EB4-4AD6-87FB-45F62152E18F}"/>
              </a:ext>
            </a:extLst>
          </p:cNvPr>
          <p:cNvSpPr/>
          <p:nvPr/>
        </p:nvSpPr>
        <p:spPr>
          <a:xfrm>
            <a:off x="7376736" y="255361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2" name="Freeform 611">
            <a:extLst>
              <a:ext uri="{FF2B5EF4-FFF2-40B4-BE49-F238E27FC236}">
                <a16:creationId xmlns:a16="http://schemas.microsoft.com/office/drawing/2014/main" id="{E3AA82AA-7FAE-6174-2461-A0FADBBA4DE7}"/>
              </a:ext>
            </a:extLst>
          </p:cNvPr>
          <p:cNvSpPr/>
          <p:nvPr/>
        </p:nvSpPr>
        <p:spPr>
          <a:xfrm>
            <a:off x="7315699" y="2543445"/>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3" name="Freeform 612">
            <a:extLst>
              <a:ext uri="{FF2B5EF4-FFF2-40B4-BE49-F238E27FC236}">
                <a16:creationId xmlns:a16="http://schemas.microsoft.com/office/drawing/2014/main" id="{19CEEDBD-1F19-09F9-F886-14A921BB297A}"/>
              </a:ext>
            </a:extLst>
          </p:cNvPr>
          <p:cNvSpPr/>
          <p:nvPr/>
        </p:nvSpPr>
        <p:spPr>
          <a:xfrm>
            <a:off x="7297898" y="2532004"/>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5"/>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4" name="Freeform 613">
            <a:extLst>
              <a:ext uri="{FF2B5EF4-FFF2-40B4-BE49-F238E27FC236}">
                <a16:creationId xmlns:a16="http://schemas.microsoft.com/office/drawing/2014/main" id="{0C7BA620-4B0D-5BE1-2AD9-4FC243B5897E}"/>
              </a:ext>
            </a:extLst>
          </p:cNvPr>
          <p:cNvSpPr/>
          <p:nvPr/>
        </p:nvSpPr>
        <p:spPr>
          <a:xfrm>
            <a:off x="7229232"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5" name="Freeform 614">
            <a:extLst>
              <a:ext uri="{FF2B5EF4-FFF2-40B4-BE49-F238E27FC236}">
                <a16:creationId xmlns:a16="http://schemas.microsoft.com/office/drawing/2014/main" id="{0FD6B6A6-DFC6-8EF3-27F5-442A12759AD0}"/>
              </a:ext>
            </a:extLst>
          </p:cNvPr>
          <p:cNvSpPr/>
          <p:nvPr/>
        </p:nvSpPr>
        <p:spPr>
          <a:xfrm>
            <a:off x="7220330"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6" name="Freeform 615">
            <a:extLst>
              <a:ext uri="{FF2B5EF4-FFF2-40B4-BE49-F238E27FC236}">
                <a16:creationId xmlns:a16="http://schemas.microsoft.com/office/drawing/2014/main" id="{9A1FEAD7-2380-FD11-4FF1-70D4517598B4}"/>
              </a:ext>
            </a:extLst>
          </p:cNvPr>
          <p:cNvSpPr/>
          <p:nvPr/>
        </p:nvSpPr>
        <p:spPr>
          <a:xfrm>
            <a:off x="7206343"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7" name="Freeform 616">
            <a:extLst>
              <a:ext uri="{FF2B5EF4-FFF2-40B4-BE49-F238E27FC236}">
                <a16:creationId xmlns:a16="http://schemas.microsoft.com/office/drawing/2014/main" id="{36324773-F4EC-9F26-96C9-67396882A5ED}"/>
              </a:ext>
            </a:extLst>
          </p:cNvPr>
          <p:cNvSpPr/>
          <p:nvPr/>
        </p:nvSpPr>
        <p:spPr>
          <a:xfrm>
            <a:off x="7197442"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8" name="Freeform 617">
            <a:extLst>
              <a:ext uri="{FF2B5EF4-FFF2-40B4-BE49-F238E27FC236}">
                <a16:creationId xmlns:a16="http://schemas.microsoft.com/office/drawing/2014/main" id="{07F993A1-316F-78BE-7031-02A9C16DCC72}"/>
              </a:ext>
            </a:extLst>
          </p:cNvPr>
          <p:cNvSpPr/>
          <p:nvPr/>
        </p:nvSpPr>
        <p:spPr>
          <a:xfrm>
            <a:off x="7175826"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19" name="Freeform 618">
            <a:extLst>
              <a:ext uri="{FF2B5EF4-FFF2-40B4-BE49-F238E27FC236}">
                <a16:creationId xmlns:a16="http://schemas.microsoft.com/office/drawing/2014/main" id="{B1E69DC6-A74B-AD5F-D677-28ECED58B425}"/>
              </a:ext>
            </a:extLst>
          </p:cNvPr>
          <p:cNvSpPr/>
          <p:nvPr/>
        </p:nvSpPr>
        <p:spPr>
          <a:xfrm>
            <a:off x="7140221"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0" name="Freeform 619">
            <a:extLst>
              <a:ext uri="{FF2B5EF4-FFF2-40B4-BE49-F238E27FC236}">
                <a16:creationId xmlns:a16="http://schemas.microsoft.com/office/drawing/2014/main" id="{83A4511C-FA9C-04D4-A054-E9487BF49039}"/>
              </a:ext>
            </a:extLst>
          </p:cNvPr>
          <p:cNvSpPr/>
          <p:nvPr/>
        </p:nvSpPr>
        <p:spPr>
          <a:xfrm>
            <a:off x="7126233"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1" name="Freeform 620">
            <a:extLst>
              <a:ext uri="{FF2B5EF4-FFF2-40B4-BE49-F238E27FC236}">
                <a16:creationId xmlns:a16="http://schemas.microsoft.com/office/drawing/2014/main" id="{3476C79F-04AF-030F-631E-16FED33F877F}"/>
              </a:ext>
            </a:extLst>
          </p:cNvPr>
          <p:cNvSpPr/>
          <p:nvPr/>
        </p:nvSpPr>
        <p:spPr>
          <a:xfrm>
            <a:off x="7109702"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2" name="Freeform 621">
            <a:extLst>
              <a:ext uri="{FF2B5EF4-FFF2-40B4-BE49-F238E27FC236}">
                <a16:creationId xmlns:a16="http://schemas.microsoft.com/office/drawing/2014/main" id="{0A45638D-E62A-8773-4EA6-EC8D859C57B3}"/>
              </a:ext>
            </a:extLst>
          </p:cNvPr>
          <p:cNvSpPr/>
          <p:nvPr/>
        </p:nvSpPr>
        <p:spPr>
          <a:xfrm>
            <a:off x="7095715"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3" name="Freeform 622">
            <a:extLst>
              <a:ext uri="{FF2B5EF4-FFF2-40B4-BE49-F238E27FC236}">
                <a16:creationId xmlns:a16="http://schemas.microsoft.com/office/drawing/2014/main" id="{CA4AC1EC-8F35-3E31-5CA1-31C594D86D1A}"/>
              </a:ext>
            </a:extLst>
          </p:cNvPr>
          <p:cNvSpPr/>
          <p:nvPr/>
        </p:nvSpPr>
        <p:spPr>
          <a:xfrm>
            <a:off x="7028321" y="2516749"/>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8"/>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4" name="Freeform 623">
            <a:extLst>
              <a:ext uri="{FF2B5EF4-FFF2-40B4-BE49-F238E27FC236}">
                <a16:creationId xmlns:a16="http://schemas.microsoft.com/office/drawing/2014/main" id="{74FE54D0-CA37-98CF-4A97-290B971579A5}"/>
              </a:ext>
            </a:extLst>
          </p:cNvPr>
          <p:cNvSpPr/>
          <p:nvPr/>
        </p:nvSpPr>
        <p:spPr>
          <a:xfrm>
            <a:off x="6901162" y="250530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25" name="Freeform 624">
            <a:extLst>
              <a:ext uri="{FF2B5EF4-FFF2-40B4-BE49-F238E27FC236}">
                <a16:creationId xmlns:a16="http://schemas.microsoft.com/office/drawing/2014/main" id="{34C02F2C-B3AC-F212-0759-A7A1A1419A1D}"/>
              </a:ext>
            </a:extLst>
          </p:cNvPr>
          <p:cNvSpPr/>
          <p:nvPr/>
        </p:nvSpPr>
        <p:spPr>
          <a:xfrm>
            <a:off x="6880816" y="2505306"/>
            <a:ext cx="59965" cy="59254"/>
          </a:xfrm>
          <a:custGeom>
            <a:avLst/>
            <a:gdLst>
              <a:gd name="connsiteX0" fmla="*/ 22468 w 38418"/>
              <a:gd name="connsiteY0" fmla="*/ 249 h 37963"/>
              <a:gd name="connsiteX1" fmla="*/ 37947 w 38418"/>
              <a:gd name="connsiteY1" fmla="*/ 22240 h 37963"/>
              <a:gd name="connsiteX2" fmla="*/ 15951 w 38418"/>
              <a:gd name="connsiteY2" fmla="*/ 37715 h 37963"/>
              <a:gd name="connsiteX3" fmla="*/ 472 w 38418"/>
              <a:gd name="connsiteY3" fmla="*/ 15724 h 37963"/>
              <a:gd name="connsiteX4" fmla="*/ 22468 w 38418"/>
              <a:gd name="connsiteY4" fmla="*/ 249 h 3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8" h="37963">
                <a:moveTo>
                  <a:pt x="22468" y="249"/>
                </a:moveTo>
                <a:cubicBezTo>
                  <a:pt x="33059" y="1877"/>
                  <a:pt x="40391" y="11651"/>
                  <a:pt x="37947" y="22240"/>
                </a:cubicBezTo>
                <a:cubicBezTo>
                  <a:pt x="36318" y="32828"/>
                  <a:pt x="26542" y="39344"/>
                  <a:pt x="15951" y="37715"/>
                </a:cubicBezTo>
                <a:cubicBezTo>
                  <a:pt x="5360" y="36086"/>
                  <a:pt x="-1972" y="26312"/>
                  <a:pt x="472" y="15724"/>
                </a:cubicBezTo>
                <a:cubicBezTo>
                  <a:pt x="2101" y="5136"/>
                  <a:pt x="11877" y="-1380"/>
                  <a:pt x="22468" y="24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0" name="Freeform 629">
            <a:extLst>
              <a:ext uri="{FF2B5EF4-FFF2-40B4-BE49-F238E27FC236}">
                <a16:creationId xmlns:a16="http://schemas.microsoft.com/office/drawing/2014/main" id="{0D4E00C6-3B8E-37CA-B3D3-B72FE1151F03}"/>
              </a:ext>
            </a:extLst>
          </p:cNvPr>
          <p:cNvSpPr/>
          <p:nvPr/>
        </p:nvSpPr>
        <p:spPr>
          <a:xfrm>
            <a:off x="6906985" y="5137270"/>
            <a:ext cx="12715" cy="69920"/>
          </a:xfrm>
          <a:custGeom>
            <a:avLst/>
            <a:gdLst>
              <a:gd name="connsiteX0" fmla="*/ 0 w 8146"/>
              <a:gd name="connsiteY0" fmla="*/ 44797 h 44796"/>
              <a:gd name="connsiteX1" fmla="*/ 0 w 8146"/>
              <a:gd name="connsiteY1" fmla="*/ 0 h 44796"/>
            </a:gdLst>
            <a:ahLst/>
            <a:cxnLst>
              <a:cxn ang="0">
                <a:pos x="connsiteX0" y="connsiteY0"/>
              </a:cxn>
              <a:cxn ang="0">
                <a:pos x="connsiteX1" y="connsiteY1"/>
              </a:cxn>
            </a:cxnLst>
            <a:rect l="l" t="t" r="r" b="b"/>
            <a:pathLst>
              <a:path w="8146" h="44796">
                <a:moveTo>
                  <a:pt x="0" y="44797"/>
                </a:moveTo>
                <a:lnTo>
                  <a:pt x="0" y="0"/>
                </a:lnTo>
              </a:path>
            </a:pathLst>
          </a:custGeom>
          <a:ln w="5693"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32" name="TextBox 631">
            <a:extLst>
              <a:ext uri="{FF2B5EF4-FFF2-40B4-BE49-F238E27FC236}">
                <a16:creationId xmlns:a16="http://schemas.microsoft.com/office/drawing/2014/main" id="{A4811C3C-11BF-15B9-CCB3-3B07E89AE9E8}"/>
              </a:ext>
            </a:extLst>
          </p:cNvPr>
          <p:cNvSpPr txBox="1"/>
          <p:nvPr/>
        </p:nvSpPr>
        <p:spPr>
          <a:xfrm>
            <a:off x="8371773" y="3007683"/>
            <a:ext cx="519694"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rPr>
              <a:t>80%</a:t>
            </a:r>
          </a:p>
        </p:txBody>
      </p:sp>
      <p:sp>
        <p:nvSpPr>
          <p:cNvPr id="635" name="TextBox 634">
            <a:extLst>
              <a:ext uri="{FF2B5EF4-FFF2-40B4-BE49-F238E27FC236}">
                <a16:creationId xmlns:a16="http://schemas.microsoft.com/office/drawing/2014/main" id="{3B5124CC-7137-1551-44C1-2B1FC0046275}"/>
              </a:ext>
            </a:extLst>
          </p:cNvPr>
          <p:cNvSpPr txBox="1"/>
          <p:nvPr/>
        </p:nvSpPr>
        <p:spPr>
          <a:xfrm>
            <a:off x="9220693" y="2577306"/>
            <a:ext cx="588623"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87%</a:t>
            </a:r>
            <a:r>
              <a:rPr kumimoji="0" lang="en-US" sz="1400" b="1" i="0" u="none" strike="noStrike" kern="1200" cap="none" spc="0" normalizeH="0" baseline="30000" noProof="0" dirty="0">
                <a:ln/>
                <a:solidFill>
                  <a:srgbClr val="097789"/>
                </a:solidFill>
                <a:effectLst/>
                <a:uLnTx/>
                <a:uFillTx/>
                <a:latin typeface="Trebuchet MS" panose="020B0603020202020204"/>
                <a:ea typeface="+mn-ea"/>
                <a:cs typeface="+mn-cs"/>
                <a:sym typeface="TrebuchetMS-Bold"/>
                <a:rtl val="0"/>
              </a:rPr>
              <a:t>e</a:t>
            </a:r>
            <a:endPar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endParaRPr>
          </a:p>
        </p:txBody>
      </p:sp>
      <p:sp>
        <p:nvSpPr>
          <p:cNvPr id="636" name="TextBox 635">
            <a:extLst>
              <a:ext uri="{FF2B5EF4-FFF2-40B4-BE49-F238E27FC236}">
                <a16:creationId xmlns:a16="http://schemas.microsoft.com/office/drawing/2014/main" id="{FD74C34D-484D-F147-0AB8-DE9977A7E435}"/>
              </a:ext>
            </a:extLst>
          </p:cNvPr>
          <p:cNvSpPr txBox="1"/>
          <p:nvPr/>
        </p:nvSpPr>
        <p:spPr>
          <a:xfrm>
            <a:off x="8795442" y="3140363"/>
            <a:ext cx="564578"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rPr>
              <a:t>75%</a:t>
            </a:r>
            <a:r>
              <a:rPr kumimoji="0" lang="en-US" sz="1400" b="1" i="0" u="none" strike="noStrike" kern="1200" cap="none" spc="0" normalizeH="0" baseline="30000" noProof="0" dirty="0">
                <a:ln/>
                <a:solidFill>
                  <a:srgbClr val="A69F9F"/>
                </a:solidFill>
                <a:effectLst/>
                <a:uLnTx/>
                <a:uFillTx/>
                <a:latin typeface="Trebuchet MS" panose="020B0603020202020204"/>
                <a:ea typeface="+mn-ea"/>
                <a:cs typeface="+mn-cs"/>
                <a:sym typeface="TrebuchetMS-Bold"/>
                <a:rtl val="0"/>
              </a:rPr>
              <a:t>f</a:t>
            </a:r>
            <a:endPar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endParaRPr>
          </a:p>
        </p:txBody>
      </p:sp>
      <p:sp>
        <p:nvSpPr>
          <p:cNvPr id="637" name="TextBox 636">
            <a:extLst>
              <a:ext uri="{FF2B5EF4-FFF2-40B4-BE49-F238E27FC236}">
                <a16:creationId xmlns:a16="http://schemas.microsoft.com/office/drawing/2014/main" id="{19B0D05E-6107-474A-5D8A-7E98C7EADA94}"/>
              </a:ext>
            </a:extLst>
          </p:cNvPr>
          <p:cNvSpPr txBox="1"/>
          <p:nvPr/>
        </p:nvSpPr>
        <p:spPr>
          <a:xfrm>
            <a:off x="8740105" y="2539199"/>
            <a:ext cx="519694"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89%</a:t>
            </a:r>
          </a:p>
        </p:txBody>
      </p:sp>
      <p:sp>
        <p:nvSpPr>
          <p:cNvPr id="640" name="Freeform 28">
            <a:extLst>
              <a:ext uri="{FF2B5EF4-FFF2-40B4-BE49-F238E27FC236}">
                <a16:creationId xmlns:a16="http://schemas.microsoft.com/office/drawing/2014/main" id="{24C769AE-D034-4535-3F09-8C3468C5351D}"/>
              </a:ext>
            </a:extLst>
          </p:cNvPr>
          <p:cNvSpPr/>
          <p:nvPr/>
        </p:nvSpPr>
        <p:spPr>
          <a:xfrm>
            <a:off x="1190954" y="2543107"/>
            <a:ext cx="4800600" cy="2590891"/>
          </a:xfrm>
          <a:custGeom>
            <a:avLst/>
            <a:gdLst>
              <a:gd name="connsiteX0" fmla="*/ 0 w 4794418"/>
              <a:gd name="connsiteY0" fmla="*/ 0 h 2590891"/>
              <a:gd name="connsiteX1" fmla="*/ 0 w 4794418"/>
              <a:gd name="connsiteY1" fmla="*/ 2590891 h 2590891"/>
              <a:gd name="connsiteX2" fmla="*/ 4794419 w 4794418"/>
              <a:gd name="connsiteY2" fmla="*/ 2590891 h 2590891"/>
            </a:gdLst>
            <a:ahLst/>
            <a:cxnLst>
              <a:cxn ang="0">
                <a:pos x="connsiteX0" y="connsiteY0"/>
              </a:cxn>
              <a:cxn ang="0">
                <a:pos x="connsiteX1" y="connsiteY1"/>
              </a:cxn>
              <a:cxn ang="0">
                <a:pos x="connsiteX2" y="connsiteY2"/>
              </a:cxn>
            </a:cxnLst>
            <a:rect l="l" t="t" r="r" b="b"/>
            <a:pathLst>
              <a:path w="4794418" h="2590891">
                <a:moveTo>
                  <a:pt x="0" y="0"/>
                </a:moveTo>
                <a:lnTo>
                  <a:pt x="0" y="2590891"/>
                </a:lnTo>
                <a:lnTo>
                  <a:pt x="4794419" y="2590891"/>
                </a:lnTo>
              </a:path>
            </a:pathLst>
          </a:custGeom>
          <a:noFill/>
          <a:ln w="9520" cap="sq">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1" name="Freeform 982">
            <a:extLst>
              <a:ext uri="{FF2B5EF4-FFF2-40B4-BE49-F238E27FC236}">
                <a16:creationId xmlns:a16="http://schemas.microsoft.com/office/drawing/2014/main" id="{FAB4449B-8DED-F532-8F39-81C8D33239F7}"/>
              </a:ext>
            </a:extLst>
          </p:cNvPr>
          <p:cNvSpPr/>
          <p:nvPr/>
        </p:nvSpPr>
        <p:spPr>
          <a:xfrm>
            <a:off x="1119069" y="3061157"/>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2" name="Freeform 983">
            <a:extLst>
              <a:ext uri="{FF2B5EF4-FFF2-40B4-BE49-F238E27FC236}">
                <a16:creationId xmlns:a16="http://schemas.microsoft.com/office/drawing/2014/main" id="{D976E2C3-EFA9-FF78-4ED7-F5D1614683CC}"/>
              </a:ext>
            </a:extLst>
          </p:cNvPr>
          <p:cNvSpPr/>
          <p:nvPr/>
        </p:nvSpPr>
        <p:spPr>
          <a:xfrm>
            <a:off x="1119069" y="3579463"/>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3" name="Freeform 984">
            <a:extLst>
              <a:ext uri="{FF2B5EF4-FFF2-40B4-BE49-F238E27FC236}">
                <a16:creationId xmlns:a16="http://schemas.microsoft.com/office/drawing/2014/main" id="{7BA573DF-D0F4-B11F-A7B8-CBE0CD7818AE}"/>
              </a:ext>
            </a:extLst>
          </p:cNvPr>
          <p:cNvSpPr/>
          <p:nvPr/>
        </p:nvSpPr>
        <p:spPr>
          <a:xfrm>
            <a:off x="1119069" y="4097641"/>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4" name="Freeform 985">
            <a:extLst>
              <a:ext uri="{FF2B5EF4-FFF2-40B4-BE49-F238E27FC236}">
                <a16:creationId xmlns:a16="http://schemas.microsoft.com/office/drawing/2014/main" id="{2ACCA79D-737F-7DD6-A9A6-265BDAB50BA4}"/>
              </a:ext>
            </a:extLst>
          </p:cNvPr>
          <p:cNvSpPr/>
          <p:nvPr/>
        </p:nvSpPr>
        <p:spPr>
          <a:xfrm>
            <a:off x="1119069" y="4615819"/>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5" name="Freeform 986">
            <a:extLst>
              <a:ext uri="{FF2B5EF4-FFF2-40B4-BE49-F238E27FC236}">
                <a16:creationId xmlns:a16="http://schemas.microsoft.com/office/drawing/2014/main" id="{D8EE1506-00B1-C9D7-6DFA-2B05013743F0}"/>
              </a:ext>
            </a:extLst>
          </p:cNvPr>
          <p:cNvSpPr/>
          <p:nvPr/>
        </p:nvSpPr>
        <p:spPr>
          <a:xfrm>
            <a:off x="1119069" y="2542979"/>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6" name="Freeform 987">
            <a:extLst>
              <a:ext uri="{FF2B5EF4-FFF2-40B4-BE49-F238E27FC236}">
                <a16:creationId xmlns:a16="http://schemas.microsoft.com/office/drawing/2014/main" id="{7F48B98B-446B-2D85-54B9-9D818BFC396E}"/>
              </a:ext>
            </a:extLst>
          </p:cNvPr>
          <p:cNvSpPr/>
          <p:nvPr/>
        </p:nvSpPr>
        <p:spPr>
          <a:xfrm>
            <a:off x="1119069" y="5133997"/>
            <a:ext cx="71884" cy="12700"/>
          </a:xfrm>
          <a:custGeom>
            <a:avLst/>
            <a:gdLst>
              <a:gd name="connsiteX0" fmla="*/ 0 w 71884"/>
              <a:gd name="connsiteY0" fmla="*/ 0 h 12700"/>
              <a:gd name="connsiteX1" fmla="*/ 71885 w 71884"/>
              <a:gd name="connsiteY1" fmla="*/ 0 h 12700"/>
            </a:gdLst>
            <a:ahLst/>
            <a:cxnLst>
              <a:cxn ang="0">
                <a:pos x="connsiteX0" y="connsiteY0"/>
              </a:cxn>
              <a:cxn ang="0">
                <a:pos x="connsiteX1" y="connsiteY1"/>
              </a:cxn>
            </a:cxnLst>
            <a:rect l="l" t="t" r="r" b="b"/>
            <a:pathLst>
              <a:path w="71884" h="12700">
                <a:moveTo>
                  <a:pt x="0" y="0"/>
                </a:moveTo>
                <a:lnTo>
                  <a:pt x="71885"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48" name="TextBox 647">
            <a:extLst>
              <a:ext uri="{FF2B5EF4-FFF2-40B4-BE49-F238E27FC236}">
                <a16:creationId xmlns:a16="http://schemas.microsoft.com/office/drawing/2014/main" id="{5114CB0A-F2F2-C3B6-5C30-C463C417E033}"/>
              </a:ext>
            </a:extLst>
          </p:cNvPr>
          <p:cNvSpPr txBox="1"/>
          <p:nvPr/>
        </p:nvSpPr>
        <p:spPr>
          <a:xfrm>
            <a:off x="814135" y="2912310"/>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80</a:t>
            </a:r>
          </a:p>
        </p:txBody>
      </p:sp>
      <p:sp>
        <p:nvSpPr>
          <p:cNvPr id="649" name="TextBox 648">
            <a:extLst>
              <a:ext uri="{FF2B5EF4-FFF2-40B4-BE49-F238E27FC236}">
                <a16:creationId xmlns:a16="http://schemas.microsoft.com/office/drawing/2014/main" id="{A9A998F6-574F-F3CF-6FC4-E2D9FC2E6FD2}"/>
              </a:ext>
            </a:extLst>
          </p:cNvPr>
          <p:cNvSpPr txBox="1"/>
          <p:nvPr/>
        </p:nvSpPr>
        <p:spPr>
          <a:xfrm>
            <a:off x="814135" y="3430488"/>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60</a:t>
            </a:r>
          </a:p>
        </p:txBody>
      </p:sp>
      <p:sp>
        <p:nvSpPr>
          <p:cNvPr id="650" name="TextBox 649">
            <a:extLst>
              <a:ext uri="{FF2B5EF4-FFF2-40B4-BE49-F238E27FC236}">
                <a16:creationId xmlns:a16="http://schemas.microsoft.com/office/drawing/2014/main" id="{84D124D7-0CB6-0604-2F19-E28420DCBD9C}"/>
              </a:ext>
            </a:extLst>
          </p:cNvPr>
          <p:cNvSpPr txBox="1"/>
          <p:nvPr/>
        </p:nvSpPr>
        <p:spPr>
          <a:xfrm>
            <a:off x="814135" y="3948666"/>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40</a:t>
            </a:r>
          </a:p>
        </p:txBody>
      </p:sp>
      <p:sp>
        <p:nvSpPr>
          <p:cNvPr id="651" name="TextBox 650">
            <a:extLst>
              <a:ext uri="{FF2B5EF4-FFF2-40B4-BE49-F238E27FC236}">
                <a16:creationId xmlns:a16="http://schemas.microsoft.com/office/drawing/2014/main" id="{FD415E0D-B46D-DEE8-D80F-F1167B99E4FB}"/>
              </a:ext>
            </a:extLst>
          </p:cNvPr>
          <p:cNvSpPr txBox="1"/>
          <p:nvPr/>
        </p:nvSpPr>
        <p:spPr>
          <a:xfrm>
            <a:off x="814135" y="4466844"/>
            <a:ext cx="360996"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solidFill>
                  <a:srgbClr val="433F3F"/>
                </a:solidFill>
                <a:effectLst/>
                <a:uLnTx/>
                <a:uFillTx/>
                <a:latin typeface="Trebuchet MS" panose="020B0603020202020204"/>
                <a:ea typeface="+mn-ea"/>
                <a:cs typeface="+mn-cs"/>
                <a:sym typeface="TrebuchetMS"/>
                <a:rtl val="0"/>
              </a:rPr>
              <a:t>20</a:t>
            </a:r>
          </a:p>
        </p:txBody>
      </p:sp>
      <p:sp>
        <p:nvSpPr>
          <p:cNvPr id="652" name="TextBox 651">
            <a:extLst>
              <a:ext uri="{FF2B5EF4-FFF2-40B4-BE49-F238E27FC236}">
                <a16:creationId xmlns:a16="http://schemas.microsoft.com/office/drawing/2014/main" id="{8B253D5F-1281-D01C-834D-D6DF0C543920}"/>
              </a:ext>
            </a:extLst>
          </p:cNvPr>
          <p:cNvSpPr txBox="1"/>
          <p:nvPr/>
        </p:nvSpPr>
        <p:spPr>
          <a:xfrm>
            <a:off x="727645" y="2394005"/>
            <a:ext cx="449162" cy="292388"/>
          </a:xfrm>
          <a:prstGeom prst="rect">
            <a:avLst/>
          </a:prstGeom>
          <a:noFill/>
        </p:spPr>
        <p:txBody>
          <a:bodyPr wrap="non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100</a:t>
            </a:r>
          </a:p>
        </p:txBody>
      </p:sp>
      <p:sp>
        <p:nvSpPr>
          <p:cNvPr id="653" name="TextBox 652">
            <a:extLst>
              <a:ext uri="{FF2B5EF4-FFF2-40B4-BE49-F238E27FC236}">
                <a16:creationId xmlns:a16="http://schemas.microsoft.com/office/drawing/2014/main" id="{BD5FF59A-2E9B-5108-283C-75B5C2C9C19C}"/>
              </a:ext>
            </a:extLst>
          </p:cNvPr>
          <p:cNvSpPr txBox="1"/>
          <p:nvPr/>
        </p:nvSpPr>
        <p:spPr>
          <a:xfrm rot="16200000">
            <a:off x="339072" y="3686007"/>
            <a:ext cx="671980"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solidFill>
                  <a:srgbClr val="433F3F"/>
                </a:solidFill>
                <a:effectLst/>
                <a:uLnTx/>
                <a:uFillTx/>
                <a:latin typeface="Trebuchet MS" panose="020B0603020202020204"/>
                <a:ea typeface="+mn-ea"/>
                <a:cs typeface="+mn-cs"/>
                <a:sym typeface="TrebuchetMS-Bold"/>
                <a:rtl val="0"/>
              </a:rPr>
              <a:t>OS (%)</a:t>
            </a:r>
          </a:p>
        </p:txBody>
      </p:sp>
      <p:sp>
        <p:nvSpPr>
          <p:cNvPr id="654" name="TextBox 653">
            <a:extLst>
              <a:ext uri="{FF2B5EF4-FFF2-40B4-BE49-F238E27FC236}">
                <a16:creationId xmlns:a16="http://schemas.microsoft.com/office/drawing/2014/main" id="{9B0BA967-1A1D-E87B-32DE-3179DEF3B8FA}"/>
              </a:ext>
            </a:extLst>
          </p:cNvPr>
          <p:cNvSpPr txBox="1"/>
          <p:nvPr/>
        </p:nvSpPr>
        <p:spPr>
          <a:xfrm>
            <a:off x="2452113" y="5391437"/>
            <a:ext cx="2324291"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solidFill>
                  <a:srgbClr val="433F3F"/>
                </a:solidFill>
                <a:effectLst/>
                <a:uLnTx/>
                <a:uFillTx/>
                <a:latin typeface="Trebuchet MS" panose="020B0603020202020204"/>
                <a:ea typeface="+mn-ea"/>
                <a:cs typeface="+mn-cs"/>
                <a:sym typeface="TrebuchetMS-Bold"/>
                <a:rtl val="0"/>
              </a:rPr>
              <a:t>Months from randomization</a:t>
            </a:r>
          </a:p>
        </p:txBody>
      </p:sp>
      <p:sp>
        <p:nvSpPr>
          <p:cNvPr id="655" name="TextBox 654">
            <a:extLst>
              <a:ext uri="{FF2B5EF4-FFF2-40B4-BE49-F238E27FC236}">
                <a16:creationId xmlns:a16="http://schemas.microsoft.com/office/drawing/2014/main" id="{01E747AC-8931-14AB-5723-7E2186907559}"/>
              </a:ext>
            </a:extLst>
          </p:cNvPr>
          <p:cNvSpPr txBox="1"/>
          <p:nvPr/>
        </p:nvSpPr>
        <p:spPr>
          <a:xfrm>
            <a:off x="5371229" y="3046912"/>
            <a:ext cx="593432" cy="30777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NIVO</a:t>
            </a:r>
          </a:p>
        </p:txBody>
      </p:sp>
      <p:sp>
        <p:nvSpPr>
          <p:cNvPr id="656" name="TextBox 655">
            <a:extLst>
              <a:ext uri="{FF2B5EF4-FFF2-40B4-BE49-F238E27FC236}">
                <a16:creationId xmlns:a16="http://schemas.microsoft.com/office/drawing/2014/main" id="{575B366E-7FD6-A04B-4E46-ED555CC2D90C}"/>
              </a:ext>
            </a:extLst>
          </p:cNvPr>
          <p:cNvSpPr txBox="1"/>
          <p:nvPr/>
        </p:nvSpPr>
        <p:spPr>
          <a:xfrm>
            <a:off x="5406284" y="3592164"/>
            <a:ext cx="524503" cy="30777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rPr>
              <a:t>PBO</a:t>
            </a:r>
          </a:p>
        </p:txBody>
      </p:sp>
      <p:sp>
        <p:nvSpPr>
          <p:cNvPr id="665" name="Freeform 48">
            <a:extLst>
              <a:ext uri="{FF2B5EF4-FFF2-40B4-BE49-F238E27FC236}">
                <a16:creationId xmlns:a16="http://schemas.microsoft.com/office/drawing/2014/main" id="{5F5CD047-ABE1-3855-5991-22C880166623}"/>
              </a:ext>
            </a:extLst>
          </p:cNvPr>
          <p:cNvSpPr/>
          <p:nvPr/>
        </p:nvSpPr>
        <p:spPr>
          <a:xfrm>
            <a:off x="4547048"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7" name="Freeform 46">
            <a:extLst>
              <a:ext uri="{FF2B5EF4-FFF2-40B4-BE49-F238E27FC236}">
                <a16:creationId xmlns:a16="http://schemas.microsoft.com/office/drawing/2014/main" id="{0427E04D-6218-0EE1-6F83-9F6A83451F6D}"/>
              </a:ext>
            </a:extLst>
          </p:cNvPr>
          <p:cNvSpPr/>
          <p:nvPr/>
        </p:nvSpPr>
        <p:spPr>
          <a:xfrm>
            <a:off x="3588164"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8" name="Freeform 48">
            <a:extLst>
              <a:ext uri="{FF2B5EF4-FFF2-40B4-BE49-F238E27FC236}">
                <a16:creationId xmlns:a16="http://schemas.microsoft.com/office/drawing/2014/main" id="{D00D8C8D-02EF-5E7B-ACE1-4C20C67BDC4D}"/>
              </a:ext>
            </a:extLst>
          </p:cNvPr>
          <p:cNvSpPr/>
          <p:nvPr/>
        </p:nvSpPr>
        <p:spPr>
          <a:xfrm>
            <a:off x="4067606"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69" name="Freeform 46">
            <a:extLst>
              <a:ext uri="{FF2B5EF4-FFF2-40B4-BE49-F238E27FC236}">
                <a16:creationId xmlns:a16="http://schemas.microsoft.com/office/drawing/2014/main" id="{0B4AA3B0-E51E-1AF7-0C6B-2B76ACE00F64}"/>
              </a:ext>
            </a:extLst>
          </p:cNvPr>
          <p:cNvSpPr/>
          <p:nvPr/>
        </p:nvSpPr>
        <p:spPr>
          <a:xfrm>
            <a:off x="2629280"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0" name="Freeform 48">
            <a:extLst>
              <a:ext uri="{FF2B5EF4-FFF2-40B4-BE49-F238E27FC236}">
                <a16:creationId xmlns:a16="http://schemas.microsoft.com/office/drawing/2014/main" id="{F758BF00-5EAA-01A9-0C78-15244EBA2380}"/>
              </a:ext>
            </a:extLst>
          </p:cNvPr>
          <p:cNvSpPr/>
          <p:nvPr/>
        </p:nvSpPr>
        <p:spPr>
          <a:xfrm>
            <a:off x="3108722"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1" name="Freeform 46">
            <a:extLst>
              <a:ext uri="{FF2B5EF4-FFF2-40B4-BE49-F238E27FC236}">
                <a16:creationId xmlns:a16="http://schemas.microsoft.com/office/drawing/2014/main" id="{40EDA9E0-DF44-0019-D029-CA9B365C2EFA}"/>
              </a:ext>
            </a:extLst>
          </p:cNvPr>
          <p:cNvSpPr/>
          <p:nvPr/>
        </p:nvSpPr>
        <p:spPr>
          <a:xfrm>
            <a:off x="1670396"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2" name="Freeform 48">
            <a:extLst>
              <a:ext uri="{FF2B5EF4-FFF2-40B4-BE49-F238E27FC236}">
                <a16:creationId xmlns:a16="http://schemas.microsoft.com/office/drawing/2014/main" id="{0C519771-72FE-B062-BA1C-F3A58A9A8968}"/>
              </a:ext>
            </a:extLst>
          </p:cNvPr>
          <p:cNvSpPr/>
          <p:nvPr/>
        </p:nvSpPr>
        <p:spPr>
          <a:xfrm>
            <a:off x="2149838"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3" name="Freeform 48">
            <a:extLst>
              <a:ext uri="{FF2B5EF4-FFF2-40B4-BE49-F238E27FC236}">
                <a16:creationId xmlns:a16="http://schemas.microsoft.com/office/drawing/2014/main" id="{8FD17B00-9548-AA59-EC33-8031BB2828D6}"/>
              </a:ext>
            </a:extLst>
          </p:cNvPr>
          <p:cNvSpPr/>
          <p:nvPr/>
        </p:nvSpPr>
        <p:spPr>
          <a:xfrm>
            <a:off x="5505932"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4" name="Freeform 48">
            <a:extLst>
              <a:ext uri="{FF2B5EF4-FFF2-40B4-BE49-F238E27FC236}">
                <a16:creationId xmlns:a16="http://schemas.microsoft.com/office/drawing/2014/main" id="{775A1983-5618-CA38-3444-E9454CFA8E56}"/>
              </a:ext>
            </a:extLst>
          </p:cNvPr>
          <p:cNvSpPr/>
          <p:nvPr/>
        </p:nvSpPr>
        <p:spPr>
          <a:xfrm>
            <a:off x="5026490"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676" name="Freeform 34">
            <a:extLst>
              <a:ext uri="{FF2B5EF4-FFF2-40B4-BE49-F238E27FC236}">
                <a16:creationId xmlns:a16="http://schemas.microsoft.com/office/drawing/2014/main" id="{B46A6C2E-5A75-FF49-10EC-4C0127EFD8ED}"/>
              </a:ext>
            </a:extLst>
          </p:cNvPr>
          <p:cNvSpPr/>
          <p:nvPr/>
        </p:nvSpPr>
        <p:spPr>
          <a:xfrm>
            <a:off x="1190954"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grpSp>
        <p:nvGrpSpPr>
          <p:cNvPr id="677" name="Group 676">
            <a:extLst>
              <a:ext uri="{FF2B5EF4-FFF2-40B4-BE49-F238E27FC236}">
                <a16:creationId xmlns:a16="http://schemas.microsoft.com/office/drawing/2014/main" id="{D6D87395-027E-D1A4-5FCA-3D74D60C56C0}"/>
              </a:ext>
            </a:extLst>
          </p:cNvPr>
          <p:cNvGrpSpPr/>
          <p:nvPr/>
        </p:nvGrpSpPr>
        <p:grpSpPr>
          <a:xfrm>
            <a:off x="1052894" y="5170576"/>
            <a:ext cx="272832" cy="940132"/>
            <a:chOff x="6769770" y="5418226"/>
            <a:chExt cx="272832" cy="940132"/>
          </a:xfrm>
        </p:grpSpPr>
        <p:sp>
          <p:nvSpPr>
            <p:cNvPr id="993" name="TextBox 992">
              <a:extLst>
                <a:ext uri="{FF2B5EF4-FFF2-40B4-BE49-F238E27FC236}">
                  <a16:creationId xmlns:a16="http://schemas.microsoft.com/office/drawing/2014/main" id="{8B0C0925-E27C-6C5A-2088-9BD51590E3AB}"/>
                </a:ext>
              </a:extLst>
            </p:cNvPr>
            <p:cNvSpPr txBox="1"/>
            <p:nvPr/>
          </p:nvSpPr>
          <p:spPr>
            <a:xfrm>
              <a:off x="6769770" y="5418226"/>
              <a:ext cx="272832"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0</a:t>
              </a:r>
            </a:p>
          </p:txBody>
        </p:sp>
        <p:sp>
          <p:nvSpPr>
            <p:cNvPr id="994" name="TextBox 993">
              <a:extLst>
                <a:ext uri="{FF2B5EF4-FFF2-40B4-BE49-F238E27FC236}">
                  <a16:creationId xmlns:a16="http://schemas.microsoft.com/office/drawing/2014/main" id="{77345126-8054-E4B6-9772-63FEA2277D66}"/>
                </a:ext>
              </a:extLst>
            </p:cNvPr>
            <p:cNvSpPr txBox="1"/>
            <p:nvPr/>
          </p:nvSpPr>
          <p:spPr>
            <a:xfrm>
              <a:off x="6820586" y="5997562"/>
              <a:ext cx="171201"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229</a:t>
              </a:r>
            </a:p>
          </p:txBody>
        </p:sp>
        <p:sp>
          <p:nvSpPr>
            <p:cNvPr id="995" name="TextBox 994">
              <a:extLst>
                <a:ext uri="{FF2B5EF4-FFF2-40B4-BE49-F238E27FC236}">
                  <a16:creationId xmlns:a16="http://schemas.microsoft.com/office/drawing/2014/main" id="{76EF67F2-FDBA-518B-CC06-AAEC7B93A7F4}"/>
                </a:ext>
              </a:extLst>
            </p:cNvPr>
            <p:cNvSpPr txBox="1"/>
            <p:nvPr/>
          </p:nvSpPr>
          <p:spPr>
            <a:xfrm>
              <a:off x="6820586" y="6204470"/>
              <a:ext cx="171201"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232</a:t>
              </a:r>
            </a:p>
          </p:txBody>
        </p:sp>
      </p:grpSp>
      <p:grpSp>
        <p:nvGrpSpPr>
          <p:cNvPr id="678" name="Group 677">
            <a:extLst>
              <a:ext uri="{FF2B5EF4-FFF2-40B4-BE49-F238E27FC236}">
                <a16:creationId xmlns:a16="http://schemas.microsoft.com/office/drawing/2014/main" id="{478C167F-7D65-4E98-A0E9-C933DB78D3CD}"/>
              </a:ext>
            </a:extLst>
          </p:cNvPr>
          <p:cNvGrpSpPr/>
          <p:nvPr/>
        </p:nvGrpSpPr>
        <p:grpSpPr>
          <a:xfrm>
            <a:off x="5803374" y="5170576"/>
            <a:ext cx="360997" cy="940132"/>
            <a:chOff x="11516811" y="5418226"/>
            <a:chExt cx="360997" cy="940132"/>
          </a:xfrm>
        </p:grpSpPr>
        <p:sp>
          <p:nvSpPr>
            <p:cNvPr id="990" name="TextBox 989">
              <a:extLst>
                <a:ext uri="{FF2B5EF4-FFF2-40B4-BE49-F238E27FC236}">
                  <a16:creationId xmlns:a16="http://schemas.microsoft.com/office/drawing/2014/main" id="{F00B1D59-F554-1108-D8C8-CC78E148DA03}"/>
                </a:ext>
              </a:extLst>
            </p:cNvPr>
            <p:cNvSpPr txBox="1"/>
            <p:nvPr/>
          </p:nvSpPr>
          <p:spPr>
            <a:xfrm>
              <a:off x="11516811"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60</a:t>
              </a:r>
            </a:p>
          </p:txBody>
        </p:sp>
        <p:sp>
          <p:nvSpPr>
            <p:cNvPr id="991" name="TextBox 990">
              <a:extLst>
                <a:ext uri="{FF2B5EF4-FFF2-40B4-BE49-F238E27FC236}">
                  <a16:creationId xmlns:a16="http://schemas.microsoft.com/office/drawing/2014/main" id="{AB0C085E-C87F-D42E-2F9C-3391120C0756}"/>
                </a:ext>
              </a:extLst>
            </p:cNvPr>
            <p:cNvSpPr txBox="1"/>
            <p:nvPr/>
          </p:nvSpPr>
          <p:spPr>
            <a:xfrm>
              <a:off x="11663646" y="5997562"/>
              <a:ext cx="67327"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0</a:t>
              </a:r>
            </a:p>
          </p:txBody>
        </p:sp>
        <p:sp>
          <p:nvSpPr>
            <p:cNvPr id="992" name="TextBox 991">
              <a:extLst>
                <a:ext uri="{FF2B5EF4-FFF2-40B4-BE49-F238E27FC236}">
                  <a16:creationId xmlns:a16="http://schemas.microsoft.com/office/drawing/2014/main" id="{C506A156-B04C-CB3E-4061-D866AEBA6C2A}"/>
                </a:ext>
              </a:extLst>
            </p:cNvPr>
            <p:cNvSpPr txBox="1"/>
            <p:nvPr/>
          </p:nvSpPr>
          <p:spPr>
            <a:xfrm>
              <a:off x="11663646" y="6204470"/>
              <a:ext cx="67327"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A69F9F"/>
                  </a:solidFill>
                  <a:effectLst/>
                  <a:uLnTx/>
                  <a:uFillTx/>
                  <a:latin typeface="Trebuchet MS" panose="020B0603020202020204"/>
                  <a:ea typeface="+mn-ea"/>
                  <a:cs typeface="+mn-cs"/>
                  <a:sym typeface="TrebuchetMS"/>
                  <a:rtl val="0"/>
                </a:rPr>
                <a:t>0</a:t>
              </a:r>
            </a:p>
          </p:txBody>
        </p:sp>
      </p:grpSp>
      <p:grpSp>
        <p:nvGrpSpPr>
          <p:cNvPr id="679" name="Group 678">
            <a:extLst>
              <a:ext uri="{FF2B5EF4-FFF2-40B4-BE49-F238E27FC236}">
                <a16:creationId xmlns:a16="http://schemas.microsoft.com/office/drawing/2014/main" id="{913FF281-A9B6-C358-35D0-FFE2E000165E}"/>
              </a:ext>
            </a:extLst>
          </p:cNvPr>
          <p:cNvGrpSpPr/>
          <p:nvPr/>
        </p:nvGrpSpPr>
        <p:grpSpPr>
          <a:xfrm>
            <a:off x="5325959" y="5170576"/>
            <a:ext cx="360997" cy="940132"/>
            <a:chOff x="10888138" y="5418226"/>
            <a:chExt cx="360997" cy="940132"/>
          </a:xfrm>
        </p:grpSpPr>
        <p:sp>
          <p:nvSpPr>
            <p:cNvPr id="987" name="TextBox 986">
              <a:extLst>
                <a:ext uri="{FF2B5EF4-FFF2-40B4-BE49-F238E27FC236}">
                  <a16:creationId xmlns:a16="http://schemas.microsoft.com/office/drawing/2014/main" id="{C30FC482-98E8-CBAE-3395-7F78EA8CE8A1}"/>
                </a:ext>
              </a:extLst>
            </p:cNvPr>
            <p:cNvSpPr txBox="1"/>
            <p:nvPr/>
          </p:nvSpPr>
          <p:spPr>
            <a:xfrm>
              <a:off x="10888138"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54</a:t>
              </a:r>
            </a:p>
          </p:txBody>
        </p:sp>
        <p:sp>
          <p:nvSpPr>
            <p:cNvPr id="988" name="TextBox 987">
              <a:extLst>
                <a:ext uri="{FF2B5EF4-FFF2-40B4-BE49-F238E27FC236}">
                  <a16:creationId xmlns:a16="http://schemas.microsoft.com/office/drawing/2014/main" id="{2848BDBB-2DF4-0F7D-3DDF-59F17757677C}"/>
                </a:ext>
              </a:extLst>
            </p:cNvPr>
            <p:cNvSpPr txBox="1"/>
            <p:nvPr/>
          </p:nvSpPr>
          <p:spPr>
            <a:xfrm>
              <a:off x="11034973" y="5997562"/>
              <a:ext cx="67326"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6</a:t>
              </a:r>
            </a:p>
          </p:txBody>
        </p:sp>
        <p:sp>
          <p:nvSpPr>
            <p:cNvPr id="989" name="TextBox 988">
              <a:extLst>
                <a:ext uri="{FF2B5EF4-FFF2-40B4-BE49-F238E27FC236}">
                  <a16:creationId xmlns:a16="http://schemas.microsoft.com/office/drawing/2014/main" id="{C28DB6AC-9038-5E10-8392-FCD97BF0E105}"/>
                </a:ext>
              </a:extLst>
            </p:cNvPr>
            <p:cNvSpPr txBox="1"/>
            <p:nvPr/>
          </p:nvSpPr>
          <p:spPr>
            <a:xfrm>
              <a:off x="11034973" y="6204470"/>
              <a:ext cx="67326"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A69F9F"/>
                  </a:solidFill>
                  <a:effectLst/>
                  <a:uLnTx/>
                  <a:uFillTx/>
                  <a:latin typeface="Trebuchet MS" panose="020B0603020202020204"/>
                  <a:ea typeface="+mn-ea"/>
                  <a:cs typeface="+mn-cs"/>
                  <a:sym typeface="TrebuchetMS"/>
                  <a:rtl val="0"/>
                </a:rPr>
                <a:t>7</a:t>
              </a:r>
            </a:p>
          </p:txBody>
        </p:sp>
      </p:grpSp>
      <p:grpSp>
        <p:nvGrpSpPr>
          <p:cNvPr id="680" name="Group 679">
            <a:extLst>
              <a:ext uri="{FF2B5EF4-FFF2-40B4-BE49-F238E27FC236}">
                <a16:creationId xmlns:a16="http://schemas.microsoft.com/office/drawing/2014/main" id="{8A7549A1-7D7B-6C98-7B6D-D0130E74487F}"/>
              </a:ext>
            </a:extLst>
          </p:cNvPr>
          <p:cNvGrpSpPr/>
          <p:nvPr/>
        </p:nvGrpSpPr>
        <p:grpSpPr>
          <a:xfrm>
            <a:off x="4851090" y="5170576"/>
            <a:ext cx="360997" cy="940132"/>
            <a:chOff x="10378893" y="5418226"/>
            <a:chExt cx="360997" cy="940132"/>
          </a:xfrm>
        </p:grpSpPr>
        <p:sp>
          <p:nvSpPr>
            <p:cNvPr id="984" name="TextBox 983">
              <a:extLst>
                <a:ext uri="{FF2B5EF4-FFF2-40B4-BE49-F238E27FC236}">
                  <a16:creationId xmlns:a16="http://schemas.microsoft.com/office/drawing/2014/main" id="{E0BCB14E-9AE3-1EF5-D008-0E9A300833B4}"/>
                </a:ext>
              </a:extLst>
            </p:cNvPr>
            <p:cNvSpPr txBox="1"/>
            <p:nvPr/>
          </p:nvSpPr>
          <p:spPr>
            <a:xfrm>
              <a:off x="10378893"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48</a:t>
              </a:r>
            </a:p>
          </p:txBody>
        </p:sp>
        <p:sp>
          <p:nvSpPr>
            <p:cNvPr id="985" name="TextBox 984">
              <a:extLst>
                <a:ext uri="{FF2B5EF4-FFF2-40B4-BE49-F238E27FC236}">
                  <a16:creationId xmlns:a16="http://schemas.microsoft.com/office/drawing/2014/main" id="{318763A9-D0D6-E8D1-1738-5E9CF66D39AA}"/>
                </a:ext>
              </a:extLst>
            </p:cNvPr>
            <p:cNvSpPr txBox="1"/>
            <p:nvPr/>
          </p:nvSpPr>
          <p:spPr>
            <a:xfrm>
              <a:off x="10492065" y="5997562"/>
              <a:ext cx="134653"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23</a:t>
              </a:r>
            </a:p>
          </p:txBody>
        </p:sp>
        <p:sp>
          <p:nvSpPr>
            <p:cNvPr id="986" name="TextBox 985">
              <a:extLst>
                <a:ext uri="{FF2B5EF4-FFF2-40B4-BE49-F238E27FC236}">
                  <a16:creationId xmlns:a16="http://schemas.microsoft.com/office/drawing/2014/main" id="{3E02FB8E-3BF4-E877-4A27-C3C251C84711}"/>
                </a:ext>
              </a:extLst>
            </p:cNvPr>
            <p:cNvSpPr txBox="1"/>
            <p:nvPr/>
          </p:nvSpPr>
          <p:spPr>
            <a:xfrm>
              <a:off x="10502324" y="6204470"/>
              <a:ext cx="114134"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20</a:t>
              </a:r>
            </a:p>
          </p:txBody>
        </p:sp>
      </p:grpSp>
      <p:grpSp>
        <p:nvGrpSpPr>
          <p:cNvPr id="681" name="Group 680">
            <a:extLst>
              <a:ext uri="{FF2B5EF4-FFF2-40B4-BE49-F238E27FC236}">
                <a16:creationId xmlns:a16="http://schemas.microsoft.com/office/drawing/2014/main" id="{80308F40-628C-FEBE-A430-06764AED97AB}"/>
              </a:ext>
            </a:extLst>
          </p:cNvPr>
          <p:cNvGrpSpPr/>
          <p:nvPr/>
        </p:nvGrpSpPr>
        <p:grpSpPr>
          <a:xfrm>
            <a:off x="1535693" y="5170576"/>
            <a:ext cx="272832" cy="940132"/>
            <a:chOff x="7121939" y="5418226"/>
            <a:chExt cx="272832" cy="940132"/>
          </a:xfrm>
        </p:grpSpPr>
        <p:sp>
          <p:nvSpPr>
            <p:cNvPr id="981" name="TextBox 980">
              <a:extLst>
                <a:ext uri="{FF2B5EF4-FFF2-40B4-BE49-F238E27FC236}">
                  <a16:creationId xmlns:a16="http://schemas.microsoft.com/office/drawing/2014/main" id="{E821F3D3-4FDF-A54F-1FA4-8D6958B7A859}"/>
                </a:ext>
              </a:extLst>
            </p:cNvPr>
            <p:cNvSpPr txBox="1"/>
            <p:nvPr/>
          </p:nvSpPr>
          <p:spPr>
            <a:xfrm>
              <a:off x="7121939" y="5418226"/>
              <a:ext cx="272832"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6</a:t>
              </a:r>
            </a:p>
          </p:txBody>
        </p:sp>
        <p:sp>
          <p:nvSpPr>
            <p:cNvPr id="982" name="TextBox 981">
              <a:extLst>
                <a:ext uri="{FF2B5EF4-FFF2-40B4-BE49-F238E27FC236}">
                  <a16:creationId xmlns:a16="http://schemas.microsoft.com/office/drawing/2014/main" id="{6C1C2B48-6441-14FB-B10F-915BE5D3B9D0}"/>
                </a:ext>
              </a:extLst>
            </p:cNvPr>
            <p:cNvSpPr txBox="1"/>
            <p:nvPr/>
          </p:nvSpPr>
          <p:spPr>
            <a:xfrm>
              <a:off x="7172754"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216</a:t>
              </a:r>
            </a:p>
          </p:txBody>
        </p:sp>
        <p:sp>
          <p:nvSpPr>
            <p:cNvPr id="983" name="TextBox 982">
              <a:extLst>
                <a:ext uri="{FF2B5EF4-FFF2-40B4-BE49-F238E27FC236}">
                  <a16:creationId xmlns:a16="http://schemas.microsoft.com/office/drawing/2014/main" id="{83A2D071-C700-8289-609F-A7B5217AB567}"/>
                </a:ext>
              </a:extLst>
            </p:cNvPr>
            <p:cNvSpPr txBox="1"/>
            <p:nvPr/>
          </p:nvSpPr>
          <p:spPr>
            <a:xfrm>
              <a:off x="7172754"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206</a:t>
              </a:r>
            </a:p>
          </p:txBody>
        </p:sp>
      </p:grpSp>
      <p:grpSp>
        <p:nvGrpSpPr>
          <p:cNvPr id="684" name="Group 683">
            <a:extLst>
              <a:ext uri="{FF2B5EF4-FFF2-40B4-BE49-F238E27FC236}">
                <a16:creationId xmlns:a16="http://schemas.microsoft.com/office/drawing/2014/main" id="{6F674F33-1BE7-1636-9AD4-C4252E92162C}"/>
              </a:ext>
            </a:extLst>
          </p:cNvPr>
          <p:cNvGrpSpPr/>
          <p:nvPr/>
        </p:nvGrpSpPr>
        <p:grpSpPr>
          <a:xfrm>
            <a:off x="1968021" y="5170576"/>
            <a:ext cx="360996" cy="940132"/>
            <a:chOff x="7444259" y="5418226"/>
            <a:chExt cx="360996" cy="940132"/>
          </a:xfrm>
        </p:grpSpPr>
        <p:sp>
          <p:nvSpPr>
            <p:cNvPr id="972" name="TextBox 971">
              <a:extLst>
                <a:ext uri="{FF2B5EF4-FFF2-40B4-BE49-F238E27FC236}">
                  <a16:creationId xmlns:a16="http://schemas.microsoft.com/office/drawing/2014/main" id="{BDC7121B-F332-2EFE-B2F9-7969E50D687B}"/>
                </a:ext>
              </a:extLst>
            </p:cNvPr>
            <p:cNvSpPr txBox="1"/>
            <p:nvPr/>
          </p:nvSpPr>
          <p:spPr>
            <a:xfrm>
              <a:off x="7444259"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12</a:t>
              </a:r>
            </a:p>
          </p:txBody>
        </p:sp>
        <p:sp>
          <p:nvSpPr>
            <p:cNvPr id="973" name="TextBox 972">
              <a:extLst>
                <a:ext uri="{FF2B5EF4-FFF2-40B4-BE49-F238E27FC236}">
                  <a16:creationId xmlns:a16="http://schemas.microsoft.com/office/drawing/2014/main" id="{6800B5C3-4829-2FFC-4863-4E525F1DC4F3}"/>
                </a:ext>
              </a:extLst>
            </p:cNvPr>
            <p:cNvSpPr txBox="1"/>
            <p:nvPr/>
          </p:nvSpPr>
          <p:spPr>
            <a:xfrm>
              <a:off x="7539156"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187</a:t>
              </a:r>
            </a:p>
          </p:txBody>
        </p:sp>
        <p:sp>
          <p:nvSpPr>
            <p:cNvPr id="974" name="TextBox 973">
              <a:extLst>
                <a:ext uri="{FF2B5EF4-FFF2-40B4-BE49-F238E27FC236}">
                  <a16:creationId xmlns:a16="http://schemas.microsoft.com/office/drawing/2014/main" id="{53F38A87-0C8B-2925-C075-C4831EB87AFE}"/>
                </a:ext>
              </a:extLst>
            </p:cNvPr>
            <p:cNvSpPr txBox="1"/>
            <p:nvPr/>
          </p:nvSpPr>
          <p:spPr>
            <a:xfrm>
              <a:off x="7539156"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197</a:t>
              </a:r>
            </a:p>
          </p:txBody>
        </p:sp>
      </p:grpSp>
      <p:grpSp>
        <p:nvGrpSpPr>
          <p:cNvPr id="686" name="Group 685">
            <a:extLst>
              <a:ext uri="{FF2B5EF4-FFF2-40B4-BE49-F238E27FC236}">
                <a16:creationId xmlns:a16="http://schemas.microsoft.com/office/drawing/2014/main" id="{032E4DB1-C16E-2B76-4996-106A6A397670}"/>
              </a:ext>
            </a:extLst>
          </p:cNvPr>
          <p:cNvGrpSpPr/>
          <p:nvPr/>
        </p:nvGrpSpPr>
        <p:grpSpPr>
          <a:xfrm>
            <a:off x="2446717" y="5170576"/>
            <a:ext cx="360996" cy="940132"/>
            <a:chOff x="7947019" y="5418226"/>
            <a:chExt cx="360996" cy="940132"/>
          </a:xfrm>
        </p:grpSpPr>
        <p:sp>
          <p:nvSpPr>
            <p:cNvPr id="966" name="TextBox 965">
              <a:extLst>
                <a:ext uri="{FF2B5EF4-FFF2-40B4-BE49-F238E27FC236}">
                  <a16:creationId xmlns:a16="http://schemas.microsoft.com/office/drawing/2014/main" id="{4E5E27AD-8744-0AB5-1B64-C62F4C18B5FB}"/>
                </a:ext>
              </a:extLst>
            </p:cNvPr>
            <p:cNvSpPr txBox="1"/>
            <p:nvPr/>
          </p:nvSpPr>
          <p:spPr>
            <a:xfrm>
              <a:off x="7947019"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18</a:t>
              </a:r>
            </a:p>
          </p:txBody>
        </p:sp>
        <p:sp>
          <p:nvSpPr>
            <p:cNvPr id="967" name="TextBox 966">
              <a:extLst>
                <a:ext uri="{FF2B5EF4-FFF2-40B4-BE49-F238E27FC236}">
                  <a16:creationId xmlns:a16="http://schemas.microsoft.com/office/drawing/2014/main" id="{844D92FC-E2DB-6437-753E-515E56BFF876}"/>
                </a:ext>
              </a:extLst>
            </p:cNvPr>
            <p:cNvSpPr txBox="1"/>
            <p:nvPr/>
          </p:nvSpPr>
          <p:spPr>
            <a:xfrm>
              <a:off x="8041916"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176</a:t>
              </a:r>
            </a:p>
          </p:txBody>
        </p:sp>
        <p:sp>
          <p:nvSpPr>
            <p:cNvPr id="968" name="TextBox 967">
              <a:extLst>
                <a:ext uri="{FF2B5EF4-FFF2-40B4-BE49-F238E27FC236}">
                  <a16:creationId xmlns:a16="http://schemas.microsoft.com/office/drawing/2014/main" id="{C3480299-9DF7-98FB-E080-C9D4080854EE}"/>
                </a:ext>
              </a:extLst>
            </p:cNvPr>
            <p:cNvSpPr txBox="1"/>
            <p:nvPr/>
          </p:nvSpPr>
          <p:spPr>
            <a:xfrm>
              <a:off x="8041916"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178</a:t>
              </a:r>
            </a:p>
          </p:txBody>
        </p:sp>
      </p:grpSp>
      <p:grpSp>
        <p:nvGrpSpPr>
          <p:cNvPr id="688" name="Group 687">
            <a:extLst>
              <a:ext uri="{FF2B5EF4-FFF2-40B4-BE49-F238E27FC236}">
                <a16:creationId xmlns:a16="http://schemas.microsoft.com/office/drawing/2014/main" id="{DE1798BE-C918-E1B9-8055-5E454D4AE7C3}"/>
              </a:ext>
            </a:extLst>
          </p:cNvPr>
          <p:cNvGrpSpPr/>
          <p:nvPr/>
        </p:nvGrpSpPr>
        <p:grpSpPr>
          <a:xfrm>
            <a:off x="2925746" y="5170576"/>
            <a:ext cx="360996" cy="940132"/>
            <a:chOff x="8456988" y="5418226"/>
            <a:chExt cx="360996" cy="940132"/>
          </a:xfrm>
        </p:grpSpPr>
        <p:sp>
          <p:nvSpPr>
            <p:cNvPr id="960" name="TextBox 959">
              <a:extLst>
                <a:ext uri="{FF2B5EF4-FFF2-40B4-BE49-F238E27FC236}">
                  <a16:creationId xmlns:a16="http://schemas.microsoft.com/office/drawing/2014/main" id="{10E5FE97-C4D2-B733-62D3-97D1AFA4193B}"/>
                </a:ext>
              </a:extLst>
            </p:cNvPr>
            <p:cNvSpPr txBox="1"/>
            <p:nvPr/>
          </p:nvSpPr>
          <p:spPr>
            <a:xfrm>
              <a:off x="8456988"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24</a:t>
              </a:r>
            </a:p>
          </p:txBody>
        </p:sp>
        <p:sp>
          <p:nvSpPr>
            <p:cNvPr id="961" name="TextBox 960">
              <a:extLst>
                <a:ext uri="{FF2B5EF4-FFF2-40B4-BE49-F238E27FC236}">
                  <a16:creationId xmlns:a16="http://schemas.microsoft.com/office/drawing/2014/main" id="{4A0AAC4E-26D4-0571-2AE8-FE5B4ADC7D46}"/>
                </a:ext>
              </a:extLst>
            </p:cNvPr>
            <p:cNvSpPr txBox="1"/>
            <p:nvPr/>
          </p:nvSpPr>
          <p:spPr>
            <a:xfrm>
              <a:off x="8551885"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166</a:t>
              </a:r>
            </a:p>
          </p:txBody>
        </p:sp>
        <p:sp>
          <p:nvSpPr>
            <p:cNvPr id="962" name="TextBox 961">
              <a:extLst>
                <a:ext uri="{FF2B5EF4-FFF2-40B4-BE49-F238E27FC236}">
                  <a16:creationId xmlns:a16="http://schemas.microsoft.com/office/drawing/2014/main" id="{759CB3D7-B1B7-AFE5-152F-55BB81F9C986}"/>
                </a:ext>
              </a:extLst>
            </p:cNvPr>
            <p:cNvSpPr txBox="1"/>
            <p:nvPr/>
          </p:nvSpPr>
          <p:spPr>
            <a:xfrm>
              <a:off x="8551885"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161</a:t>
              </a:r>
            </a:p>
          </p:txBody>
        </p:sp>
      </p:grpSp>
      <p:grpSp>
        <p:nvGrpSpPr>
          <p:cNvPr id="690" name="Group 689">
            <a:extLst>
              <a:ext uri="{FF2B5EF4-FFF2-40B4-BE49-F238E27FC236}">
                <a16:creationId xmlns:a16="http://schemas.microsoft.com/office/drawing/2014/main" id="{0173071F-6178-A929-848A-3461F0B3AAA1}"/>
              </a:ext>
            </a:extLst>
          </p:cNvPr>
          <p:cNvGrpSpPr/>
          <p:nvPr/>
        </p:nvGrpSpPr>
        <p:grpSpPr>
          <a:xfrm>
            <a:off x="3404779" y="5170576"/>
            <a:ext cx="360996" cy="940132"/>
            <a:chOff x="8966957" y="5418226"/>
            <a:chExt cx="360996" cy="940132"/>
          </a:xfrm>
        </p:grpSpPr>
        <p:sp>
          <p:nvSpPr>
            <p:cNvPr id="954" name="TextBox 953">
              <a:extLst>
                <a:ext uri="{FF2B5EF4-FFF2-40B4-BE49-F238E27FC236}">
                  <a16:creationId xmlns:a16="http://schemas.microsoft.com/office/drawing/2014/main" id="{66C7AE23-765B-5D7A-CE9C-CB29E4D3693D}"/>
                </a:ext>
              </a:extLst>
            </p:cNvPr>
            <p:cNvSpPr txBox="1"/>
            <p:nvPr/>
          </p:nvSpPr>
          <p:spPr>
            <a:xfrm>
              <a:off x="8966957" y="5418226"/>
              <a:ext cx="360996"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30</a:t>
              </a:r>
            </a:p>
          </p:txBody>
        </p:sp>
        <p:sp>
          <p:nvSpPr>
            <p:cNvPr id="955" name="TextBox 954">
              <a:extLst>
                <a:ext uri="{FF2B5EF4-FFF2-40B4-BE49-F238E27FC236}">
                  <a16:creationId xmlns:a16="http://schemas.microsoft.com/office/drawing/2014/main" id="{49AC14C3-1310-0F4B-8BB4-AC28FCBE45E7}"/>
                </a:ext>
              </a:extLst>
            </p:cNvPr>
            <p:cNvSpPr txBox="1"/>
            <p:nvPr/>
          </p:nvSpPr>
          <p:spPr>
            <a:xfrm>
              <a:off x="9061854"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161</a:t>
              </a:r>
            </a:p>
          </p:txBody>
        </p:sp>
        <p:sp>
          <p:nvSpPr>
            <p:cNvPr id="956" name="TextBox 955">
              <a:extLst>
                <a:ext uri="{FF2B5EF4-FFF2-40B4-BE49-F238E27FC236}">
                  <a16:creationId xmlns:a16="http://schemas.microsoft.com/office/drawing/2014/main" id="{FF9EE202-BBC7-EB59-6379-8C70F3B3CE07}"/>
                </a:ext>
              </a:extLst>
            </p:cNvPr>
            <p:cNvSpPr txBox="1"/>
            <p:nvPr/>
          </p:nvSpPr>
          <p:spPr>
            <a:xfrm>
              <a:off x="9061854"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152</a:t>
              </a:r>
            </a:p>
          </p:txBody>
        </p:sp>
      </p:grpSp>
      <p:grpSp>
        <p:nvGrpSpPr>
          <p:cNvPr id="692" name="Group 691">
            <a:extLst>
              <a:ext uri="{FF2B5EF4-FFF2-40B4-BE49-F238E27FC236}">
                <a16:creationId xmlns:a16="http://schemas.microsoft.com/office/drawing/2014/main" id="{EA10C1EB-E7FE-CDC8-E125-65CEE2876D72}"/>
              </a:ext>
            </a:extLst>
          </p:cNvPr>
          <p:cNvGrpSpPr/>
          <p:nvPr/>
        </p:nvGrpSpPr>
        <p:grpSpPr>
          <a:xfrm>
            <a:off x="3887247" y="5170576"/>
            <a:ext cx="360997" cy="940132"/>
            <a:chOff x="9476926" y="5418226"/>
            <a:chExt cx="360997" cy="940132"/>
          </a:xfrm>
        </p:grpSpPr>
        <p:sp>
          <p:nvSpPr>
            <p:cNvPr id="948" name="TextBox 947">
              <a:extLst>
                <a:ext uri="{FF2B5EF4-FFF2-40B4-BE49-F238E27FC236}">
                  <a16:creationId xmlns:a16="http://schemas.microsoft.com/office/drawing/2014/main" id="{528EC504-D13E-6AC5-C82F-DAC24ECE86C8}"/>
                </a:ext>
              </a:extLst>
            </p:cNvPr>
            <p:cNvSpPr txBox="1"/>
            <p:nvPr/>
          </p:nvSpPr>
          <p:spPr>
            <a:xfrm>
              <a:off x="9476926"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36</a:t>
              </a:r>
            </a:p>
          </p:txBody>
        </p:sp>
        <p:sp>
          <p:nvSpPr>
            <p:cNvPr id="949" name="TextBox 948">
              <a:extLst>
                <a:ext uri="{FF2B5EF4-FFF2-40B4-BE49-F238E27FC236}">
                  <a16:creationId xmlns:a16="http://schemas.microsoft.com/office/drawing/2014/main" id="{2E2CAA85-7E42-C850-9E88-DFE2B856E730}"/>
                </a:ext>
              </a:extLst>
            </p:cNvPr>
            <p:cNvSpPr txBox="1"/>
            <p:nvPr/>
          </p:nvSpPr>
          <p:spPr>
            <a:xfrm>
              <a:off x="9571823" y="5997562"/>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097789"/>
                  </a:solidFill>
                  <a:effectLst/>
                  <a:uLnTx/>
                  <a:uFillTx/>
                  <a:latin typeface="Trebuchet MS" panose="020B0603020202020204"/>
                  <a:ea typeface="+mn-ea"/>
                  <a:cs typeface="+mn-cs"/>
                  <a:sym typeface="TrebuchetMS"/>
                  <a:rtl val="0"/>
                </a:rPr>
                <a:t>114</a:t>
              </a:r>
            </a:p>
          </p:txBody>
        </p:sp>
        <p:sp>
          <p:nvSpPr>
            <p:cNvPr id="950" name="TextBox 949">
              <a:extLst>
                <a:ext uri="{FF2B5EF4-FFF2-40B4-BE49-F238E27FC236}">
                  <a16:creationId xmlns:a16="http://schemas.microsoft.com/office/drawing/2014/main" id="{584F6116-8829-08C7-0F7A-7886E85ECFA0}"/>
                </a:ext>
              </a:extLst>
            </p:cNvPr>
            <p:cNvSpPr txBox="1"/>
            <p:nvPr/>
          </p:nvSpPr>
          <p:spPr>
            <a:xfrm>
              <a:off x="9571823" y="6204470"/>
              <a:ext cx="171202"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103</a:t>
              </a:r>
            </a:p>
          </p:txBody>
        </p:sp>
      </p:grpSp>
      <p:grpSp>
        <p:nvGrpSpPr>
          <p:cNvPr id="694" name="Group 693">
            <a:extLst>
              <a:ext uri="{FF2B5EF4-FFF2-40B4-BE49-F238E27FC236}">
                <a16:creationId xmlns:a16="http://schemas.microsoft.com/office/drawing/2014/main" id="{56CB0EA1-EB5D-DD83-9B27-40D861E2CEA0}"/>
              </a:ext>
            </a:extLst>
          </p:cNvPr>
          <p:cNvGrpSpPr/>
          <p:nvPr/>
        </p:nvGrpSpPr>
        <p:grpSpPr>
          <a:xfrm>
            <a:off x="4369129" y="5170576"/>
            <a:ext cx="360997" cy="940132"/>
            <a:chOff x="9958808" y="5418226"/>
            <a:chExt cx="360997" cy="940132"/>
          </a:xfrm>
        </p:grpSpPr>
        <p:sp>
          <p:nvSpPr>
            <p:cNvPr id="942" name="TextBox 941">
              <a:extLst>
                <a:ext uri="{FF2B5EF4-FFF2-40B4-BE49-F238E27FC236}">
                  <a16:creationId xmlns:a16="http://schemas.microsoft.com/office/drawing/2014/main" id="{420AFD78-488F-A39D-E3F0-13520E54F76C}"/>
                </a:ext>
              </a:extLst>
            </p:cNvPr>
            <p:cNvSpPr txBox="1"/>
            <p:nvPr/>
          </p:nvSpPr>
          <p:spPr>
            <a:xfrm>
              <a:off x="9958808" y="5418226"/>
              <a:ext cx="360997" cy="292388"/>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solidFill>
                    <a:srgbClr val="433F3F"/>
                  </a:solidFill>
                  <a:effectLst/>
                  <a:uLnTx/>
                  <a:uFillTx/>
                  <a:latin typeface="Trebuchet MS" panose="020B0603020202020204"/>
                  <a:ea typeface="+mn-ea"/>
                  <a:cs typeface="+mn-cs"/>
                  <a:sym typeface="TrebuchetMS"/>
                  <a:rtl val="0"/>
                </a:rPr>
                <a:t>42</a:t>
              </a:r>
            </a:p>
          </p:txBody>
        </p:sp>
        <p:sp>
          <p:nvSpPr>
            <p:cNvPr id="943" name="TextBox 942">
              <a:extLst>
                <a:ext uri="{FF2B5EF4-FFF2-40B4-BE49-F238E27FC236}">
                  <a16:creationId xmlns:a16="http://schemas.microsoft.com/office/drawing/2014/main" id="{61A91AEA-C45B-1DB1-D40C-6E217B81C60F}"/>
                </a:ext>
              </a:extLst>
            </p:cNvPr>
            <p:cNvSpPr txBox="1"/>
            <p:nvPr/>
          </p:nvSpPr>
          <p:spPr>
            <a:xfrm>
              <a:off x="10071980" y="5997562"/>
              <a:ext cx="134653"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
                  <a:rtl val="0"/>
                </a:rPr>
                <a:t>66</a:t>
              </a:r>
            </a:p>
          </p:txBody>
        </p:sp>
        <p:sp>
          <p:nvSpPr>
            <p:cNvPr id="944" name="TextBox 943">
              <a:extLst>
                <a:ext uri="{FF2B5EF4-FFF2-40B4-BE49-F238E27FC236}">
                  <a16:creationId xmlns:a16="http://schemas.microsoft.com/office/drawing/2014/main" id="{D4621587-707A-F47C-9529-1A500F78EE72}"/>
                </a:ext>
              </a:extLst>
            </p:cNvPr>
            <p:cNvSpPr txBox="1"/>
            <p:nvPr/>
          </p:nvSpPr>
          <p:spPr>
            <a:xfrm>
              <a:off x="10082239" y="6204470"/>
              <a:ext cx="114134" cy="153888"/>
            </a:xfrm>
            <a:prstGeom prst="rect">
              <a:avLst/>
            </a:prstGeom>
            <a:noFill/>
          </p:spPr>
          <p:txBody>
            <a:bodyPr wrap="non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0" normalizeH="0" baseline="0" noProof="0" dirty="0">
                  <a:ln/>
                  <a:solidFill>
                    <a:srgbClr val="A69F9F"/>
                  </a:solidFill>
                  <a:effectLst/>
                  <a:uLnTx/>
                  <a:uFillTx/>
                  <a:latin typeface="Trebuchet MS" panose="020B0603020202020204"/>
                  <a:ea typeface="+mn-ea"/>
                  <a:cs typeface="+mn-cs"/>
                  <a:sym typeface="TrebuchetMS"/>
                  <a:rtl val="0"/>
                </a:rPr>
                <a:t>52</a:t>
              </a:r>
            </a:p>
          </p:txBody>
        </p:sp>
      </p:grpSp>
      <p:sp>
        <p:nvSpPr>
          <p:cNvPr id="926" name="Freeform 925">
            <a:extLst>
              <a:ext uri="{FF2B5EF4-FFF2-40B4-BE49-F238E27FC236}">
                <a16:creationId xmlns:a16="http://schemas.microsoft.com/office/drawing/2014/main" id="{B86A6D4E-D713-BD23-B3EF-7F626846B1AF}"/>
              </a:ext>
            </a:extLst>
          </p:cNvPr>
          <p:cNvSpPr/>
          <p:nvPr/>
        </p:nvSpPr>
        <p:spPr>
          <a:xfrm>
            <a:off x="1191959" y="5137270"/>
            <a:ext cx="12715" cy="69920"/>
          </a:xfrm>
          <a:custGeom>
            <a:avLst/>
            <a:gdLst>
              <a:gd name="connsiteX0" fmla="*/ 0 w 8146"/>
              <a:gd name="connsiteY0" fmla="*/ 44797 h 44796"/>
              <a:gd name="connsiteX1" fmla="*/ 0 w 8146"/>
              <a:gd name="connsiteY1" fmla="*/ 0 h 44796"/>
            </a:gdLst>
            <a:ahLst/>
            <a:cxnLst>
              <a:cxn ang="0">
                <a:pos x="connsiteX0" y="connsiteY0"/>
              </a:cxn>
              <a:cxn ang="0">
                <a:pos x="connsiteX1" y="connsiteY1"/>
              </a:cxn>
            </a:cxnLst>
            <a:rect l="l" t="t" r="r" b="b"/>
            <a:pathLst>
              <a:path w="8146" h="44796">
                <a:moveTo>
                  <a:pt x="0" y="44797"/>
                </a:moveTo>
                <a:lnTo>
                  <a:pt x="0" y="0"/>
                </a:lnTo>
              </a:path>
            </a:pathLst>
          </a:custGeom>
          <a:ln w="5693"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927" name="TextBox 926">
            <a:extLst>
              <a:ext uri="{FF2B5EF4-FFF2-40B4-BE49-F238E27FC236}">
                <a16:creationId xmlns:a16="http://schemas.microsoft.com/office/drawing/2014/main" id="{BA015997-E40C-BE9A-AF39-1EA370157BCB}"/>
              </a:ext>
            </a:extLst>
          </p:cNvPr>
          <p:cNvSpPr txBox="1"/>
          <p:nvPr/>
        </p:nvSpPr>
        <p:spPr>
          <a:xfrm>
            <a:off x="2649264" y="3090720"/>
            <a:ext cx="519694"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rPr>
              <a:t>77%</a:t>
            </a:r>
          </a:p>
        </p:txBody>
      </p:sp>
      <p:sp>
        <p:nvSpPr>
          <p:cNvPr id="930" name="TextBox 929">
            <a:extLst>
              <a:ext uri="{FF2B5EF4-FFF2-40B4-BE49-F238E27FC236}">
                <a16:creationId xmlns:a16="http://schemas.microsoft.com/office/drawing/2014/main" id="{1E9E029F-3950-7EE2-4E6A-FB0979EF185D}"/>
              </a:ext>
            </a:extLst>
          </p:cNvPr>
          <p:cNvSpPr txBox="1"/>
          <p:nvPr/>
        </p:nvSpPr>
        <p:spPr>
          <a:xfrm>
            <a:off x="3528353" y="2841000"/>
            <a:ext cx="588623"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78%</a:t>
            </a:r>
            <a:r>
              <a:rPr kumimoji="0" lang="en-US" sz="1400" b="1" i="0" u="none" strike="noStrike" kern="1200" cap="none" spc="0" normalizeH="0" baseline="30000" noProof="0" dirty="0">
                <a:ln/>
                <a:solidFill>
                  <a:srgbClr val="097789"/>
                </a:solidFill>
                <a:effectLst/>
                <a:uLnTx/>
                <a:uFillTx/>
                <a:latin typeface="Trebuchet MS" panose="020B0603020202020204"/>
                <a:ea typeface="+mn-ea"/>
                <a:cs typeface="+mn-cs"/>
                <a:sym typeface="TrebuchetMS-Bold"/>
                <a:rtl val="0"/>
              </a:rPr>
              <a:t>b</a:t>
            </a:r>
            <a:endPar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endParaRPr>
          </a:p>
        </p:txBody>
      </p:sp>
      <p:sp>
        <p:nvSpPr>
          <p:cNvPr id="931" name="TextBox 930">
            <a:extLst>
              <a:ext uri="{FF2B5EF4-FFF2-40B4-BE49-F238E27FC236}">
                <a16:creationId xmlns:a16="http://schemas.microsoft.com/office/drawing/2014/main" id="{B0B7E10E-B7FC-59F8-91FE-2440853A023C}"/>
              </a:ext>
            </a:extLst>
          </p:cNvPr>
          <p:cNvSpPr txBox="1"/>
          <p:nvPr/>
        </p:nvSpPr>
        <p:spPr>
          <a:xfrm>
            <a:off x="3079925" y="3211927"/>
            <a:ext cx="580608"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rPr>
              <a:t>72%</a:t>
            </a:r>
            <a:r>
              <a:rPr kumimoji="0" lang="en-US" sz="1400" b="1" i="0" u="none" strike="noStrike" kern="1200" cap="none" spc="0" normalizeH="0" baseline="30000" noProof="0" dirty="0">
                <a:ln/>
                <a:solidFill>
                  <a:srgbClr val="A69F9F"/>
                </a:solidFill>
                <a:effectLst/>
                <a:uLnTx/>
                <a:uFillTx/>
                <a:latin typeface="Trebuchet MS" panose="020B0603020202020204"/>
                <a:ea typeface="+mn-ea"/>
                <a:cs typeface="+mn-cs"/>
                <a:sym typeface="TrebuchetMS-Bold"/>
                <a:rtl val="0"/>
              </a:rPr>
              <a:t>c</a:t>
            </a:r>
            <a:endParaRPr kumimoji="0" lang="en-US" sz="1400" b="1"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endParaRPr>
          </a:p>
        </p:txBody>
      </p:sp>
      <p:sp>
        <p:nvSpPr>
          <p:cNvPr id="932" name="TextBox 931">
            <a:extLst>
              <a:ext uri="{FF2B5EF4-FFF2-40B4-BE49-F238E27FC236}">
                <a16:creationId xmlns:a16="http://schemas.microsoft.com/office/drawing/2014/main" id="{F2AAE897-51BB-EAB6-66EF-2F21CA51D1D9}"/>
              </a:ext>
            </a:extLst>
          </p:cNvPr>
          <p:cNvSpPr txBox="1"/>
          <p:nvPr/>
        </p:nvSpPr>
        <p:spPr>
          <a:xfrm>
            <a:off x="3039124" y="2767095"/>
            <a:ext cx="519694" cy="3077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80%</a:t>
            </a:r>
          </a:p>
        </p:txBody>
      </p:sp>
      <p:sp>
        <p:nvSpPr>
          <p:cNvPr id="1004" name="Freeform 1003">
            <a:extLst>
              <a:ext uri="{FF2B5EF4-FFF2-40B4-BE49-F238E27FC236}">
                <a16:creationId xmlns:a16="http://schemas.microsoft.com/office/drawing/2014/main" id="{46BC4DC9-74C4-EE56-E8B6-31D17CFFA4DC}"/>
              </a:ext>
            </a:extLst>
          </p:cNvPr>
          <p:cNvSpPr/>
          <p:nvPr/>
        </p:nvSpPr>
        <p:spPr>
          <a:xfrm>
            <a:off x="1188514" y="5133183"/>
            <a:ext cx="12695" cy="67270"/>
          </a:xfrm>
          <a:custGeom>
            <a:avLst/>
            <a:gdLst>
              <a:gd name="connsiteX0" fmla="*/ 0 w 8146"/>
              <a:gd name="connsiteY0" fmla="*/ 43168 h 43167"/>
              <a:gd name="connsiteX1" fmla="*/ 0 w 8146"/>
              <a:gd name="connsiteY1" fmla="*/ 0 h 43167"/>
            </a:gdLst>
            <a:ahLst/>
            <a:cxnLst>
              <a:cxn ang="0">
                <a:pos x="connsiteX0" y="connsiteY0"/>
              </a:cxn>
              <a:cxn ang="0">
                <a:pos x="connsiteX1" y="connsiteY1"/>
              </a:cxn>
            </a:cxnLst>
            <a:rect l="l" t="t" r="r" b="b"/>
            <a:pathLst>
              <a:path w="8146" h="43167">
                <a:moveTo>
                  <a:pt x="0" y="43168"/>
                </a:moveTo>
                <a:lnTo>
                  <a:pt x="0" y="0"/>
                </a:lnTo>
              </a:path>
            </a:pathLst>
          </a:custGeom>
          <a:ln w="6506" cap="flat">
            <a:solidFill>
              <a:srgbClr val="4B4B4A"/>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06" name="Freeform 1005">
            <a:extLst>
              <a:ext uri="{FF2B5EF4-FFF2-40B4-BE49-F238E27FC236}">
                <a16:creationId xmlns:a16="http://schemas.microsoft.com/office/drawing/2014/main" id="{C49BE1CF-1847-BC8E-310A-2D56D829C097}"/>
              </a:ext>
            </a:extLst>
          </p:cNvPr>
          <p:cNvSpPr/>
          <p:nvPr/>
        </p:nvSpPr>
        <p:spPr>
          <a:xfrm>
            <a:off x="1189784" y="2543850"/>
            <a:ext cx="4684731" cy="1023040"/>
          </a:xfrm>
          <a:custGeom>
            <a:avLst/>
            <a:gdLst>
              <a:gd name="connsiteX0" fmla="*/ 0 w 3006161"/>
              <a:gd name="connsiteY0" fmla="*/ 0 h 656478"/>
              <a:gd name="connsiteX1" fmla="*/ 35846 w 3006161"/>
              <a:gd name="connsiteY1" fmla="*/ 0 h 656478"/>
              <a:gd name="connsiteX2" fmla="*/ 35846 w 3006161"/>
              <a:gd name="connsiteY2" fmla="*/ 8145 h 656478"/>
              <a:gd name="connsiteX3" fmla="*/ 50510 w 3006161"/>
              <a:gd name="connsiteY3" fmla="*/ 8145 h 656478"/>
              <a:gd name="connsiteX4" fmla="*/ 50510 w 3006161"/>
              <a:gd name="connsiteY4" fmla="*/ 17104 h 656478"/>
              <a:gd name="connsiteX5" fmla="*/ 116499 w 3006161"/>
              <a:gd name="connsiteY5" fmla="*/ 17104 h 656478"/>
              <a:gd name="connsiteX6" fmla="*/ 116499 w 3006161"/>
              <a:gd name="connsiteY6" fmla="*/ 21991 h 656478"/>
              <a:gd name="connsiteX7" fmla="*/ 142569 w 3006161"/>
              <a:gd name="connsiteY7" fmla="*/ 21991 h 656478"/>
              <a:gd name="connsiteX8" fmla="*/ 142569 w 3006161"/>
              <a:gd name="connsiteY8" fmla="*/ 39096 h 656478"/>
              <a:gd name="connsiteX9" fmla="*/ 171897 w 3006161"/>
              <a:gd name="connsiteY9" fmla="*/ 39096 h 656478"/>
              <a:gd name="connsiteX10" fmla="*/ 171897 w 3006161"/>
              <a:gd name="connsiteY10" fmla="*/ 51313 h 656478"/>
              <a:gd name="connsiteX11" fmla="*/ 254180 w 3006161"/>
              <a:gd name="connsiteY11" fmla="*/ 51313 h 656478"/>
              <a:gd name="connsiteX12" fmla="*/ 254180 w 3006161"/>
              <a:gd name="connsiteY12" fmla="*/ 83893 h 656478"/>
              <a:gd name="connsiteX13" fmla="*/ 355200 w 3006161"/>
              <a:gd name="connsiteY13" fmla="*/ 83893 h 656478"/>
              <a:gd name="connsiteX14" fmla="*/ 355200 w 3006161"/>
              <a:gd name="connsiteY14" fmla="*/ 96110 h 656478"/>
              <a:gd name="connsiteX15" fmla="*/ 381269 w 3006161"/>
              <a:gd name="connsiteY15" fmla="*/ 96110 h 656478"/>
              <a:gd name="connsiteX16" fmla="*/ 381269 w 3006161"/>
              <a:gd name="connsiteY16" fmla="*/ 103440 h 656478"/>
              <a:gd name="connsiteX17" fmla="*/ 396748 w 3006161"/>
              <a:gd name="connsiteY17" fmla="*/ 103440 h 656478"/>
              <a:gd name="connsiteX18" fmla="*/ 396748 w 3006161"/>
              <a:gd name="connsiteY18" fmla="*/ 112400 h 656478"/>
              <a:gd name="connsiteX19" fmla="*/ 461108 w 3006161"/>
              <a:gd name="connsiteY19" fmla="*/ 112400 h 656478"/>
              <a:gd name="connsiteX20" fmla="*/ 461108 w 3006161"/>
              <a:gd name="connsiteY20" fmla="*/ 133576 h 656478"/>
              <a:gd name="connsiteX21" fmla="*/ 496139 w 3006161"/>
              <a:gd name="connsiteY21" fmla="*/ 133576 h 656478"/>
              <a:gd name="connsiteX22" fmla="*/ 496139 w 3006161"/>
              <a:gd name="connsiteY22" fmla="*/ 144165 h 656478"/>
              <a:gd name="connsiteX23" fmla="*/ 570275 w 3006161"/>
              <a:gd name="connsiteY23" fmla="*/ 144165 h 656478"/>
              <a:gd name="connsiteX24" fmla="*/ 570275 w 3006161"/>
              <a:gd name="connsiteY24" fmla="*/ 156382 h 656478"/>
              <a:gd name="connsiteX25" fmla="*/ 611823 w 3006161"/>
              <a:gd name="connsiteY25" fmla="*/ 156382 h 656478"/>
              <a:gd name="connsiteX26" fmla="*/ 611823 w 3006161"/>
              <a:gd name="connsiteY26" fmla="*/ 178373 h 656478"/>
              <a:gd name="connsiteX27" fmla="*/ 621599 w 3006161"/>
              <a:gd name="connsiteY27" fmla="*/ 178373 h 656478"/>
              <a:gd name="connsiteX28" fmla="*/ 621599 w 3006161"/>
              <a:gd name="connsiteY28" fmla="*/ 188962 h 656478"/>
              <a:gd name="connsiteX29" fmla="*/ 644410 w 3006161"/>
              <a:gd name="connsiteY29" fmla="*/ 188962 h 656478"/>
              <a:gd name="connsiteX30" fmla="*/ 644410 w 3006161"/>
              <a:gd name="connsiteY30" fmla="*/ 195477 h 656478"/>
              <a:gd name="connsiteX31" fmla="*/ 706326 w 3006161"/>
              <a:gd name="connsiteY31" fmla="*/ 195477 h 656478"/>
              <a:gd name="connsiteX32" fmla="*/ 706326 w 3006161"/>
              <a:gd name="connsiteY32" fmla="*/ 201994 h 656478"/>
              <a:gd name="connsiteX33" fmla="*/ 745430 w 3006161"/>
              <a:gd name="connsiteY33" fmla="*/ 201994 h 656478"/>
              <a:gd name="connsiteX34" fmla="*/ 745430 w 3006161"/>
              <a:gd name="connsiteY34" fmla="*/ 215025 h 656478"/>
              <a:gd name="connsiteX35" fmla="*/ 808975 w 3006161"/>
              <a:gd name="connsiteY35" fmla="*/ 215025 h 656478"/>
              <a:gd name="connsiteX36" fmla="*/ 808975 w 3006161"/>
              <a:gd name="connsiteY36" fmla="*/ 223985 h 656478"/>
              <a:gd name="connsiteX37" fmla="*/ 855412 w 3006161"/>
              <a:gd name="connsiteY37" fmla="*/ 223985 h 656478"/>
              <a:gd name="connsiteX38" fmla="*/ 855412 w 3006161"/>
              <a:gd name="connsiteY38" fmla="*/ 239460 h 656478"/>
              <a:gd name="connsiteX39" fmla="*/ 887184 w 3006161"/>
              <a:gd name="connsiteY39" fmla="*/ 239460 h 656478"/>
              <a:gd name="connsiteX40" fmla="*/ 887184 w 3006161"/>
              <a:gd name="connsiteY40" fmla="*/ 261451 h 656478"/>
              <a:gd name="connsiteX41" fmla="*/ 936880 w 3006161"/>
              <a:gd name="connsiteY41" fmla="*/ 261451 h 656478"/>
              <a:gd name="connsiteX42" fmla="*/ 936880 w 3006161"/>
              <a:gd name="connsiteY42" fmla="*/ 267967 h 656478"/>
              <a:gd name="connsiteX43" fmla="*/ 984131 w 3006161"/>
              <a:gd name="connsiteY43" fmla="*/ 267967 h 656478"/>
              <a:gd name="connsiteX44" fmla="*/ 984131 w 3006161"/>
              <a:gd name="connsiteY44" fmla="*/ 278555 h 656478"/>
              <a:gd name="connsiteX45" fmla="*/ 1018348 w 3006161"/>
              <a:gd name="connsiteY45" fmla="*/ 278555 h 656478"/>
              <a:gd name="connsiteX46" fmla="*/ 1018348 w 3006161"/>
              <a:gd name="connsiteY46" fmla="*/ 284257 h 656478"/>
              <a:gd name="connsiteX47" fmla="*/ 1031382 w 3006161"/>
              <a:gd name="connsiteY47" fmla="*/ 284257 h 656478"/>
              <a:gd name="connsiteX48" fmla="*/ 1031382 w 3006161"/>
              <a:gd name="connsiteY48" fmla="*/ 289958 h 656478"/>
              <a:gd name="connsiteX49" fmla="*/ 1055823 w 3006161"/>
              <a:gd name="connsiteY49" fmla="*/ 289958 h 656478"/>
              <a:gd name="connsiteX50" fmla="*/ 1055823 w 3006161"/>
              <a:gd name="connsiteY50" fmla="*/ 302176 h 656478"/>
              <a:gd name="connsiteX51" fmla="*/ 1075375 w 3006161"/>
              <a:gd name="connsiteY51" fmla="*/ 302176 h 656478"/>
              <a:gd name="connsiteX52" fmla="*/ 1075375 w 3006161"/>
              <a:gd name="connsiteY52" fmla="*/ 307877 h 656478"/>
              <a:gd name="connsiteX53" fmla="*/ 1121812 w 3006161"/>
              <a:gd name="connsiteY53" fmla="*/ 307877 h 656478"/>
              <a:gd name="connsiteX54" fmla="*/ 1121812 w 3006161"/>
              <a:gd name="connsiteY54" fmla="*/ 327425 h 656478"/>
              <a:gd name="connsiteX55" fmla="*/ 1134847 w 3006161"/>
              <a:gd name="connsiteY55" fmla="*/ 327425 h 656478"/>
              <a:gd name="connsiteX56" fmla="*/ 1134847 w 3006161"/>
              <a:gd name="connsiteY56" fmla="*/ 333941 h 656478"/>
              <a:gd name="connsiteX57" fmla="*/ 1151140 w 3006161"/>
              <a:gd name="connsiteY57" fmla="*/ 333941 h 656478"/>
              <a:gd name="connsiteX58" fmla="*/ 1151140 w 3006161"/>
              <a:gd name="connsiteY58" fmla="*/ 351045 h 656478"/>
              <a:gd name="connsiteX59" fmla="*/ 1161731 w 3006161"/>
              <a:gd name="connsiteY59" fmla="*/ 351045 h 656478"/>
              <a:gd name="connsiteX60" fmla="*/ 1161731 w 3006161"/>
              <a:gd name="connsiteY60" fmla="*/ 357561 h 656478"/>
              <a:gd name="connsiteX61" fmla="*/ 1173951 w 3006161"/>
              <a:gd name="connsiteY61" fmla="*/ 357561 h 656478"/>
              <a:gd name="connsiteX62" fmla="*/ 1173951 w 3006161"/>
              <a:gd name="connsiteY62" fmla="*/ 365706 h 656478"/>
              <a:gd name="connsiteX63" fmla="*/ 1188615 w 3006161"/>
              <a:gd name="connsiteY63" fmla="*/ 365706 h 656478"/>
              <a:gd name="connsiteX64" fmla="*/ 1188615 w 3006161"/>
              <a:gd name="connsiteY64" fmla="*/ 381181 h 656478"/>
              <a:gd name="connsiteX65" fmla="*/ 1213870 w 3006161"/>
              <a:gd name="connsiteY65" fmla="*/ 381181 h 656478"/>
              <a:gd name="connsiteX66" fmla="*/ 1213870 w 3006161"/>
              <a:gd name="connsiteY66" fmla="*/ 388512 h 656478"/>
              <a:gd name="connsiteX67" fmla="*/ 1384138 w 3006161"/>
              <a:gd name="connsiteY67" fmla="*/ 388512 h 656478"/>
              <a:gd name="connsiteX68" fmla="*/ 1384138 w 3006161"/>
              <a:gd name="connsiteY68" fmla="*/ 404801 h 656478"/>
              <a:gd name="connsiteX69" fmla="*/ 1398802 w 3006161"/>
              <a:gd name="connsiteY69" fmla="*/ 404801 h 656478"/>
              <a:gd name="connsiteX70" fmla="*/ 1398802 w 3006161"/>
              <a:gd name="connsiteY70" fmla="*/ 420277 h 656478"/>
              <a:gd name="connsiteX71" fmla="*/ 1422428 w 3006161"/>
              <a:gd name="connsiteY71" fmla="*/ 420277 h 656478"/>
              <a:gd name="connsiteX72" fmla="*/ 1422428 w 3006161"/>
              <a:gd name="connsiteY72" fmla="*/ 439824 h 656478"/>
              <a:gd name="connsiteX73" fmla="*/ 1434648 w 3006161"/>
              <a:gd name="connsiteY73" fmla="*/ 439824 h 656478"/>
              <a:gd name="connsiteX74" fmla="*/ 1434648 w 3006161"/>
              <a:gd name="connsiteY74" fmla="*/ 455300 h 656478"/>
              <a:gd name="connsiteX75" fmla="*/ 1487602 w 3006161"/>
              <a:gd name="connsiteY75" fmla="*/ 455300 h 656478"/>
              <a:gd name="connsiteX76" fmla="*/ 1487602 w 3006161"/>
              <a:gd name="connsiteY76" fmla="*/ 461001 h 656478"/>
              <a:gd name="connsiteX77" fmla="*/ 1602472 w 3006161"/>
              <a:gd name="connsiteY77" fmla="*/ 461001 h 656478"/>
              <a:gd name="connsiteX78" fmla="*/ 1602472 w 3006161"/>
              <a:gd name="connsiteY78" fmla="*/ 473218 h 656478"/>
              <a:gd name="connsiteX79" fmla="*/ 1630985 w 3006161"/>
              <a:gd name="connsiteY79" fmla="*/ 473218 h 656478"/>
              <a:gd name="connsiteX80" fmla="*/ 1630985 w 3006161"/>
              <a:gd name="connsiteY80" fmla="*/ 482178 h 656478"/>
              <a:gd name="connsiteX81" fmla="*/ 1665202 w 3006161"/>
              <a:gd name="connsiteY81" fmla="*/ 482178 h 656478"/>
              <a:gd name="connsiteX82" fmla="*/ 1665202 w 3006161"/>
              <a:gd name="connsiteY82" fmla="*/ 497653 h 656478"/>
              <a:gd name="connsiteX83" fmla="*/ 1728747 w 3006161"/>
              <a:gd name="connsiteY83" fmla="*/ 497653 h 656478"/>
              <a:gd name="connsiteX84" fmla="*/ 1728747 w 3006161"/>
              <a:gd name="connsiteY84" fmla="*/ 510685 h 656478"/>
              <a:gd name="connsiteX85" fmla="*/ 1747484 w 3006161"/>
              <a:gd name="connsiteY85" fmla="*/ 510685 h 656478"/>
              <a:gd name="connsiteX86" fmla="*/ 1747484 w 3006161"/>
              <a:gd name="connsiteY86" fmla="*/ 518830 h 656478"/>
              <a:gd name="connsiteX87" fmla="*/ 1782516 w 3006161"/>
              <a:gd name="connsiteY87" fmla="*/ 518830 h 656478"/>
              <a:gd name="connsiteX88" fmla="*/ 1782516 w 3006161"/>
              <a:gd name="connsiteY88" fmla="*/ 541635 h 656478"/>
              <a:gd name="connsiteX89" fmla="*/ 1850948 w 3006161"/>
              <a:gd name="connsiteY89" fmla="*/ 541635 h 656478"/>
              <a:gd name="connsiteX90" fmla="*/ 1850948 w 3006161"/>
              <a:gd name="connsiteY90" fmla="*/ 551409 h 656478"/>
              <a:gd name="connsiteX91" fmla="*/ 1879462 w 3006161"/>
              <a:gd name="connsiteY91" fmla="*/ 551409 h 656478"/>
              <a:gd name="connsiteX92" fmla="*/ 1879462 w 3006161"/>
              <a:gd name="connsiteY92" fmla="*/ 560369 h 656478"/>
              <a:gd name="connsiteX93" fmla="*/ 1962559 w 3006161"/>
              <a:gd name="connsiteY93" fmla="*/ 560369 h 656478"/>
              <a:gd name="connsiteX94" fmla="*/ 1962559 w 3006161"/>
              <a:gd name="connsiteY94" fmla="*/ 578287 h 656478"/>
              <a:gd name="connsiteX95" fmla="*/ 2024475 w 3006161"/>
              <a:gd name="connsiteY95" fmla="*/ 578287 h 656478"/>
              <a:gd name="connsiteX96" fmla="*/ 2024475 w 3006161"/>
              <a:gd name="connsiteY96" fmla="*/ 590505 h 656478"/>
              <a:gd name="connsiteX97" fmla="*/ 2080688 w 3006161"/>
              <a:gd name="connsiteY97" fmla="*/ 590505 h 656478"/>
              <a:gd name="connsiteX98" fmla="*/ 2080688 w 3006161"/>
              <a:gd name="connsiteY98" fmla="*/ 611682 h 656478"/>
              <a:gd name="connsiteX99" fmla="*/ 2176005 w 3006161"/>
              <a:gd name="connsiteY99" fmla="*/ 611682 h 656478"/>
              <a:gd name="connsiteX100" fmla="*/ 2176005 w 3006161"/>
              <a:gd name="connsiteY100" fmla="*/ 632044 h 656478"/>
              <a:gd name="connsiteX101" fmla="*/ 2252585 w 3006161"/>
              <a:gd name="connsiteY101" fmla="*/ 632044 h 656478"/>
              <a:gd name="connsiteX102" fmla="*/ 2252585 w 3006161"/>
              <a:gd name="connsiteY102" fmla="*/ 656478 h 656478"/>
              <a:gd name="connsiteX103" fmla="*/ 3006162 w 3006161"/>
              <a:gd name="connsiteY103" fmla="*/ 656478 h 65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006161" h="656478">
                <a:moveTo>
                  <a:pt x="0" y="0"/>
                </a:moveTo>
                <a:lnTo>
                  <a:pt x="35846" y="0"/>
                </a:lnTo>
                <a:lnTo>
                  <a:pt x="35846" y="8145"/>
                </a:lnTo>
                <a:lnTo>
                  <a:pt x="50510" y="8145"/>
                </a:lnTo>
                <a:lnTo>
                  <a:pt x="50510" y="17104"/>
                </a:lnTo>
                <a:lnTo>
                  <a:pt x="116499" y="17104"/>
                </a:lnTo>
                <a:lnTo>
                  <a:pt x="116499" y="21991"/>
                </a:lnTo>
                <a:lnTo>
                  <a:pt x="142569" y="21991"/>
                </a:lnTo>
                <a:lnTo>
                  <a:pt x="142569" y="39096"/>
                </a:lnTo>
                <a:lnTo>
                  <a:pt x="171897" y="39096"/>
                </a:lnTo>
                <a:lnTo>
                  <a:pt x="171897" y="51313"/>
                </a:lnTo>
                <a:lnTo>
                  <a:pt x="254180" y="51313"/>
                </a:lnTo>
                <a:lnTo>
                  <a:pt x="254180" y="83893"/>
                </a:lnTo>
                <a:lnTo>
                  <a:pt x="355200" y="83893"/>
                </a:lnTo>
                <a:lnTo>
                  <a:pt x="355200" y="96110"/>
                </a:lnTo>
                <a:lnTo>
                  <a:pt x="381269" y="96110"/>
                </a:lnTo>
                <a:lnTo>
                  <a:pt x="381269" y="103440"/>
                </a:lnTo>
                <a:lnTo>
                  <a:pt x="396748" y="103440"/>
                </a:lnTo>
                <a:lnTo>
                  <a:pt x="396748" y="112400"/>
                </a:lnTo>
                <a:lnTo>
                  <a:pt x="461108" y="112400"/>
                </a:lnTo>
                <a:lnTo>
                  <a:pt x="461108" y="133576"/>
                </a:lnTo>
                <a:lnTo>
                  <a:pt x="496139" y="133576"/>
                </a:lnTo>
                <a:lnTo>
                  <a:pt x="496139" y="144165"/>
                </a:lnTo>
                <a:lnTo>
                  <a:pt x="570275" y="144165"/>
                </a:lnTo>
                <a:lnTo>
                  <a:pt x="570275" y="156382"/>
                </a:lnTo>
                <a:lnTo>
                  <a:pt x="611823" y="156382"/>
                </a:lnTo>
                <a:lnTo>
                  <a:pt x="611823" y="178373"/>
                </a:lnTo>
                <a:lnTo>
                  <a:pt x="621599" y="178373"/>
                </a:lnTo>
                <a:lnTo>
                  <a:pt x="621599" y="188962"/>
                </a:lnTo>
                <a:lnTo>
                  <a:pt x="644410" y="188962"/>
                </a:lnTo>
                <a:lnTo>
                  <a:pt x="644410" y="195477"/>
                </a:lnTo>
                <a:lnTo>
                  <a:pt x="706326" y="195477"/>
                </a:lnTo>
                <a:lnTo>
                  <a:pt x="706326" y="201994"/>
                </a:lnTo>
                <a:lnTo>
                  <a:pt x="745430" y="201994"/>
                </a:lnTo>
                <a:lnTo>
                  <a:pt x="745430" y="215025"/>
                </a:lnTo>
                <a:lnTo>
                  <a:pt x="808975" y="215025"/>
                </a:lnTo>
                <a:lnTo>
                  <a:pt x="808975" y="223985"/>
                </a:lnTo>
                <a:lnTo>
                  <a:pt x="855412" y="223985"/>
                </a:lnTo>
                <a:lnTo>
                  <a:pt x="855412" y="239460"/>
                </a:lnTo>
                <a:lnTo>
                  <a:pt x="887184" y="239460"/>
                </a:lnTo>
                <a:lnTo>
                  <a:pt x="887184" y="261451"/>
                </a:lnTo>
                <a:lnTo>
                  <a:pt x="936880" y="261451"/>
                </a:lnTo>
                <a:lnTo>
                  <a:pt x="936880" y="267967"/>
                </a:lnTo>
                <a:lnTo>
                  <a:pt x="984131" y="267967"/>
                </a:lnTo>
                <a:lnTo>
                  <a:pt x="984131" y="278555"/>
                </a:lnTo>
                <a:lnTo>
                  <a:pt x="1018348" y="278555"/>
                </a:lnTo>
                <a:lnTo>
                  <a:pt x="1018348" y="284257"/>
                </a:lnTo>
                <a:lnTo>
                  <a:pt x="1031382" y="284257"/>
                </a:lnTo>
                <a:lnTo>
                  <a:pt x="1031382" y="289958"/>
                </a:lnTo>
                <a:lnTo>
                  <a:pt x="1055823" y="289958"/>
                </a:lnTo>
                <a:lnTo>
                  <a:pt x="1055823" y="302176"/>
                </a:lnTo>
                <a:lnTo>
                  <a:pt x="1075375" y="302176"/>
                </a:lnTo>
                <a:lnTo>
                  <a:pt x="1075375" y="307877"/>
                </a:lnTo>
                <a:lnTo>
                  <a:pt x="1121812" y="307877"/>
                </a:lnTo>
                <a:lnTo>
                  <a:pt x="1121812" y="327425"/>
                </a:lnTo>
                <a:lnTo>
                  <a:pt x="1134847" y="327425"/>
                </a:lnTo>
                <a:lnTo>
                  <a:pt x="1134847" y="333941"/>
                </a:lnTo>
                <a:lnTo>
                  <a:pt x="1151140" y="333941"/>
                </a:lnTo>
                <a:lnTo>
                  <a:pt x="1151140" y="351045"/>
                </a:lnTo>
                <a:lnTo>
                  <a:pt x="1161731" y="351045"/>
                </a:lnTo>
                <a:lnTo>
                  <a:pt x="1161731" y="357561"/>
                </a:lnTo>
                <a:lnTo>
                  <a:pt x="1173951" y="357561"/>
                </a:lnTo>
                <a:lnTo>
                  <a:pt x="1173951" y="365706"/>
                </a:lnTo>
                <a:lnTo>
                  <a:pt x="1188615" y="365706"/>
                </a:lnTo>
                <a:lnTo>
                  <a:pt x="1188615" y="381181"/>
                </a:lnTo>
                <a:lnTo>
                  <a:pt x="1213870" y="381181"/>
                </a:lnTo>
                <a:lnTo>
                  <a:pt x="1213870" y="388512"/>
                </a:lnTo>
                <a:lnTo>
                  <a:pt x="1384138" y="388512"/>
                </a:lnTo>
                <a:lnTo>
                  <a:pt x="1384138" y="404801"/>
                </a:lnTo>
                <a:cubicBezTo>
                  <a:pt x="1384138" y="404801"/>
                  <a:pt x="1398802" y="404801"/>
                  <a:pt x="1398802" y="404801"/>
                </a:cubicBezTo>
                <a:lnTo>
                  <a:pt x="1398802" y="420277"/>
                </a:lnTo>
                <a:lnTo>
                  <a:pt x="1422428" y="420277"/>
                </a:lnTo>
                <a:lnTo>
                  <a:pt x="1422428" y="439824"/>
                </a:lnTo>
                <a:lnTo>
                  <a:pt x="1434648" y="439824"/>
                </a:lnTo>
                <a:lnTo>
                  <a:pt x="1434648" y="455300"/>
                </a:lnTo>
                <a:lnTo>
                  <a:pt x="1487602" y="455300"/>
                </a:lnTo>
                <a:lnTo>
                  <a:pt x="1487602" y="461001"/>
                </a:lnTo>
                <a:lnTo>
                  <a:pt x="1602472" y="461001"/>
                </a:lnTo>
                <a:lnTo>
                  <a:pt x="1602472" y="473218"/>
                </a:lnTo>
                <a:lnTo>
                  <a:pt x="1630985" y="473218"/>
                </a:lnTo>
                <a:lnTo>
                  <a:pt x="1630985" y="482178"/>
                </a:lnTo>
                <a:lnTo>
                  <a:pt x="1665202" y="482178"/>
                </a:lnTo>
                <a:lnTo>
                  <a:pt x="1665202" y="497653"/>
                </a:lnTo>
                <a:lnTo>
                  <a:pt x="1728747" y="497653"/>
                </a:lnTo>
                <a:lnTo>
                  <a:pt x="1728747" y="510685"/>
                </a:lnTo>
                <a:lnTo>
                  <a:pt x="1747484" y="510685"/>
                </a:lnTo>
                <a:lnTo>
                  <a:pt x="1747484" y="518830"/>
                </a:lnTo>
                <a:lnTo>
                  <a:pt x="1782516" y="518830"/>
                </a:lnTo>
                <a:lnTo>
                  <a:pt x="1782516" y="541635"/>
                </a:lnTo>
                <a:lnTo>
                  <a:pt x="1850948" y="541635"/>
                </a:lnTo>
                <a:lnTo>
                  <a:pt x="1850948" y="551409"/>
                </a:lnTo>
                <a:lnTo>
                  <a:pt x="1879462" y="551409"/>
                </a:lnTo>
                <a:lnTo>
                  <a:pt x="1879462" y="560369"/>
                </a:lnTo>
                <a:lnTo>
                  <a:pt x="1962559" y="560369"/>
                </a:lnTo>
                <a:lnTo>
                  <a:pt x="1962559" y="578287"/>
                </a:lnTo>
                <a:lnTo>
                  <a:pt x="2024475" y="578287"/>
                </a:lnTo>
                <a:lnTo>
                  <a:pt x="2024475" y="590505"/>
                </a:lnTo>
                <a:lnTo>
                  <a:pt x="2080688" y="590505"/>
                </a:lnTo>
                <a:lnTo>
                  <a:pt x="2080688" y="611682"/>
                </a:lnTo>
                <a:lnTo>
                  <a:pt x="2176005" y="611682"/>
                </a:lnTo>
                <a:lnTo>
                  <a:pt x="2176005" y="632044"/>
                </a:lnTo>
                <a:lnTo>
                  <a:pt x="2252585" y="632044"/>
                </a:lnTo>
                <a:lnTo>
                  <a:pt x="2252585" y="656478"/>
                </a:lnTo>
                <a:lnTo>
                  <a:pt x="3006162" y="656478"/>
                </a:lnTo>
              </a:path>
            </a:pathLst>
          </a:custGeom>
          <a:noFill/>
          <a:ln w="19050"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07" name="Freeform 1006">
            <a:extLst>
              <a:ext uri="{FF2B5EF4-FFF2-40B4-BE49-F238E27FC236}">
                <a16:creationId xmlns:a16="http://schemas.microsoft.com/office/drawing/2014/main" id="{02CFF012-D8C0-9877-C989-B2F906A826D6}"/>
              </a:ext>
            </a:extLst>
          </p:cNvPr>
          <p:cNvSpPr/>
          <p:nvPr/>
        </p:nvSpPr>
        <p:spPr>
          <a:xfrm>
            <a:off x="5809767"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08" name="Freeform 1007">
            <a:extLst>
              <a:ext uri="{FF2B5EF4-FFF2-40B4-BE49-F238E27FC236}">
                <a16:creationId xmlns:a16="http://schemas.microsoft.com/office/drawing/2014/main" id="{5BE66F10-CBEE-0BEB-B396-F0302FEFCB00}"/>
              </a:ext>
            </a:extLst>
          </p:cNvPr>
          <p:cNvSpPr/>
          <p:nvPr/>
        </p:nvSpPr>
        <p:spPr>
          <a:xfrm>
            <a:off x="5698044" y="3530081"/>
            <a:ext cx="58400" cy="58386"/>
          </a:xfrm>
          <a:custGeom>
            <a:avLst/>
            <a:gdLst>
              <a:gd name="connsiteX0" fmla="*/ 37475 w 37475"/>
              <a:gd name="connsiteY0" fmla="*/ 37467 h 37466"/>
              <a:gd name="connsiteX1" fmla="*/ 0 w 37475"/>
              <a:gd name="connsiteY1" fmla="*/ 37467 h 37466"/>
              <a:gd name="connsiteX2" fmla="*/ 18738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8738"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09" name="Freeform 1008">
            <a:extLst>
              <a:ext uri="{FF2B5EF4-FFF2-40B4-BE49-F238E27FC236}">
                <a16:creationId xmlns:a16="http://schemas.microsoft.com/office/drawing/2014/main" id="{49F05F69-A5D6-2E89-3E92-331EB955A5CB}"/>
              </a:ext>
            </a:extLst>
          </p:cNvPr>
          <p:cNvSpPr/>
          <p:nvPr/>
        </p:nvSpPr>
        <p:spPr>
          <a:xfrm>
            <a:off x="5614253" y="3530081"/>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0" name="Freeform 1009">
            <a:extLst>
              <a:ext uri="{FF2B5EF4-FFF2-40B4-BE49-F238E27FC236}">
                <a16:creationId xmlns:a16="http://schemas.microsoft.com/office/drawing/2014/main" id="{93601BF1-CA0A-3C31-1B91-2122F1D260D5}"/>
              </a:ext>
            </a:extLst>
          </p:cNvPr>
          <p:cNvSpPr/>
          <p:nvPr/>
        </p:nvSpPr>
        <p:spPr>
          <a:xfrm>
            <a:off x="5576165" y="3530081"/>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1" name="Freeform 1010">
            <a:extLst>
              <a:ext uri="{FF2B5EF4-FFF2-40B4-BE49-F238E27FC236}">
                <a16:creationId xmlns:a16="http://schemas.microsoft.com/office/drawing/2014/main" id="{5E408716-83C6-CC7C-B67B-5F5EA2DF0512}"/>
              </a:ext>
            </a:extLst>
          </p:cNvPr>
          <p:cNvSpPr/>
          <p:nvPr/>
        </p:nvSpPr>
        <p:spPr>
          <a:xfrm>
            <a:off x="5520305" y="3530081"/>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2" name="Freeform 1011">
            <a:extLst>
              <a:ext uri="{FF2B5EF4-FFF2-40B4-BE49-F238E27FC236}">
                <a16:creationId xmlns:a16="http://schemas.microsoft.com/office/drawing/2014/main" id="{36315397-CB1C-BCDC-DFFC-862BEF877BD6}"/>
              </a:ext>
            </a:extLst>
          </p:cNvPr>
          <p:cNvSpPr/>
          <p:nvPr/>
        </p:nvSpPr>
        <p:spPr>
          <a:xfrm>
            <a:off x="5375572"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3" name="Freeform 1012">
            <a:extLst>
              <a:ext uri="{FF2B5EF4-FFF2-40B4-BE49-F238E27FC236}">
                <a16:creationId xmlns:a16="http://schemas.microsoft.com/office/drawing/2014/main" id="{9A4B2855-3557-271C-CBAB-9B1A35B2213E}"/>
              </a:ext>
            </a:extLst>
          </p:cNvPr>
          <p:cNvSpPr/>
          <p:nvPr/>
        </p:nvSpPr>
        <p:spPr>
          <a:xfrm>
            <a:off x="5274007"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4" name="Freeform 1013">
            <a:extLst>
              <a:ext uri="{FF2B5EF4-FFF2-40B4-BE49-F238E27FC236}">
                <a16:creationId xmlns:a16="http://schemas.microsoft.com/office/drawing/2014/main" id="{933CAB64-D992-0C56-F303-C8FB8B66C760}"/>
              </a:ext>
            </a:extLst>
          </p:cNvPr>
          <p:cNvSpPr/>
          <p:nvPr/>
        </p:nvSpPr>
        <p:spPr>
          <a:xfrm>
            <a:off x="5238458" y="3530081"/>
            <a:ext cx="58399" cy="58386"/>
          </a:xfrm>
          <a:custGeom>
            <a:avLst/>
            <a:gdLst>
              <a:gd name="connsiteX0" fmla="*/ 37475 w 37474"/>
              <a:gd name="connsiteY0" fmla="*/ 37467 h 37466"/>
              <a:gd name="connsiteX1" fmla="*/ 0 w 37474"/>
              <a:gd name="connsiteY1" fmla="*/ 37467 h 37466"/>
              <a:gd name="connsiteX2" fmla="*/ 17923 w 37474"/>
              <a:gd name="connsiteY2" fmla="*/ 0 h 37466"/>
              <a:gd name="connsiteX3" fmla="*/ 37475 w 37474"/>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4"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5" name="Freeform 1014">
            <a:extLst>
              <a:ext uri="{FF2B5EF4-FFF2-40B4-BE49-F238E27FC236}">
                <a16:creationId xmlns:a16="http://schemas.microsoft.com/office/drawing/2014/main" id="{88BE6ABB-9E25-0796-2E95-4699CAD1A349}"/>
              </a:ext>
            </a:extLst>
          </p:cNvPr>
          <p:cNvSpPr/>
          <p:nvPr/>
        </p:nvSpPr>
        <p:spPr>
          <a:xfrm>
            <a:off x="5213068" y="3530081"/>
            <a:ext cx="58399" cy="58386"/>
          </a:xfrm>
          <a:custGeom>
            <a:avLst/>
            <a:gdLst>
              <a:gd name="connsiteX0" fmla="*/ 37475 w 37474"/>
              <a:gd name="connsiteY0" fmla="*/ 37467 h 37466"/>
              <a:gd name="connsiteX1" fmla="*/ 0 w 37474"/>
              <a:gd name="connsiteY1" fmla="*/ 37467 h 37466"/>
              <a:gd name="connsiteX2" fmla="*/ 18737 w 37474"/>
              <a:gd name="connsiteY2" fmla="*/ 0 h 37466"/>
              <a:gd name="connsiteX3" fmla="*/ 37475 w 37474"/>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4" h="37466">
                <a:moveTo>
                  <a:pt x="37475" y="37467"/>
                </a:moveTo>
                <a:lnTo>
                  <a:pt x="0" y="37467"/>
                </a:lnTo>
                <a:lnTo>
                  <a:pt x="18737"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6" name="Freeform 1015">
            <a:extLst>
              <a:ext uri="{FF2B5EF4-FFF2-40B4-BE49-F238E27FC236}">
                <a16:creationId xmlns:a16="http://schemas.microsoft.com/office/drawing/2014/main" id="{53AA51BB-7E3E-139E-75A5-C5F2F605B93A}"/>
              </a:ext>
            </a:extLst>
          </p:cNvPr>
          <p:cNvSpPr/>
          <p:nvPr/>
        </p:nvSpPr>
        <p:spPr>
          <a:xfrm>
            <a:off x="5183867" y="3530081"/>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7" name="Freeform 1016">
            <a:extLst>
              <a:ext uri="{FF2B5EF4-FFF2-40B4-BE49-F238E27FC236}">
                <a16:creationId xmlns:a16="http://schemas.microsoft.com/office/drawing/2014/main" id="{1FA3B2AF-F345-00A3-7FA3-325208E728EF}"/>
              </a:ext>
            </a:extLst>
          </p:cNvPr>
          <p:cNvSpPr/>
          <p:nvPr/>
        </p:nvSpPr>
        <p:spPr>
          <a:xfrm>
            <a:off x="5166093" y="3530081"/>
            <a:ext cx="58400" cy="58386"/>
          </a:xfrm>
          <a:custGeom>
            <a:avLst/>
            <a:gdLst>
              <a:gd name="connsiteX0" fmla="*/ 37475 w 37475"/>
              <a:gd name="connsiteY0" fmla="*/ 37467 h 37466"/>
              <a:gd name="connsiteX1" fmla="*/ 0 w 37475"/>
              <a:gd name="connsiteY1" fmla="*/ 37467 h 37466"/>
              <a:gd name="connsiteX2" fmla="*/ 17923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8" name="Freeform 1017">
            <a:extLst>
              <a:ext uri="{FF2B5EF4-FFF2-40B4-BE49-F238E27FC236}">
                <a16:creationId xmlns:a16="http://schemas.microsoft.com/office/drawing/2014/main" id="{F33DA824-459A-0D8B-26BA-3C92313F8382}"/>
              </a:ext>
            </a:extLst>
          </p:cNvPr>
          <p:cNvSpPr/>
          <p:nvPr/>
        </p:nvSpPr>
        <p:spPr>
          <a:xfrm>
            <a:off x="5121658" y="3530081"/>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19" name="Freeform 1018">
            <a:extLst>
              <a:ext uri="{FF2B5EF4-FFF2-40B4-BE49-F238E27FC236}">
                <a16:creationId xmlns:a16="http://schemas.microsoft.com/office/drawing/2014/main" id="{8D4ABB99-4F95-2FE2-52B9-83E2A6D81B10}"/>
              </a:ext>
            </a:extLst>
          </p:cNvPr>
          <p:cNvSpPr/>
          <p:nvPr/>
        </p:nvSpPr>
        <p:spPr>
          <a:xfrm>
            <a:off x="5145780" y="3530081"/>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0" name="Freeform 1019">
            <a:extLst>
              <a:ext uri="{FF2B5EF4-FFF2-40B4-BE49-F238E27FC236}">
                <a16:creationId xmlns:a16="http://schemas.microsoft.com/office/drawing/2014/main" id="{61DF20E1-EE12-D36F-31C6-D2F1397E4289}"/>
              </a:ext>
            </a:extLst>
          </p:cNvPr>
          <p:cNvSpPr/>
          <p:nvPr/>
        </p:nvSpPr>
        <p:spPr>
          <a:xfrm>
            <a:off x="5092457"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1" name="Freeform 1020">
            <a:extLst>
              <a:ext uri="{FF2B5EF4-FFF2-40B4-BE49-F238E27FC236}">
                <a16:creationId xmlns:a16="http://schemas.microsoft.com/office/drawing/2014/main" id="{9AD05587-A36A-893A-0C70-2904616D6863}"/>
              </a:ext>
            </a:extLst>
          </p:cNvPr>
          <p:cNvSpPr/>
          <p:nvPr/>
        </p:nvSpPr>
        <p:spPr>
          <a:xfrm>
            <a:off x="5039136" y="3530081"/>
            <a:ext cx="59669" cy="58386"/>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2" name="Freeform 1021">
            <a:extLst>
              <a:ext uri="{FF2B5EF4-FFF2-40B4-BE49-F238E27FC236}">
                <a16:creationId xmlns:a16="http://schemas.microsoft.com/office/drawing/2014/main" id="{546A739E-0736-8A1D-39B2-077B4A9B6CCD}"/>
              </a:ext>
            </a:extLst>
          </p:cNvPr>
          <p:cNvSpPr/>
          <p:nvPr/>
        </p:nvSpPr>
        <p:spPr>
          <a:xfrm>
            <a:off x="5020092"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3" name="Freeform 1022">
            <a:extLst>
              <a:ext uri="{FF2B5EF4-FFF2-40B4-BE49-F238E27FC236}">
                <a16:creationId xmlns:a16="http://schemas.microsoft.com/office/drawing/2014/main" id="{1C3A333E-7E24-7DF1-BBE9-4BEAF4EF34BF}"/>
              </a:ext>
            </a:extLst>
          </p:cNvPr>
          <p:cNvSpPr/>
          <p:nvPr/>
        </p:nvSpPr>
        <p:spPr>
          <a:xfrm>
            <a:off x="5002318" y="3530081"/>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4" name="Freeform 1023">
            <a:extLst>
              <a:ext uri="{FF2B5EF4-FFF2-40B4-BE49-F238E27FC236}">
                <a16:creationId xmlns:a16="http://schemas.microsoft.com/office/drawing/2014/main" id="{989407A3-BD52-9C06-1FBB-11270ADA75C0}"/>
              </a:ext>
            </a:extLst>
          </p:cNvPr>
          <p:cNvSpPr/>
          <p:nvPr/>
        </p:nvSpPr>
        <p:spPr>
          <a:xfrm>
            <a:off x="4976927"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5" name="Freeform 1024">
            <a:extLst>
              <a:ext uri="{FF2B5EF4-FFF2-40B4-BE49-F238E27FC236}">
                <a16:creationId xmlns:a16="http://schemas.microsoft.com/office/drawing/2014/main" id="{EEE20698-8070-55CD-9D4B-9F51DE80DB66}"/>
              </a:ext>
            </a:extLst>
          </p:cNvPr>
          <p:cNvSpPr/>
          <p:nvPr/>
        </p:nvSpPr>
        <p:spPr>
          <a:xfrm>
            <a:off x="4945187" y="3530081"/>
            <a:ext cx="58400" cy="58386"/>
          </a:xfrm>
          <a:custGeom>
            <a:avLst/>
            <a:gdLst>
              <a:gd name="connsiteX0" fmla="*/ 37475 w 37475"/>
              <a:gd name="connsiteY0" fmla="*/ 37467 h 37466"/>
              <a:gd name="connsiteX1" fmla="*/ 0 w 37475"/>
              <a:gd name="connsiteY1" fmla="*/ 37467 h 37466"/>
              <a:gd name="connsiteX2" fmla="*/ 17923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6" name="Freeform 1025">
            <a:extLst>
              <a:ext uri="{FF2B5EF4-FFF2-40B4-BE49-F238E27FC236}">
                <a16:creationId xmlns:a16="http://schemas.microsoft.com/office/drawing/2014/main" id="{4B3DAAEB-C28F-C2BE-4A9C-1C9CE26FD7E9}"/>
              </a:ext>
            </a:extLst>
          </p:cNvPr>
          <p:cNvSpPr/>
          <p:nvPr/>
        </p:nvSpPr>
        <p:spPr>
          <a:xfrm>
            <a:off x="4908369"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7" name="Freeform 1026">
            <a:extLst>
              <a:ext uri="{FF2B5EF4-FFF2-40B4-BE49-F238E27FC236}">
                <a16:creationId xmlns:a16="http://schemas.microsoft.com/office/drawing/2014/main" id="{EA75604A-6B67-95FE-4255-BCC447C56D82}"/>
              </a:ext>
            </a:extLst>
          </p:cNvPr>
          <p:cNvSpPr/>
          <p:nvPr/>
        </p:nvSpPr>
        <p:spPr>
          <a:xfrm>
            <a:off x="4886786"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8" name="Freeform 1027">
            <a:extLst>
              <a:ext uri="{FF2B5EF4-FFF2-40B4-BE49-F238E27FC236}">
                <a16:creationId xmlns:a16="http://schemas.microsoft.com/office/drawing/2014/main" id="{160A5EB5-30CD-18F7-0BEB-A7B979584162}"/>
              </a:ext>
            </a:extLst>
          </p:cNvPr>
          <p:cNvSpPr/>
          <p:nvPr/>
        </p:nvSpPr>
        <p:spPr>
          <a:xfrm>
            <a:off x="4869013"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29" name="Freeform 1028">
            <a:extLst>
              <a:ext uri="{FF2B5EF4-FFF2-40B4-BE49-F238E27FC236}">
                <a16:creationId xmlns:a16="http://schemas.microsoft.com/office/drawing/2014/main" id="{4D9FDBBB-75EB-383B-21F1-4C2AD6741293}"/>
              </a:ext>
            </a:extLst>
          </p:cNvPr>
          <p:cNvSpPr/>
          <p:nvPr/>
        </p:nvSpPr>
        <p:spPr>
          <a:xfrm>
            <a:off x="4853778" y="3530081"/>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0" name="Freeform 1029">
            <a:extLst>
              <a:ext uri="{FF2B5EF4-FFF2-40B4-BE49-F238E27FC236}">
                <a16:creationId xmlns:a16="http://schemas.microsoft.com/office/drawing/2014/main" id="{1833DBC7-C773-BB02-996A-21A2A8750C0C}"/>
              </a:ext>
            </a:extLst>
          </p:cNvPr>
          <p:cNvSpPr/>
          <p:nvPr/>
        </p:nvSpPr>
        <p:spPr>
          <a:xfrm>
            <a:off x="4832194" y="3530081"/>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1" name="Freeform 1030">
            <a:extLst>
              <a:ext uri="{FF2B5EF4-FFF2-40B4-BE49-F238E27FC236}">
                <a16:creationId xmlns:a16="http://schemas.microsoft.com/office/drawing/2014/main" id="{B6E3509F-0F96-5639-5CC1-3C1B968E82A3}"/>
              </a:ext>
            </a:extLst>
          </p:cNvPr>
          <p:cNvSpPr/>
          <p:nvPr/>
        </p:nvSpPr>
        <p:spPr>
          <a:xfrm>
            <a:off x="4800455" y="3530081"/>
            <a:ext cx="58399" cy="58386"/>
          </a:xfrm>
          <a:custGeom>
            <a:avLst/>
            <a:gdLst>
              <a:gd name="connsiteX0" fmla="*/ 37475 w 37474"/>
              <a:gd name="connsiteY0" fmla="*/ 37467 h 37466"/>
              <a:gd name="connsiteX1" fmla="*/ 0 w 37474"/>
              <a:gd name="connsiteY1" fmla="*/ 37467 h 37466"/>
              <a:gd name="connsiteX2" fmla="*/ 17923 w 37474"/>
              <a:gd name="connsiteY2" fmla="*/ 0 h 37466"/>
              <a:gd name="connsiteX3" fmla="*/ 37475 w 37474"/>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4"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2" name="Freeform 1031">
            <a:extLst>
              <a:ext uri="{FF2B5EF4-FFF2-40B4-BE49-F238E27FC236}">
                <a16:creationId xmlns:a16="http://schemas.microsoft.com/office/drawing/2014/main" id="{7800AC3A-A581-BEA2-6C78-BA94C45AC042}"/>
              </a:ext>
            </a:extLst>
          </p:cNvPr>
          <p:cNvSpPr/>
          <p:nvPr/>
        </p:nvSpPr>
        <p:spPr>
          <a:xfrm>
            <a:off x="4771256" y="3530081"/>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3" name="Freeform 1032">
            <a:extLst>
              <a:ext uri="{FF2B5EF4-FFF2-40B4-BE49-F238E27FC236}">
                <a16:creationId xmlns:a16="http://schemas.microsoft.com/office/drawing/2014/main" id="{9B770F7A-03B4-C8DA-49C5-4D132B4F66FA}"/>
              </a:ext>
            </a:extLst>
          </p:cNvPr>
          <p:cNvSpPr/>
          <p:nvPr/>
        </p:nvSpPr>
        <p:spPr>
          <a:xfrm>
            <a:off x="4720473" y="3530081"/>
            <a:ext cx="59669" cy="58386"/>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4" name="Freeform 1033">
            <a:extLst>
              <a:ext uri="{FF2B5EF4-FFF2-40B4-BE49-F238E27FC236}">
                <a16:creationId xmlns:a16="http://schemas.microsoft.com/office/drawing/2014/main" id="{ED2A68F4-6F36-3DB1-0AAC-0BC35EEA1277}"/>
              </a:ext>
            </a:extLst>
          </p:cNvPr>
          <p:cNvSpPr/>
          <p:nvPr/>
        </p:nvSpPr>
        <p:spPr>
          <a:xfrm>
            <a:off x="4705238"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5" name="Freeform 1034">
            <a:extLst>
              <a:ext uri="{FF2B5EF4-FFF2-40B4-BE49-F238E27FC236}">
                <a16:creationId xmlns:a16="http://schemas.microsoft.com/office/drawing/2014/main" id="{FE444AAE-68E9-83C1-8367-D3F97B400B89}"/>
              </a:ext>
            </a:extLst>
          </p:cNvPr>
          <p:cNvSpPr/>
          <p:nvPr/>
        </p:nvSpPr>
        <p:spPr>
          <a:xfrm>
            <a:off x="4687463" y="3530081"/>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6" name="Freeform 1035">
            <a:extLst>
              <a:ext uri="{FF2B5EF4-FFF2-40B4-BE49-F238E27FC236}">
                <a16:creationId xmlns:a16="http://schemas.microsoft.com/office/drawing/2014/main" id="{C39820BD-22FD-33EB-F716-95B12D7D95EC}"/>
              </a:ext>
            </a:extLst>
          </p:cNvPr>
          <p:cNvSpPr/>
          <p:nvPr/>
        </p:nvSpPr>
        <p:spPr>
          <a:xfrm>
            <a:off x="4665880"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7" name="Freeform 1036">
            <a:extLst>
              <a:ext uri="{FF2B5EF4-FFF2-40B4-BE49-F238E27FC236}">
                <a16:creationId xmlns:a16="http://schemas.microsoft.com/office/drawing/2014/main" id="{6AF1E3D3-35D6-A3D4-B40E-FC0BCC3D8A0C}"/>
              </a:ext>
            </a:extLst>
          </p:cNvPr>
          <p:cNvSpPr/>
          <p:nvPr/>
        </p:nvSpPr>
        <p:spPr>
          <a:xfrm>
            <a:off x="4665880" y="3495811"/>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8" name="Freeform 1037">
            <a:extLst>
              <a:ext uri="{FF2B5EF4-FFF2-40B4-BE49-F238E27FC236}">
                <a16:creationId xmlns:a16="http://schemas.microsoft.com/office/drawing/2014/main" id="{F0D9C3FE-6D07-40FD-8F6B-2F74602EC36F}"/>
              </a:ext>
            </a:extLst>
          </p:cNvPr>
          <p:cNvSpPr/>
          <p:nvPr/>
        </p:nvSpPr>
        <p:spPr>
          <a:xfrm>
            <a:off x="4648106" y="3495811"/>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39" name="Freeform 1038">
            <a:extLst>
              <a:ext uri="{FF2B5EF4-FFF2-40B4-BE49-F238E27FC236}">
                <a16:creationId xmlns:a16="http://schemas.microsoft.com/office/drawing/2014/main" id="{70349340-8446-1346-C795-43B09889F836}"/>
              </a:ext>
            </a:extLst>
          </p:cNvPr>
          <p:cNvSpPr/>
          <p:nvPr/>
        </p:nvSpPr>
        <p:spPr>
          <a:xfrm>
            <a:off x="4630331" y="3495811"/>
            <a:ext cx="58400" cy="59656"/>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0" name="Freeform 1039">
            <a:extLst>
              <a:ext uri="{FF2B5EF4-FFF2-40B4-BE49-F238E27FC236}">
                <a16:creationId xmlns:a16="http://schemas.microsoft.com/office/drawing/2014/main" id="{CD70E7F8-07F5-B61C-BF83-C666301B96E0}"/>
              </a:ext>
            </a:extLst>
          </p:cNvPr>
          <p:cNvSpPr/>
          <p:nvPr/>
        </p:nvSpPr>
        <p:spPr>
          <a:xfrm>
            <a:off x="4610020" y="3495811"/>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1" name="Freeform 1040">
            <a:extLst>
              <a:ext uri="{FF2B5EF4-FFF2-40B4-BE49-F238E27FC236}">
                <a16:creationId xmlns:a16="http://schemas.microsoft.com/office/drawing/2014/main" id="{6A7BD2C7-864B-1198-E9CA-ACE4E8F1985F}"/>
              </a:ext>
            </a:extLst>
          </p:cNvPr>
          <p:cNvSpPr/>
          <p:nvPr/>
        </p:nvSpPr>
        <p:spPr>
          <a:xfrm>
            <a:off x="4582089" y="3495811"/>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2" name="Freeform 1041">
            <a:extLst>
              <a:ext uri="{FF2B5EF4-FFF2-40B4-BE49-F238E27FC236}">
                <a16:creationId xmlns:a16="http://schemas.microsoft.com/office/drawing/2014/main" id="{E278026E-09EC-6A1C-080B-DFD8B5ED58FD}"/>
              </a:ext>
            </a:extLst>
          </p:cNvPr>
          <p:cNvSpPr/>
          <p:nvPr/>
        </p:nvSpPr>
        <p:spPr>
          <a:xfrm>
            <a:off x="4542732" y="3495811"/>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3" name="Freeform 1042">
            <a:extLst>
              <a:ext uri="{FF2B5EF4-FFF2-40B4-BE49-F238E27FC236}">
                <a16:creationId xmlns:a16="http://schemas.microsoft.com/office/drawing/2014/main" id="{1C0D805E-B054-9429-D7EF-E921C6E73A2B}"/>
              </a:ext>
            </a:extLst>
          </p:cNvPr>
          <p:cNvSpPr/>
          <p:nvPr/>
        </p:nvSpPr>
        <p:spPr>
          <a:xfrm>
            <a:off x="4542732" y="3464078"/>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4" name="Freeform 1043">
            <a:extLst>
              <a:ext uri="{FF2B5EF4-FFF2-40B4-BE49-F238E27FC236}">
                <a16:creationId xmlns:a16="http://schemas.microsoft.com/office/drawing/2014/main" id="{EAADB71B-7401-D4D4-8976-C472DB473374}"/>
              </a:ext>
            </a:extLst>
          </p:cNvPr>
          <p:cNvSpPr/>
          <p:nvPr/>
        </p:nvSpPr>
        <p:spPr>
          <a:xfrm>
            <a:off x="4528765" y="3464078"/>
            <a:ext cx="58400" cy="59656"/>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5" name="Freeform 1044">
            <a:extLst>
              <a:ext uri="{FF2B5EF4-FFF2-40B4-BE49-F238E27FC236}">
                <a16:creationId xmlns:a16="http://schemas.microsoft.com/office/drawing/2014/main" id="{B92439C4-A2CA-BF7B-3091-2345649EA76D}"/>
              </a:ext>
            </a:extLst>
          </p:cNvPr>
          <p:cNvSpPr/>
          <p:nvPr/>
        </p:nvSpPr>
        <p:spPr>
          <a:xfrm>
            <a:off x="4509723" y="3464078"/>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6" name="Freeform 1045">
            <a:extLst>
              <a:ext uri="{FF2B5EF4-FFF2-40B4-BE49-F238E27FC236}">
                <a16:creationId xmlns:a16="http://schemas.microsoft.com/office/drawing/2014/main" id="{77E93AE7-B044-DB31-666C-81A821F79426}"/>
              </a:ext>
            </a:extLst>
          </p:cNvPr>
          <p:cNvSpPr/>
          <p:nvPr/>
        </p:nvSpPr>
        <p:spPr>
          <a:xfrm>
            <a:off x="4491948" y="3464078"/>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7" name="Freeform 1046">
            <a:extLst>
              <a:ext uri="{FF2B5EF4-FFF2-40B4-BE49-F238E27FC236}">
                <a16:creationId xmlns:a16="http://schemas.microsoft.com/office/drawing/2014/main" id="{6D26F0B3-D4E6-C152-EBB2-AC86A6E3494D}"/>
              </a:ext>
            </a:extLst>
          </p:cNvPr>
          <p:cNvSpPr/>
          <p:nvPr/>
        </p:nvSpPr>
        <p:spPr>
          <a:xfrm>
            <a:off x="4457670" y="3464078"/>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8" name="Freeform 1047">
            <a:extLst>
              <a:ext uri="{FF2B5EF4-FFF2-40B4-BE49-F238E27FC236}">
                <a16:creationId xmlns:a16="http://schemas.microsoft.com/office/drawing/2014/main" id="{246EE7AA-3E9F-B347-9023-69A27495BDC2}"/>
              </a:ext>
            </a:extLst>
          </p:cNvPr>
          <p:cNvSpPr/>
          <p:nvPr/>
        </p:nvSpPr>
        <p:spPr>
          <a:xfrm>
            <a:off x="4444975" y="3464078"/>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49" name="Freeform 1048">
            <a:extLst>
              <a:ext uri="{FF2B5EF4-FFF2-40B4-BE49-F238E27FC236}">
                <a16:creationId xmlns:a16="http://schemas.microsoft.com/office/drawing/2014/main" id="{C56C37D8-977D-E530-4234-50FAD1F8D527}"/>
              </a:ext>
            </a:extLst>
          </p:cNvPr>
          <p:cNvSpPr/>
          <p:nvPr/>
        </p:nvSpPr>
        <p:spPr>
          <a:xfrm>
            <a:off x="4409425" y="3464078"/>
            <a:ext cx="58400" cy="59656"/>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0" name="Freeform 1049">
            <a:extLst>
              <a:ext uri="{FF2B5EF4-FFF2-40B4-BE49-F238E27FC236}">
                <a16:creationId xmlns:a16="http://schemas.microsoft.com/office/drawing/2014/main" id="{6CCC3C8C-C5F5-4036-DAD1-91597408B249}"/>
              </a:ext>
            </a:extLst>
          </p:cNvPr>
          <p:cNvSpPr/>
          <p:nvPr/>
        </p:nvSpPr>
        <p:spPr>
          <a:xfrm>
            <a:off x="4384034" y="3433616"/>
            <a:ext cx="58400" cy="58386"/>
          </a:xfrm>
          <a:custGeom>
            <a:avLst/>
            <a:gdLst>
              <a:gd name="connsiteX0" fmla="*/ 37475 w 37475"/>
              <a:gd name="connsiteY0" fmla="*/ 37467 h 37466"/>
              <a:gd name="connsiteX1" fmla="*/ 0 w 37475"/>
              <a:gd name="connsiteY1" fmla="*/ 37467 h 37466"/>
              <a:gd name="connsiteX2" fmla="*/ 18738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8738"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1" name="Freeform 1050">
            <a:extLst>
              <a:ext uri="{FF2B5EF4-FFF2-40B4-BE49-F238E27FC236}">
                <a16:creationId xmlns:a16="http://schemas.microsoft.com/office/drawing/2014/main" id="{5CCDC4AD-06F6-6D80-5603-DE3DBEF902FE}"/>
              </a:ext>
            </a:extLst>
          </p:cNvPr>
          <p:cNvSpPr/>
          <p:nvPr/>
        </p:nvSpPr>
        <p:spPr>
          <a:xfrm>
            <a:off x="4354834" y="3433616"/>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2" name="Freeform 1051">
            <a:extLst>
              <a:ext uri="{FF2B5EF4-FFF2-40B4-BE49-F238E27FC236}">
                <a16:creationId xmlns:a16="http://schemas.microsoft.com/office/drawing/2014/main" id="{291AFCDD-8C1D-3A3D-E15E-B8705F7DC95E}"/>
              </a:ext>
            </a:extLst>
          </p:cNvPr>
          <p:cNvSpPr/>
          <p:nvPr/>
        </p:nvSpPr>
        <p:spPr>
          <a:xfrm>
            <a:off x="4325635" y="3433616"/>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3" name="Freeform 1052">
            <a:extLst>
              <a:ext uri="{FF2B5EF4-FFF2-40B4-BE49-F238E27FC236}">
                <a16:creationId xmlns:a16="http://schemas.microsoft.com/office/drawing/2014/main" id="{372B406B-12DB-30BB-1F79-7B7C4EFA81A4}"/>
              </a:ext>
            </a:extLst>
          </p:cNvPr>
          <p:cNvSpPr/>
          <p:nvPr/>
        </p:nvSpPr>
        <p:spPr>
          <a:xfrm>
            <a:off x="4304051" y="3433616"/>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4" name="Freeform 1053">
            <a:extLst>
              <a:ext uri="{FF2B5EF4-FFF2-40B4-BE49-F238E27FC236}">
                <a16:creationId xmlns:a16="http://schemas.microsoft.com/office/drawing/2014/main" id="{E7263699-BD9A-3ECB-407B-F37C7C1AF928}"/>
              </a:ext>
            </a:extLst>
          </p:cNvPr>
          <p:cNvSpPr/>
          <p:nvPr/>
        </p:nvSpPr>
        <p:spPr>
          <a:xfrm>
            <a:off x="4314209" y="3410769"/>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5" name="Freeform 1054">
            <a:extLst>
              <a:ext uri="{FF2B5EF4-FFF2-40B4-BE49-F238E27FC236}">
                <a16:creationId xmlns:a16="http://schemas.microsoft.com/office/drawing/2014/main" id="{B68247F0-6B45-C30D-B170-F71E122CD750}"/>
              </a:ext>
            </a:extLst>
          </p:cNvPr>
          <p:cNvSpPr/>
          <p:nvPr/>
        </p:nvSpPr>
        <p:spPr>
          <a:xfrm>
            <a:off x="4296434" y="3410769"/>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6" name="Freeform 1055">
            <a:extLst>
              <a:ext uri="{FF2B5EF4-FFF2-40B4-BE49-F238E27FC236}">
                <a16:creationId xmlns:a16="http://schemas.microsoft.com/office/drawing/2014/main" id="{C2D85246-2195-7625-B3B7-01FEF79B9AB5}"/>
              </a:ext>
            </a:extLst>
          </p:cNvPr>
          <p:cNvSpPr/>
          <p:nvPr/>
        </p:nvSpPr>
        <p:spPr>
          <a:xfrm>
            <a:off x="4251997" y="3410769"/>
            <a:ext cx="58400" cy="58386"/>
          </a:xfrm>
          <a:custGeom>
            <a:avLst/>
            <a:gdLst>
              <a:gd name="connsiteX0" fmla="*/ 37475 w 37475"/>
              <a:gd name="connsiteY0" fmla="*/ 37467 h 37466"/>
              <a:gd name="connsiteX1" fmla="*/ 0 w 37475"/>
              <a:gd name="connsiteY1" fmla="*/ 37467 h 37466"/>
              <a:gd name="connsiteX2" fmla="*/ 17923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7923"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7" name="Freeform 1056">
            <a:extLst>
              <a:ext uri="{FF2B5EF4-FFF2-40B4-BE49-F238E27FC236}">
                <a16:creationId xmlns:a16="http://schemas.microsoft.com/office/drawing/2014/main" id="{E62D7421-47BD-F80F-0476-5C4E5EC33613}"/>
              </a:ext>
            </a:extLst>
          </p:cNvPr>
          <p:cNvSpPr/>
          <p:nvPr/>
        </p:nvSpPr>
        <p:spPr>
          <a:xfrm>
            <a:off x="4216452" y="3410769"/>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8" name="Freeform 1057">
            <a:extLst>
              <a:ext uri="{FF2B5EF4-FFF2-40B4-BE49-F238E27FC236}">
                <a16:creationId xmlns:a16="http://schemas.microsoft.com/office/drawing/2014/main" id="{BD3AA344-F0D0-3E43-A8C3-0C7E68330328}"/>
              </a:ext>
            </a:extLst>
          </p:cNvPr>
          <p:cNvSpPr/>
          <p:nvPr/>
        </p:nvSpPr>
        <p:spPr>
          <a:xfrm>
            <a:off x="4194868" y="3385383"/>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59" name="Freeform 1058">
            <a:extLst>
              <a:ext uri="{FF2B5EF4-FFF2-40B4-BE49-F238E27FC236}">
                <a16:creationId xmlns:a16="http://schemas.microsoft.com/office/drawing/2014/main" id="{E33D8CA6-885B-B86D-01B2-ADE6AFB5E582}"/>
              </a:ext>
            </a:extLst>
          </p:cNvPr>
          <p:cNvSpPr/>
          <p:nvPr/>
        </p:nvSpPr>
        <p:spPr>
          <a:xfrm>
            <a:off x="4151703" y="3385383"/>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0" name="Freeform 1059">
            <a:extLst>
              <a:ext uri="{FF2B5EF4-FFF2-40B4-BE49-F238E27FC236}">
                <a16:creationId xmlns:a16="http://schemas.microsoft.com/office/drawing/2014/main" id="{81E0DD28-5130-3574-6532-2E74B8EB906C}"/>
              </a:ext>
            </a:extLst>
          </p:cNvPr>
          <p:cNvSpPr/>
          <p:nvPr/>
        </p:nvSpPr>
        <p:spPr>
          <a:xfrm>
            <a:off x="4130119" y="3385383"/>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1" name="Freeform 1060">
            <a:extLst>
              <a:ext uri="{FF2B5EF4-FFF2-40B4-BE49-F238E27FC236}">
                <a16:creationId xmlns:a16="http://schemas.microsoft.com/office/drawing/2014/main" id="{C6098E99-4E64-7100-27E0-C47D51AD848A}"/>
              </a:ext>
            </a:extLst>
          </p:cNvPr>
          <p:cNvSpPr/>
          <p:nvPr/>
        </p:nvSpPr>
        <p:spPr>
          <a:xfrm>
            <a:off x="4104729" y="3385383"/>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2" name="Freeform 1061">
            <a:extLst>
              <a:ext uri="{FF2B5EF4-FFF2-40B4-BE49-F238E27FC236}">
                <a16:creationId xmlns:a16="http://schemas.microsoft.com/office/drawing/2014/main" id="{48465A17-5FE5-1EFA-AE10-A790B5689EA4}"/>
              </a:ext>
            </a:extLst>
          </p:cNvPr>
          <p:cNvSpPr/>
          <p:nvPr/>
        </p:nvSpPr>
        <p:spPr>
          <a:xfrm>
            <a:off x="4078065" y="3367614"/>
            <a:ext cx="58400" cy="59655"/>
          </a:xfrm>
          <a:custGeom>
            <a:avLst/>
            <a:gdLst>
              <a:gd name="connsiteX0" fmla="*/ 37475 w 37475"/>
              <a:gd name="connsiteY0" fmla="*/ 38281 h 38280"/>
              <a:gd name="connsiteX1" fmla="*/ 0 w 37475"/>
              <a:gd name="connsiteY1" fmla="*/ 38281 h 38280"/>
              <a:gd name="connsiteX2" fmla="*/ 18738 w 37475"/>
              <a:gd name="connsiteY2" fmla="*/ 0 h 38280"/>
              <a:gd name="connsiteX3" fmla="*/ 37475 w 37475"/>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7475" h="38280">
                <a:moveTo>
                  <a:pt x="37475" y="38281"/>
                </a:moveTo>
                <a:lnTo>
                  <a:pt x="0" y="38281"/>
                </a:lnTo>
                <a:lnTo>
                  <a:pt x="18738"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3" name="Freeform 1062">
            <a:extLst>
              <a:ext uri="{FF2B5EF4-FFF2-40B4-BE49-F238E27FC236}">
                <a16:creationId xmlns:a16="http://schemas.microsoft.com/office/drawing/2014/main" id="{C65DA31B-1B72-8111-5FB1-AE5FF28E899E}"/>
              </a:ext>
            </a:extLst>
          </p:cNvPr>
          <p:cNvSpPr/>
          <p:nvPr/>
        </p:nvSpPr>
        <p:spPr>
          <a:xfrm>
            <a:off x="4057755" y="3367614"/>
            <a:ext cx="59669" cy="59655"/>
          </a:xfrm>
          <a:custGeom>
            <a:avLst/>
            <a:gdLst>
              <a:gd name="connsiteX0" fmla="*/ 38290 w 38289"/>
              <a:gd name="connsiteY0" fmla="*/ 38281 h 38280"/>
              <a:gd name="connsiteX1" fmla="*/ 0 w 38289"/>
              <a:gd name="connsiteY1" fmla="*/ 38281 h 38280"/>
              <a:gd name="connsiteX2" fmla="*/ 18737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4" name="Freeform 1063">
            <a:extLst>
              <a:ext uri="{FF2B5EF4-FFF2-40B4-BE49-F238E27FC236}">
                <a16:creationId xmlns:a16="http://schemas.microsoft.com/office/drawing/2014/main" id="{C076D97E-09B7-166B-6120-27527BAABC7C}"/>
              </a:ext>
            </a:extLst>
          </p:cNvPr>
          <p:cNvSpPr/>
          <p:nvPr/>
        </p:nvSpPr>
        <p:spPr>
          <a:xfrm>
            <a:off x="4039980" y="3367614"/>
            <a:ext cx="59669" cy="59655"/>
          </a:xfrm>
          <a:custGeom>
            <a:avLst/>
            <a:gdLst>
              <a:gd name="connsiteX0" fmla="*/ 38290 w 38289"/>
              <a:gd name="connsiteY0" fmla="*/ 38281 h 38280"/>
              <a:gd name="connsiteX1" fmla="*/ 0 w 38289"/>
              <a:gd name="connsiteY1" fmla="*/ 38281 h 38280"/>
              <a:gd name="connsiteX2" fmla="*/ 18738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5" name="Freeform 1064">
            <a:extLst>
              <a:ext uri="{FF2B5EF4-FFF2-40B4-BE49-F238E27FC236}">
                <a16:creationId xmlns:a16="http://schemas.microsoft.com/office/drawing/2014/main" id="{09467339-B454-C131-A108-4BE5591927D0}"/>
              </a:ext>
            </a:extLst>
          </p:cNvPr>
          <p:cNvSpPr/>
          <p:nvPr/>
        </p:nvSpPr>
        <p:spPr>
          <a:xfrm>
            <a:off x="4020936" y="3353652"/>
            <a:ext cx="59669" cy="59655"/>
          </a:xfrm>
          <a:custGeom>
            <a:avLst/>
            <a:gdLst>
              <a:gd name="connsiteX0" fmla="*/ 38290 w 38289"/>
              <a:gd name="connsiteY0" fmla="*/ 38281 h 38280"/>
              <a:gd name="connsiteX1" fmla="*/ 0 w 38289"/>
              <a:gd name="connsiteY1" fmla="*/ 38281 h 38280"/>
              <a:gd name="connsiteX2" fmla="*/ 19552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9552"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6" name="Freeform 1065">
            <a:extLst>
              <a:ext uri="{FF2B5EF4-FFF2-40B4-BE49-F238E27FC236}">
                <a16:creationId xmlns:a16="http://schemas.microsoft.com/office/drawing/2014/main" id="{1377039B-80D5-E802-6012-D74842E11CE0}"/>
              </a:ext>
            </a:extLst>
          </p:cNvPr>
          <p:cNvSpPr/>
          <p:nvPr/>
        </p:nvSpPr>
        <p:spPr>
          <a:xfrm>
            <a:off x="3985388" y="3353652"/>
            <a:ext cx="59669" cy="59655"/>
          </a:xfrm>
          <a:custGeom>
            <a:avLst/>
            <a:gdLst>
              <a:gd name="connsiteX0" fmla="*/ 38290 w 38289"/>
              <a:gd name="connsiteY0" fmla="*/ 38281 h 38280"/>
              <a:gd name="connsiteX1" fmla="*/ 0 w 38289"/>
              <a:gd name="connsiteY1" fmla="*/ 38281 h 38280"/>
              <a:gd name="connsiteX2" fmla="*/ 17923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7923"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7" name="Freeform 1066">
            <a:extLst>
              <a:ext uri="{FF2B5EF4-FFF2-40B4-BE49-F238E27FC236}">
                <a16:creationId xmlns:a16="http://schemas.microsoft.com/office/drawing/2014/main" id="{C8F382B1-BABF-D9A3-634D-058983A550D3}"/>
              </a:ext>
            </a:extLst>
          </p:cNvPr>
          <p:cNvSpPr/>
          <p:nvPr/>
        </p:nvSpPr>
        <p:spPr>
          <a:xfrm>
            <a:off x="3954919" y="3353652"/>
            <a:ext cx="59669" cy="59655"/>
          </a:xfrm>
          <a:custGeom>
            <a:avLst/>
            <a:gdLst>
              <a:gd name="connsiteX0" fmla="*/ 38290 w 38289"/>
              <a:gd name="connsiteY0" fmla="*/ 38281 h 38280"/>
              <a:gd name="connsiteX1" fmla="*/ 0 w 38289"/>
              <a:gd name="connsiteY1" fmla="*/ 38281 h 38280"/>
              <a:gd name="connsiteX2" fmla="*/ 18737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8" name="Freeform 1067">
            <a:extLst>
              <a:ext uri="{FF2B5EF4-FFF2-40B4-BE49-F238E27FC236}">
                <a16:creationId xmlns:a16="http://schemas.microsoft.com/office/drawing/2014/main" id="{A6AFB76B-3F66-5F0B-AB77-6660292BAC55}"/>
              </a:ext>
            </a:extLst>
          </p:cNvPr>
          <p:cNvSpPr/>
          <p:nvPr/>
        </p:nvSpPr>
        <p:spPr>
          <a:xfrm>
            <a:off x="3935875" y="3319381"/>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69" name="Freeform 1068">
            <a:extLst>
              <a:ext uri="{FF2B5EF4-FFF2-40B4-BE49-F238E27FC236}">
                <a16:creationId xmlns:a16="http://schemas.microsoft.com/office/drawing/2014/main" id="{1444FCEC-93B9-31D1-7C92-2E5393906E96}"/>
              </a:ext>
            </a:extLst>
          </p:cNvPr>
          <p:cNvSpPr/>
          <p:nvPr/>
        </p:nvSpPr>
        <p:spPr>
          <a:xfrm>
            <a:off x="3901596" y="3319381"/>
            <a:ext cx="59669" cy="59656"/>
          </a:xfrm>
          <a:custGeom>
            <a:avLst/>
            <a:gdLst>
              <a:gd name="connsiteX0" fmla="*/ 38290 w 38289"/>
              <a:gd name="connsiteY0" fmla="*/ 38281 h 38281"/>
              <a:gd name="connsiteX1" fmla="*/ 0 w 38289"/>
              <a:gd name="connsiteY1" fmla="*/ 38281 h 38281"/>
              <a:gd name="connsiteX2" fmla="*/ 19552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9552"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0" name="Freeform 1069">
            <a:extLst>
              <a:ext uri="{FF2B5EF4-FFF2-40B4-BE49-F238E27FC236}">
                <a16:creationId xmlns:a16="http://schemas.microsoft.com/office/drawing/2014/main" id="{0ACCF069-161E-A025-6834-D09D44E41A18}"/>
              </a:ext>
            </a:extLst>
          </p:cNvPr>
          <p:cNvSpPr/>
          <p:nvPr/>
        </p:nvSpPr>
        <p:spPr>
          <a:xfrm>
            <a:off x="3854622" y="3302880"/>
            <a:ext cx="59669" cy="59655"/>
          </a:xfrm>
          <a:custGeom>
            <a:avLst/>
            <a:gdLst>
              <a:gd name="connsiteX0" fmla="*/ 38290 w 38289"/>
              <a:gd name="connsiteY0" fmla="*/ 38281 h 38280"/>
              <a:gd name="connsiteX1" fmla="*/ 0 w 38289"/>
              <a:gd name="connsiteY1" fmla="*/ 38281 h 38280"/>
              <a:gd name="connsiteX2" fmla="*/ 19552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9552"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1" name="Freeform 1070">
            <a:extLst>
              <a:ext uri="{FF2B5EF4-FFF2-40B4-BE49-F238E27FC236}">
                <a16:creationId xmlns:a16="http://schemas.microsoft.com/office/drawing/2014/main" id="{6C97B149-6528-E7C4-5964-AAE65CAD1FCB}"/>
              </a:ext>
            </a:extLst>
          </p:cNvPr>
          <p:cNvSpPr/>
          <p:nvPr/>
        </p:nvSpPr>
        <p:spPr>
          <a:xfrm>
            <a:off x="3836848" y="3288918"/>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2" name="Freeform 1071">
            <a:extLst>
              <a:ext uri="{FF2B5EF4-FFF2-40B4-BE49-F238E27FC236}">
                <a16:creationId xmlns:a16="http://schemas.microsoft.com/office/drawing/2014/main" id="{C8CF72B6-4CBA-A0B8-1B98-A2F026D3330C}"/>
              </a:ext>
            </a:extLst>
          </p:cNvPr>
          <p:cNvSpPr/>
          <p:nvPr/>
        </p:nvSpPr>
        <p:spPr>
          <a:xfrm>
            <a:off x="3819074" y="3288918"/>
            <a:ext cx="59669" cy="58386"/>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3" name="Freeform 1072">
            <a:extLst>
              <a:ext uri="{FF2B5EF4-FFF2-40B4-BE49-F238E27FC236}">
                <a16:creationId xmlns:a16="http://schemas.microsoft.com/office/drawing/2014/main" id="{6131A395-9384-4BFA-38B0-2D7F2CFB04CB}"/>
              </a:ext>
            </a:extLst>
          </p:cNvPr>
          <p:cNvSpPr/>
          <p:nvPr/>
        </p:nvSpPr>
        <p:spPr>
          <a:xfrm>
            <a:off x="3778448" y="3288918"/>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4" name="Freeform 1073">
            <a:extLst>
              <a:ext uri="{FF2B5EF4-FFF2-40B4-BE49-F238E27FC236}">
                <a16:creationId xmlns:a16="http://schemas.microsoft.com/office/drawing/2014/main" id="{DC122B3D-A316-A47D-54E0-8F115E813DB3}"/>
              </a:ext>
            </a:extLst>
          </p:cNvPr>
          <p:cNvSpPr/>
          <p:nvPr/>
        </p:nvSpPr>
        <p:spPr>
          <a:xfrm>
            <a:off x="3731473" y="3268609"/>
            <a:ext cx="59669" cy="59656"/>
          </a:xfrm>
          <a:custGeom>
            <a:avLst/>
            <a:gdLst>
              <a:gd name="connsiteX0" fmla="*/ 38290 w 38289"/>
              <a:gd name="connsiteY0" fmla="*/ 38281 h 38281"/>
              <a:gd name="connsiteX1" fmla="*/ 0 w 38289"/>
              <a:gd name="connsiteY1" fmla="*/ 38281 h 38281"/>
              <a:gd name="connsiteX2" fmla="*/ 19552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9552"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5" name="Freeform 1074">
            <a:extLst>
              <a:ext uri="{FF2B5EF4-FFF2-40B4-BE49-F238E27FC236}">
                <a16:creationId xmlns:a16="http://schemas.microsoft.com/office/drawing/2014/main" id="{3D54C1F0-7E81-B683-3795-70A81B46F2AF}"/>
              </a:ext>
            </a:extLst>
          </p:cNvPr>
          <p:cNvSpPr/>
          <p:nvPr/>
        </p:nvSpPr>
        <p:spPr>
          <a:xfrm>
            <a:off x="3706082" y="3252109"/>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6" name="Freeform 1075">
            <a:extLst>
              <a:ext uri="{FF2B5EF4-FFF2-40B4-BE49-F238E27FC236}">
                <a16:creationId xmlns:a16="http://schemas.microsoft.com/office/drawing/2014/main" id="{EA138354-CE58-6BC7-D472-8F0E1C5399C5}"/>
              </a:ext>
            </a:extLst>
          </p:cNvPr>
          <p:cNvSpPr/>
          <p:nvPr/>
        </p:nvSpPr>
        <p:spPr>
          <a:xfrm>
            <a:off x="3670534" y="3240684"/>
            <a:ext cx="59669" cy="58386"/>
          </a:xfrm>
          <a:custGeom>
            <a:avLst/>
            <a:gdLst>
              <a:gd name="connsiteX0" fmla="*/ 38290 w 38289"/>
              <a:gd name="connsiteY0" fmla="*/ 37466 h 37466"/>
              <a:gd name="connsiteX1" fmla="*/ 0 w 38289"/>
              <a:gd name="connsiteY1" fmla="*/ 37466 h 37466"/>
              <a:gd name="connsiteX2" fmla="*/ 18737 w 38289"/>
              <a:gd name="connsiteY2" fmla="*/ 0 h 37466"/>
              <a:gd name="connsiteX3" fmla="*/ 38290 w 38289"/>
              <a:gd name="connsiteY3" fmla="*/ 37466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6"/>
                </a:moveTo>
                <a:lnTo>
                  <a:pt x="0" y="37466"/>
                </a:lnTo>
                <a:lnTo>
                  <a:pt x="18737" y="0"/>
                </a:lnTo>
                <a:lnTo>
                  <a:pt x="38290" y="37466"/>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7" name="Freeform 1076">
            <a:extLst>
              <a:ext uri="{FF2B5EF4-FFF2-40B4-BE49-F238E27FC236}">
                <a16:creationId xmlns:a16="http://schemas.microsoft.com/office/drawing/2014/main" id="{77EC331D-DF2B-5471-4C33-4343159E5F8F}"/>
              </a:ext>
            </a:extLst>
          </p:cNvPr>
          <p:cNvSpPr/>
          <p:nvPr/>
        </p:nvSpPr>
        <p:spPr>
          <a:xfrm>
            <a:off x="3631176" y="3222914"/>
            <a:ext cx="58400" cy="59656"/>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8" name="Freeform 1077">
            <a:extLst>
              <a:ext uri="{FF2B5EF4-FFF2-40B4-BE49-F238E27FC236}">
                <a16:creationId xmlns:a16="http://schemas.microsoft.com/office/drawing/2014/main" id="{EBC505A7-656C-4AB8-5C12-5F962DC9481B}"/>
              </a:ext>
            </a:extLst>
          </p:cNvPr>
          <p:cNvSpPr/>
          <p:nvPr/>
        </p:nvSpPr>
        <p:spPr>
          <a:xfrm>
            <a:off x="2638370" y="2922097"/>
            <a:ext cx="59669" cy="59655"/>
          </a:xfrm>
          <a:custGeom>
            <a:avLst/>
            <a:gdLst>
              <a:gd name="connsiteX0" fmla="*/ 38290 w 38289"/>
              <a:gd name="connsiteY0" fmla="*/ 38281 h 38280"/>
              <a:gd name="connsiteX1" fmla="*/ 0 w 38289"/>
              <a:gd name="connsiteY1" fmla="*/ 38281 h 38280"/>
              <a:gd name="connsiteX2" fmla="*/ 18738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79" name="Freeform 1078">
            <a:extLst>
              <a:ext uri="{FF2B5EF4-FFF2-40B4-BE49-F238E27FC236}">
                <a16:creationId xmlns:a16="http://schemas.microsoft.com/office/drawing/2014/main" id="{D3AEEFCE-8A3F-4259-CFAE-0B046DAF375C}"/>
              </a:ext>
            </a:extLst>
          </p:cNvPr>
          <p:cNvSpPr/>
          <p:nvPr/>
        </p:nvSpPr>
        <p:spPr>
          <a:xfrm>
            <a:off x="2591396" y="2917020"/>
            <a:ext cx="59669" cy="59655"/>
          </a:xfrm>
          <a:custGeom>
            <a:avLst/>
            <a:gdLst>
              <a:gd name="connsiteX0" fmla="*/ 38290 w 38289"/>
              <a:gd name="connsiteY0" fmla="*/ 38281 h 38280"/>
              <a:gd name="connsiteX1" fmla="*/ 0 w 38289"/>
              <a:gd name="connsiteY1" fmla="*/ 38281 h 38280"/>
              <a:gd name="connsiteX2" fmla="*/ 18738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0" name="Freeform 1079">
            <a:extLst>
              <a:ext uri="{FF2B5EF4-FFF2-40B4-BE49-F238E27FC236}">
                <a16:creationId xmlns:a16="http://schemas.microsoft.com/office/drawing/2014/main" id="{ED674980-4EA9-77BE-90C4-305A829D0C4F}"/>
              </a:ext>
            </a:extLst>
          </p:cNvPr>
          <p:cNvSpPr/>
          <p:nvPr/>
        </p:nvSpPr>
        <p:spPr>
          <a:xfrm>
            <a:off x="2555847" y="2894172"/>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1" name="Freeform 1080">
            <a:extLst>
              <a:ext uri="{FF2B5EF4-FFF2-40B4-BE49-F238E27FC236}">
                <a16:creationId xmlns:a16="http://schemas.microsoft.com/office/drawing/2014/main" id="{3F48F40F-4E14-9B34-2D11-B2D9646559C4}"/>
              </a:ext>
            </a:extLst>
          </p:cNvPr>
          <p:cNvSpPr/>
          <p:nvPr/>
        </p:nvSpPr>
        <p:spPr>
          <a:xfrm>
            <a:off x="2540611" y="2894172"/>
            <a:ext cx="59669" cy="59656"/>
          </a:xfrm>
          <a:custGeom>
            <a:avLst/>
            <a:gdLst>
              <a:gd name="connsiteX0" fmla="*/ 38290 w 38289"/>
              <a:gd name="connsiteY0" fmla="*/ 38281 h 38281"/>
              <a:gd name="connsiteX1" fmla="*/ 0 w 38289"/>
              <a:gd name="connsiteY1" fmla="*/ 38281 h 38281"/>
              <a:gd name="connsiteX2" fmla="*/ 19552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9552"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2" name="Freeform 1081">
            <a:extLst>
              <a:ext uri="{FF2B5EF4-FFF2-40B4-BE49-F238E27FC236}">
                <a16:creationId xmlns:a16="http://schemas.microsoft.com/office/drawing/2014/main" id="{4401EDA5-F9D9-C205-DD26-CC962E9E6F7F}"/>
              </a:ext>
            </a:extLst>
          </p:cNvPr>
          <p:cNvSpPr/>
          <p:nvPr/>
        </p:nvSpPr>
        <p:spPr>
          <a:xfrm>
            <a:off x="2439046" y="2848477"/>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3" name="Freeform 1082">
            <a:extLst>
              <a:ext uri="{FF2B5EF4-FFF2-40B4-BE49-F238E27FC236}">
                <a16:creationId xmlns:a16="http://schemas.microsoft.com/office/drawing/2014/main" id="{9952B33D-B5CE-FAA7-BB25-D073A2D38917}"/>
              </a:ext>
            </a:extLst>
          </p:cNvPr>
          <p:cNvSpPr/>
          <p:nvPr/>
        </p:nvSpPr>
        <p:spPr>
          <a:xfrm>
            <a:off x="2364140" y="2831977"/>
            <a:ext cx="58400" cy="59656"/>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4" name="Freeform 1083">
            <a:extLst>
              <a:ext uri="{FF2B5EF4-FFF2-40B4-BE49-F238E27FC236}">
                <a16:creationId xmlns:a16="http://schemas.microsoft.com/office/drawing/2014/main" id="{3C5986BF-6EC8-29CD-8C4E-89A23730FF6B}"/>
              </a:ext>
            </a:extLst>
          </p:cNvPr>
          <p:cNvSpPr/>
          <p:nvPr/>
        </p:nvSpPr>
        <p:spPr>
          <a:xfrm>
            <a:off x="2144505" y="2783745"/>
            <a:ext cx="59669" cy="59655"/>
          </a:xfrm>
          <a:custGeom>
            <a:avLst/>
            <a:gdLst>
              <a:gd name="connsiteX0" fmla="*/ 38290 w 38289"/>
              <a:gd name="connsiteY0" fmla="*/ 38281 h 38280"/>
              <a:gd name="connsiteX1" fmla="*/ 0 w 38289"/>
              <a:gd name="connsiteY1" fmla="*/ 38281 h 38280"/>
              <a:gd name="connsiteX2" fmla="*/ 18738 w 38289"/>
              <a:gd name="connsiteY2" fmla="*/ 0 h 38280"/>
              <a:gd name="connsiteX3" fmla="*/ 38290 w 38289"/>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8289" h="38280">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5" name="Freeform 1084">
            <a:extLst>
              <a:ext uri="{FF2B5EF4-FFF2-40B4-BE49-F238E27FC236}">
                <a16:creationId xmlns:a16="http://schemas.microsoft.com/office/drawing/2014/main" id="{0EB924D7-92B0-1506-99DC-E188238A9319}"/>
              </a:ext>
            </a:extLst>
          </p:cNvPr>
          <p:cNvSpPr/>
          <p:nvPr/>
        </p:nvSpPr>
        <p:spPr>
          <a:xfrm>
            <a:off x="2070869" y="2746935"/>
            <a:ext cx="58400" cy="59656"/>
          </a:xfrm>
          <a:custGeom>
            <a:avLst/>
            <a:gdLst>
              <a:gd name="connsiteX0" fmla="*/ 37475 w 37475"/>
              <a:gd name="connsiteY0" fmla="*/ 38281 h 38281"/>
              <a:gd name="connsiteX1" fmla="*/ 0 w 37475"/>
              <a:gd name="connsiteY1" fmla="*/ 38281 h 38281"/>
              <a:gd name="connsiteX2" fmla="*/ 17923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7923"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6" name="Freeform 1085">
            <a:extLst>
              <a:ext uri="{FF2B5EF4-FFF2-40B4-BE49-F238E27FC236}">
                <a16:creationId xmlns:a16="http://schemas.microsoft.com/office/drawing/2014/main" id="{F69A3229-C7EE-539D-B767-046D16415EBA}"/>
              </a:ext>
            </a:extLst>
          </p:cNvPr>
          <p:cNvSpPr/>
          <p:nvPr/>
        </p:nvSpPr>
        <p:spPr>
          <a:xfrm>
            <a:off x="2023895" y="2730435"/>
            <a:ext cx="58400" cy="58386"/>
          </a:xfrm>
          <a:custGeom>
            <a:avLst/>
            <a:gdLst>
              <a:gd name="connsiteX0" fmla="*/ 37475 w 37475"/>
              <a:gd name="connsiteY0" fmla="*/ 37467 h 37466"/>
              <a:gd name="connsiteX1" fmla="*/ 0 w 37475"/>
              <a:gd name="connsiteY1" fmla="*/ 37467 h 37466"/>
              <a:gd name="connsiteX2" fmla="*/ 18738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8738"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7" name="Freeform 1086">
            <a:extLst>
              <a:ext uri="{FF2B5EF4-FFF2-40B4-BE49-F238E27FC236}">
                <a16:creationId xmlns:a16="http://schemas.microsoft.com/office/drawing/2014/main" id="{A6FC453B-E773-4035-CE52-7E7EE059E6B3}"/>
              </a:ext>
            </a:extLst>
          </p:cNvPr>
          <p:cNvSpPr/>
          <p:nvPr/>
        </p:nvSpPr>
        <p:spPr>
          <a:xfrm>
            <a:off x="1853771" y="2684740"/>
            <a:ext cx="58400" cy="59656"/>
          </a:xfrm>
          <a:custGeom>
            <a:avLst/>
            <a:gdLst>
              <a:gd name="connsiteX0" fmla="*/ 37475 w 37475"/>
              <a:gd name="connsiteY0" fmla="*/ 38281 h 38281"/>
              <a:gd name="connsiteX1" fmla="*/ 0 w 37475"/>
              <a:gd name="connsiteY1" fmla="*/ 38281 h 38281"/>
              <a:gd name="connsiteX2" fmla="*/ 18737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8737"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8" name="Freeform 1087">
            <a:extLst>
              <a:ext uri="{FF2B5EF4-FFF2-40B4-BE49-F238E27FC236}">
                <a16:creationId xmlns:a16="http://schemas.microsoft.com/office/drawing/2014/main" id="{9D61F56B-C963-C34D-D59B-D09A94F50D0A}"/>
              </a:ext>
            </a:extLst>
          </p:cNvPr>
          <p:cNvSpPr/>
          <p:nvPr/>
        </p:nvSpPr>
        <p:spPr>
          <a:xfrm>
            <a:off x="1828379" y="2684740"/>
            <a:ext cx="58400" cy="59656"/>
          </a:xfrm>
          <a:custGeom>
            <a:avLst/>
            <a:gdLst>
              <a:gd name="connsiteX0" fmla="*/ 37475 w 37475"/>
              <a:gd name="connsiteY0" fmla="*/ 38281 h 38281"/>
              <a:gd name="connsiteX1" fmla="*/ 0 w 37475"/>
              <a:gd name="connsiteY1" fmla="*/ 38281 h 38281"/>
              <a:gd name="connsiteX2" fmla="*/ 18737 w 37475"/>
              <a:gd name="connsiteY2" fmla="*/ 0 h 38281"/>
              <a:gd name="connsiteX3" fmla="*/ 37475 w 37475"/>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7475" h="38281">
                <a:moveTo>
                  <a:pt x="37475" y="38281"/>
                </a:moveTo>
                <a:lnTo>
                  <a:pt x="0" y="38281"/>
                </a:lnTo>
                <a:lnTo>
                  <a:pt x="18737" y="0"/>
                </a:lnTo>
                <a:lnTo>
                  <a:pt x="37475"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89" name="Freeform 1088">
            <a:extLst>
              <a:ext uri="{FF2B5EF4-FFF2-40B4-BE49-F238E27FC236}">
                <a16:creationId xmlns:a16="http://schemas.microsoft.com/office/drawing/2014/main" id="{7E9EE72F-EA30-2322-0EC4-88DCCA02C1BD}"/>
              </a:ext>
            </a:extLst>
          </p:cNvPr>
          <p:cNvSpPr/>
          <p:nvPr/>
        </p:nvSpPr>
        <p:spPr>
          <a:xfrm>
            <a:off x="1658256" y="2637777"/>
            <a:ext cx="58400" cy="57118"/>
          </a:xfrm>
          <a:custGeom>
            <a:avLst/>
            <a:gdLst>
              <a:gd name="connsiteX0" fmla="*/ 37475 w 37475"/>
              <a:gd name="connsiteY0" fmla="*/ 36652 h 36652"/>
              <a:gd name="connsiteX1" fmla="*/ 0 w 37475"/>
              <a:gd name="connsiteY1" fmla="*/ 36652 h 36652"/>
              <a:gd name="connsiteX2" fmla="*/ 18738 w 37475"/>
              <a:gd name="connsiteY2" fmla="*/ 0 h 36652"/>
              <a:gd name="connsiteX3" fmla="*/ 37475 w 37475"/>
              <a:gd name="connsiteY3" fmla="*/ 36652 h 36652"/>
            </a:gdLst>
            <a:ahLst/>
            <a:cxnLst>
              <a:cxn ang="0">
                <a:pos x="connsiteX0" y="connsiteY0"/>
              </a:cxn>
              <a:cxn ang="0">
                <a:pos x="connsiteX1" y="connsiteY1"/>
              </a:cxn>
              <a:cxn ang="0">
                <a:pos x="connsiteX2" y="connsiteY2"/>
              </a:cxn>
              <a:cxn ang="0">
                <a:pos x="connsiteX3" y="connsiteY3"/>
              </a:cxn>
            </a:cxnLst>
            <a:rect l="l" t="t" r="r" b="b"/>
            <a:pathLst>
              <a:path w="37475" h="36652">
                <a:moveTo>
                  <a:pt x="37475" y="36652"/>
                </a:moveTo>
                <a:lnTo>
                  <a:pt x="0" y="36652"/>
                </a:lnTo>
                <a:lnTo>
                  <a:pt x="18738" y="0"/>
                </a:lnTo>
                <a:lnTo>
                  <a:pt x="37475" y="36652"/>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0" name="Freeform 1089">
            <a:extLst>
              <a:ext uri="{FF2B5EF4-FFF2-40B4-BE49-F238E27FC236}">
                <a16:creationId xmlns:a16="http://schemas.microsoft.com/office/drawing/2014/main" id="{25DEE053-9989-267C-F337-5BC113224303}"/>
              </a:ext>
            </a:extLst>
          </p:cNvPr>
          <p:cNvSpPr/>
          <p:nvPr/>
        </p:nvSpPr>
        <p:spPr>
          <a:xfrm>
            <a:off x="1603665" y="2633968"/>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1" name="Freeform 1090">
            <a:extLst>
              <a:ext uri="{FF2B5EF4-FFF2-40B4-BE49-F238E27FC236}">
                <a16:creationId xmlns:a16="http://schemas.microsoft.com/office/drawing/2014/main" id="{3B0BB64E-09FE-4DED-B260-901BB217C69D}"/>
              </a:ext>
            </a:extLst>
          </p:cNvPr>
          <p:cNvSpPr/>
          <p:nvPr/>
        </p:nvSpPr>
        <p:spPr>
          <a:xfrm>
            <a:off x="1480516" y="2585736"/>
            <a:ext cx="59669" cy="58386"/>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2" name="Freeform 1091">
            <a:extLst>
              <a:ext uri="{FF2B5EF4-FFF2-40B4-BE49-F238E27FC236}">
                <a16:creationId xmlns:a16="http://schemas.microsoft.com/office/drawing/2014/main" id="{CCCD716A-8C05-1706-922D-827882B86459}"/>
              </a:ext>
            </a:extLst>
          </p:cNvPr>
          <p:cNvSpPr/>
          <p:nvPr/>
        </p:nvSpPr>
        <p:spPr>
          <a:xfrm>
            <a:off x="1451317" y="2576850"/>
            <a:ext cx="59669" cy="59656"/>
          </a:xfrm>
          <a:custGeom>
            <a:avLst/>
            <a:gdLst>
              <a:gd name="connsiteX0" fmla="*/ 38290 w 38289"/>
              <a:gd name="connsiteY0" fmla="*/ 38281 h 38281"/>
              <a:gd name="connsiteX1" fmla="*/ 0 w 38289"/>
              <a:gd name="connsiteY1" fmla="*/ 38281 h 38281"/>
              <a:gd name="connsiteX2" fmla="*/ 18738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8"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3" name="Freeform 1092">
            <a:extLst>
              <a:ext uri="{FF2B5EF4-FFF2-40B4-BE49-F238E27FC236}">
                <a16:creationId xmlns:a16="http://schemas.microsoft.com/office/drawing/2014/main" id="{13BA834B-303D-CF85-21C7-DA8458EA49C7}"/>
              </a:ext>
            </a:extLst>
          </p:cNvPr>
          <p:cNvSpPr/>
          <p:nvPr/>
        </p:nvSpPr>
        <p:spPr>
          <a:xfrm>
            <a:off x="1422116" y="2576850"/>
            <a:ext cx="59669" cy="59656"/>
          </a:xfrm>
          <a:custGeom>
            <a:avLst/>
            <a:gdLst>
              <a:gd name="connsiteX0" fmla="*/ 38290 w 38289"/>
              <a:gd name="connsiteY0" fmla="*/ 38281 h 38281"/>
              <a:gd name="connsiteX1" fmla="*/ 0 w 38289"/>
              <a:gd name="connsiteY1" fmla="*/ 38281 h 38281"/>
              <a:gd name="connsiteX2" fmla="*/ 18737 w 38289"/>
              <a:gd name="connsiteY2" fmla="*/ 0 h 38281"/>
              <a:gd name="connsiteX3" fmla="*/ 38290 w 38289"/>
              <a:gd name="connsiteY3" fmla="*/ 38281 h 38281"/>
            </a:gdLst>
            <a:ahLst/>
            <a:cxnLst>
              <a:cxn ang="0">
                <a:pos x="connsiteX0" y="connsiteY0"/>
              </a:cxn>
              <a:cxn ang="0">
                <a:pos x="connsiteX1" y="connsiteY1"/>
              </a:cxn>
              <a:cxn ang="0">
                <a:pos x="connsiteX2" y="connsiteY2"/>
              </a:cxn>
              <a:cxn ang="0">
                <a:pos x="connsiteX3" y="connsiteY3"/>
              </a:cxn>
            </a:cxnLst>
            <a:rect l="l" t="t" r="r" b="b"/>
            <a:pathLst>
              <a:path w="38289" h="38281">
                <a:moveTo>
                  <a:pt x="38290" y="38281"/>
                </a:moveTo>
                <a:lnTo>
                  <a:pt x="0" y="38281"/>
                </a:lnTo>
                <a:lnTo>
                  <a:pt x="18737" y="0"/>
                </a:lnTo>
                <a:lnTo>
                  <a:pt x="38290" y="38281"/>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4" name="Freeform 1093">
            <a:extLst>
              <a:ext uri="{FF2B5EF4-FFF2-40B4-BE49-F238E27FC236}">
                <a16:creationId xmlns:a16="http://schemas.microsoft.com/office/drawing/2014/main" id="{795B802D-0A8C-C099-9F9B-EF959FF6BE16}"/>
              </a:ext>
            </a:extLst>
          </p:cNvPr>
          <p:cNvSpPr/>
          <p:nvPr/>
        </p:nvSpPr>
        <p:spPr>
          <a:xfrm>
            <a:off x="1161853" y="2512117"/>
            <a:ext cx="59669" cy="58386"/>
          </a:xfrm>
          <a:custGeom>
            <a:avLst/>
            <a:gdLst>
              <a:gd name="connsiteX0" fmla="*/ 38290 w 38289"/>
              <a:gd name="connsiteY0" fmla="*/ 37467 h 37466"/>
              <a:gd name="connsiteX1" fmla="*/ 0 w 38289"/>
              <a:gd name="connsiteY1" fmla="*/ 37467 h 37466"/>
              <a:gd name="connsiteX2" fmla="*/ 18738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8"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5" name="Freeform 1094">
            <a:extLst>
              <a:ext uri="{FF2B5EF4-FFF2-40B4-BE49-F238E27FC236}">
                <a16:creationId xmlns:a16="http://schemas.microsoft.com/office/drawing/2014/main" id="{4666EC95-D109-4219-27EA-7BBF21F892D5}"/>
              </a:ext>
            </a:extLst>
          </p:cNvPr>
          <p:cNvSpPr/>
          <p:nvPr/>
        </p:nvSpPr>
        <p:spPr>
          <a:xfrm>
            <a:off x="3756865" y="3277495"/>
            <a:ext cx="59669" cy="58386"/>
          </a:xfrm>
          <a:custGeom>
            <a:avLst/>
            <a:gdLst>
              <a:gd name="connsiteX0" fmla="*/ 38290 w 38289"/>
              <a:gd name="connsiteY0" fmla="*/ 37467 h 37466"/>
              <a:gd name="connsiteX1" fmla="*/ 0 w 38289"/>
              <a:gd name="connsiteY1" fmla="*/ 37467 h 37466"/>
              <a:gd name="connsiteX2" fmla="*/ 19552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9552"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6" name="Freeform 1095">
            <a:extLst>
              <a:ext uri="{FF2B5EF4-FFF2-40B4-BE49-F238E27FC236}">
                <a16:creationId xmlns:a16="http://schemas.microsoft.com/office/drawing/2014/main" id="{C35D212C-84B7-E01E-AF0F-7D8F3CD66E78}"/>
              </a:ext>
            </a:extLst>
          </p:cNvPr>
          <p:cNvSpPr/>
          <p:nvPr/>
        </p:nvSpPr>
        <p:spPr>
          <a:xfrm>
            <a:off x="4278661" y="3410769"/>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7" name="Freeform 1096">
            <a:extLst>
              <a:ext uri="{FF2B5EF4-FFF2-40B4-BE49-F238E27FC236}">
                <a16:creationId xmlns:a16="http://schemas.microsoft.com/office/drawing/2014/main" id="{32102567-963B-8F2A-09E2-DAD59CB0E666}"/>
              </a:ext>
            </a:extLst>
          </p:cNvPr>
          <p:cNvSpPr/>
          <p:nvPr/>
        </p:nvSpPr>
        <p:spPr>
          <a:xfrm>
            <a:off x="5082301" y="3530081"/>
            <a:ext cx="59669" cy="58386"/>
          </a:xfrm>
          <a:custGeom>
            <a:avLst/>
            <a:gdLst>
              <a:gd name="connsiteX0" fmla="*/ 38290 w 38289"/>
              <a:gd name="connsiteY0" fmla="*/ 37467 h 37466"/>
              <a:gd name="connsiteX1" fmla="*/ 0 w 38289"/>
              <a:gd name="connsiteY1" fmla="*/ 37467 h 37466"/>
              <a:gd name="connsiteX2" fmla="*/ 17923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7923"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8" name="Freeform 1097">
            <a:extLst>
              <a:ext uri="{FF2B5EF4-FFF2-40B4-BE49-F238E27FC236}">
                <a16:creationId xmlns:a16="http://schemas.microsoft.com/office/drawing/2014/main" id="{52C86681-6033-7694-C0AF-42E3CD3549D1}"/>
              </a:ext>
            </a:extLst>
          </p:cNvPr>
          <p:cNvSpPr/>
          <p:nvPr/>
        </p:nvSpPr>
        <p:spPr>
          <a:xfrm>
            <a:off x="5068334" y="3530081"/>
            <a:ext cx="58400" cy="58386"/>
          </a:xfrm>
          <a:custGeom>
            <a:avLst/>
            <a:gdLst>
              <a:gd name="connsiteX0" fmla="*/ 37475 w 37475"/>
              <a:gd name="connsiteY0" fmla="*/ 37467 h 37466"/>
              <a:gd name="connsiteX1" fmla="*/ 0 w 37475"/>
              <a:gd name="connsiteY1" fmla="*/ 37467 h 37466"/>
              <a:gd name="connsiteX2" fmla="*/ 18738 w 37475"/>
              <a:gd name="connsiteY2" fmla="*/ 0 h 37466"/>
              <a:gd name="connsiteX3" fmla="*/ 37475 w 37475"/>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7475" h="37466">
                <a:moveTo>
                  <a:pt x="37475" y="37467"/>
                </a:moveTo>
                <a:lnTo>
                  <a:pt x="0" y="37467"/>
                </a:lnTo>
                <a:lnTo>
                  <a:pt x="18738" y="0"/>
                </a:lnTo>
                <a:lnTo>
                  <a:pt x="37475"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99" name="Freeform 1098">
            <a:extLst>
              <a:ext uri="{FF2B5EF4-FFF2-40B4-BE49-F238E27FC236}">
                <a16:creationId xmlns:a16="http://schemas.microsoft.com/office/drawing/2014/main" id="{8503C434-4757-A989-AF1A-9A94727DB788}"/>
              </a:ext>
            </a:extLst>
          </p:cNvPr>
          <p:cNvSpPr/>
          <p:nvPr/>
        </p:nvSpPr>
        <p:spPr>
          <a:xfrm>
            <a:off x="5256233" y="3530081"/>
            <a:ext cx="59669" cy="58386"/>
          </a:xfrm>
          <a:custGeom>
            <a:avLst/>
            <a:gdLst>
              <a:gd name="connsiteX0" fmla="*/ 38290 w 38289"/>
              <a:gd name="connsiteY0" fmla="*/ 37467 h 37466"/>
              <a:gd name="connsiteX1" fmla="*/ 0 w 38289"/>
              <a:gd name="connsiteY1" fmla="*/ 37467 h 37466"/>
              <a:gd name="connsiteX2" fmla="*/ 18737 w 38289"/>
              <a:gd name="connsiteY2" fmla="*/ 0 h 37466"/>
              <a:gd name="connsiteX3" fmla="*/ 38290 w 38289"/>
              <a:gd name="connsiteY3" fmla="*/ 37467 h 37466"/>
            </a:gdLst>
            <a:ahLst/>
            <a:cxnLst>
              <a:cxn ang="0">
                <a:pos x="connsiteX0" y="connsiteY0"/>
              </a:cxn>
              <a:cxn ang="0">
                <a:pos x="connsiteX1" y="connsiteY1"/>
              </a:cxn>
              <a:cxn ang="0">
                <a:pos x="connsiteX2" y="connsiteY2"/>
              </a:cxn>
              <a:cxn ang="0">
                <a:pos x="connsiteX3" y="connsiteY3"/>
              </a:cxn>
            </a:cxnLst>
            <a:rect l="l" t="t" r="r" b="b"/>
            <a:pathLst>
              <a:path w="38289" h="37466">
                <a:moveTo>
                  <a:pt x="38290" y="37467"/>
                </a:moveTo>
                <a:lnTo>
                  <a:pt x="0" y="37467"/>
                </a:lnTo>
                <a:lnTo>
                  <a:pt x="18737" y="0"/>
                </a:lnTo>
                <a:lnTo>
                  <a:pt x="38290" y="37467"/>
                </a:lnTo>
                <a:close/>
              </a:path>
            </a:pathLst>
          </a:custGeom>
          <a:noFill/>
          <a:ln w="9525" cap="flat">
            <a:solidFill>
              <a:srgbClr val="A69F9F"/>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0" name="Freeform 1099">
            <a:extLst>
              <a:ext uri="{FF2B5EF4-FFF2-40B4-BE49-F238E27FC236}">
                <a16:creationId xmlns:a16="http://schemas.microsoft.com/office/drawing/2014/main" id="{B50663A1-9277-FEF9-9CFE-FC7F1D572310}"/>
              </a:ext>
            </a:extLst>
          </p:cNvPr>
          <p:cNvSpPr/>
          <p:nvPr/>
        </p:nvSpPr>
        <p:spPr>
          <a:xfrm>
            <a:off x="5850393"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1" name="Freeform 1100">
            <a:extLst>
              <a:ext uri="{FF2B5EF4-FFF2-40B4-BE49-F238E27FC236}">
                <a16:creationId xmlns:a16="http://schemas.microsoft.com/office/drawing/2014/main" id="{B3CAE77A-48DA-8A20-C540-0D81FE9A430E}"/>
              </a:ext>
            </a:extLst>
          </p:cNvPr>
          <p:cNvSpPr/>
          <p:nvPr/>
        </p:nvSpPr>
        <p:spPr>
          <a:xfrm>
            <a:off x="5619332" y="3380305"/>
            <a:ext cx="58399" cy="58386"/>
          </a:xfrm>
          <a:custGeom>
            <a:avLst/>
            <a:gdLst>
              <a:gd name="connsiteX0" fmla="*/ 37475 w 37474"/>
              <a:gd name="connsiteY0" fmla="*/ 18733 h 37466"/>
              <a:gd name="connsiteX1" fmla="*/ 18737 w 37474"/>
              <a:gd name="connsiteY1" fmla="*/ 37466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2" name="Freeform 1101">
            <a:extLst>
              <a:ext uri="{FF2B5EF4-FFF2-40B4-BE49-F238E27FC236}">
                <a16:creationId xmlns:a16="http://schemas.microsoft.com/office/drawing/2014/main" id="{9C858BC8-C7BC-E0AE-8F09-FA5C822623AF}"/>
              </a:ext>
            </a:extLst>
          </p:cNvPr>
          <p:cNvSpPr/>
          <p:nvPr/>
        </p:nvSpPr>
        <p:spPr>
          <a:xfrm>
            <a:off x="5597747"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3" name="Freeform 1102">
            <a:extLst>
              <a:ext uri="{FF2B5EF4-FFF2-40B4-BE49-F238E27FC236}">
                <a16:creationId xmlns:a16="http://schemas.microsoft.com/office/drawing/2014/main" id="{C26AA81D-1ECF-FB1D-98BA-3820A2D4F15D}"/>
              </a:ext>
            </a:extLst>
          </p:cNvPr>
          <p:cNvSpPr/>
          <p:nvPr/>
        </p:nvSpPr>
        <p:spPr>
          <a:xfrm>
            <a:off x="5373033"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4" name="Freeform 1103">
            <a:extLst>
              <a:ext uri="{FF2B5EF4-FFF2-40B4-BE49-F238E27FC236}">
                <a16:creationId xmlns:a16="http://schemas.microsoft.com/office/drawing/2014/main" id="{A66507E7-7B00-49C3-D1E2-E1A288BF4979}"/>
              </a:ext>
            </a:extLst>
          </p:cNvPr>
          <p:cNvSpPr/>
          <p:nvPr/>
        </p:nvSpPr>
        <p:spPr>
          <a:xfrm>
            <a:off x="5267658"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5" name="Freeform 1104">
            <a:extLst>
              <a:ext uri="{FF2B5EF4-FFF2-40B4-BE49-F238E27FC236}">
                <a16:creationId xmlns:a16="http://schemas.microsoft.com/office/drawing/2014/main" id="{240DDC38-E7C8-E867-16D9-A8F0FA4843FF}"/>
              </a:ext>
            </a:extLst>
          </p:cNvPr>
          <p:cNvSpPr/>
          <p:nvPr/>
        </p:nvSpPr>
        <p:spPr>
          <a:xfrm>
            <a:off x="5249883"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6" name="Freeform 1105">
            <a:extLst>
              <a:ext uri="{FF2B5EF4-FFF2-40B4-BE49-F238E27FC236}">
                <a16:creationId xmlns:a16="http://schemas.microsoft.com/office/drawing/2014/main" id="{B6F97BC6-FE69-6E5B-1F17-3D74E3163FCD}"/>
              </a:ext>
            </a:extLst>
          </p:cNvPr>
          <p:cNvSpPr/>
          <p:nvPr/>
        </p:nvSpPr>
        <p:spPr>
          <a:xfrm>
            <a:off x="5199101"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7" name="Freeform 1106">
            <a:extLst>
              <a:ext uri="{FF2B5EF4-FFF2-40B4-BE49-F238E27FC236}">
                <a16:creationId xmlns:a16="http://schemas.microsoft.com/office/drawing/2014/main" id="{7DCE5990-8053-1BC6-F356-A671856E44E4}"/>
              </a:ext>
            </a:extLst>
          </p:cNvPr>
          <p:cNvSpPr/>
          <p:nvPr/>
        </p:nvSpPr>
        <p:spPr>
          <a:xfrm>
            <a:off x="5140700"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8" name="Freeform 1107">
            <a:extLst>
              <a:ext uri="{FF2B5EF4-FFF2-40B4-BE49-F238E27FC236}">
                <a16:creationId xmlns:a16="http://schemas.microsoft.com/office/drawing/2014/main" id="{C943A5D3-C710-4047-2DA2-5B801B009C40}"/>
              </a:ext>
            </a:extLst>
          </p:cNvPr>
          <p:cNvSpPr/>
          <p:nvPr/>
        </p:nvSpPr>
        <p:spPr>
          <a:xfrm>
            <a:off x="5117849" y="3380305"/>
            <a:ext cx="58399" cy="58386"/>
          </a:xfrm>
          <a:custGeom>
            <a:avLst/>
            <a:gdLst>
              <a:gd name="connsiteX0" fmla="*/ 37475 w 37474"/>
              <a:gd name="connsiteY0" fmla="*/ 18733 h 37466"/>
              <a:gd name="connsiteX1" fmla="*/ 18737 w 37474"/>
              <a:gd name="connsiteY1" fmla="*/ 37466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09" name="Freeform 1108">
            <a:extLst>
              <a:ext uri="{FF2B5EF4-FFF2-40B4-BE49-F238E27FC236}">
                <a16:creationId xmlns:a16="http://schemas.microsoft.com/office/drawing/2014/main" id="{7F42002E-F0E8-E1D2-42BE-2DBEB5D6A6A8}"/>
              </a:ext>
            </a:extLst>
          </p:cNvPr>
          <p:cNvSpPr/>
          <p:nvPr/>
        </p:nvSpPr>
        <p:spPr>
          <a:xfrm>
            <a:off x="5068334"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0" name="Freeform 1109">
            <a:extLst>
              <a:ext uri="{FF2B5EF4-FFF2-40B4-BE49-F238E27FC236}">
                <a16:creationId xmlns:a16="http://schemas.microsoft.com/office/drawing/2014/main" id="{00793034-9581-5448-0E3A-C0E9E7D1041D}"/>
              </a:ext>
            </a:extLst>
          </p:cNvPr>
          <p:cNvSpPr/>
          <p:nvPr/>
        </p:nvSpPr>
        <p:spPr>
          <a:xfrm>
            <a:off x="5046752"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1" name="Freeform 1110">
            <a:extLst>
              <a:ext uri="{FF2B5EF4-FFF2-40B4-BE49-F238E27FC236}">
                <a16:creationId xmlns:a16="http://schemas.microsoft.com/office/drawing/2014/main" id="{42F91681-00CA-4B8C-8EE2-F702A069AF97}"/>
              </a:ext>
            </a:extLst>
          </p:cNvPr>
          <p:cNvSpPr/>
          <p:nvPr/>
        </p:nvSpPr>
        <p:spPr>
          <a:xfrm>
            <a:off x="5003588" y="3380305"/>
            <a:ext cx="58399" cy="58386"/>
          </a:xfrm>
          <a:custGeom>
            <a:avLst/>
            <a:gdLst>
              <a:gd name="connsiteX0" fmla="*/ 37475 w 37474"/>
              <a:gd name="connsiteY0" fmla="*/ 18733 h 37466"/>
              <a:gd name="connsiteX1" fmla="*/ 18737 w 37474"/>
              <a:gd name="connsiteY1" fmla="*/ 37466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2" name="Freeform 1111">
            <a:extLst>
              <a:ext uri="{FF2B5EF4-FFF2-40B4-BE49-F238E27FC236}">
                <a16:creationId xmlns:a16="http://schemas.microsoft.com/office/drawing/2014/main" id="{47395F6F-3439-BF7B-2EEE-BCD1B458F7FE}"/>
              </a:ext>
            </a:extLst>
          </p:cNvPr>
          <p:cNvSpPr/>
          <p:nvPr/>
        </p:nvSpPr>
        <p:spPr>
          <a:xfrm>
            <a:off x="4960421"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3" name="Freeform 1112">
            <a:extLst>
              <a:ext uri="{FF2B5EF4-FFF2-40B4-BE49-F238E27FC236}">
                <a16:creationId xmlns:a16="http://schemas.microsoft.com/office/drawing/2014/main" id="{39B10AE8-4944-F2BE-2812-FBE36D7EAD72}"/>
              </a:ext>
            </a:extLst>
          </p:cNvPr>
          <p:cNvSpPr/>
          <p:nvPr/>
        </p:nvSpPr>
        <p:spPr>
          <a:xfrm>
            <a:off x="4942646"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4" name="Freeform 1113">
            <a:extLst>
              <a:ext uri="{FF2B5EF4-FFF2-40B4-BE49-F238E27FC236}">
                <a16:creationId xmlns:a16="http://schemas.microsoft.com/office/drawing/2014/main" id="{F9C8D886-33EC-1961-C21B-DD3A082D2215}"/>
              </a:ext>
            </a:extLst>
          </p:cNvPr>
          <p:cNvSpPr/>
          <p:nvPr/>
        </p:nvSpPr>
        <p:spPr>
          <a:xfrm>
            <a:off x="4909637"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5" name="Freeform 1114">
            <a:extLst>
              <a:ext uri="{FF2B5EF4-FFF2-40B4-BE49-F238E27FC236}">
                <a16:creationId xmlns:a16="http://schemas.microsoft.com/office/drawing/2014/main" id="{3E986CE2-4599-866B-27F7-2862CFBD4A3E}"/>
              </a:ext>
            </a:extLst>
          </p:cNvPr>
          <p:cNvSpPr/>
          <p:nvPr/>
        </p:nvSpPr>
        <p:spPr>
          <a:xfrm>
            <a:off x="4884246"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6" name="Freeform 1115">
            <a:extLst>
              <a:ext uri="{FF2B5EF4-FFF2-40B4-BE49-F238E27FC236}">
                <a16:creationId xmlns:a16="http://schemas.microsoft.com/office/drawing/2014/main" id="{CE1C4B37-1888-18B3-3B0E-051269FF18F7}"/>
              </a:ext>
            </a:extLst>
          </p:cNvPr>
          <p:cNvSpPr/>
          <p:nvPr/>
        </p:nvSpPr>
        <p:spPr>
          <a:xfrm>
            <a:off x="4844890" y="3380305"/>
            <a:ext cx="58399" cy="58386"/>
          </a:xfrm>
          <a:custGeom>
            <a:avLst/>
            <a:gdLst>
              <a:gd name="connsiteX0" fmla="*/ 37475 w 37474"/>
              <a:gd name="connsiteY0" fmla="*/ 18733 h 37466"/>
              <a:gd name="connsiteX1" fmla="*/ 18737 w 37474"/>
              <a:gd name="connsiteY1" fmla="*/ 37466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7" name="Freeform 1116">
            <a:extLst>
              <a:ext uri="{FF2B5EF4-FFF2-40B4-BE49-F238E27FC236}">
                <a16:creationId xmlns:a16="http://schemas.microsoft.com/office/drawing/2014/main" id="{09D7006F-6E3C-4C20-5098-923865FDFB13}"/>
              </a:ext>
            </a:extLst>
          </p:cNvPr>
          <p:cNvSpPr/>
          <p:nvPr/>
        </p:nvSpPr>
        <p:spPr>
          <a:xfrm>
            <a:off x="4815689"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8" name="Freeform 1117">
            <a:extLst>
              <a:ext uri="{FF2B5EF4-FFF2-40B4-BE49-F238E27FC236}">
                <a16:creationId xmlns:a16="http://schemas.microsoft.com/office/drawing/2014/main" id="{AE580325-476A-0DEA-BE68-ABE9AA4E23A2}"/>
              </a:ext>
            </a:extLst>
          </p:cNvPr>
          <p:cNvSpPr/>
          <p:nvPr/>
        </p:nvSpPr>
        <p:spPr>
          <a:xfrm>
            <a:off x="4753480"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19" name="Freeform 1118">
            <a:extLst>
              <a:ext uri="{FF2B5EF4-FFF2-40B4-BE49-F238E27FC236}">
                <a16:creationId xmlns:a16="http://schemas.microsoft.com/office/drawing/2014/main" id="{9AF0609D-DC9C-5106-2DB2-8B4858111CA2}"/>
              </a:ext>
            </a:extLst>
          </p:cNvPr>
          <p:cNvSpPr/>
          <p:nvPr/>
        </p:nvSpPr>
        <p:spPr>
          <a:xfrm>
            <a:off x="4721740"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0" name="Freeform 1119">
            <a:extLst>
              <a:ext uri="{FF2B5EF4-FFF2-40B4-BE49-F238E27FC236}">
                <a16:creationId xmlns:a16="http://schemas.microsoft.com/office/drawing/2014/main" id="{1FD0E2F6-5D47-6F94-59C4-9BF2E687E898}"/>
              </a:ext>
            </a:extLst>
          </p:cNvPr>
          <p:cNvSpPr/>
          <p:nvPr/>
        </p:nvSpPr>
        <p:spPr>
          <a:xfrm>
            <a:off x="4702697"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1" name="Freeform 1120">
            <a:extLst>
              <a:ext uri="{FF2B5EF4-FFF2-40B4-BE49-F238E27FC236}">
                <a16:creationId xmlns:a16="http://schemas.microsoft.com/office/drawing/2014/main" id="{ECC4B717-E83A-2522-76EA-B311264FCE13}"/>
              </a:ext>
            </a:extLst>
          </p:cNvPr>
          <p:cNvSpPr/>
          <p:nvPr/>
        </p:nvSpPr>
        <p:spPr>
          <a:xfrm>
            <a:off x="4655723"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2" name="Freeform 1121">
            <a:extLst>
              <a:ext uri="{FF2B5EF4-FFF2-40B4-BE49-F238E27FC236}">
                <a16:creationId xmlns:a16="http://schemas.microsoft.com/office/drawing/2014/main" id="{26E6903D-D3F3-3987-A09C-1FB8E87BFDE4}"/>
              </a:ext>
            </a:extLst>
          </p:cNvPr>
          <p:cNvSpPr/>
          <p:nvPr/>
        </p:nvSpPr>
        <p:spPr>
          <a:xfrm>
            <a:off x="4620175"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3" name="Freeform 1122">
            <a:extLst>
              <a:ext uri="{FF2B5EF4-FFF2-40B4-BE49-F238E27FC236}">
                <a16:creationId xmlns:a16="http://schemas.microsoft.com/office/drawing/2014/main" id="{B87DF772-3C31-C1C7-75F7-FA107AC731F9}"/>
              </a:ext>
            </a:extLst>
          </p:cNvPr>
          <p:cNvSpPr/>
          <p:nvPr/>
        </p:nvSpPr>
        <p:spPr>
          <a:xfrm>
            <a:off x="4602401"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4" name="Freeform 1123">
            <a:extLst>
              <a:ext uri="{FF2B5EF4-FFF2-40B4-BE49-F238E27FC236}">
                <a16:creationId xmlns:a16="http://schemas.microsoft.com/office/drawing/2014/main" id="{E888736B-92DB-E05C-635E-8B75DC1EAEBE}"/>
              </a:ext>
            </a:extLst>
          </p:cNvPr>
          <p:cNvSpPr/>
          <p:nvPr/>
        </p:nvSpPr>
        <p:spPr>
          <a:xfrm>
            <a:off x="4573201"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5" name="Freeform 1124">
            <a:extLst>
              <a:ext uri="{FF2B5EF4-FFF2-40B4-BE49-F238E27FC236}">
                <a16:creationId xmlns:a16="http://schemas.microsoft.com/office/drawing/2014/main" id="{7A478C0B-54A8-DA9C-68BC-48A07BFC9B1A}"/>
              </a:ext>
            </a:extLst>
          </p:cNvPr>
          <p:cNvSpPr/>
          <p:nvPr/>
        </p:nvSpPr>
        <p:spPr>
          <a:xfrm>
            <a:off x="4544000" y="3380305"/>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6" name="Freeform 1125">
            <a:extLst>
              <a:ext uri="{FF2B5EF4-FFF2-40B4-BE49-F238E27FC236}">
                <a16:creationId xmlns:a16="http://schemas.microsoft.com/office/drawing/2014/main" id="{B8FC969A-413A-3297-B301-2531BF6D6536}"/>
              </a:ext>
            </a:extLst>
          </p:cNvPr>
          <p:cNvSpPr/>
          <p:nvPr/>
        </p:nvSpPr>
        <p:spPr>
          <a:xfrm>
            <a:off x="4536382" y="3357458"/>
            <a:ext cx="35548" cy="50770"/>
          </a:xfrm>
          <a:custGeom>
            <a:avLst/>
            <a:gdLst>
              <a:gd name="connsiteX0" fmla="*/ 22811 w 22811"/>
              <a:gd name="connsiteY0" fmla="*/ 16290 h 32579"/>
              <a:gd name="connsiteX1" fmla="*/ 11405 w 22811"/>
              <a:gd name="connsiteY1" fmla="*/ 32580 h 32579"/>
              <a:gd name="connsiteX2" fmla="*/ 0 w 22811"/>
              <a:gd name="connsiteY2" fmla="*/ 16290 h 32579"/>
              <a:gd name="connsiteX3" fmla="*/ 11405 w 22811"/>
              <a:gd name="connsiteY3" fmla="*/ 0 h 32579"/>
              <a:gd name="connsiteX4" fmla="*/ 22811 w 22811"/>
              <a:gd name="connsiteY4" fmla="*/ 16290 h 3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11" h="32579">
                <a:moveTo>
                  <a:pt x="22811" y="16290"/>
                </a:moveTo>
                <a:cubicBezTo>
                  <a:pt x="22811" y="25249"/>
                  <a:pt x="17923" y="32580"/>
                  <a:pt x="11405" y="32580"/>
                </a:cubicBezTo>
                <a:cubicBezTo>
                  <a:pt x="4888" y="32580"/>
                  <a:pt x="0" y="25249"/>
                  <a:pt x="0" y="16290"/>
                </a:cubicBezTo>
                <a:cubicBezTo>
                  <a:pt x="0" y="7330"/>
                  <a:pt x="4888" y="0"/>
                  <a:pt x="11405" y="0"/>
                </a:cubicBezTo>
                <a:cubicBezTo>
                  <a:pt x="17923" y="0"/>
                  <a:pt x="22811" y="7330"/>
                  <a:pt x="22811" y="16290"/>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7" name="Freeform 1126">
            <a:extLst>
              <a:ext uri="{FF2B5EF4-FFF2-40B4-BE49-F238E27FC236}">
                <a16:creationId xmlns:a16="http://schemas.microsoft.com/office/drawing/2014/main" id="{994EDB1E-97AC-9070-B6CC-50603054F91C}"/>
              </a:ext>
            </a:extLst>
          </p:cNvPr>
          <p:cNvSpPr/>
          <p:nvPr/>
        </p:nvSpPr>
        <p:spPr>
          <a:xfrm>
            <a:off x="4518609" y="3325726"/>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8" name="Freeform 1127">
            <a:extLst>
              <a:ext uri="{FF2B5EF4-FFF2-40B4-BE49-F238E27FC236}">
                <a16:creationId xmlns:a16="http://schemas.microsoft.com/office/drawing/2014/main" id="{07C34B58-F871-C2DB-DA0E-B14462D43B10}"/>
              </a:ext>
            </a:extLst>
          </p:cNvPr>
          <p:cNvSpPr/>
          <p:nvPr/>
        </p:nvSpPr>
        <p:spPr>
          <a:xfrm>
            <a:off x="4500834" y="3325726"/>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29" name="Freeform 1128">
            <a:extLst>
              <a:ext uri="{FF2B5EF4-FFF2-40B4-BE49-F238E27FC236}">
                <a16:creationId xmlns:a16="http://schemas.microsoft.com/office/drawing/2014/main" id="{1DC8E227-2F76-0DB5-D7E0-62C8DD1D4251}"/>
              </a:ext>
            </a:extLst>
          </p:cNvPr>
          <p:cNvSpPr/>
          <p:nvPr/>
        </p:nvSpPr>
        <p:spPr>
          <a:xfrm>
            <a:off x="4471635" y="3325726"/>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0" name="Freeform 1129">
            <a:extLst>
              <a:ext uri="{FF2B5EF4-FFF2-40B4-BE49-F238E27FC236}">
                <a16:creationId xmlns:a16="http://schemas.microsoft.com/office/drawing/2014/main" id="{0549968D-93CE-94D0-306D-24CCA73CBED8}"/>
              </a:ext>
            </a:extLst>
          </p:cNvPr>
          <p:cNvSpPr/>
          <p:nvPr/>
        </p:nvSpPr>
        <p:spPr>
          <a:xfrm>
            <a:off x="4438626" y="3325726"/>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1" name="Freeform 1130">
            <a:extLst>
              <a:ext uri="{FF2B5EF4-FFF2-40B4-BE49-F238E27FC236}">
                <a16:creationId xmlns:a16="http://schemas.microsoft.com/office/drawing/2014/main" id="{2C9A95D5-3CEB-B475-45FD-F6A2A4E37916}"/>
              </a:ext>
            </a:extLst>
          </p:cNvPr>
          <p:cNvSpPr/>
          <p:nvPr/>
        </p:nvSpPr>
        <p:spPr>
          <a:xfrm>
            <a:off x="4428469" y="3300341"/>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2" name="Freeform 1131">
            <a:extLst>
              <a:ext uri="{FF2B5EF4-FFF2-40B4-BE49-F238E27FC236}">
                <a16:creationId xmlns:a16="http://schemas.microsoft.com/office/drawing/2014/main" id="{E67164D7-C0C0-1FED-8864-3049216A3B30}"/>
              </a:ext>
            </a:extLst>
          </p:cNvPr>
          <p:cNvSpPr/>
          <p:nvPr/>
        </p:nvSpPr>
        <p:spPr>
          <a:xfrm>
            <a:off x="4409425" y="3300341"/>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3" name="Freeform 1132">
            <a:extLst>
              <a:ext uri="{FF2B5EF4-FFF2-40B4-BE49-F238E27FC236}">
                <a16:creationId xmlns:a16="http://schemas.microsoft.com/office/drawing/2014/main" id="{0D4B6427-AD76-966A-81B2-8D21E1C8857B}"/>
              </a:ext>
            </a:extLst>
          </p:cNvPr>
          <p:cNvSpPr/>
          <p:nvPr/>
        </p:nvSpPr>
        <p:spPr>
          <a:xfrm>
            <a:off x="4391651" y="3300341"/>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4" name="Freeform 1133">
            <a:extLst>
              <a:ext uri="{FF2B5EF4-FFF2-40B4-BE49-F238E27FC236}">
                <a16:creationId xmlns:a16="http://schemas.microsoft.com/office/drawing/2014/main" id="{4095DEBF-CDED-1793-2EBF-8948B518764C}"/>
              </a:ext>
            </a:extLst>
          </p:cNvPr>
          <p:cNvSpPr/>
          <p:nvPr/>
        </p:nvSpPr>
        <p:spPr>
          <a:xfrm>
            <a:off x="4352294" y="3277495"/>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5" name="Freeform 1134">
            <a:extLst>
              <a:ext uri="{FF2B5EF4-FFF2-40B4-BE49-F238E27FC236}">
                <a16:creationId xmlns:a16="http://schemas.microsoft.com/office/drawing/2014/main" id="{042FF6AA-E460-FFCA-4C6D-D49F7560F92D}"/>
              </a:ext>
            </a:extLst>
          </p:cNvPr>
          <p:cNvSpPr/>
          <p:nvPr/>
        </p:nvSpPr>
        <p:spPr>
          <a:xfrm>
            <a:off x="4330714" y="3277495"/>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6" name="Freeform 1135">
            <a:extLst>
              <a:ext uri="{FF2B5EF4-FFF2-40B4-BE49-F238E27FC236}">
                <a16:creationId xmlns:a16="http://schemas.microsoft.com/office/drawing/2014/main" id="{9379B314-26A2-3E17-300B-8F01B50916DF}"/>
              </a:ext>
            </a:extLst>
          </p:cNvPr>
          <p:cNvSpPr/>
          <p:nvPr/>
        </p:nvSpPr>
        <p:spPr>
          <a:xfrm>
            <a:off x="4309129" y="3277495"/>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7" name="Freeform 1136">
            <a:extLst>
              <a:ext uri="{FF2B5EF4-FFF2-40B4-BE49-F238E27FC236}">
                <a16:creationId xmlns:a16="http://schemas.microsoft.com/office/drawing/2014/main" id="{0FC229EC-1678-33DE-A474-DFE57A31D99F}"/>
              </a:ext>
            </a:extLst>
          </p:cNvPr>
          <p:cNvSpPr/>
          <p:nvPr/>
        </p:nvSpPr>
        <p:spPr>
          <a:xfrm>
            <a:off x="4293894" y="3262263"/>
            <a:ext cx="58400" cy="55848"/>
          </a:xfrm>
          <a:custGeom>
            <a:avLst/>
            <a:gdLst>
              <a:gd name="connsiteX0" fmla="*/ 37475 w 37475"/>
              <a:gd name="connsiteY0" fmla="*/ 17919 h 35837"/>
              <a:gd name="connsiteX1" fmla="*/ 18738 w 37475"/>
              <a:gd name="connsiteY1" fmla="*/ 35837 h 35837"/>
              <a:gd name="connsiteX2" fmla="*/ 0 w 37475"/>
              <a:gd name="connsiteY2" fmla="*/ 17919 h 35837"/>
              <a:gd name="connsiteX3" fmla="*/ 18738 w 37475"/>
              <a:gd name="connsiteY3" fmla="*/ 0 h 35837"/>
              <a:gd name="connsiteX4" fmla="*/ 37475 w 37475"/>
              <a:gd name="connsiteY4" fmla="*/ 17919 h 35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5837">
                <a:moveTo>
                  <a:pt x="37475" y="17919"/>
                </a:moveTo>
                <a:cubicBezTo>
                  <a:pt x="37475" y="28507"/>
                  <a:pt x="29328" y="35837"/>
                  <a:pt x="18738" y="35837"/>
                </a:cubicBezTo>
                <a:cubicBezTo>
                  <a:pt x="8147" y="35837"/>
                  <a:pt x="0" y="27693"/>
                  <a:pt x="0" y="17919"/>
                </a:cubicBezTo>
                <a:cubicBezTo>
                  <a:pt x="0" y="8145"/>
                  <a:pt x="8147" y="0"/>
                  <a:pt x="18738" y="0"/>
                </a:cubicBezTo>
                <a:cubicBezTo>
                  <a:pt x="29328" y="0"/>
                  <a:pt x="37475" y="8145"/>
                  <a:pt x="37475" y="17919"/>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8" name="Freeform 1137">
            <a:extLst>
              <a:ext uri="{FF2B5EF4-FFF2-40B4-BE49-F238E27FC236}">
                <a16:creationId xmlns:a16="http://schemas.microsoft.com/office/drawing/2014/main" id="{6AB33FE7-E9D6-840F-3159-ED7293320D26}"/>
              </a:ext>
            </a:extLst>
          </p:cNvPr>
          <p:cNvSpPr/>
          <p:nvPr/>
        </p:nvSpPr>
        <p:spPr>
          <a:xfrm>
            <a:off x="4246920" y="3240684"/>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39" name="Freeform 1138">
            <a:extLst>
              <a:ext uri="{FF2B5EF4-FFF2-40B4-BE49-F238E27FC236}">
                <a16:creationId xmlns:a16="http://schemas.microsoft.com/office/drawing/2014/main" id="{2E2DE05F-4446-0101-7D3B-8201E5469370}"/>
              </a:ext>
            </a:extLst>
          </p:cNvPr>
          <p:cNvSpPr/>
          <p:nvPr/>
        </p:nvSpPr>
        <p:spPr>
          <a:xfrm>
            <a:off x="4236763" y="3240684"/>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0" name="Freeform 1139">
            <a:extLst>
              <a:ext uri="{FF2B5EF4-FFF2-40B4-BE49-F238E27FC236}">
                <a16:creationId xmlns:a16="http://schemas.microsoft.com/office/drawing/2014/main" id="{5BC69381-60D8-4819-DB2B-977BA03719BD}"/>
              </a:ext>
            </a:extLst>
          </p:cNvPr>
          <p:cNvSpPr/>
          <p:nvPr/>
        </p:nvSpPr>
        <p:spPr>
          <a:xfrm>
            <a:off x="4217719" y="3240684"/>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1" name="Freeform 1140">
            <a:extLst>
              <a:ext uri="{FF2B5EF4-FFF2-40B4-BE49-F238E27FC236}">
                <a16:creationId xmlns:a16="http://schemas.microsoft.com/office/drawing/2014/main" id="{2636012B-962C-30C6-9837-01B4B33E3D55}"/>
              </a:ext>
            </a:extLst>
          </p:cNvPr>
          <p:cNvSpPr/>
          <p:nvPr/>
        </p:nvSpPr>
        <p:spPr>
          <a:xfrm>
            <a:off x="4203756" y="3240684"/>
            <a:ext cx="58399" cy="58386"/>
          </a:xfrm>
          <a:custGeom>
            <a:avLst/>
            <a:gdLst>
              <a:gd name="connsiteX0" fmla="*/ 37475 w 37474"/>
              <a:gd name="connsiteY0" fmla="*/ 18733 h 37466"/>
              <a:gd name="connsiteX1" fmla="*/ 18737 w 37474"/>
              <a:gd name="connsiteY1" fmla="*/ 37466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2" name="Freeform 1141">
            <a:extLst>
              <a:ext uri="{FF2B5EF4-FFF2-40B4-BE49-F238E27FC236}">
                <a16:creationId xmlns:a16="http://schemas.microsoft.com/office/drawing/2014/main" id="{06EB0685-2746-680F-1E9B-35F618D06C65}"/>
              </a:ext>
            </a:extLst>
          </p:cNvPr>
          <p:cNvSpPr/>
          <p:nvPr/>
        </p:nvSpPr>
        <p:spPr>
          <a:xfrm>
            <a:off x="4185980" y="3240684"/>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3" name="Freeform 1142">
            <a:extLst>
              <a:ext uri="{FF2B5EF4-FFF2-40B4-BE49-F238E27FC236}">
                <a16:creationId xmlns:a16="http://schemas.microsoft.com/office/drawing/2014/main" id="{48206D08-0F04-0D7D-0BAC-E1252D52EA69}"/>
              </a:ext>
            </a:extLst>
          </p:cNvPr>
          <p:cNvSpPr/>
          <p:nvPr/>
        </p:nvSpPr>
        <p:spPr>
          <a:xfrm>
            <a:off x="4163128" y="3240684"/>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4" name="Freeform 1143">
            <a:extLst>
              <a:ext uri="{FF2B5EF4-FFF2-40B4-BE49-F238E27FC236}">
                <a16:creationId xmlns:a16="http://schemas.microsoft.com/office/drawing/2014/main" id="{52FAE3CB-01C9-F563-B05F-78ADDDFD1DDD}"/>
              </a:ext>
            </a:extLst>
          </p:cNvPr>
          <p:cNvSpPr/>
          <p:nvPr/>
        </p:nvSpPr>
        <p:spPr>
          <a:xfrm>
            <a:off x="4145353" y="3240684"/>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5" name="Freeform 1144">
            <a:extLst>
              <a:ext uri="{FF2B5EF4-FFF2-40B4-BE49-F238E27FC236}">
                <a16:creationId xmlns:a16="http://schemas.microsoft.com/office/drawing/2014/main" id="{5BAD0C1E-3FAD-2D8D-378F-03C9A4594D7E}"/>
              </a:ext>
            </a:extLst>
          </p:cNvPr>
          <p:cNvSpPr/>
          <p:nvPr/>
        </p:nvSpPr>
        <p:spPr>
          <a:xfrm>
            <a:off x="4116154" y="3240684"/>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6" name="Freeform 1145">
            <a:extLst>
              <a:ext uri="{FF2B5EF4-FFF2-40B4-BE49-F238E27FC236}">
                <a16:creationId xmlns:a16="http://schemas.microsoft.com/office/drawing/2014/main" id="{13B42429-2D3E-5AB9-A248-A015B4276F99}"/>
              </a:ext>
            </a:extLst>
          </p:cNvPr>
          <p:cNvSpPr/>
          <p:nvPr/>
        </p:nvSpPr>
        <p:spPr>
          <a:xfrm>
            <a:off x="4090761" y="3240684"/>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7" name="Freeform 1146">
            <a:extLst>
              <a:ext uri="{FF2B5EF4-FFF2-40B4-BE49-F238E27FC236}">
                <a16:creationId xmlns:a16="http://schemas.microsoft.com/office/drawing/2014/main" id="{8DF66631-67F9-264E-8881-0657A2FF33EE}"/>
              </a:ext>
            </a:extLst>
          </p:cNvPr>
          <p:cNvSpPr/>
          <p:nvPr/>
        </p:nvSpPr>
        <p:spPr>
          <a:xfrm>
            <a:off x="4069180" y="3240684"/>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8" name="Freeform 1147">
            <a:extLst>
              <a:ext uri="{FF2B5EF4-FFF2-40B4-BE49-F238E27FC236}">
                <a16:creationId xmlns:a16="http://schemas.microsoft.com/office/drawing/2014/main" id="{237286B2-081A-CFAC-FA54-C9A0CBD02446}"/>
              </a:ext>
            </a:extLst>
          </p:cNvPr>
          <p:cNvSpPr/>
          <p:nvPr/>
        </p:nvSpPr>
        <p:spPr>
          <a:xfrm>
            <a:off x="4051406" y="3240684"/>
            <a:ext cx="58399" cy="58386"/>
          </a:xfrm>
          <a:custGeom>
            <a:avLst/>
            <a:gdLst>
              <a:gd name="connsiteX0" fmla="*/ 37475 w 37474"/>
              <a:gd name="connsiteY0" fmla="*/ 18733 h 37466"/>
              <a:gd name="connsiteX1" fmla="*/ 18737 w 37474"/>
              <a:gd name="connsiteY1" fmla="*/ 37466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49" name="Freeform 1148">
            <a:extLst>
              <a:ext uri="{FF2B5EF4-FFF2-40B4-BE49-F238E27FC236}">
                <a16:creationId xmlns:a16="http://schemas.microsoft.com/office/drawing/2014/main" id="{05955730-C196-1ACE-AAF5-DE135BAEC99B}"/>
              </a:ext>
            </a:extLst>
          </p:cNvPr>
          <p:cNvSpPr/>
          <p:nvPr/>
        </p:nvSpPr>
        <p:spPr>
          <a:xfrm>
            <a:off x="4022205" y="3240684"/>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0" name="Freeform 1149">
            <a:extLst>
              <a:ext uri="{FF2B5EF4-FFF2-40B4-BE49-F238E27FC236}">
                <a16:creationId xmlns:a16="http://schemas.microsoft.com/office/drawing/2014/main" id="{7E4D1160-EBB3-6073-B914-4A3F0D4AB645}"/>
              </a:ext>
            </a:extLst>
          </p:cNvPr>
          <p:cNvSpPr/>
          <p:nvPr/>
        </p:nvSpPr>
        <p:spPr>
          <a:xfrm>
            <a:off x="3996813" y="3224184"/>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1" name="Freeform 1150">
            <a:extLst>
              <a:ext uri="{FF2B5EF4-FFF2-40B4-BE49-F238E27FC236}">
                <a16:creationId xmlns:a16="http://schemas.microsoft.com/office/drawing/2014/main" id="{A0179DCF-F384-41CB-7FE4-7C8435FC183A}"/>
              </a:ext>
            </a:extLst>
          </p:cNvPr>
          <p:cNvSpPr/>
          <p:nvPr/>
        </p:nvSpPr>
        <p:spPr>
          <a:xfrm>
            <a:off x="3968883" y="3224184"/>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2" name="Freeform 1151">
            <a:extLst>
              <a:ext uri="{FF2B5EF4-FFF2-40B4-BE49-F238E27FC236}">
                <a16:creationId xmlns:a16="http://schemas.microsoft.com/office/drawing/2014/main" id="{ECFEC1AB-02F1-0BB7-72E7-5D91F465028F}"/>
              </a:ext>
            </a:extLst>
          </p:cNvPr>
          <p:cNvSpPr/>
          <p:nvPr/>
        </p:nvSpPr>
        <p:spPr>
          <a:xfrm>
            <a:off x="3957456" y="3206414"/>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3" name="Freeform 1152">
            <a:extLst>
              <a:ext uri="{FF2B5EF4-FFF2-40B4-BE49-F238E27FC236}">
                <a16:creationId xmlns:a16="http://schemas.microsoft.com/office/drawing/2014/main" id="{A851F6BC-3C5F-73AD-FB16-D905956FD3AF}"/>
              </a:ext>
            </a:extLst>
          </p:cNvPr>
          <p:cNvSpPr/>
          <p:nvPr/>
        </p:nvSpPr>
        <p:spPr>
          <a:xfrm>
            <a:off x="3928257" y="3206414"/>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4" name="Freeform 1153">
            <a:extLst>
              <a:ext uri="{FF2B5EF4-FFF2-40B4-BE49-F238E27FC236}">
                <a16:creationId xmlns:a16="http://schemas.microsoft.com/office/drawing/2014/main" id="{8C6A1176-E403-2CCB-901C-D914379354F8}"/>
              </a:ext>
            </a:extLst>
          </p:cNvPr>
          <p:cNvSpPr/>
          <p:nvPr/>
        </p:nvSpPr>
        <p:spPr>
          <a:xfrm>
            <a:off x="3918101" y="3206414"/>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5" name="Freeform 1154">
            <a:extLst>
              <a:ext uri="{FF2B5EF4-FFF2-40B4-BE49-F238E27FC236}">
                <a16:creationId xmlns:a16="http://schemas.microsoft.com/office/drawing/2014/main" id="{22BD4981-534C-B8A3-5F14-F7E9FAF661CB}"/>
              </a:ext>
            </a:extLst>
          </p:cNvPr>
          <p:cNvSpPr/>
          <p:nvPr/>
        </p:nvSpPr>
        <p:spPr>
          <a:xfrm>
            <a:off x="3892710" y="3206414"/>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6" name="Freeform 1155">
            <a:extLst>
              <a:ext uri="{FF2B5EF4-FFF2-40B4-BE49-F238E27FC236}">
                <a16:creationId xmlns:a16="http://schemas.microsoft.com/office/drawing/2014/main" id="{1F491DED-C21E-8FFD-537B-E828ECCC8679}"/>
              </a:ext>
            </a:extLst>
          </p:cNvPr>
          <p:cNvSpPr/>
          <p:nvPr/>
        </p:nvSpPr>
        <p:spPr>
          <a:xfrm>
            <a:off x="3859699" y="3206414"/>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7" name="Freeform 1156">
            <a:extLst>
              <a:ext uri="{FF2B5EF4-FFF2-40B4-BE49-F238E27FC236}">
                <a16:creationId xmlns:a16="http://schemas.microsoft.com/office/drawing/2014/main" id="{F30F28E7-D091-F250-3296-ACB51BF33E5A}"/>
              </a:ext>
            </a:extLst>
          </p:cNvPr>
          <p:cNvSpPr/>
          <p:nvPr/>
        </p:nvSpPr>
        <p:spPr>
          <a:xfrm>
            <a:off x="3820343" y="3172144"/>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8" name="Freeform 1157">
            <a:extLst>
              <a:ext uri="{FF2B5EF4-FFF2-40B4-BE49-F238E27FC236}">
                <a16:creationId xmlns:a16="http://schemas.microsoft.com/office/drawing/2014/main" id="{AFA9D448-8019-D729-5DAC-AD9C76220C53}"/>
              </a:ext>
            </a:extLst>
          </p:cNvPr>
          <p:cNvSpPr/>
          <p:nvPr/>
        </p:nvSpPr>
        <p:spPr>
          <a:xfrm>
            <a:off x="3775907" y="3161989"/>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59" name="Freeform 1158">
            <a:extLst>
              <a:ext uri="{FF2B5EF4-FFF2-40B4-BE49-F238E27FC236}">
                <a16:creationId xmlns:a16="http://schemas.microsoft.com/office/drawing/2014/main" id="{5EC44F35-B85E-5033-97C4-FB1ABAF0BB87}"/>
              </a:ext>
            </a:extLst>
          </p:cNvPr>
          <p:cNvSpPr/>
          <p:nvPr/>
        </p:nvSpPr>
        <p:spPr>
          <a:xfrm>
            <a:off x="3754325" y="3155642"/>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0" name="Freeform 1159">
            <a:extLst>
              <a:ext uri="{FF2B5EF4-FFF2-40B4-BE49-F238E27FC236}">
                <a16:creationId xmlns:a16="http://schemas.microsoft.com/office/drawing/2014/main" id="{AEA4B4F6-76EE-C5C4-50F3-C4BD96A50447}"/>
              </a:ext>
            </a:extLst>
          </p:cNvPr>
          <p:cNvSpPr/>
          <p:nvPr/>
        </p:nvSpPr>
        <p:spPr>
          <a:xfrm>
            <a:off x="3740360" y="3155642"/>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1" name="Freeform 1160">
            <a:extLst>
              <a:ext uri="{FF2B5EF4-FFF2-40B4-BE49-F238E27FC236}">
                <a16:creationId xmlns:a16="http://schemas.microsoft.com/office/drawing/2014/main" id="{599586AE-87B2-98AC-4F5C-7198DBE110C6}"/>
              </a:ext>
            </a:extLst>
          </p:cNvPr>
          <p:cNvSpPr/>
          <p:nvPr/>
        </p:nvSpPr>
        <p:spPr>
          <a:xfrm>
            <a:off x="3714969" y="3155642"/>
            <a:ext cx="58399" cy="58386"/>
          </a:xfrm>
          <a:custGeom>
            <a:avLst/>
            <a:gdLst>
              <a:gd name="connsiteX0" fmla="*/ 37475 w 37474"/>
              <a:gd name="connsiteY0" fmla="*/ 18733 h 37466"/>
              <a:gd name="connsiteX1" fmla="*/ 18737 w 37474"/>
              <a:gd name="connsiteY1" fmla="*/ 37467 h 37466"/>
              <a:gd name="connsiteX2" fmla="*/ 0 w 37474"/>
              <a:gd name="connsiteY2" fmla="*/ 18733 h 37466"/>
              <a:gd name="connsiteX3" fmla="*/ 18737 w 37474"/>
              <a:gd name="connsiteY3" fmla="*/ 0 h 37466"/>
              <a:gd name="connsiteX4" fmla="*/ 37475 w 37474"/>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4"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2" name="Freeform 1161">
            <a:extLst>
              <a:ext uri="{FF2B5EF4-FFF2-40B4-BE49-F238E27FC236}">
                <a16:creationId xmlns:a16="http://schemas.microsoft.com/office/drawing/2014/main" id="{D76E6E33-CBCE-DDAF-48A3-6D63E30D2088}"/>
              </a:ext>
            </a:extLst>
          </p:cNvPr>
          <p:cNvSpPr/>
          <p:nvPr/>
        </p:nvSpPr>
        <p:spPr>
          <a:xfrm>
            <a:off x="3693385" y="3139142"/>
            <a:ext cx="58400" cy="58386"/>
          </a:xfrm>
          <a:custGeom>
            <a:avLst/>
            <a:gdLst>
              <a:gd name="connsiteX0" fmla="*/ 37475 w 37475"/>
              <a:gd name="connsiteY0" fmla="*/ 18733 h 37466"/>
              <a:gd name="connsiteX1" fmla="*/ 18737 w 37475"/>
              <a:gd name="connsiteY1" fmla="*/ 37466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7" y="37466"/>
                </a:cubicBezTo>
                <a:cubicBezTo>
                  <a:pt x="8147" y="37466"/>
                  <a:pt x="0" y="29321"/>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3" name="Freeform 1162">
            <a:extLst>
              <a:ext uri="{FF2B5EF4-FFF2-40B4-BE49-F238E27FC236}">
                <a16:creationId xmlns:a16="http://schemas.microsoft.com/office/drawing/2014/main" id="{0F649E44-12DC-899C-D179-606182585414}"/>
              </a:ext>
            </a:extLst>
          </p:cNvPr>
          <p:cNvSpPr/>
          <p:nvPr/>
        </p:nvSpPr>
        <p:spPr>
          <a:xfrm>
            <a:off x="3685767" y="3139142"/>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4" name="Freeform 1163">
            <a:extLst>
              <a:ext uri="{FF2B5EF4-FFF2-40B4-BE49-F238E27FC236}">
                <a16:creationId xmlns:a16="http://schemas.microsoft.com/office/drawing/2014/main" id="{7E6A1227-323B-402F-4E6A-CA0EA2AF6837}"/>
              </a:ext>
            </a:extLst>
          </p:cNvPr>
          <p:cNvSpPr/>
          <p:nvPr/>
        </p:nvSpPr>
        <p:spPr>
          <a:xfrm>
            <a:off x="3646411" y="3139142"/>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5" name="Freeform 1164">
            <a:extLst>
              <a:ext uri="{FF2B5EF4-FFF2-40B4-BE49-F238E27FC236}">
                <a16:creationId xmlns:a16="http://schemas.microsoft.com/office/drawing/2014/main" id="{2855551F-5CB9-94D5-D84A-2EE715927271}"/>
              </a:ext>
            </a:extLst>
          </p:cNvPr>
          <p:cNvSpPr/>
          <p:nvPr/>
        </p:nvSpPr>
        <p:spPr>
          <a:xfrm>
            <a:off x="3186825" y="3059177"/>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6" name="Freeform 1165">
            <a:extLst>
              <a:ext uri="{FF2B5EF4-FFF2-40B4-BE49-F238E27FC236}">
                <a16:creationId xmlns:a16="http://schemas.microsoft.com/office/drawing/2014/main" id="{E9736DCD-CE8A-BEA0-9A20-1FF9A4400CC6}"/>
              </a:ext>
            </a:extLst>
          </p:cNvPr>
          <p:cNvSpPr/>
          <p:nvPr/>
        </p:nvSpPr>
        <p:spPr>
          <a:xfrm>
            <a:off x="2422540" y="2889094"/>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7" name="Freeform 1166">
            <a:extLst>
              <a:ext uri="{FF2B5EF4-FFF2-40B4-BE49-F238E27FC236}">
                <a16:creationId xmlns:a16="http://schemas.microsoft.com/office/drawing/2014/main" id="{AD74EC08-576E-D191-18A7-38C2AF182800}"/>
              </a:ext>
            </a:extLst>
          </p:cNvPr>
          <p:cNvSpPr/>
          <p:nvPr/>
        </p:nvSpPr>
        <p:spPr>
          <a:xfrm>
            <a:off x="2205444" y="2824361"/>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8" name="Freeform 1167">
            <a:extLst>
              <a:ext uri="{FF2B5EF4-FFF2-40B4-BE49-F238E27FC236}">
                <a16:creationId xmlns:a16="http://schemas.microsoft.com/office/drawing/2014/main" id="{0327C18C-9D3A-53A2-80E3-805659CBA81F}"/>
              </a:ext>
            </a:extLst>
          </p:cNvPr>
          <p:cNvSpPr/>
          <p:nvPr/>
        </p:nvSpPr>
        <p:spPr>
          <a:xfrm>
            <a:off x="2136886" y="2812937"/>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69" name="Freeform 1168">
            <a:extLst>
              <a:ext uri="{FF2B5EF4-FFF2-40B4-BE49-F238E27FC236}">
                <a16:creationId xmlns:a16="http://schemas.microsoft.com/office/drawing/2014/main" id="{767DEFE4-3D2D-E50A-61C5-97D9890FD0F1}"/>
              </a:ext>
            </a:extLst>
          </p:cNvPr>
          <p:cNvSpPr/>
          <p:nvPr/>
        </p:nvSpPr>
        <p:spPr>
          <a:xfrm>
            <a:off x="2082295" y="2798975"/>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0" name="Freeform 1169">
            <a:extLst>
              <a:ext uri="{FF2B5EF4-FFF2-40B4-BE49-F238E27FC236}">
                <a16:creationId xmlns:a16="http://schemas.microsoft.com/office/drawing/2014/main" id="{A040505D-40E2-4ECD-7BF4-2301E383178E}"/>
              </a:ext>
            </a:extLst>
          </p:cNvPr>
          <p:cNvSpPr/>
          <p:nvPr/>
        </p:nvSpPr>
        <p:spPr>
          <a:xfrm>
            <a:off x="1980729" y="2778666"/>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1" name="Freeform 1170">
            <a:extLst>
              <a:ext uri="{FF2B5EF4-FFF2-40B4-BE49-F238E27FC236}">
                <a16:creationId xmlns:a16="http://schemas.microsoft.com/office/drawing/2014/main" id="{588008CC-91BA-B66D-4B71-FAB5745301D4}"/>
              </a:ext>
            </a:extLst>
          </p:cNvPr>
          <p:cNvSpPr/>
          <p:nvPr/>
        </p:nvSpPr>
        <p:spPr>
          <a:xfrm>
            <a:off x="1851231" y="2753280"/>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2" name="Freeform 1171">
            <a:extLst>
              <a:ext uri="{FF2B5EF4-FFF2-40B4-BE49-F238E27FC236}">
                <a16:creationId xmlns:a16="http://schemas.microsoft.com/office/drawing/2014/main" id="{A128E020-76CB-A25D-C109-53A82A8BBAE8}"/>
              </a:ext>
            </a:extLst>
          </p:cNvPr>
          <p:cNvSpPr/>
          <p:nvPr/>
        </p:nvSpPr>
        <p:spPr>
          <a:xfrm>
            <a:off x="1767440" y="2691086"/>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3" name="Freeform 1172">
            <a:extLst>
              <a:ext uri="{FF2B5EF4-FFF2-40B4-BE49-F238E27FC236}">
                <a16:creationId xmlns:a16="http://schemas.microsoft.com/office/drawing/2014/main" id="{BAD4F5FE-061F-EE3E-8592-8C4FB08AAB44}"/>
              </a:ext>
            </a:extLst>
          </p:cNvPr>
          <p:cNvSpPr/>
          <p:nvPr/>
        </p:nvSpPr>
        <p:spPr>
          <a:xfrm>
            <a:off x="1695074" y="2679663"/>
            <a:ext cx="58400" cy="58386"/>
          </a:xfrm>
          <a:custGeom>
            <a:avLst/>
            <a:gdLst>
              <a:gd name="connsiteX0" fmla="*/ 37475 w 37475"/>
              <a:gd name="connsiteY0" fmla="*/ 18733 h 37466"/>
              <a:gd name="connsiteX1" fmla="*/ 18737 w 37475"/>
              <a:gd name="connsiteY1" fmla="*/ 37467 h 37466"/>
              <a:gd name="connsiteX2" fmla="*/ 0 w 37475"/>
              <a:gd name="connsiteY2" fmla="*/ 18733 h 37466"/>
              <a:gd name="connsiteX3" fmla="*/ 18737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7" y="37467"/>
                </a:cubicBezTo>
                <a:cubicBezTo>
                  <a:pt x="8147" y="37467"/>
                  <a:pt x="0" y="29322"/>
                  <a:pt x="0" y="18733"/>
                </a:cubicBezTo>
                <a:cubicBezTo>
                  <a:pt x="0" y="8145"/>
                  <a:pt x="8147" y="0"/>
                  <a:pt x="18737"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4" name="Freeform 1173">
            <a:extLst>
              <a:ext uri="{FF2B5EF4-FFF2-40B4-BE49-F238E27FC236}">
                <a16:creationId xmlns:a16="http://schemas.microsoft.com/office/drawing/2014/main" id="{B628CF03-C645-A15C-1910-B26FF2DEF5B3}"/>
              </a:ext>
            </a:extLst>
          </p:cNvPr>
          <p:cNvSpPr/>
          <p:nvPr/>
        </p:nvSpPr>
        <p:spPr>
          <a:xfrm>
            <a:off x="1655717" y="2661893"/>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5" name="Freeform 1174">
            <a:extLst>
              <a:ext uri="{FF2B5EF4-FFF2-40B4-BE49-F238E27FC236}">
                <a16:creationId xmlns:a16="http://schemas.microsoft.com/office/drawing/2014/main" id="{6F4568ED-6EE8-D052-F2A6-CDBCEE37D351}"/>
              </a:ext>
            </a:extLst>
          </p:cNvPr>
          <p:cNvSpPr/>
          <p:nvPr/>
        </p:nvSpPr>
        <p:spPr>
          <a:xfrm>
            <a:off x="1597317" y="2650470"/>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6" name="Freeform 1175">
            <a:extLst>
              <a:ext uri="{FF2B5EF4-FFF2-40B4-BE49-F238E27FC236}">
                <a16:creationId xmlns:a16="http://schemas.microsoft.com/office/drawing/2014/main" id="{30FF1B23-0A89-B644-8E64-6BCEC485C9E5}"/>
              </a:ext>
            </a:extLst>
          </p:cNvPr>
          <p:cNvSpPr/>
          <p:nvPr/>
        </p:nvSpPr>
        <p:spPr>
          <a:xfrm>
            <a:off x="1579542" y="2631429"/>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7" name="Freeform 1176">
            <a:extLst>
              <a:ext uri="{FF2B5EF4-FFF2-40B4-BE49-F238E27FC236}">
                <a16:creationId xmlns:a16="http://schemas.microsoft.com/office/drawing/2014/main" id="{0AF7AEA3-9E3F-E02C-B32C-DEE2E31236E6}"/>
              </a:ext>
            </a:extLst>
          </p:cNvPr>
          <p:cNvSpPr/>
          <p:nvPr/>
        </p:nvSpPr>
        <p:spPr>
          <a:xfrm>
            <a:off x="1481785" y="2588275"/>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8" name="Freeform 1177">
            <a:extLst>
              <a:ext uri="{FF2B5EF4-FFF2-40B4-BE49-F238E27FC236}">
                <a16:creationId xmlns:a16="http://schemas.microsoft.com/office/drawing/2014/main" id="{A7A7B42E-F2A1-7B6B-A058-A1893D9868F3}"/>
              </a:ext>
            </a:extLst>
          </p:cNvPr>
          <p:cNvSpPr/>
          <p:nvPr/>
        </p:nvSpPr>
        <p:spPr>
          <a:xfrm>
            <a:off x="1372602" y="2565427"/>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79" name="Freeform 1178">
            <a:extLst>
              <a:ext uri="{FF2B5EF4-FFF2-40B4-BE49-F238E27FC236}">
                <a16:creationId xmlns:a16="http://schemas.microsoft.com/office/drawing/2014/main" id="{28B9D44A-2739-45AE-C79A-07D397E62A67}"/>
              </a:ext>
            </a:extLst>
          </p:cNvPr>
          <p:cNvSpPr/>
          <p:nvPr/>
        </p:nvSpPr>
        <p:spPr>
          <a:xfrm>
            <a:off x="1452584" y="2585736"/>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80" name="Freeform 1179">
            <a:extLst>
              <a:ext uri="{FF2B5EF4-FFF2-40B4-BE49-F238E27FC236}">
                <a16:creationId xmlns:a16="http://schemas.microsoft.com/office/drawing/2014/main" id="{A8FF9AD0-EC74-BC8E-6446-1619CF9F3F17}"/>
              </a:ext>
            </a:extLst>
          </p:cNvPr>
          <p:cNvSpPr/>
          <p:nvPr/>
        </p:nvSpPr>
        <p:spPr>
          <a:xfrm>
            <a:off x="1427194" y="2576850"/>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81" name="Freeform 1180">
            <a:extLst>
              <a:ext uri="{FF2B5EF4-FFF2-40B4-BE49-F238E27FC236}">
                <a16:creationId xmlns:a16="http://schemas.microsoft.com/office/drawing/2014/main" id="{C028467E-2C92-8AB0-B615-E6C90B3A12F4}"/>
              </a:ext>
            </a:extLst>
          </p:cNvPr>
          <p:cNvSpPr/>
          <p:nvPr/>
        </p:nvSpPr>
        <p:spPr>
          <a:xfrm>
            <a:off x="1163122" y="2512117"/>
            <a:ext cx="58400" cy="58386"/>
          </a:xfrm>
          <a:custGeom>
            <a:avLst/>
            <a:gdLst>
              <a:gd name="connsiteX0" fmla="*/ 37475 w 37475"/>
              <a:gd name="connsiteY0" fmla="*/ 18733 h 37466"/>
              <a:gd name="connsiteX1" fmla="*/ 18738 w 37475"/>
              <a:gd name="connsiteY1" fmla="*/ 37467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2"/>
                  <a:pt x="29328" y="37467"/>
                  <a:pt x="18738" y="37467"/>
                </a:cubicBezTo>
                <a:cubicBezTo>
                  <a:pt x="8147" y="37467"/>
                  <a:pt x="0" y="29322"/>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82" name="Freeform 1181">
            <a:extLst>
              <a:ext uri="{FF2B5EF4-FFF2-40B4-BE49-F238E27FC236}">
                <a16:creationId xmlns:a16="http://schemas.microsoft.com/office/drawing/2014/main" id="{129B34BA-5DAC-B1EE-112D-DCEFCC6D7AFE}"/>
              </a:ext>
            </a:extLst>
          </p:cNvPr>
          <p:cNvSpPr/>
          <p:nvPr/>
        </p:nvSpPr>
        <p:spPr>
          <a:xfrm>
            <a:off x="4782681" y="3380305"/>
            <a:ext cx="58400" cy="58386"/>
          </a:xfrm>
          <a:custGeom>
            <a:avLst/>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9321"/>
                  <a:pt x="29328" y="37466"/>
                  <a:pt x="18738" y="37466"/>
                </a:cubicBezTo>
                <a:cubicBezTo>
                  <a:pt x="8147" y="37466"/>
                  <a:pt x="0" y="29321"/>
                  <a:pt x="0" y="18733"/>
                </a:cubicBezTo>
                <a:cubicBezTo>
                  <a:pt x="0" y="8145"/>
                  <a:pt x="8147" y="0"/>
                  <a:pt x="18738" y="0"/>
                </a:cubicBezTo>
                <a:cubicBezTo>
                  <a:pt x="29328" y="0"/>
                  <a:pt x="37475" y="8145"/>
                  <a:pt x="37475" y="18733"/>
                </a:cubicBezTo>
                <a:close/>
              </a:path>
            </a:pathLst>
          </a:custGeom>
          <a:noFill/>
          <a:ln w="9525"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83" name="Freeform 1182">
            <a:extLst>
              <a:ext uri="{FF2B5EF4-FFF2-40B4-BE49-F238E27FC236}">
                <a16:creationId xmlns:a16="http://schemas.microsoft.com/office/drawing/2014/main" id="{2AC45B28-8C97-4A3B-EB52-E6608220A434}"/>
              </a:ext>
            </a:extLst>
          </p:cNvPr>
          <p:cNvSpPr/>
          <p:nvPr/>
        </p:nvSpPr>
        <p:spPr>
          <a:xfrm>
            <a:off x="1189783" y="2543851"/>
            <a:ext cx="4694888" cy="868187"/>
          </a:xfrm>
          <a:custGeom>
            <a:avLst/>
            <a:gdLst>
              <a:gd name="connsiteX0" fmla="*/ 0 w 3012679"/>
              <a:gd name="connsiteY0" fmla="*/ 0 h 557110"/>
              <a:gd name="connsiteX1" fmla="*/ 14664 w 3012679"/>
              <a:gd name="connsiteY1" fmla="*/ 0 h 557110"/>
              <a:gd name="connsiteX2" fmla="*/ 14664 w 3012679"/>
              <a:gd name="connsiteY2" fmla="*/ 16290 h 557110"/>
              <a:gd name="connsiteX3" fmla="*/ 31772 w 3012679"/>
              <a:gd name="connsiteY3" fmla="*/ 16290 h 557110"/>
              <a:gd name="connsiteX4" fmla="*/ 31772 w 3012679"/>
              <a:gd name="connsiteY4" fmla="*/ 20362 h 557110"/>
              <a:gd name="connsiteX5" fmla="*/ 96947 w 3012679"/>
              <a:gd name="connsiteY5" fmla="*/ 20362 h 557110"/>
              <a:gd name="connsiteX6" fmla="*/ 96947 w 3012679"/>
              <a:gd name="connsiteY6" fmla="*/ 32580 h 557110"/>
              <a:gd name="connsiteX7" fmla="*/ 148271 w 3012679"/>
              <a:gd name="connsiteY7" fmla="*/ 32580 h 557110"/>
              <a:gd name="connsiteX8" fmla="*/ 148271 w 3012679"/>
              <a:gd name="connsiteY8" fmla="*/ 38281 h 557110"/>
              <a:gd name="connsiteX9" fmla="*/ 157233 w 3012679"/>
              <a:gd name="connsiteY9" fmla="*/ 38281 h 557110"/>
              <a:gd name="connsiteX10" fmla="*/ 157233 w 3012679"/>
              <a:gd name="connsiteY10" fmla="*/ 52942 h 557110"/>
              <a:gd name="connsiteX11" fmla="*/ 190635 w 3012679"/>
              <a:gd name="connsiteY11" fmla="*/ 52942 h 557110"/>
              <a:gd name="connsiteX12" fmla="*/ 190635 w 3012679"/>
              <a:gd name="connsiteY12" fmla="*/ 61087 h 557110"/>
              <a:gd name="connsiteX13" fmla="*/ 224851 w 3012679"/>
              <a:gd name="connsiteY13" fmla="*/ 61087 h 557110"/>
              <a:gd name="connsiteX14" fmla="*/ 224851 w 3012679"/>
              <a:gd name="connsiteY14" fmla="*/ 68417 h 557110"/>
              <a:gd name="connsiteX15" fmla="*/ 251735 w 3012679"/>
              <a:gd name="connsiteY15" fmla="*/ 68417 h 557110"/>
              <a:gd name="connsiteX16" fmla="*/ 251735 w 3012679"/>
              <a:gd name="connsiteY16" fmla="*/ 74119 h 557110"/>
              <a:gd name="connsiteX17" fmla="*/ 256624 w 3012679"/>
              <a:gd name="connsiteY17" fmla="*/ 74119 h 557110"/>
              <a:gd name="connsiteX18" fmla="*/ 256624 w 3012679"/>
              <a:gd name="connsiteY18" fmla="*/ 85521 h 557110"/>
              <a:gd name="connsiteX19" fmla="*/ 287581 w 3012679"/>
              <a:gd name="connsiteY19" fmla="*/ 85521 h 557110"/>
              <a:gd name="connsiteX20" fmla="*/ 287581 w 3012679"/>
              <a:gd name="connsiteY20" fmla="*/ 90408 h 557110"/>
              <a:gd name="connsiteX21" fmla="*/ 326686 w 3012679"/>
              <a:gd name="connsiteY21" fmla="*/ 90408 h 557110"/>
              <a:gd name="connsiteX22" fmla="*/ 326686 w 3012679"/>
              <a:gd name="connsiteY22" fmla="*/ 104255 h 557110"/>
              <a:gd name="connsiteX23" fmla="*/ 370678 w 3012679"/>
              <a:gd name="connsiteY23" fmla="*/ 104255 h 557110"/>
              <a:gd name="connsiteX24" fmla="*/ 370678 w 3012679"/>
              <a:gd name="connsiteY24" fmla="*/ 112400 h 557110"/>
              <a:gd name="connsiteX25" fmla="*/ 382084 w 3012679"/>
              <a:gd name="connsiteY25" fmla="*/ 112400 h 557110"/>
              <a:gd name="connsiteX26" fmla="*/ 382084 w 3012679"/>
              <a:gd name="connsiteY26" fmla="*/ 120545 h 557110"/>
              <a:gd name="connsiteX27" fmla="*/ 399192 w 3012679"/>
              <a:gd name="connsiteY27" fmla="*/ 120545 h 557110"/>
              <a:gd name="connsiteX28" fmla="*/ 399192 w 3012679"/>
              <a:gd name="connsiteY28" fmla="*/ 127060 h 557110"/>
              <a:gd name="connsiteX29" fmla="*/ 413856 w 3012679"/>
              <a:gd name="connsiteY29" fmla="*/ 127060 h 557110"/>
              <a:gd name="connsiteX30" fmla="*/ 413856 w 3012679"/>
              <a:gd name="connsiteY30" fmla="*/ 135205 h 557110"/>
              <a:gd name="connsiteX31" fmla="*/ 428521 w 3012679"/>
              <a:gd name="connsiteY31" fmla="*/ 135205 h 557110"/>
              <a:gd name="connsiteX32" fmla="*/ 428521 w 3012679"/>
              <a:gd name="connsiteY32" fmla="*/ 147423 h 557110"/>
              <a:gd name="connsiteX33" fmla="*/ 432594 w 3012679"/>
              <a:gd name="connsiteY33" fmla="*/ 147423 h 557110"/>
              <a:gd name="connsiteX34" fmla="*/ 432594 w 3012679"/>
              <a:gd name="connsiteY34" fmla="*/ 153124 h 557110"/>
              <a:gd name="connsiteX35" fmla="*/ 435038 w 3012679"/>
              <a:gd name="connsiteY35" fmla="*/ 153124 h 557110"/>
              <a:gd name="connsiteX36" fmla="*/ 435038 w 3012679"/>
              <a:gd name="connsiteY36" fmla="*/ 158011 h 557110"/>
              <a:gd name="connsiteX37" fmla="*/ 466811 w 3012679"/>
              <a:gd name="connsiteY37" fmla="*/ 158011 h 557110"/>
              <a:gd name="connsiteX38" fmla="*/ 466811 w 3012679"/>
              <a:gd name="connsiteY38" fmla="*/ 165341 h 557110"/>
              <a:gd name="connsiteX39" fmla="*/ 470884 w 3012679"/>
              <a:gd name="connsiteY39" fmla="*/ 165341 h 557110"/>
              <a:gd name="connsiteX40" fmla="*/ 470884 w 3012679"/>
              <a:gd name="connsiteY40" fmla="*/ 169414 h 557110"/>
              <a:gd name="connsiteX41" fmla="*/ 516506 w 3012679"/>
              <a:gd name="connsiteY41" fmla="*/ 169414 h 557110"/>
              <a:gd name="connsiteX42" fmla="*/ 516506 w 3012679"/>
              <a:gd name="connsiteY42" fmla="*/ 175115 h 557110"/>
              <a:gd name="connsiteX43" fmla="*/ 593086 w 3012679"/>
              <a:gd name="connsiteY43" fmla="*/ 175115 h 557110"/>
              <a:gd name="connsiteX44" fmla="*/ 593086 w 3012679"/>
              <a:gd name="connsiteY44" fmla="*/ 183260 h 557110"/>
              <a:gd name="connsiteX45" fmla="*/ 601232 w 3012679"/>
              <a:gd name="connsiteY45" fmla="*/ 183260 h 557110"/>
              <a:gd name="connsiteX46" fmla="*/ 601232 w 3012679"/>
              <a:gd name="connsiteY46" fmla="*/ 192220 h 557110"/>
              <a:gd name="connsiteX47" fmla="*/ 654186 w 3012679"/>
              <a:gd name="connsiteY47" fmla="*/ 192220 h 557110"/>
              <a:gd name="connsiteX48" fmla="*/ 654186 w 3012679"/>
              <a:gd name="connsiteY48" fmla="*/ 197107 h 557110"/>
              <a:gd name="connsiteX49" fmla="*/ 659074 w 3012679"/>
              <a:gd name="connsiteY49" fmla="*/ 197107 h 557110"/>
              <a:gd name="connsiteX50" fmla="*/ 659074 w 3012679"/>
              <a:gd name="connsiteY50" fmla="*/ 207695 h 557110"/>
              <a:gd name="connsiteX51" fmla="*/ 707955 w 3012679"/>
              <a:gd name="connsiteY51" fmla="*/ 207695 h 557110"/>
              <a:gd name="connsiteX52" fmla="*/ 707955 w 3012679"/>
              <a:gd name="connsiteY52" fmla="*/ 214211 h 557110"/>
              <a:gd name="connsiteX53" fmla="*/ 746245 w 3012679"/>
              <a:gd name="connsiteY53" fmla="*/ 214211 h 557110"/>
              <a:gd name="connsiteX54" fmla="*/ 746245 w 3012679"/>
              <a:gd name="connsiteY54" fmla="*/ 223170 h 557110"/>
              <a:gd name="connsiteX55" fmla="*/ 765797 w 3012679"/>
              <a:gd name="connsiteY55" fmla="*/ 223170 h 557110"/>
              <a:gd name="connsiteX56" fmla="*/ 765797 w 3012679"/>
              <a:gd name="connsiteY56" fmla="*/ 231315 h 557110"/>
              <a:gd name="connsiteX57" fmla="*/ 783720 w 3012679"/>
              <a:gd name="connsiteY57" fmla="*/ 231315 h 557110"/>
              <a:gd name="connsiteX58" fmla="*/ 783720 w 3012679"/>
              <a:gd name="connsiteY58" fmla="*/ 237016 h 557110"/>
              <a:gd name="connsiteX59" fmla="*/ 787794 w 3012679"/>
              <a:gd name="connsiteY59" fmla="*/ 237016 h 557110"/>
              <a:gd name="connsiteX60" fmla="*/ 787794 w 3012679"/>
              <a:gd name="connsiteY60" fmla="*/ 240274 h 557110"/>
              <a:gd name="connsiteX61" fmla="*/ 844821 w 3012679"/>
              <a:gd name="connsiteY61" fmla="*/ 240274 h 557110"/>
              <a:gd name="connsiteX62" fmla="*/ 844821 w 3012679"/>
              <a:gd name="connsiteY62" fmla="*/ 245976 h 557110"/>
              <a:gd name="connsiteX63" fmla="*/ 849709 w 3012679"/>
              <a:gd name="connsiteY63" fmla="*/ 245976 h 557110"/>
              <a:gd name="connsiteX64" fmla="*/ 849709 w 3012679"/>
              <a:gd name="connsiteY64" fmla="*/ 254121 h 557110"/>
              <a:gd name="connsiteX65" fmla="*/ 928733 w 3012679"/>
              <a:gd name="connsiteY65" fmla="*/ 254121 h 557110"/>
              <a:gd name="connsiteX66" fmla="*/ 928733 w 3012679"/>
              <a:gd name="connsiteY66" fmla="*/ 266338 h 557110"/>
              <a:gd name="connsiteX67" fmla="*/ 952359 w 3012679"/>
              <a:gd name="connsiteY67" fmla="*/ 266338 h 557110"/>
              <a:gd name="connsiteX68" fmla="*/ 952359 w 3012679"/>
              <a:gd name="connsiteY68" fmla="*/ 272040 h 557110"/>
              <a:gd name="connsiteX69" fmla="*/ 983316 w 3012679"/>
              <a:gd name="connsiteY69" fmla="*/ 272040 h 557110"/>
              <a:gd name="connsiteX70" fmla="*/ 983316 w 3012679"/>
              <a:gd name="connsiteY70" fmla="*/ 279370 h 557110"/>
              <a:gd name="connsiteX71" fmla="*/ 1016718 w 3012679"/>
              <a:gd name="connsiteY71" fmla="*/ 279370 h 557110"/>
              <a:gd name="connsiteX72" fmla="*/ 1016718 w 3012679"/>
              <a:gd name="connsiteY72" fmla="*/ 286700 h 557110"/>
              <a:gd name="connsiteX73" fmla="*/ 1028938 w 3012679"/>
              <a:gd name="connsiteY73" fmla="*/ 286700 h 557110"/>
              <a:gd name="connsiteX74" fmla="*/ 1028938 w 3012679"/>
              <a:gd name="connsiteY74" fmla="*/ 294845 h 557110"/>
              <a:gd name="connsiteX75" fmla="*/ 1173951 w 3012679"/>
              <a:gd name="connsiteY75" fmla="*/ 294845 h 557110"/>
              <a:gd name="connsiteX76" fmla="*/ 1173951 w 3012679"/>
              <a:gd name="connsiteY76" fmla="*/ 301361 h 557110"/>
              <a:gd name="connsiteX77" fmla="*/ 1178024 w 3012679"/>
              <a:gd name="connsiteY77" fmla="*/ 301361 h 557110"/>
              <a:gd name="connsiteX78" fmla="*/ 1178024 w 3012679"/>
              <a:gd name="connsiteY78" fmla="*/ 304619 h 557110"/>
              <a:gd name="connsiteX79" fmla="*/ 1181283 w 3012679"/>
              <a:gd name="connsiteY79" fmla="*/ 304619 h 557110"/>
              <a:gd name="connsiteX80" fmla="*/ 1181283 w 3012679"/>
              <a:gd name="connsiteY80" fmla="*/ 309506 h 557110"/>
              <a:gd name="connsiteX81" fmla="*/ 1185356 w 3012679"/>
              <a:gd name="connsiteY81" fmla="*/ 309506 h 557110"/>
              <a:gd name="connsiteX82" fmla="*/ 1185356 w 3012679"/>
              <a:gd name="connsiteY82" fmla="*/ 313578 h 557110"/>
              <a:gd name="connsiteX83" fmla="*/ 1204909 w 3012679"/>
              <a:gd name="connsiteY83" fmla="*/ 313578 h 557110"/>
              <a:gd name="connsiteX84" fmla="*/ 1204909 w 3012679"/>
              <a:gd name="connsiteY84" fmla="*/ 316837 h 557110"/>
              <a:gd name="connsiteX85" fmla="*/ 1208168 w 3012679"/>
              <a:gd name="connsiteY85" fmla="*/ 316837 h 557110"/>
              <a:gd name="connsiteX86" fmla="*/ 1208168 w 3012679"/>
              <a:gd name="connsiteY86" fmla="*/ 318465 h 557110"/>
              <a:gd name="connsiteX87" fmla="*/ 1219573 w 3012679"/>
              <a:gd name="connsiteY87" fmla="*/ 318465 h 557110"/>
              <a:gd name="connsiteX88" fmla="*/ 1219573 w 3012679"/>
              <a:gd name="connsiteY88" fmla="*/ 326610 h 557110"/>
              <a:gd name="connsiteX89" fmla="*/ 1230978 w 3012679"/>
              <a:gd name="connsiteY89" fmla="*/ 326610 h 557110"/>
              <a:gd name="connsiteX90" fmla="*/ 1230978 w 3012679"/>
              <a:gd name="connsiteY90" fmla="*/ 335570 h 557110"/>
              <a:gd name="connsiteX91" fmla="*/ 1261122 w 3012679"/>
              <a:gd name="connsiteY91" fmla="*/ 335570 h 557110"/>
              <a:gd name="connsiteX92" fmla="*/ 1261122 w 3012679"/>
              <a:gd name="connsiteY92" fmla="*/ 339642 h 557110"/>
              <a:gd name="connsiteX93" fmla="*/ 1266010 w 3012679"/>
              <a:gd name="connsiteY93" fmla="*/ 339642 h 557110"/>
              <a:gd name="connsiteX94" fmla="*/ 1266010 w 3012679"/>
              <a:gd name="connsiteY94" fmla="*/ 347787 h 557110"/>
              <a:gd name="connsiteX95" fmla="*/ 1269268 w 3012679"/>
              <a:gd name="connsiteY95" fmla="*/ 347787 h 557110"/>
              <a:gd name="connsiteX96" fmla="*/ 1269268 w 3012679"/>
              <a:gd name="connsiteY96" fmla="*/ 351045 h 557110"/>
              <a:gd name="connsiteX97" fmla="*/ 1449312 w 3012679"/>
              <a:gd name="connsiteY97" fmla="*/ 351045 h 557110"/>
              <a:gd name="connsiteX98" fmla="*/ 1449312 w 3012679"/>
              <a:gd name="connsiteY98" fmla="*/ 354303 h 557110"/>
              <a:gd name="connsiteX99" fmla="*/ 1452571 w 3012679"/>
              <a:gd name="connsiteY99" fmla="*/ 354303 h 557110"/>
              <a:gd name="connsiteX100" fmla="*/ 1452571 w 3012679"/>
              <a:gd name="connsiteY100" fmla="*/ 360819 h 557110"/>
              <a:gd name="connsiteX101" fmla="*/ 1514487 w 3012679"/>
              <a:gd name="connsiteY101" fmla="*/ 360819 h 557110"/>
              <a:gd name="connsiteX102" fmla="*/ 1514487 w 3012679"/>
              <a:gd name="connsiteY102" fmla="*/ 368149 h 557110"/>
              <a:gd name="connsiteX103" fmla="*/ 1540556 w 3012679"/>
              <a:gd name="connsiteY103" fmla="*/ 368149 h 557110"/>
              <a:gd name="connsiteX104" fmla="*/ 1540556 w 3012679"/>
              <a:gd name="connsiteY104" fmla="*/ 373851 h 557110"/>
              <a:gd name="connsiteX105" fmla="*/ 1544629 w 3012679"/>
              <a:gd name="connsiteY105" fmla="*/ 373851 h 557110"/>
              <a:gd name="connsiteX106" fmla="*/ 1544629 w 3012679"/>
              <a:gd name="connsiteY106" fmla="*/ 376294 h 557110"/>
              <a:gd name="connsiteX107" fmla="*/ 1574773 w 3012679"/>
              <a:gd name="connsiteY107" fmla="*/ 376294 h 557110"/>
              <a:gd name="connsiteX108" fmla="*/ 1574773 w 3012679"/>
              <a:gd name="connsiteY108" fmla="*/ 390955 h 557110"/>
              <a:gd name="connsiteX109" fmla="*/ 1579661 w 3012679"/>
              <a:gd name="connsiteY109" fmla="*/ 390955 h 557110"/>
              <a:gd name="connsiteX110" fmla="*/ 1579661 w 3012679"/>
              <a:gd name="connsiteY110" fmla="*/ 396656 h 557110"/>
              <a:gd name="connsiteX111" fmla="*/ 1586993 w 3012679"/>
              <a:gd name="connsiteY111" fmla="*/ 396656 h 557110"/>
              <a:gd name="connsiteX112" fmla="*/ 1586993 w 3012679"/>
              <a:gd name="connsiteY112" fmla="*/ 402358 h 557110"/>
              <a:gd name="connsiteX113" fmla="*/ 1632615 w 3012679"/>
              <a:gd name="connsiteY113" fmla="*/ 402358 h 557110"/>
              <a:gd name="connsiteX114" fmla="*/ 1632615 w 3012679"/>
              <a:gd name="connsiteY114" fmla="*/ 419462 h 557110"/>
              <a:gd name="connsiteX115" fmla="*/ 1661943 w 3012679"/>
              <a:gd name="connsiteY115" fmla="*/ 419462 h 557110"/>
              <a:gd name="connsiteX116" fmla="*/ 1661943 w 3012679"/>
              <a:gd name="connsiteY116" fmla="*/ 425978 h 557110"/>
              <a:gd name="connsiteX117" fmla="*/ 1696974 w 3012679"/>
              <a:gd name="connsiteY117" fmla="*/ 425978 h 557110"/>
              <a:gd name="connsiteX118" fmla="*/ 1696974 w 3012679"/>
              <a:gd name="connsiteY118" fmla="*/ 429236 h 557110"/>
              <a:gd name="connsiteX119" fmla="*/ 1724673 w 3012679"/>
              <a:gd name="connsiteY119" fmla="*/ 429236 h 557110"/>
              <a:gd name="connsiteX120" fmla="*/ 1724673 w 3012679"/>
              <a:gd name="connsiteY120" fmla="*/ 435752 h 557110"/>
              <a:gd name="connsiteX121" fmla="*/ 1729561 w 3012679"/>
              <a:gd name="connsiteY121" fmla="*/ 435752 h 557110"/>
              <a:gd name="connsiteX122" fmla="*/ 1729561 w 3012679"/>
              <a:gd name="connsiteY122" fmla="*/ 444711 h 557110"/>
              <a:gd name="connsiteX123" fmla="*/ 1785774 w 3012679"/>
              <a:gd name="connsiteY123" fmla="*/ 444711 h 557110"/>
              <a:gd name="connsiteX124" fmla="*/ 1785774 w 3012679"/>
              <a:gd name="connsiteY124" fmla="*/ 449598 h 557110"/>
              <a:gd name="connsiteX125" fmla="*/ 1793106 w 3012679"/>
              <a:gd name="connsiteY125" fmla="*/ 449598 h 557110"/>
              <a:gd name="connsiteX126" fmla="*/ 1793106 w 3012679"/>
              <a:gd name="connsiteY126" fmla="*/ 456114 h 557110"/>
              <a:gd name="connsiteX127" fmla="*/ 1819991 w 3012679"/>
              <a:gd name="connsiteY127" fmla="*/ 456114 h 557110"/>
              <a:gd name="connsiteX128" fmla="*/ 1819991 w 3012679"/>
              <a:gd name="connsiteY128" fmla="*/ 461816 h 557110"/>
              <a:gd name="connsiteX129" fmla="*/ 1842802 w 3012679"/>
              <a:gd name="connsiteY129" fmla="*/ 461816 h 557110"/>
              <a:gd name="connsiteX130" fmla="*/ 1842802 w 3012679"/>
              <a:gd name="connsiteY130" fmla="*/ 466703 h 557110"/>
              <a:gd name="connsiteX131" fmla="*/ 1984556 w 3012679"/>
              <a:gd name="connsiteY131" fmla="*/ 466703 h 557110"/>
              <a:gd name="connsiteX132" fmla="*/ 1984556 w 3012679"/>
              <a:gd name="connsiteY132" fmla="*/ 487879 h 557110"/>
              <a:gd name="connsiteX133" fmla="*/ 2018772 w 3012679"/>
              <a:gd name="connsiteY133" fmla="*/ 487879 h 557110"/>
              <a:gd name="connsiteX134" fmla="*/ 2018772 w 3012679"/>
              <a:gd name="connsiteY134" fmla="*/ 493581 h 557110"/>
              <a:gd name="connsiteX135" fmla="*/ 2061135 w 3012679"/>
              <a:gd name="connsiteY135" fmla="*/ 493581 h 557110"/>
              <a:gd name="connsiteX136" fmla="*/ 2061135 w 3012679"/>
              <a:gd name="connsiteY136" fmla="*/ 508242 h 557110"/>
              <a:gd name="connsiteX137" fmla="*/ 2099425 w 3012679"/>
              <a:gd name="connsiteY137" fmla="*/ 508242 h 557110"/>
              <a:gd name="connsiteX138" fmla="*/ 2099425 w 3012679"/>
              <a:gd name="connsiteY138" fmla="*/ 525346 h 557110"/>
              <a:gd name="connsiteX139" fmla="*/ 2167043 w 3012679"/>
              <a:gd name="connsiteY139" fmla="*/ 525346 h 557110"/>
              <a:gd name="connsiteX140" fmla="*/ 2167043 w 3012679"/>
              <a:gd name="connsiteY140" fmla="*/ 557111 h 557110"/>
              <a:gd name="connsiteX141" fmla="*/ 3012679 w 3012679"/>
              <a:gd name="connsiteY141" fmla="*/ 557111 h 5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3012679" h="557110">
                <a:moveTo>
                  <a:pt x="0" y="0"/>
                </a:moveTo>
                <a:lnTo>
                  <a:pt x="14664" y="0"/>
                </a:lnTo>
                <a:lnTo>
                  <a:pt x="14664" y="16290"/>
                </a:lnTo>
                <a:lnTo>
                  <a:pt x="31772" y="16290"/>
                </a:lnTo>
                <a:lnTo>
                  <a:pt x="31772" y="20362"/>
                </a:lnTo>
                <a:lnTo>
                  <a:pt x="96947" y="20362"/>
                </a:lnTo>
                <a:lnTo>
                  <a:pt x="96947" y="32580"/>
                </a:lnTo>
                <a:lnTo>
                  <a:pt x="148271" y="32580"/>
                </a:lnTo>
                <a:lnTo>
                  <a:pt x="148271" y="38281"/>
                </a:lnTo>
                <a:lnTo>
                  <a:pt x="157233" y="38281"/>
                </a:lnTo>
                <a:lnTo>
                  <a:pt x="157233" y="52942"/>
                </a:lnTo>
                <a:lnTo>
                  <a:pt x="190635" y="52942"/>
                </a:lnTo>
                <a:lnTo>
                  <a:pt x="190635" y="61087"/>
                </a:lnTo>
                <a:lnTo>
                  <a:pt x="224851" y="61087"/>
                </a:lnTo>
                <a:lnTo>
                  <a:pt x="224851" y="68417"/>
                </a:lnTo>
                <a:lnTo>
                  <a:pt x="251735" y="68417"/>
                </a:lnTo>
                <a:lnTo>
                  <a:pt x="251735" y="74119"/>
                </a:lnTo>
                <a:lnTo>
                  <a:pt x="256624" y="74119"/>
                </a:lnTo>
                <a:lnTo>
                  <a:pt x="256624" y="85521"/>
                </a:lnTo>
                <a:lnTo>
                  <a:pt x="287581" y="85521"/>
                </a:lnTo>
                <a:lnTo>
                  <a:pt x="287581" y="90408"/>
                </a:lnTo>
                <a:lnTo>
                  <a:pt x="326686" y="90408"/>
                </a:lnTo>
                <a:lnTo>
                  <a:pt x="326686" y="104255"/>
                </a:lnTo>
                <a:lnTo>
                  <a:pt x="370678" y="104255"/>
                </a:lnTo>
                <a:lnTo>
                  <a:pt x="370678" y="112400"/>
                </a:lnTo>
                <a:lnTo>
                  <a:pt x="382084" y="112400"/>
                </a:lnTo>
                <a:lnTo>
                  <a:pt x="382084" y="120545"/>
                </a:lnTo>
                <a:lnTo>
                  <a:pt x="399192" y="120545"/>
                </a:lnTo>
                <a:lnTo>
                  <a:pt x="399192" y="127060"/>
                </a:lnTo>
                <a:lnTo>
                  <a:pt x="413856" y="127060"/>
                </a:lnTo>
                <a:lnTo>
                  <a:pt x="413856" y="135205"/>
                </a:lnTo>
                <a:lnTo>
                  <a:pt x="428521" y="135205"/>
                </a:lnTo>
                <a:lnTo>
                  <a:pt x="428521" y="147423"/>
                </a:lnTo>
                <a:lnTo>
                  <a:pt x="432594" y="147423"/>
                </a:lnTo>
                <a:lnTo>
                  <a:pt x="432594" y="153124"/>
                </a:lnTo>
                <a:lnTo>
                  <a:pt x="435038" y="153124"/>
                </a:lnTo>
                <a:lnTo>
                  <a:pt x="435038" y="158011"/>
                </a:lnTo>
                <a:lnTo>
                  <a:pt x="466811" y="158011"/>
                </a:lnTo>
                <a:lnTo>
                  <a:pt x="466811" y="165341"/>
                </a:lnTo>
                <a:lnTo>
                  <a:pt x="470884" y="165341"/>
                </a:lnTo>
                <a:lnTo>
                  <a:pt x="470884" y="169414"/>
                </a:lnTo>
                <a:lnTo>
                  <a:pt x="516506" y="169414"/>
                </a:lnTo>
                <a:lnTo>
                  <a:pt x="516506" y="175115"/>
                </a:lnTo>
                <a:lnTo>
                  <a:pt x="593086" y="175115"/>
                </a:lnTo>
                <a:lnTo>
                  <a:pt x="593086" y="183260"/>
                </a:lnTo>
                <a:lnTo>
                  <a:pt x="601232" y="183260"/>
                </a:lnTo>
                <a:lnTo>
                  <a:pt x="601232" y="192220"/>
                </a:lnTo>
                <a:lnTo>
                  <a:pt x="654186" y="192220"/>
                </a:lnTo>
                <a:lnTo>
                  <a:pt x="654186" y="197107"/>
                </a:lnTo>
                <a:lnTo>
                  <a:pt x="659074" y="197107"/>
                </a:lnTo>
                <a:lnTo>
                  <a:pt x="659074" y="207695"/>
                </a:lnTo>
                <a:lnTo>
                  <a:pt x="707955" y="207695"/>
                </a:lnTo>
                <a:lnTo>
                  <a:pt x="707955" y="214211"/>
                </a:lnTo>
                <a:lnTo>
                  <a:pt x="746245" y="214211"/>
                </a:lnTo>
                <a:lnTo>
                  <a:pt x="746245" y="223170"/>
                </a:lnTo>
                <a:lnTo>
                  <a:pt x="765797" y="223170"/>
                </a:lnTo>
                <a:lnTo>
                  <a:pt x="765797" y="231315"/>
                </a:lnTo>
                <a:lnTo>
                  <a:pt x="783720" y="231315"/>
                </a:lnTo>
                <a:lnTo>
                  <a:pt x="783720" y="237016"/>
                </a:lnTo>
                <a:lnTo>
                  <a:pt x="787794" y="237016"/>
                </a:lnTo>
                <a:lnTo>
                  <a:pt x="787794" y="240274"/>
                </a:lnTo>
                <a:lnTo>
                  <a:pt x="844821" y="240274"/>
                </a:lnTo>
                <a:lnTo>
                  <a:pt x="844821" y="245976"/>
                </a:lnTo>
                <a:lnTo>
                  <a:pt x="849709" y="245976"/>
                </a:lnTo>
                <a:lnTo>
                  <a:pt x="849709" y="254121"/>
                </a:lnTo>
                <a:lnTo>
                  <a:pt x="928733" y="254121"/>
                </a:lnTo>
                <a:lnTo>
                  <a:pt x="928733" y="266338"/>
                </a:lnTo>
                <a:lnTo>
                  <a:pt x="952359" y="266338"/>
                </a:lnTo>
                <a:lnTo>
                  <a:pt x="952359" y="272040"/>
                </a:lnTo>
                <a:lnTo>
                  <a:pt x="983316" y="272040"/>
                </a:lnTo>
                <a:lnTo>
                  <a:pt x="983316" y="279370"/>
                </a:lnTo>
                <a:lnTo>
                  <a:pt x="1016718" y="279370"/>
                </a:lnTo>
                <a:lnTo>
                  <a:pt x="1016718" y="286700"/>
                </a:lnTo>
                <a:lnTo>
                  <a:pt x="1028938" y="286700"/>
                </a:lnTo>
                <a:lnTo>
                  <a:pt x="1028938" y="294845"/>
                </a:lnTo>
                <a:lnTo>
                  <a:pt x="1173951" y="294845"/>
                </a:lnTo>
                <a:lnTo>
                  <a:pt x="1173951" y="301361"/>
                </a:lnTo>
                <a:lnTo>
                  <a:pt x="1178024" y="301361"/>
                </a:lnTo>
                <a:lnTo>
                  <a:pt x="1178024" y="304619"/>
                </a:lnTo>
                <a:lnTo>
                  <a:pt x="1181283" y="304619"/>
                </a:lnTo>
                <a:lnTo>
                  <a:pt x="1181283" y="309506"/>
                </a:lnTo>
                <a:lnTo>
                  <a:pt x="1185356" y="309506"/>
                </a:lnTo>
                <a:lnTo>
                  <a:pt x="1185356" y="313578"/>
                </a:lnTo>
                <a:lnTo>
                  <a:pt x="1204909" y="313578"/>
                </a:lnTo>
                <a:lnTo>
                  <a:pt x="1204909" y="316837"/>
                </a:lnTo>
                <a:lnTo>
                  <a:pt x="1208168" y="316837"/>
                </a:lnTo>
                <a:lnTo>
                  <a:pt x="1208168" y="318465"/>
                </a:lnTo>
                <a:lnTo>
                  <a:pt x="1219573" y="318465"/>
                </a:lnTo>
                <a:lnTo>
                  <a:pt x="1219573" y="326610"/>
                </a:lnTo>
                <a:lnTo>
                  <a:pt x="1230978" y="326610"/>
                </a:lnTo>
                <a:lnTo>
                  <a:pt x="1230978" y="335570"/>
                </a:lnTo>
                <a:lnTo>
                  <a:pt x="1261122" y="335570"/>
                </a:lnTo>
                <a:lnTo>
                  <a:pt x="1261122" y="339642"/>
                </a:lnTo>
                <a:lnTo>
                  <a:pt x="1266010" y="339642"/>
                </a:lnTo>
                <a:lnTo>
                  <a:pt x="1266010" y="347787"/>
                </a:lnTo>
                <a:lnTo>
                  <a:pt x="1269268" y="347787"/>
                </a:lnTo>
                <a:lnTo>
                  <a:pt x="1269268" y="351045"/>
                </a:lnTo>
                <a:lnTo>
                  <a:pt x="1449312" y="351045"/>
                </a:lnTo>
                <a:lnTo>
                  <a:pt x="1449312" y="354303"/>
                </a:lnTo>
                <a:lnTo>
                  <a:pt x="1452571" y="354303"/>
                </a:lnTo>
                <a:lnTo>
                  <a:pt x="1452571" y="360819"/>
                </a:lnTo>
                <a:lnTo>
                  <a:pt x="1514487" y="360819"/>
                </a:lnTo>
                <a:lnTo>
                  <a:pt x="1514487" y="368149"/>
                </a:lnTo>
                <a:lnTo>
                  <a:pt x="1540556" y="368149"/>
                </a:lnTo>
                <a:lnTo>
                  <a:pt x="1540556" y="373851"/>
                </a:lnTo>
                <a:lnTo>
                  <a:pt x="1544629" y="373851"/>
                </a:lnTo>
                <a:lnTo>
                  <a:pt x="1544629" y="376294"/>
                </a:lnTo>
                <a:lnTo>
                  <a:pt x="1574773" y="376294"/>
                </a:lnTo>
                <a:lnTo>
                  <a:pt x="1574773" y="390955"/>
                </a:lnTo>
                <a:lnTo>
                  <a:pt x="1579661" y="390955"/>
                </a:lnTo>
                <a:lnTo>
                  <a:pt x="1579661" y="396656"/>
                </a:lnTo>
                <a:lnTo>
                  <a:pt x="1586993" y="396656"/>
                </a:lnTo>
                <a:lnTo>
                  <a:pt x="1586993" y="402358"/>
                </a:lnTo>
                <a:lnTo>
                  <a:pt x="1632615" y="402358"/>
                </a:lnTo>
                <a:lnTo>
                  <a:pt x="1632615" y="419462"/>
                </a:lnTo>
                <a:lnTo>
                  <a:pt x="1661943" y="419462"/>
                </a:lnTo>
                <a:lnTo>
                  <a:pt x="1661943" y="425978"/>
                </a:lnTo>
                <a:lnTo>
                  <a:pt x="1696974" y="425978"/>
                </a:lnTo>
                <a:lnTo>
                  <a:pt x="1696974" y="429236"/>
                </a:lnTo>
                <a:lnTo>
                  <a:pt x="1724673" y="429236"/>
                </a:lnTo>
                <a:lnTo>
                  <a:pt x="1724673" y="435752"/>
                </a:lnTo>
                <a:lnTo>
                  <a:pt x="1729561" y="435752"/>
                </a:lnTo>
                <a:lnTo>
                  <a:pt x="1729561" y="444711"/>
                </a:lnTo>
                <a:lnTo>
                  <a:pt x="1785774" y="444711"/>
                </a:lnTo>
                <a:lnTo>
                  <a:pt x="1785774" y="449598"/>
                </a:lnTo>
                <a:lnTo>
                  <a:pt x="1793106" y="449598"/>
                </a:lnTo>
                <a:lnTo>
                  <a:pt x="1793106" y="456114"/>
                </a:lnTo>
                <a:lnTo>
                  <a:pt x="1819991" y="456114"/>
                </a:lnTo>
                <a:lnTo>
                  <a:pt x="1819991" y="461816"/>
                </a:lnTo>
                <a:lnTo>
                  <a:pt x="1842802" y="461816"/>
                </a:lnTo>
                <a:lnTo>
                  <a:pt x="1842802" y="466703"/>
                </a:lnTo>
                <a:lnTo>
                  <a:pt x="1984556" y="466703"/>
                </a:lnTo>
                <a:lnTo>
                  <a:pt x="1984556" y="487879"/>
                </a:lnTo>
                <a:lnTo>
                  <a:pt x="2018772" y="487879"/>
                </a:lnTo>
                <a:lnTo>
                  <a:pt x="2018772" y="493581"/>
                </a:lnTo>
                <a:lnTo>
                  <a:pt x="2061135" y="493581"/>
                </a:lnTo>
                <a:lnTo>
                  <a:pt x="2061135" y="508242"/>
                </a:lnTo>
                <a:lnTo>
                  <a:pt x="2099425" y="508242"/>
                </a:lnTo>
                <a:lnTo>
                  <a:pt x="2099425" y="525346"/>
                </a:lnTo>
                <a:lnTo>
                  <a:pt x="2167043" y="525346"/>
                </a:lnTo>
                <a:lnTo>
                  <a:pt x="2167043" y="557111"/>
                </a:lnTo>
                <a:lnTo>
                  <a:pt x="3012679" y="557111"/>
                </a:lnTo>
              </a:path>
            </a:pathLst>
          </a:custGeom>
          <a:noFill/>
          <a:ln w="19050" cap="flat">
            <a:solidFill>
              <a:srgbClr val="09778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1A36A791-F305-F211-8E4F-11B3EE898E88}"/>
              </a:ext>
            </a:extLst>
          </p:cNvPr>
          <p:cNvSpPr txBox="1"/>
          <p:nvPr>
            <p:custDataLst>
              <p:tags r:id="rId1"/>
            </p:custDataLst>
          </p:nvPr>
        </p:nvSpPr>
        <p:spPr>
          <a:xfrm>
            <a:off x="379950" y="6208112"/>
            <a:ext cx="10953128" cy="553998"/>
          </a:xfrm>
          <a:prstGeom prst="rect">
            <a:avLst/>
          </a:prstGeom>
          <a:noFill/>
        </p:spPr>
        <p:txBody>
          <a:bodyPr vert="horz" wrap="square" lIns="0" tIns="0" rIns="0" bIns="0" rtlCol="0" anchor="b" anchorCtr="0">
            <a:spAutoFit/>
          </a:bodyPr>
          <a:lstStyle/>
          <a:p>
            <a:pPr marL="0" marR="0" lvl="0" indent="0" algn="l" defTabSz="457189" rtl="0" eaLnBrk="1" fontAlgn="auto" latinLnBrk="0" hangingPunct="1">
              <a:lnSpc>
                <a:spcPct val="100000"/>
              </a:lnSpc>
              <a:spcBef>
                <a:spcPts val="0"/>
              </a:spcBef>
              <a:spcAft>
                <a:spcPts val="0"/>
              </a:spcAft>
              <a:buClr>
                <a:prstClr val="black"/>
              </a:buClr>
              <a:buSzTx/>
              <a:buFontTx/>
              <a:buNone/>
              <a:tabLst/>
              <a:defRPr/>
            </a:pPr>
            <a:r>
              <a:rPr kumimoji="0" lang="en-US" sz="900" b="1"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Median follow-up (range): 41.0 months (31.3–59.8).</a:t>
            </a:r>
          </a:p>
          <a:p>
            <a:pPr marL="0" marR="0" lvl="0" indent="0" algn="l" defTabSz="457189" rtl="0" eaLnBrk="1" fontAlgn="auto" latinLnBrk="0" hangingPunct="1">
              <a:lnSpc>
                <a:spcPct val="100000"/>
              </a:lnSpc>
              <a:spcBef>
                <a:spcPts val="0"/>
              </a:spcBef>
              <a:spcAft>
                <a:spcPts val="0"/>
              </a:spcAft>
              <a:buClr>
                <a:prstClr val="black"/>
              </a:buClr>
              <a:buSzTx/>
              <a:buFontTx/>
              <a:buNone/>
              <a:tabLst/>
              <a:defRPr/>
            </a:pP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67 (29%) patients in the NIVO arm and 101 (44%) patients in the PBO arm received subsequent therapy of any type; 50 (22%) and 87 (38%) patients, respectively, received subsequent systemic therapy.</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 </a:t>
            </a:r>
            <a:b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br>
            <a:r>
              <a:rPr kumimoji="0" lang="en-US" sz="900" b="0" i="0" u="none" strike="noStrike" kern="1200" cap="none" spc="0" normalizeH="0" baseline="30000" noProof="0" dirty="0" err="1">
                <a:ln>
                  <a:noFill/>
                </a:ln>
                <a:solidFill>
                  <a:srgbClr val="433F3F"/>
                </a:solidFill>
                <a:effectLst/>
                <a:uLnTx/>
                <a:uFillTx/>
                <a:latin typeface="Trebuchet MS" panose="020B0603020202020204"/>
                <a:ea typeface="+mn-ea"/>
                <a:cs typeface="Arial" panose="020B0604020202020204" pitchFamily="34" charset="0"/>
              </a:rPr>
              <a:t>a</a:t>
            </a:r>
            <a:r>
              <a:rPr kumimoji="0" lang="en-US" sz="900" b="0" i="0" u="none" strike="noStrike" kern="1200" cap="none" spc="0" normalizeH="0" baseline="0" noProof="0" dirty="0" err="1">
                <a:ln>
                  <a:noFill/>
                </a:ln>
                <a:solidFill>
                  <a:srgbClr val="433F3F"/>
                </a:solidFill>
                <a:effectLst/>
                <a:uLnTx/>
                <a:uFillTx/>
                <a:latin typeface="Trebuchet MS" panose="020B0603020202020204"/>
                <a:ea typeface="+mn-ea"/>
                <a:cs typeface="Arial" panose="020B0604020202020204" pitchFamily="34" charset="0"/>
              </a:rPr>
              <a:t>HR</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 (95% CI), 0.85 (0.61–1.18). Significance boundary for OS was not met at this interim analysis. </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b,c</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95% CI: </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b</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72–83; </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c</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66–78. </a:t>
            </a:r>
            <a:r>
              <a:rPr kumimoji="0" lang="en-US" sz="900" b="0" i="0" u="none" strike="noStrike" kern="1200" cap="none" spc="0" normalizeH="0" baseline="30000" noProof="0" dirty="0" err="1">
                <a:ln>
                  <a:noFill/>
                </a:ln>
                <a:solidFill>
                  <a:srgbClr val="433F3F"/>
                </a:solidFill>
                <a:effectLst/>
                <a:uLnTx/>
                <a:uFillTx/>
                <a:latin typeface="Trebuchet MS" panose="020B0603020202020204"/>
                <a:ea typeface="+mn-ea"/>
                <a:cs typeface="Arial" panose="020B0604020202020204" pitchFamily="34" charset="0"/>
              </a:rPr>
              <a:t>d</a:t>
            </a:r>
            <a:r>
              <a:rPr kumimoji="0" lang="en-US" sz="900" b="0" i="0" u="none" strike="noStrike" kern="1200" cap="none" spc="0" normalizeH="0" baseline="0" noProof="0" dirty="0" err="1">
                <a:ln>
                  <a:noFill/>
                </a:ln>
                <a:solidFill>
                  <a:srgbClr val="433F3F"/>
                </a:solidFill>
                <a:effectLst/>
                <a:uLnTx/>
                <a:uFillTx/>
                <a:latin typeface="Trebuchet MS" panose="020B0603020202020204"/>
                <a:ea typeface="+mn-ea"/>
                <a:cs typeface="Arial" panose="020B0604020202020204" pitchFamily="34" charset="0"/>
              </a:rPr>
              <a:t>Exploratory</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 analysis; events were deaths with noted reason of “disease” per investigator assessment. </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e,f</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95% CI:</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 e</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82–91; </a:t>
            </a:r>
            <a:r>
              <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rPr>
              <a:t>f</a:t>
            </a:r>
            <a:r>
              <a:rPr kumimoji="0" lang="en-US" sz="900" b="0" i="0" u="none" strike="noStrike" kern="1200" cap="none" spc="0" normalizeH="0" baseline="0" noProof="0" dirty="0">
                <a:ln>
                  <a:noFill/>
                </a:ln>
                <a:solidFill>
                  <a:srgbClr val="433F3F"/>
                </a:solidFill>
                <a:effectLst/>
                <a:uLnTx/>
                <a:uFillTx/>
                <a:latin typeface="Trebuchet MS" panose="020B0603020202020204"/>
                <a:ea typeface="+mn-ea"/>
                <a:cs typeface="Arial" panose="020B0604020202020204" pitchFamily="34" charset="0"/>
              </a:rPr>
              <a:t>69–81.</a:t>
            </a:r>
            <a:endParaRPr kumimoji="0" lang="en-US" sz="900" b="0" i="0" u="none" strike="noStrike" kern="1200" cap="none" spc="0" normalizeH="0" baseline="30000" noProof="0" dirty="0">
              <a:ln>
                <a:noFill/>
              </a:ln>
              <a:solidFill>
                <a:srgbClr val="433F3F"/>
              </a:solidFill>
              <a:effectLst/>
              <a:uLnTx/>
              <a:uFillTx/>
              <a:latin typeface="Trebuchet MS" panose="020B0603020202020204"/>
              <a:ea typeface="+mn-ea"/>
              <a:cs typeface="Arial" panose="020B0604020202020204" pitchFamily="34" charset="0"/>
            </a:endParaRPr>
          </a:p>
        </p:txBody>
      </p:sp>
      <p:sp>
        <p:nvSpPr>
          <p:cNvPr id="3" name="TextBox 2">
            <a:extLst>
              <a:ext uri="{FF2B5EF4-FFF2-40B4-BE49-F238E27FC236}">
                <a16:creationId xmlns:a16="http://schemas.microsoft.com/office/drawing/2014/main" id="{D083B570-B4DC-4F4A-FED1-0D578837628A}"/>
              </a:ext>
            </a:extLst>
          </p:cNvPr>
          <p:cNvSpPr txBox="1"/>
          <p:nvPr/>
        </p:nvSpPr>
        <p:spPr>
          <a:xfrm>
            <a:off x="684680" y="5749912"/>
            <a:ext cx="278923" cy="153888"/>
          </a:xfrm>
          <a:prstGeom prst="rect">
            <a:avLst/>
          </a:prstGeom>
          <a:noFill/>
        </p:spPr>
        <p:txBody>
          <a:bodyPr wrap="none" lIns="0" tIns="0" rIns="0" bIns="0"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97789"/>
                </a:solidFill>
                <a:effectLst/>
                <a:uLnTx/>
                <a:uFillTx/>
                <a:latin typeface="Trebuchet MS" panose="020B0603020202020204"/>
                <a:ea typeface="+mn-ea"/>
                <a:cs typeface="+mn-cs"/>
                <a:sym typeface="TrebuchetMS-Bold"/>
                <a:rtl val="0"/>
              </a:rPr>
              <a:t>NIVO</a:t>
            </a:r>
          </a:p>
        </p:txBody>
      </p:sp>
      <p:sp>
        <p:nvSpPr>
          <p:cNvPr id="4" name="TextBox 3">
            <a:extLst>
              <a:ext uri="{FF2B5EF4-FFF2-40B4-BE49-F238E27FC236}">
                <a16:creationId xmlns:a16="http://schemas.microsoft.com/office/drawing/2014/main" id="{BBCCB2E9-1EA9-C729-A239-C6D7E3306540}"/>
              </a:ext>
            </a:extLst>
          </p:cNvPr>
          <p:cNvSpPr txBox="1"/>
          <p:nvPr/>
        </p:nvSpPr>
        <p:spPr>
          <a:xfrm>
            <a:off x="732770" y="5956820"/>
            <a:ext cx="230832" cy="153888"/>
          </a:xfrm>
          <a:prstGeom prst="rect">
            <a:avLst/>
          </a:prstGeom>
          <a:noFill/>
        </p:spPr>
        <p:txBody>
          <a:bodyPr wrap="none" lIns="0" tIns="0" rIns="0" bIns="0"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A69F9F"/>
                </a:solidFill>
                <a:effectLst/>
                <a:uLnTx/>
                <a:uFillTx/>
                <a:latin typeface="Trebuchet MS" panose="020B0603020202020204"/>
                <a:ea typeface="+mn-ea"/>
                <a:cs typeface="+mn-cs"/>
                <a:sym typeface="TrebuchetMS-Bold"/>
                <a:rtl val="0"/>
              </a:rPr>
              <a:t>PBO</a:t>
            </a:r>
          </a:p>
        </p:txBody>
      </p:sp>
      <p:sp>
        <p:nvSpPr>
          <p:cNvPr id="7" name="TextBox 6">
            <a:extLst>
              <a:ext uri="{FF2B5EF4-FFF2-40B4-BE49-F238E27FC236}">
                <a16:creationId xmlns:a16="http://schemas.microsoft.com/office/drawing/2014/main" id="{8184AF7C-8C9E-A8A6-E656-25F8E8BA5DC7}"/>
              </a:ext>
            </a:extLst>
          </p:cNvPr>
          <p:cNvSpPr txBox="1"/>
          <p:nvPr/>
        </p:nvSpPr>
        <p:spPr>
          <a:xfrm>
            <a:off x="344844" y="5552510"/>
            <a:ext cx="618759" cy="153888"/>
          </a:xfrm>
          <a:prstGeom prst="rect">
            <a:avLst/>
          </a:prstGeom>
          <a:noFill/>
        </p:spPr>
        <p:txBody>
          <a:bodyPr wrap="none" lIns="0" tIns="0" rIns="0" bIns="0"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srgbClr val="433F3F"/>
                </a:solidFill>
                <a:effectLst/>
                <a:uLnTx/>
                <a:uFillTx/>
                <a:latin typeface="Trebuchet MS" panose="020B0603020202020204"/>
                <a:ea typeface="+mn-ea"/>
                <a:cs typeface="+mn-cs"/>
                <a:sym typeface="TrebuchetMS-Bold"/>
                <a:rtl val="0"/>
              </a:rPr>
              <a:t>No. at risk</a:t>
            </a:r>
          </a:p>
        </p:txBody>
      </p:sp>
      <p:sp>
        <p:nvSpPr>
          <p:cNvPr id="9" name="Freeform 48">
            <a:extLst>
              <a:ext uri="{FF2B5EF4-FFF2-40B4-BE49-F238E27FC236}">
                <a16:creationId xmlns:a16="http://schemas.microsoft.com/office/drawing/2014/main" id="{1B9CB218-824D-9DFD-3EB9-BECA8948AFD5}"/>
              </a:ext>
            </a:extLst>
          </p:cNvPr>
          <p:cNvSpPr/>
          <p:nvPr/>
        </p:nvSpPr>
        <p:spPr>
          <a:xfrm>
            <a:off x="5991717"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0" name="Freeform 48">
            <a:extLst>
              <a:ext uri="{FF2B5EF4-FFF2-40B4-BE49-F238E27FC236}">
                <a16:creationId xmlns:a16="http://schemas.microsoft.com/office/drawing/2014/main" id="{F024CAD5-EA28-B57A-D1AE-DCB6D5C4C5C0}"/>
              </a:ext>
            </a:extLst>
          </p:cNvPr>
          <p:cNvSpPr/>
          <p:nvPr/>
        </p:nvSpPr>
        <p:spPr>
          <a:xfrm>
            <a:off x="11706746" y="5133997"/>
            <a:ext cx="12700" cy="71884"/>
          </a:xfrm>
          <a:custGeom>
            <a:avLst/>
            <a:gdLst>
              <a:gd name="connsiteX0" fmla="*/ 0 w 12700"/>
              <a:gd name="connsiteY0" fmla="*/ 71885 h 71884"/>
              <a:gd name="connsiteX1" fmla="*/ 0 w 12700"/>
              <a:gd name="connsiteY1" fmla="*/ 0 h 71884"/>
            </a:gdLst>
            <a:ahLst/>
            <a:cxnLst>
              <a:cxn ang="0">
                <a:pos x="connsiteX0" y="connsiteY0"/>
              </a:cxn>
              <a:cxn ang="0">
                <a:pos x="connsiteX1" y="connsiteY1"/>
              </a:cxn>
            </a:cxnLst>
            <a:rect l="l" t="t" r="r" b="b"/>
            <a:pathLst>
              <a:path w="12700" h="71884">
                <a:moveTo>
                  <a:pt x="0" y="71885"/>
                </a:moveTo>
                <a:lnTo>
                  <a:pt x="0" y="0"/>
                </a:lnTo>
              </a:path>
            </a:pathLst>
          </a:custGeom>
          <a:ln w="9520" cap="flat">
            <a:solidFill>
              <a:srgbClr val="4A4A49"/>
            </a:solidFill>
            <a:prstDash val="solid"/>
            <a:miter/>
          </a:ln>
        </p:spPr>
        <p:txBody>
          <a:bodyPr rtlCol="0"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433F3F"/>
              </a:solidFill>
              <a:effectLst/>
              <a:uLnTx/>
              <a:uFillTx/>
              <a:latin typeface="Trebuchet MS" panose="020B0603020202020204"/>
              <a:ea typeface="+mn-ea"/>
              <a:cs typeface="+mn-cs"/>
            </a:endParaRPr>
          </a:p>
        </p:txBody>
      </p:sp>
      <p:sp>
        <p:nvSpPr>
          <p:cNvPr id="11" name="TextBox 10">
            <a:extLst>
              <a:ext uri="{FF2B5EF4-FFF2-40B4-BE49-F238E27FC236}">
                <a16:creationId xmlns:a16="http://schemas.microsoft.com/office/drawing/2014/main" id="{B9E04983-38EA-843F-D82D-46975497BF10}"/>
              </a:ext>
            </a:extLst>
          </p:cNvPr>
          <p:cNvSpPr txBox="1"/>
          <p:nvPr/>
        </p:nvSpPr>
        <p:spPr>
          <a:xfrm>
            <a:off x="9329284" y="6581001"/>
            <a:ext cx="292531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33F3F"/>
                </a:solidFill>
                <a:effectLst/>
                <a:uLnTx/>
                <a:uFillTx/>
                <a:latin typeface="Trebuchet MS" panose="020B0603020202020204"/>
                <a:ea typeface="+mn-ea"/>
                <a:cs typeface="+mn-cs"/>
              </a:rPr>
              <a:t>Provencio ASCO 2025;Abstract LBA8010 </a:t>
            </a:r>
          </a:p>
        </p:txBody>
      </p:sp>
    </p:spTree>
    <p:extLst>
      <p:ext uri="{BB962C8B-B14F-4D97-AF65-F5344CB8AC3E}">
        <p14:creationId xmlns:p14="http://schemas.microsoft.com/office/powerpoint/2010/main" val="3970629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FA7D76-475D-EE1D-3A42-EDDA54F3FA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pic>
        <p:nvPicPr>
          <p:cNvPr id="6" name="Picture 5" descr="A close up of a text&#10;&#10;AI-generated content may be incorrect.">
            <a:extLst>
              <a:ext uri="{FF2B5EF4-FFF2-40B4-BE49-F238E27FC236}">
                <a16:creationId xmlns:a16="http://schemas.microsoft.com/office/drawing/2014/main" id="{D0EDE6F5-936E-3B2C-2117-F3DF057FD38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955" y="1052736"/>
            <a:ext cx="11012090" cy="4047975"/>
          </a:xfrm>
          <a:prstGeom prst="rect">
            <a:avLst/>
          </a:prstGeom>
        </p:spPr>
      </p:pic>
      <p:sp>
        <p:nvSpPr>
          <p:cNvPr id="7" name="Rectangle 6">
            <a:extLst>
              <a:ext uri="{FF2B5EF4-FFF2-40B4-BE49-F238E27FC236}">
                <a16:creationId xmlns:a16="http://schemas.microsoft.com/office/drawing/2014/main" id="{914A5025-4371-7D8F-5772-A3CBAA4F5BFE}"/>
              </a:ext>
            </a:extLst>
          </p:cNvPr>
          <p:cNvSpPr/>
          <p:nvPr/>
        </p:nvSpPr>
        <p:spPr bwMode="auto">
          <a:xfrm>
            <a:off x="839416" y="1700808"/>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9887191B-77A5-D626-F3E9-9275F35346F1}"/>
              </a:ext>
            </a:extLst>
          </p:cNvPr>
          <p:cNvSpPr/>
          <p:nvPr/>
        </p:nvSpPr>
        <p:spPr bwMode="auto">
          <a:xfrm>
            <a:off x="589955" y="5100711"/>
            <a:ext cx="11012090" cy="4165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14940379-506E-6676-E7C8-4F0B4642554C}"/>
              </a:ext>
            </a:extLst>
          </p:cNvPr>
          <p:cNvSpPr txBox="1"/>
          <p:nvPr/>
        </p:nvSpPr>
        <p:spPr>
          <a:xfrm>
            <a:off x="6085777" y="5055567"/>
            <a:ext cx="5727850" cy="461665"/>
          </a:xfrm>
          <a:prstGeom prst="rect">
            <a:avLst/>
          </a:prstGeom>
          <a:noFill/>
        </p:spPr>
        <p:txBody>
          <a:bodyPr wrap="none" rtlCol="0">
            <a:spAutoFit/>
          </a:bodyPr>
          <a:lstStyle/>
          <a:p>
            <a:r>
              <a:rPr lang="en-US" sz="2400" b="0" i="1" dirty="0">
                <a:solidFill>
                  <a:schemeClr val="tx1"/>
                </a:solidFill>
              </a:rPr>
              <a:t>Clin Lung Cancer </a:t>
            </a:r>
            <a:r>
              <a:rPr lang="en-US" sz="2400" b="0" dirty="0">
                <a:solidFill>
                  <a:schemeClr val="tx1"/>
                </a:solidFill>
              </a:rPr>
              <a:t>2024;25(3):197-214. </a:t>
            </a:r>
          </a:p>
        </p:txBody>
      </p:sp>
    </p:spTree>
    <p:extLst>
      <p:ext uri="{BB962C8B-B14F-4D97-AF65-F5344CB8AC3E}">
        <p14:creationId xmlns:p14="http://schemas.microsoft.com/office/powerpoint/2010/main" val="1095222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9BACD-4AB8-FAEE-2427-B69C2A452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0A4F6E-E99E-0BF5-E3CF-60E864A97939}"/>
              </a:ext>
            </a:extLst>
          </p:cNvPr>
          <p:cNvSpPr>
            <a:spLocks noGrp="1"/>
          </p:cNvSpPr>
          <p:nvPr>
            <p:ph type="title"/>
          </p:nvPr>
        </p:nvSpPr>
        <p:spPr>
          <a:xfrm>
            <a:off x="879123" y="-7300"/>
            <a:ext cx="10358967" cy="897228"/>
          </a:xfrm>
        </p:spPr>
        <p:txBody>
          <a:bodyPr/>
          <a:lstStyle/>
          <a:p>
            <a:r>
              <a:rPr lang="en-US" dirty="0"/>
              <a:t>Neoadjuvant and Adjuvant Advantages and Disadvantages</a:t>
            </a:r>
          </a:p>
        </p:txBody>
      </p:sp>
      <p:pic>
        <p:nvPicPr>
          <p:cNvPr id="4" name="Picture 3">
            <a:extLst>
              <a:ext uri="{FF2B5EF4-FFF2-40B4-BE49-F238E27FC236}">
                <a16:creationId xmlns:a16="http://schemas.microsoft.com/office/drawing/2014/main" id="{C13C3583-C00A-3E02-855E-5AD33D8CE7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995280A7-BB72-189B-1A3C-033B324011FD}"/>
              </a:ext>
            </a:extLst>
          </p:cNvPr>
          <p:cNvSpPr txBox="1"/>
          <p:nvPr/>
        </p:nvSpPr>
        <p:spPr>
          <a:xfrm>
            <a:off x="94738" y="6482880"/>
            <a:ext cx="8737566" cy="553998"/>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D’Aiello</a:t>
            </a:r>
            <a:r>
              <a:rPr kumimoji="0" lang="en-US" sz="1500" b="0" i="0" u="none" strike="noStrike" kern="1200" cap="none" spc="0" normalizeH="0" baseline="0" noProof="0" dirty="0">
                <a:ln>
                  <a:noFill/>
                </a:ln>
                <a:solidFill>
                  <a:srgbClr val="000000"/>
                </a:solidFill>
                <a:effectLst/>
                <a:uLnTx/>
                <a:uFillTx/>
                <a:latin typeface="Calibri"/>
                <a:ea typeface="+mn-ea"/>
                <a:cs typeface="+mn-cs"/>
              </a:rPr>
              <a:t> A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Lung Cancer </a:t>
            </a:r>
            <a:r>
              <a:rPr kumimoji="0" lang="en-US" sz="1500" b="0" u="none" strike="noStrike" kern="1200" cap="none" spc="0" normalizeH="0" baseline="0" noProof="0" dirty="0">
                <a:ln>
                  <a:noFill/>
                </a:ln>
                <a:solidFill>
                  <a:srgbClr val="000000"/>
                </a:solidFill>
                <a:effectLst/>
                <a:uLnTx/>
                <a:uFillTx/>
                <a:latin typeface="Calibri"/>
                <a:ea typeface="+mn-ea"/>
                <a:cs typeface="+mn-cs"/>
              </a:rPr>
              <a:t>2024;25(3):197-214. </a:t>
            </a:r>
          </a:p>
          <a:p>
            <a:pPr defTabSz="914400" fontAlgn="auto">
              <a:spcBef>
                <a:spcPts val="0"/>
              </a:spcBef>
              <a:spcAft>
                <a:spcPts val="0"/>
              </a:spcAf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AutoShape 2" descr="open-url">
            <a:hlinkClick r:id="rId3"/>
            <a:extLst>
              <a:ext uri="{FF2B5EF4-FFF2-40B4-BE49-F238E27FC236}">
                <a16:creationId xmlns:a16="http://schemas.microsoft.com/office/drawing/2014/main" id="{2C8DD42D-E824-FD11-7528-254DAE5693AD}"/>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80E6F686-1FF9-33AE-B64B-4028D861006D}"/>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91A7826C-7B90-959F-02F5-087CF5D3D89B}"/>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874EA286-2853-3ABF-D4AF-FEE660189AAD}"/>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A comparison of medical information&#10;&#10;AI-generated content may be incorrect.">
            <a:extLst>
              <a:ext uri="{FF2B5EF4-FFF2-40B4-BE49-F238E27FC236}">
                <a16:creationId xmlns:a16="http://schemas.microsoft.com/office/drawing/2014/main" id="{DF6EF752-1581-8FAE-088B-54A696D87E4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1743148" y="889928"/>
            <a:ext cx="8630915" cy="5189248"/>
          </a:xfrm>
          <a:prstGeom prst="rect">
            <a:avLst/>
          </a:prstGeom>
        </p:spPr>
      </p:pic>
    </p:spTree>
    <p:extLst>
      <p:ext uri="{BB962C8B-B14F-4D97-AF65-F5344CB8AC3E}">
        <p14:creationId xmlns:p14="http://schemas.microsoft.com/office/powerpoint/2010/main" val="16463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3"/>
            <a:ext cx="10224274" cy="4677243"/>
          </a:xfrm>
        </p:spPr>
        <p:txBody>
          <a:bodyPr/>
          <a:lstStyle/>
          <a:p>
            <a:pPr marL="98425" indent="0">
              <a:buNone/>
            </a:pPr>
            <a:r>
              <a:rPr lang="en-US" sz="2500" b="0" dirty="0"/>
              <a:t>This activity is supported by educational grants from AstraZeneca Pharmaceuticals LP and Genmab US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C49CC-83F2-AB28-3498-566D49B48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F27C3-669E-2E9A-FACE-6B3A3DAE72F3}"/>
              </a:ext>
            </a:extLst>
          </p:cNvPr>
          <p:cNvSpPr>
            <a:spLocks noGrp="1"/>
          </p:cNvSpPr>
          <p:nvPr>
            <p:ph type="title"/>
          </p:nvPr>
        </p:nvSpPr>
        <p:spPr>
          <a:xfrm>
            <a:off x="879123" y="-7300"/>
            <a:ext cx="10358967" cy="1143000"/>
          </a:xfrm>
        </p:spPr>
        <p:txBody>
          <a:bodyPr/>
          <a:lstStyle/>
          <a:p>
            <a:r>
              <a:rPr lang="en-US" dirty="0"/>
              <a:t>Neoadjuvant Biology</a:t>
            </a:r>
          </a:p>
        </p:txBody>
      </p:sp>
      <p:pic>
        <p:nvPicPr>
          <p:cNvPr id="4" name="Picture 3">
            <a:extLst>
              <a:ext uri="{FF2B5EF4-FFF2-40B4-BE49-F238E27FC236}">
                <a16:creationId xmlns:a16="http://schemas.microsoft.com/office/drawing/2014/main" id="{AF8A1F02-B9A4-01B8-6856-A0DA6D39C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65A279EA-A199-0DCA-26FB-9D17F0CFB21C}"/>
              </a:ext>
            </a:extLst>
          </p:cNvPr>
          <p:cNvSpPr txBox="1"/>
          <p:nvPr/>
        </p:nvSpPr>
        <p:spPr>
          <a:xfrm>
            <a:off x="94738" y="6482880"/>
            <a:ext cx="8737566" cy="553998"/>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D’Aiello</a:t>
            </a:r>
            <a:r>
              <a:rPr kumimoji="0" lang="en-US" sz="1500" b="0" i="0" u="none" strike="noStrike" kern="1200" cap="none" spc="0" normalizeH="0" baseline="0" noProof="0" dirty="0">
                <a:ln>
                  <a:noFill/>
                </a:ln>
                <a:solidFill>
                  <a:srgbClr val="000000"/>
                </a:solidFill>
                <a:effectLst/>
                <a:uLnTx/>
                <a:uFillTx/>
                <a:latin typeface="Calibri"/>
                <a:ea typeface="+mn-ea"/>
                <a:cs typeface="+mn-cs"/>
              </a:rPr>
              <a:t> A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Lung Cancer </a:t>
            </a:r>
            <a:r>
              <a:rPr kumimoji="0" lang="en-US" sz="1500" b="0" u="none" strike="noStrike" kern="1200" cap="none" spc="0" normalizeH="0" baseline="0" noProof="0" dirty="0">
                <a:ln>
                  <a:noFill/>
                </a:ln>
                <a:solidFill>
                  <a:srgbClr val="000000"/>
                </a:solidFill>
                <a:effectLst/>
                <a:uLnTx/>
                <a:uFillTx/>
                <a:latin typeface="Calibri"/>
                <a:ea typeface="+mn-ea"/>
                <a:cs typeface="+mn-cs"/>
              </a:rPr>
              <a:t>2024;25(3):197-214. </a:t>
            </a:r>
          </a:p>
          <a:p>
            <a:pPr defTabSz="914400" fontAlgn="auto">
              <a:spcBef>
                <a:spcPts val="0"/>
              </a:spcBef>
              <a:spcAft>
                <a:spcPts val="0"/>
              </a:spcAf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AutoShape 2" descr="open-url">
            <a:hlinkClick r:id="rId3"/>
            <a:extLst>
              <a:ext uri="{FF2B5EF4-FFF2-40B4-BE49-F238E27FC236}">
                <a16:creationId xmlns:a16="http://schemas.microsoft.com/office/drawing/2014/main" id="{35E1EEF3-6397-5872-701A-FE2D0F109501}"/>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8BBFA3B1-41B5-F47A-1EC4-86E3F083EC98}"/>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AD905AE2-95F4-A5C3-B6F4-EE59B4F85FCA}"/>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32ED924A-81F7-6389-F0B8-708EC28E227A}"/>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diagram of a cell structure&#10;&#10;AI-generated content may be incorrect.">
            <a:extLst>
              <a:ext uri="{FF2B5EF4-FFF2-40B4-BE49-F238E27FC236}">
                <a16:creationId xmlns:a16="http://schemas.microsoft.com/office/drawing/2014/main" id="{26E2EF1C-50A9-4DFD-461C-1CD6F99CD76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2294080" y="863512"/>
            <a:ext cx="7433701" cy="5157776"/>
          </a:xfrm>
          <a:prstGeom prst="rect">
            <a:avLst/>
          </a:prstGeom>
        </p:spPr>
      </p:pic>
    </p:spTree>
    <p:extLst>
      <p:ext uri="{BB962C8B-B14F-4D97-AF65-F5344CB8AC3E}">
        <p14:creationId xmlns:p14="http://schemas.microsoft.com/office/powerpoint/2010/main" val="257826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6B0C4-2358-CB67-0001-EC4088B106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4D1AD-2075-7655-F263-026E75D7652C}"/>
              </a:ext>
            </a:extLst>
          </p:cNvPr>
          <p:cNvSpPr>
            <a:spLocks noGrp="1"/>
          </p:cNvSpPr>
          <p:nvPr>
            <p:ph type="title"/>
          </p:nvPr>
        </p:nvSpPr>
        <p:spPr>
          <a:xfrm>
            <a:off x="879123" y="-7300"/>
            <a:ext cx="10358967" cy="1143000"/>
          </a:xfrm>
        </p:spPr>
        <p:txBody>
          <a:bodyPr/>
          <a:lstStyle/>
          <a:p>
            <a:pPr algn="l"/>
            <a:r>
              <a:rPr lang="en-US" dirty="0"/>
              <a:t>Practical Implementation and Patient Navigation for Perioperative Immunotherapy in NSCLC </a:t>
            </a:r>
          </a:p>
        </p:txBody>
      </p:sp>
      <p:pic>
        <p:nvPicPr>
          <p:cNvPr id="4" name="Picture 3">
            <a:extLst>
              <a:ext uri="{FF2B5EF4-FFF2-40B4-BE49-F238E27FC236}">
                <a16:creationId xmlns:a16="http://schemas.microsoft.com/office/drawing/2014/main" id="{CE15E1F8-18D3-0866-78F2-09AF6949177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9C356CF5-1665-8664-F9E5-1ABF7E595747}"/>
              </a:ext>
            </a:extLst>
          </p:cNvPr>
          <p:cNvSpPr txBox="1"/>
          <p:nvPr/>
        </p:nvSpPr>
        <p:spPr>
          <a:xfrm>
            <a:off x="94738" y="6482880"/>
            <a:ext cx="8737566" cy="553998"/>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D’Aiello</a:t>
            </a:r>
            <a:r>
              <a:rPr kumimoji="0" lang="en-US" sz="1500" b="0" i="0" u="none" strike="noStrike" kern="1200" cap="none" spc="0" normalizeH="0" baseline="0" noProof="0" dirty="0">
                <a:ln>
                  <a:noFill/>
                </a:ln>
                <a:solidFill>
                  <a:srgbClr val="000000"/>
                </a:solidFill>
                <a:effectLst/>
                <a:uLnTx/>
                <a:uFillTx/>
                <a:latin typeface="Calibri"/>
                <a:ea typeface="+mn-ea"/>
                <a:cs typeface="+mn-cs"/>
              </a:rPr>
              <a:t> A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Lung Cancer </a:t>
            </a:r>
            <a:r>
              <a:rPr kumimoji="0" lang="en-US" sz="1500" b="0" u="none" strike="noStrike" kern="1200" cap="none" spc="0" normalizeH="0" baseline="0" noProof="0" dirty="0">
                <a:ln>
                  <a:noFill/>
                </a:ln>
                <a:solidFill>
                  <a:srgbClr val="000000"/>
                </a:solidFill>
                <a:effectLst/>
                <a:uLnTx/>
                <a:uFillTx/>
                <a:latin typeface="Calibri"/>
                <a:ea typeface="+mn-ea"/>
                <a:cs typeface="+mn-cs"/>
              </a:rPr>
              <a:t>2024;25(3):197-214. </a:t>
            </a:r>
          </a:p>
          <a:p>
            <a:pPr defTabSz="914400" fontAlgn="auto">
              <a:spcBef>
                <a:spcPts val="0"/>
              </a:spcBef>
              <a:spcAft>
                <a:spcPts val="0"/>
              </a:spcAft>
              <a:defRPr/>
            </a:pP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AutoShape 2" descr="open-url">
            <a:hlinkClick r:id="rId3"/>
            <a:extLst>
              <a:ext uri="{FF2B5EF4-FFF2-40B4-BE49-F238E27FC236}">
                <a16:creationId xmlns:a16="http://schemas.microsoft.com/office/drawing/2014/main" id="{8A3656EE-8117-0CFE-E8F8-AE9BE0890AC6}"/>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25706A88-9096-D03D-423E-0D1BAA180754}"/>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ECC08882-6E00-199E-1040-0CC39C8CBC3C}"/>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2A3532E4-D447-5313-D666-A401DF77D6DE}"/>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diagram of a medical procedure&#10;&#10;AI-generated content may be incorrect.">
            <a:extLst>
              <a:ext uri="{FF2B5EF4-FFF2-40B4-BE49-F238E27FC236}">
                <a16:creationId xmlns:a16="http://schemas.microsoft.com/office/drawing/2014/main" id="{8A7E3EDC-EFBA-2303-A46D-378A6FC33BD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2091706" y="1062782"/>
            <a:ext cx="8008587" cy="5004362"/>
          </a:xfrm>
          <a:prstGeom prst="rect">
            <a:avLst/>
          </a:prstGeom>
        </p:spPr>
      </p:pic>
    </p:spTree>
    <p:extLst>
      <p:ext uri="{BB962C8B-B14F-4D97-AF65-F5344CB8AC3E}">
        <p14:creationId xmlns:p14="http://schemas.microsoft.com/office/powerpoint/2010/main" val="2026429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D33C2-2B6F-7E4A-3A93-7C445F51F91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4721726-F02A-0D18-C8A8-ABE337F6F1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7" name="AutoShape 2" descr="open-url">
            <a:hlinkClick r:id="rId3"/>
            <a:extLst>
              <a:ext uri="{FF2B5EF4-FFF2-40B4-BE49-F238E27FC236}">
                <a16:creationId xmlns:a16="http://schemas.microsoft.com/office/drawing/2014/main" id="{00BA7F7C-B236-ADB1-7C26-D2D2C9B953E9}"/>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5F419907-9F47-F7E2-BA1B-56E8FB6CFCA9}"/>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9B358C8A-329D-0A18-91D8-B26BE2389EB7}"/>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4A3CB6CC-F0EF-C408-BEEB-A050AB5A235B}"/>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A green and white text on a white background&#10;&#10;AI-generated content may be incorrect.">
            <a:extLst>
              <a:ext uri="{FF2B5EF4-FFF2-40B4-BE49-F238E27FC236}">
                <a16:creationId xmlns:a16="http://schemas.microsoft.com/office/drawing/2014/main" id="{EEE26209-B9F3-53F4-69D3-48CFADD99E5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886046" y="815437"/>
            <a:ext cx="10419907" cy="4832790"/>
          </a:xfrm>
          <a:prstGeom prst="rect">
            <a:avLst/>
          </a:prstGeom>
        </p:spPr>
      </p:pic>
      <p:sp>
        <p:nvSpPr>
          <p:cNvPr id="13" name="TextBox 12">
            <a:extLst>
              <a:ext uri="{FF2B5EF4-FFF2-40B4-BE49-F238E27FC236}">
                <a16:creationId xmlns:a16="http://schemas.microsoft.com/office/drawing/2014/main" id="{728FBC78-6690-47D7-0801-CEA633D47949}"/>
              </a:ext>
            </a:extLst>
          </p:cNvPr>
          <p:cNvSpPr txBox="1"/>
          <p:nvPr/>
        </p:nvSpPr>
        <p:spPr>
          <a:xfrm>
            <a:off x="8311222" y="5193481"/>
            <a:ext cx="2994731" cy="461665"/>
          </a:xfrm>
          <a:prstGeom prst="rect">
            <a:avLst/>
          </a:prstGeom>
          <a:noFill/>
        </p:spPr>
        <p:txBody>
          <a:bodyPr wrap="none" rtlCol="0">
            <a:spAutoFit/>
          </a:bodyPr>
          <a:lstStyle/>
          <a:p>
            <a:r>
              <a:rPr lang="en-US" sz="2400" dirty="0">
                <a:solidFill>
                  <a:srgbClr val="226F72"/>
                </a:solidFill>
              </a:rPr>
              <a:t>2023;9(4):e003471. </a:t>
            </a:r>
          </a:p>
        </p:txBody>
      </p:sp>
    </p:spTree>
    <p:extLst>
      <p:ext uri="{BB962C8B-B14F-4D97-AF65-F5344CB8AC3E}">
        <p14:creationId xmlns:p14="http://schemas.microsoft.com/office/powerpoint/2010/main" val="3264905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09C75-64FF-D683-47E1-A547944D0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8071C2-556B-0BA8-6694-BE4E0EF7851D}"/>
              </a:ext>
            </a:extLst>
          </p:cNvPr>
          <p:cNvSpPr>
            <a:spLocks noGrp="1"/>
          </p:cNvSpPr>
          <p:nvPr>
            <p:ph type="title"/>
          </p:nvPr>
        </p:nvSpPr>
        <p:spPr>
          <a:xfrm>
            <a:off x="879123" y="-7300"/>
            <a:ext cx="10358967" cy="1143000"/>
          </a:xfrm>
        </p:spPr>
        <p:txBody>
          <a:bodyPr/>
          <a:lstStyle/>
          <a:p>
            <a:r>
              <a:rPr lang="en-US" dirty="0"/>
              <a:t>Flow Diagram of Cohort Selection</a:t>
            </a:r>
          </a:p>
        </p:txBody>
      </p:sp>
      <p:pic>
        <p:nvPicPr>
          <p:cNvPr id="4" name="Picture 3">
            <a:extLst>
              <a:ext uri="{FF2B5EF4-FFF2-40B4-BE49-F238E27FC236}">
                <a16:creationId xmlns:a16="http://schemas.microsoft.com/office/drawing/2014/main" id="{92B6876C-F32A-470D-0D89-72FB9C5BD4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8B4EC86F-082D-0F67-56FD-696925999AAF}"/>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Ghanem P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RMD Open </a:t>
            </a:r>
            <a:r>
              <a:rPr kumimoji="0" lang="en-US" sz="1500" b="0" i="0" u="none" strike="noStrike" kern="1200" cap="none" spc="0" normalizeH="0" baseline="0" noProof="0" dirty="0">
                <a:ln>
                  <a:noFill/>
                </a:ln>
                <a:solidFill>
                  <a:srgbClr val="000000"/>
                </a:solidFill>
                <a:effectLst/>
                <a:uLnTx/>
                <a:uFillTx/>
                <a:latin typeface="Calibri"/>
                <a:ea typeface="+mn-ea"/>
                <a:cs typeface="+mn-cs"/>
              </a:rPr>
              <a:t>2023;9(4):e003471. </a:t>
            </a:r>
          </a:p>
        </p:txBody>
      </p:sp>
      <p:sp>
        <p:nvSpPr>
          <p:cNvPr id="7" name="AutoShape 2" descr="open-url">
            <a:hlinkClick r:id="rId3"/>
            <a:extLst>
              <a:ext uri="{FF2B5EF4-FFF2-40B4-BE49-F238E27FC236}">
                <a16:creationId xmlns:a16="http://schemas.microsoft.com/office/drawing/2014/main" id="{8C5C259C-5E11-94A7-8952-6EF8154C698C}"/>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8C87A4DE-7E28-379F-D08A-E12577104C04}"/>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64D3B417-C11B-900E-A31B-A8CCF138AE47}"/>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F719CF95-9681-7F10-1A13-86B27459A111}"/>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Figure 1">
            <a:extLst>
              <a:ext uri="{FF2B5EF4-FFF2-40B4-BE49-F238E27FC236}">
                <a16:creationId xmlns:a16="http://schemas.microsoft.com/office/drawing/2014/main" id="{90E57578-110E-2C0F-68CC-E3A29D425A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6381" y="922650"/>
            <a:ext cx="4859238" cy="5444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155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B2B74-5195-7BC5-3D4E-B39E75AC40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0ED13-C89A-E3C9-1C94-670F89894723}"/>
              </a:ext>
            </a:extLst>
          </p:cNvPr>
          <p:cNvSpPr>
            <a:spLocks noGrp="1"/>
          </p:cNvSpPr>
          <p:nvPr>
            <p:ph type="title"/>
          </p:nvPr>
        </p:nvSpPr>
        <p:spPr>
          <a:xfrm>
            <a:off x="879123" y="-7300"/>
            <a:ext cx="10358967" cy="1143000"/>
          </a:xfrm>
        </p:spPr>
        <p:txBody>
          <a:bodyPr/>
          <a:lstStyle/>
          <a:p>
            <a:r>
              <a:rPr lang="en-US" dirty="0"/>
              <a:t>Distribution of Autoimmune Diseases</a:t>
            </a:r>
          </a:p>
        </p:txBody>
      </p:sp>
      <p:pic>
        <p:nvPicPr>
          <p:cNvPr id="4" name="Picture 3">
            <a:extLst>
              <a:ext uri="{FF2B5EF4-FFF2-40B4-BE49-F238E27FC236}">
                <a16:creationId xmlns:a16="http://schemas.microsoft.com/office/drawing/2014/main" id="{774E8764-7374-2DCD-FB34-62DE9150FD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E41B2FE9-17B3-FD26-3AB8-03E74B09E658}"/>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Ghanem P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RMD Open </a:t>
            </a:r>
            <a:r>
              <a:rPr kumimoji="0" lang="en-US" sz="1500" b="0" i="0" u="none" strike="noStrike" kern="1200" cap="none" spc="0" normalizeH="0" baseline="0" noProof="0" dirty="0">
                <a:ln>
                  <a:noFill/>
                </a:ln>
                <a:solidFill>
                  <a:srgbClr val="000000"/>
                </a:solidFill>
                <a:effectLst/>
                <a:uLnTx/>
                <a:uFillTx/>
                <a:latin typeface="Calibri"/>
                <a:ea typeface="+mn-ea"/>
                <a:cs typeface="+mn-cs"/>
              </a:rPr>
              <a:t>2023;9(4):e003471. </a:t>
            </a:r>
          </a:p>
        </p:txBody>
      </p:sp>
      <p:sp>
        <p:nvSpPr>
          <p:cNvPr id="7" name="AutoShape 2" descr="open-url">
            <a:hlinkClick r:id="rId3"/>
            <a:extLst>
              <a:ext uri="{FF2B5EF4-FFF2-40B4-BE49-F238E27FC236}">
                <a16:creationId xmlns:a16="http://schemas.microsoft.com/office/drawing/2014/main" id="{6EE11CEA-336A-D660-CB6C-59EFEC755C42}"/>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3FC087C4-8B21-99F7-49E0-0969E5A8960D}"/>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DF4A4317-2395-FF99-CA67-1ABBDE2DAF97}"/>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F0821FAB-878F-91EC-36DC-5FA8FE1DC935}"/>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Figure 2">
            <a:extLst>
              <a:ext uri="{FF2B5EF4-FFF2-40B4-BE49-F238E27FC236}">
                <a16:creationId xmlns:a16="http://schemas.microsoft.com/office/drawing/2014/main" id="{94097FB5-7128-CDA6-D088-660ECCAC22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822"/>
          <a:stretch>
            <a:fillRect/>
          </a:stretch>
        </p:blipFill>
        <p:spPr bwMode="auto">
          <a:xfrm>
            <a:off x="1646439" y="844646"/>
            <a:ext cx="8316750" cy="516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430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AC06E-1B74-C3FE-D7B1-18E57E1132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CCA760E-C653-42C0-466F-A772334C12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7" name="AutoShape 2" descr="open-url">
            <a:hlinkClick r:id="rId3"/>
            <a:extLst>
              <a:ext uri="{FF2B5EF4-FFF2-40B4-BE49-F238E27FC236}">
                <a16:creationId xmlns:a16="http://schemas.microsoft.com/office/drawing/2014/main" id="{B2B959AD-D49E-1F36-752A-A0EB48F3498A}"/>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905C91F5-CBA5-CCE5-3AB0-ADD2A9419FC7}"/>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AD0F8A21-C037-812C-FDF8-BBF344E8BF25}"/>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AAA366A9-6D26-3C6B-4169-A3B6C1B78BBB}"/>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15">
            <a:extLst>
              <a:ext uri="{FF2B5EF4-FFF2-40B4-BE49-F238E27FC236}">
                <a16:creationId xmlns:a16="http://schemas.microsoft.com/office/drawing/2014/main" id="{7DC519E8-3A59-7435-C7E1-A405417CD81C}"/>
              </a:ext>
            </a:extLst>
          </p:cNvPr>
          <p:cNvGrpSpPr/>
          <p:nvPr/>
        </p:nvGrpSpPr>
        <p:grpSpPr>
          <a:xfrm>
            <a:off x="1199456" y="332656"/>
            <a:ext cx="7772400" cy="6192688"/>
            <a:chOff x="839416" y="332656"/>
            <a:chExt cx="7772400" cy="6192688"/>
          </a:xfrm>
        </p:grpSpPr>
        <p:sp>
          <p:nvSpPr>
            <p:cNvPr id="15" name="Rectangle 14">
              <a:extLst>
                <a:ext uri="{FF2B5EF4-FFF2-40B4-BE49-F238E27FC236}">
                  <a16:creationId xmlns:a16="http://schemas.microsoft.com/office/drawing/2014/main" id="{791FC0E9-C132-4AAB-1B17-F0A3D18BCCCB}"/>
                </a:ext>
              </a:extLst>
            </p:cNvPr>
            <p:cNvSpPr/>
            <p:nvPr/>
          </p:nvSpPr>
          <p:spPr bwMode="auto">
            <a:xfrm>
              <a:off x="839416" y="3588298"/>
              <a:ext cx="7772400" cy="293704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3" name="Picture 2" descr="A close-up of a document&#10;&#10;AI-generated content may be incorrect.">
              <a:extLst>
                <a:ext uri="{FF2B5EF4-FFF2-40B4-BE49-F238E27FC236}">
                  <a16:creationId xmlns:a16="http://schemas.microsoft.com/office/drawing/2014/main" id="{BB694004-5132-E90F-1D33-4CDFD136AE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416" y="332656"/>
              <a:ext cx="7772400" cy="3255642"/>
            </a:xfrm>
            <a:prstGeom prst="rect">
              <a:avLst/>
            </a:prstGeom>
          </p:spPr>
        </p:pic>
        <p:sp>
          <p:nvSpPr>
            <p:cNvPr id="14" name="Rectangle 13">
              <a:extLst>
                <a:ext uri="{FF2B5EF4-FFF2-40B4-BE49-F238E27FC236}">
                  <a16:creationId xmlns:a16="http://schemas.microsoft.com/office/drawing/2014/main" id="{7FE31872-3480-0244-F6D3-5E624C5F6EEB}"/>
                </a:ext>
              </a:extLst>
            </p:cNvPr>
            <p:cNvSpPr/>
            <p:nvPr/>
          </p:nvSpPr>
          <p:spPr bwMode="auto">
            <a:xfrm>
              <a:off x="7033052" y="2261029"/>
              <a:ext cx="1295196" cy="13272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3" name="Picture 12" descr="A group of names on a white background&#10;&#10;AI-generated content may be incorrect.">
              <a:extLst>
                <a:ext uri="{FF2B5EF4-FFF2-40B4-BE49-F238E27FC236}">
                  <a16:creationId xmlns:a16="http://schemas.microsoft.com/office/drawing/2014/main" id="{978B52FC-C57F-9CB5-AF40-28153A4581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904" y="2276872"/>
              <a:ext cx="4543033" cy="4248472"/>
            </a:xfrm>
            <a:prstGeom prst="rect">
              <a:avLst/>
            </a:prstGeom>
          </p:spPr>
        </p:pic>
      </p:grpSp>
      <p:sp>
        <p:nvSpPr>
          <p:cNvPr id="17" name="Rectangle 16">
            <a:extLst>
              <a:ext uri="{FF2B5EF4-FFF2-40B4-BE49-F238E27FC236}">
                <a16:creationId xmlns:a16="http://schemas.microsoft.com/office/drawing/2014/main" id="{5F955DDE-1AE4-7CA5-0C30-B3D60AEB21A9}"/>
              </a:ext>
            </a:extLst>
          </p:cNvPr>
          <p:cNvSpPr/>
          <p:nvPr/>
        </p:nvSpPr>
        <p:spPr bwMode="auto">
          <a:xfrm>
            <a:off x="1379197" y="3351281"/>
            <a:ext cx="1297331"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8" name="TextBox 17">
            <a:extLst>
              <a:ext uri="{FF2B5EF4-FFF2-40B4-BE49-F238E27FC236}">
                <a16:creationId xmlns:a16="http://schemas.microsoft.com/office/drawing/2014/main" id="{A7C06CA8-3769-99B2-CDFB-554C490BAA46}"/>
              </a:ext>
            </a:extLst>
          </p:cNvPr>
          <p:cNvSpPr txBox="1"/>
          <p:nvPr/>
        </p:nvSpPr>
        <p:spPr>
          <a:xfrm>
            <a:off x="5165171" y="354179"/>
            <a:ext cx="3916457" cy="400110"/>
          </a:xfrm>
          <a:prstGeom prst="rect">
            <a:avLst/>
          </a:prstGeom>
          <a:noFill/>
        </p:spPr>
        <p:txBody>
          <a:bodyPr wrap="none" rtlCol="0">
            <a:spAutoFit/>
          </a:bodyPr>
          <a:lstStyle/>
          <a:p>
            <a:r>
              <a:rPr lang="en-US" sz="2000" b="0" i="1" dirty="0">
                <a:solidFill>
                  <a:schemeClr val="tx1"/>
                </a:solidFill>
              </a:rPr>
              <a:t>Nature</a:t>
            </a:r>
            <a:r>
              <a:rPr lang="en-US" sz="2000" b="0" dirty="0">
                <a:solidFill>
                  <a:schemeClr val="tx1"/>
                </a:solidFill>
              </a:rPr>
              <a:t> 2024;635(8038):462-71. </a:t>
            </a:r>
          </a:p>
        </p:txBody>
      </p:sp>
    </p:spTree>
    <p:extLst>
      <p:ext uri="{BB962C8B-B14F-4D97-AF65-F5344CB8AC3E}">
        <p14:creationId xmlns:p14="http://schemas.microsoft.com/office/powerpoint/2010/main" val="3834191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C7C7A-A4DF-4E95-A5FA-1E2B3CFF4E1C}"/>
              </a:ext>
            </a:extLst>
          </p:cNvPr>
          <p:cNvPicPr>
            <a:picLocks noChangeAspect="1"/>
          </p:cNvPicPr>
          <p:nvPr/>
        </p:nvPicPr>
        <p:blipFill rotWithShape="1">
          <a:blip r:embed="rId2"/>
          <a:srcRect l="959" t="2293" r="1207"/>
          <a:stretch/>
        </p:blipFill>
        <p:spPr>
          <a:xfrm>
            <a:off x="731084" y="1350818"/>
            <a:ext cx="10729832" cy="4482638"/>
          </a:xfrm>
          <a:prstGeom prst="rect">
            <a:avLst/>
          </a:prstGeom>
          <a:ln>
            <a:solidFill>
              <a:srgbClr val="000000"/>
            </a:solidFill>
          </a:ln>
        </p:spPr>
      </p:pic>
      <p:sp>
        <p:nvSpPr>
          <p:cNvPr id="3" name="Title 1">
            <a:extLst>
              <a:ext uri="{FF2B5EF4-FFF2-40B4-BE49-F238E27FC236}">
                <a16:creationId xmlns:a16="http://schemas.microsoft.com/office/drawing/2014/main" id="{EC72CE80-6068-45D2-9530-697907AFC373}"/>
              </a:ext>
            </a:extLst>
          </p:cNvPr>
          <p:cNvSpPr txBox="1">
            <a:spLocks/>
          </p:cNvSpPr>
          <p:nvPr/>
        </p:nvSpPr>
        <p:spPr>
          <a:xfrm>
            <a:off x="2286000" y="116205"/>
            <a:ext cx="7696200" cy="752475"/>
          </a:xfrm>
          <a:prstGeom prst="rect">
            <a:avLst/>
          </a:prstGeom>
        </p:spPr>
        <p:txBody>
          <a:bodyPr/>
          <a:lstStyle>
            <a:lvl1pPr algn="l" rtl="0" eaLnBrk="0" fontAlgn="base" hangingPunct="0">
              <a:spcBef>
                <a:spcPct val="0"/>
              </a:spcBef>
              <a:spcAft>
                <a:spcPct val="0"/>
              </a:spcAft>
              <a:defRPr sz="3600" b="1">
                <a:solidFill>
                  <a:srgbClr val="254B8E"/>
                </a:solidFill>
                <a:latin typeface="+mj-lt"/>
                <a:ea typeface="ＭＳ Ｐゴシック" charset="-128"/>
                <a:cs typeface="ＭＳ Ｐゴシック" charset="-128"/>
              </a:defRPr>
            </a:lvl1pPr>
            <a:lvl2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b="1">
                <a:solidFill>
                  <a:srgbClr val="254B8E"/>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254B8E"/>
                </a:solidFill>
                <a:effectLst/>
                <a:uLnTx/>
                <a:uFillTx/>
                <a:latin typeface="Arial"/>
                <a:ea typeface="ＭＳ Ｐゴシック" charset="-128"/>
              </a:rPr>
              <a:t>PACIFIC: 5 YEAR OUTCOMES </a:t>
            </a:r>
          </a:p>
        </p:txBody>
      </p:sp>
      <p:sp>
        <p:nvSpPr>
          <p:cNvPr id="4" name="TextBox 3">
            <a:extLst>
              <a:ext uri="{FF2B5EF4-FFF2-40B4-BE49-F238E27FC236}">
                <a16:creationId xmlns:a16="http://schemas.microsoft.com/office/drawing/2014/main" id="{75E87506-3F14-4068-A1EF-EB69ADAFC475}"/>
              </a:ext>
            </a:extLst>
          </p:cNvPr>
          <p:cNvSpPr txBox="1"/>
          <p:nvPr/>
        </p:nvSpPr>
        <p:spPr>
          <a:xfrm>
            <a:off x="838200" y="6191738"/>
            <a:ext cx="22098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panose="02020603050405020304" pitchFamily="18" charset="0"/>
                <a:ea typeface="ＭＳ Ｐゴシック" panose="020B0600070205080204" pitchFamily="34" charset="-128"/>
                <a:cs typeface="+mn-cs"/>
              </a:rPr>
              <a:t>Spigel et al. JCO 2022</a:t>
            </a:r>
          </a:p>
        </p:txBody>
      </p:sp>
      <p:sp>
        <p:nvSpPr>
          <p:cNvPr id="5" name="Rectangle 4">
            <a:extLst>
              <a:ext uri="{FF2B5EF4-FFF2-40B4-BE49-F238E27FC236}">
                <a16:creationId xmlns:a16="http://schemas.microsoft.com/office/drawing/2014/main" id="{282AEA9D-BF62-C368-100F-0EA733C6D5EB}"/>
              </a:ext>
            </a:extLst>
          </p:cNvPr>
          <p:cNvSpPr/>
          <p:nvPr/>
        </p:nvSpPr>
        <p:spPr>
          <a:xfrm>
            <a:off x="767408" y="1412776"/>
            <a:ext cx="449050" cy="474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764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E6A13B-7EFA-48EF-8F7E-5E62C6F8433C}"/>
              </a:ext>
            </a:extLst>
          </p:cNvPr>
          <p:cNvPicPr>
            <a:picLocks noChangeAspect="1"/>
          </p:cNvPicPr>
          <p:nvPr/>
        </p:nvPicPr>
        <p:blipFill>
          <a:blip r:embed="rId2"/>
          <a:stretch>
            <a:fillRect/>
          </a:stretch>
        </p:blipFill>
        <p:spPr>
          <a:xfrm>
            <a:off x="2535581" y="138347"/>
            <a:ext cx="6945781" cy="1371600"/>
          </a:xfrm>
          <a:prstGeom prst="rect">
            <a:avLst/>
          </a:prstGeom>
        </p:spPr>
      </p:pic>
      <p:pic>
        <p:nvPicPr>
          <p:cNvPr id="6" name="Picture 5">
            <a:extLst>
              <a:ext uri="{FF2B5EF4-FFF2-40B4-BE49-F238E27FC236}">
                <a16:creationId xmlns:a16="http://schemas.microsoft.com/office/drawing/2014/main" id="{DEB1DEDD-1692-44D6-A24A-A729AB7FA68A}"/>
              </a:ext>
            </a:extLst>
          </p:cNvPr>
          <p:cNvPicPr>
            <a:picLocks noChangeAspect="1"/>
          </p:cNvPicPr>
          <p:nvPr/>
        </p:nvPicPr>
        <p:blipFill>
          <a:blip r:embed="rId3"/>
          <a:stretch>
            <a:fillRect/>
          </a:stretch>
        </p:blipFill>
        <p:spPr>
          <a:xfrm>
            <a:off x="820431" y="1693393"/>
            <a:ext cx="10376082" cy="2651760"/>
          </a:xfrm>
          <a:prstGeom prst="rect">
            <a:avLst/>
          </a:prstGeom>
        </p:spPr>
      </p:pic>
      <p:pic>
        <p:nvPicPr>
          <p:cNvPr id="7" name="Picture 6">
            <a:extLst>
              <a:ext uri="{FF2B5EF4-FFF2-40B4-BE49-F238E27FC236}">
                <a16:creationId xmlns:a16="http://schemas.microsoft.com/office/drawing/2014/main" id="{197693C9-2DA0-4844-8FEC-2872F6EEE63D}"/>
              </a:ext>
            </a:extLst>
          </p:cNvPr>
          <p:cNvPicPr>
            <a:picLocks noChangeAspect="1"/>
          </p:cNvPicPr>
          <p:nvPr/>
        </p:nvPicPr>
        <p:blipFill>
          <a:blip r:embed="rId4"/>
          <a:stretch>
            <a:fillRect/>
          </a:stretch>
        </p:blipFill>
        <p:spPr>
          <a:xfrm>
            <a:off x="2807212" y="4528599"/>
            <a:ext cx="6096313" cy="1924149"/>
          </a:xfrm>
          <a:prstGeom prst="rect">
            <a:avLst/>
          </a:prstGeom>
          <a:ln>
            <a:solidFill>
              <a:schemeClr val="tx1"/>
            </a:solidFill>
          </a:ln>
        </p:spPr>
      </p:pic>
      <p:sp>
        <p:nvSpPr>
          <p:cNvPr id="2" name="TextBox 1">
            <a:extLst>
              <a:ext uri="{FF2B5EF4-FFF2-40B4-BE49-F238E27FC236}">
                <a16:creationId xmlns:a16="http://schemas.microsoft.com/office/drawing/2014/main" id="{BE0F73D9-5B99-5B60-550D-F8A6E48D9324}"/>
              </a:ext>
            </a:extLst>
          </p:cNvPr>
          <p:cNvSpPr txBox="1"/>
          <p:nvPr/>
        </p:nvSpPr>
        <p:spPr>
          <a:xfrm>
            <a:off x="10001272" y="6546685"/>
            <a:ext cx="21907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Filippi ELCC 2025;Abstract 190P </a:t>
            </a:r>
          </a:p>
        </p:txBody>
      </p:sp>
      <p:sp>
        <p:nvSpPr>
          <p:cNvPr id="5" name="TextBox 4">
            <a:extLst>
              <a:ext uri="{FF2B5EF4-FFF2-40B4-BE49-F238E27FC236}">
                <a16:creationId xmlns:a16="http://schemas.microsoft.com/office/drawing/2014/main" id="{DCBCFF15-5DA4-4EB4-C106-425FB63F1245}"/>
              </a:ext>
            </a:extLst>
          </p:cNvPr>
          <p:cNvSpPr txBox="1"/>
          <p:nvPr/>
        </p:nvSpPr>
        <p:spPr>
          <a:xfrm>
            <a:off x="820432" y="3512128"/>
            <a:ext cx="1361660" cy="519438"/>
          </a:xfrm>
          <a:prstGeom prst="rect">
            <a:avLst/>
          </a:prstGeom>
          <a:solidFill>
            <a:srgbClr val="353F3F"/>
          </a:solidFill>
        </p:spPr>
        <p:txBody>
          <a:bodyPr wrap="square" lIns="0" tIns="0" rIns="0" bIns="0">
            <a:noAutofit/>
          </a:bodyPr>
          <a:lstStyle/>
          <a:p>
            <a:pPr marL="0" marR="0" lvl="0" indent="0" algn="ctr" defTabSz="914400" rtl="0" eaLnBrk="1" fontAlgn="auto" latinLnBrk="0" hangingPunct="1">
              <a:lnSpc>
                <a:spcPts val="112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evidence of</a:t>
            </a:r>
            <a:b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progression following</a:t>
            </a:r>
            <a:b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platinum-based CRT*</a:t>
            </a:r>
          </a:p>
        </p:txBody>
      </p:sp>
    </p:spTree>
    <p:extLst>
      <p:ext uri="{BB962C8B-B14F-4D97-AF65-F5344CB8AC3E}">
        <p14:creationId xmlns:p14="http://schemas.microsoft.com/office/powerpoint/2010/main" val="3376170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041B39-BE7D-473E-8300-8E7759EE03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5245" y="1417320"/>
            <a:ext cx="5777283" cy="4023360"/>
          </a:xfrm>
          <a:prstGeom prst="rect">
            <a:avLst/>
          </a:prstGeom>
          <a:ln>
            <a:solidFill>
              <a:schemeClr val="tx1"/>
            </a:solidFill>
          </a:ln>
        </p:spPr>
      </p:pic>
      <p:pic>
        <p:nvPicPr>
          <p:cNvPr id="7" name="Picture 6">
            <a:extLst>
              <a:ext uri="{FF2B5EF4-FFF2-40B4-BE49-F238E27FC236}">
                <a16:creationId xmlns:a16="http://schemas.microsoft.com/office/drawing/2014/main" id="{B9E620CF-2D0C-43C9-8FAA-C184D5AA3B4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397162" y="1417320"/>
            <a:ext cx="5638975" cy="3931920"/>
          </a:xfrm>
          <a:prstGeom prst="rect">
            <a:avLst/>
          </a:prstGeom>
          <a:ln>
            <a:solidFill>
              <a:schemeClr val="tx1"/>
            </a:solidFill>
          </a:ln>
        </p:spPr>
      </p:pic>
      <p:sp>
        <p:nvSpPr>
          <p:cNvPr id="8" name="Title 1">
            <a:extLst>
              <a:ext uri="{FF2B5EF4-FFF2-40B4-BE49-F238E27FC236}">
                <a16:creationId xmlns:a16="http://schemas.microsoft.com/office/drawing/2014/main" id="{BA696EC3-A97C-41C7-8DE5-67A2EB882E4C}"/>
              </a:ext>
            </a:extLst>
          </p:cNvPr>
          <p:cNvSpPr txBox="1">
            <a:spLocks/>
          </p:cNvSpPr>
          <p:nvPr/>
        </p:nvSpPr>
        <p:spPr>
          <a:xfrm>
            <a:off x="3602517" y="-129945"/>
            <a:ext cx="8589483" cy="1018579"/>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PACIFIC-RW OUTCOMES </a:t>
            </a:r>
          </a:p>
        </p:txBody>
      </p:sp>
      <p:sp>
        <p:nvSpPr>
          <p:cNvPr id="2" name="TextBox 1">
            <a:extLst>
              <a:ext uri="{FF2B5EF4-FFF2-40B4-BE49-F238E27FC236}">
                <a16:creationId xmlns:a16="http://schemas.microsoft.com/office/drawing/2014/main" id="{93603947-921B-B095-293F-CED9C62534C6}"/>
              </a:ext>
            </a:extLst>
          </p:cNvPr>
          <p:cNvSpPr txBox="1"/>
          <p:nvPr/>
        </p:nvSpPr>
        <p:spPr>
          <a:xfrm>
            <a:off x="10001272" y="6546685"/>
            <a:ext cx="21907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Filippi ELCC 2025;Abstract 190P </a:t>
            </a:r>
          </a:p>
        </p:txBody>
      </p:sp>
    </p:spTree>
    <p:extLst>
      <p:ext uri="{BB962C8B-B14F-4D97-AF65-F5344CB8AC3E}">
        <p14:creationId xmlns:p14="http://schemas.microsoft.com/office/powerpoint/2010/main" val="166381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7F7FB-9EE9-7343-71DF-DF78A1E8DF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CAE1EC-A659-9CF5-F010-FFE187F844A2}"/>
              </a:ext>
            </a:extLst>
          </p:cNvPr>
          <p:cNvSpPr>
            <a:spLocks noGrp="1"/>
          </p:cNvSpPr>
          <p:nvPr>
            <p:ph type="title"/>
          </p:nvPr>
        </p:nvSpPr>
        <p:spPr>
          <a:xfrm>
            <a:off x="916516" y="2857500"/>
            <a:ext cx="10358967" cy="1143000"/>
          </a:xfrm>
        </p:spPr>
        <p:txBody>
          <a:bodyPr/>
          <a:lstStyle/>
          <a:p>
            <a:r>
              <a:rPr lang="en-US" sz="3600" dirty="0"/>
              <a:t>QUESTIONS?</a:t>
            </a:r>
          </a:p>
        </p:txBody>
      </p:sp>
    </p:spTree>
    <p:extLst>
      <p:ext uri="{BB962C8B-B14F-4D97-AF65-F5344CB8AC3E}">
        <p14:creationId xmlns:p14="http://schemas.microsoft.com/office/powerpoint/2010/main" val="296595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Levy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extLst>
              <p:ext uri="{D42A27DB-BD31-4B8C-83A1-F6EECF244321}">
                <p14:modId xmlns:p14="http://schemas.microsoft.com/office/powerpoint/2010/main" val="269822763"/>
              </p:ext>
            </p:extLst>
          </p:nvPr>
        </p:nvGraphicFramePr>
        <p:xfrm>
          <a:off x="977085" y="1772816"/>
          <a:ext cx="10229367" cy="1663712"/>
        </p:xfrm>
        <a:graphic>
          <a:graphicData uri="http://schemas.openxmlformats.org/drawingml/2006/table">
            <a:tbl>
              <a:tblPr firstRow="1" bandRow="1">
                <a:tableStyleId>{F2DE63D5-997A-4646-A377-4702673A728D}</a:tableStyleId>
              </a:tblPr>
              <a:tblGrid>
                <a:gridCol w="2902928">
                  <a:extLst>
                    <a:ext uri="{9D8B030D-6E8A-4147-A177-3AD203B41FA5}">
                      <a16:colId xmlns:a16="http://schemas.microsoft.com/office/drawing/2014/main" val="20000"/>
                    </a:ext>
                  </a:extLst>
                </a:gridCol>
                <a:gridCol w="7326439">
                  <a:extLst>
                    <a:ext uri="{9D8B030D-6E8A-4147-A177-3AD203B41FA5}">
                      <a16:colId xmlns:a16="http://schemas.microsoft.com/office/drawing/2014/main" val="3833924404"/>
                    </a:ext>
                  </a:extLst>
                </a:gridCol>
              </a:tblGrid>
              <a:tr h="166371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AstraZeneca Pharmaceuticals LP, Daiichi Sankyo Inc, Genentech, a member of the Roche Group, Gilead Sciences Inc, Guardant Health, Janssen Biotech Inc, Jazz Pharmaceuticals Inc, Lilly, Merck, Mirati Therapeutics Inc, Pfizer Inc, Sanofi, Takeda Pharmaceuticals USA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169316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E3445-87FB-69E4-D2AB-64EF4E0F987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FDB90DE-1915-7D31-1876-DD37DB3E1BAD}"/>
              </a:ext>
            </a:extLst>
          </p:cNvPr>
          <p:cNvSpPr/>
          <p:nvPr/>
        </p:nvSpPr>
        <p:spPr bwMode="auto">
          <a:xfrm>
            <a:off x="371364" y="2980596"/>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3ACF744-3532-368B-E4F4-D55C472F149F}"/>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125056F2-1048-50CB-9F66-EA37412A75A0}"/>
              </a:ext>
            </a:extLst>
          </p:cNvPr>
          <p:cNvSpPr>
            <a:spLocks noGrp="1"/>
          </p:cNvSpPr>
          <p:nvPr>
            <p:ph idx="1"/>
          </p:nvPr>
        </p:nvSpPr>
        <p:spPr>
          <a:xfrm>
            <a:off x="911424" y="1484784"/>
            <a:ext cx="9774980" cy="2736304"/>
          </a:xfrm>
        </p:spPr>
        <p:txBody>
          <a:bodyPr/>
          <a:lstStyle/>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The Boards </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Immune Checkpoint Inhibition for Localized Non-Small Cell Lung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Cancer (NSCLC)</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chemeClr val="bg1"/>
                </a:solidFill>
              </a:rPr>
              <a:t>MODULE 2: </a:t>
            </a:r>
            <a:r>
              <a:rPr lang="en-US" sz="2400" dirty="0">
                <a:solidFill>
                  <a:schemeClr val="bg1"/>
                </a:solidFill>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solidFill>
                  <a:schemeClr val="tx1"/>
                </a:solidFill>
                <a:cs typeface="Times New Roman" panose="02020603050405020304" pitchFamily="18" charset="0"/>
              </a:rPr>
              <a:t>Antibody-Drug Conjugates</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cs typeface="Times New Roman" panose="02020603050405020304" pitchFamily="18" charset="0"/>
              </a:rPr>
              <a:t>Journal Club with Dr Levy </a:t>
            </a:r>
          </a:p>
        </p:txBody>
      </p:sp>
    </p:spTree>
    <p:extLst>
      <p:ext uri="{BB962C8B-B14F-4D97-AF65-F5344CB8AC3E}">
        <p14:creationId xmlns:p14="http://schemas.microsoft.com/office/powerpoint/2010/main" val="1087998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99E183E-F601-4641-8219-797F79519F1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5588" y="0"/>
            <a:ext cx="11679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EB3C22-9789-5D6B-EC82-093DB834282F}"/>
              </a:ext>
            </a:extLst>
          </p:cNvPr>
          <p:cNvSpPr txBox="1"/>
          <p:nvPr/>
        </p:nvSpPr>
        <p:spPr>
          <a:xfrm>
            <a:off x="10001272" y="6546685"/>
            <a:ext cx="21530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Reck ASCO 2024;Abstract 8560 </a:t>
            </a:r>
          </a:p>
        </p:txBody>
      </p:sp>
    </p:spTree>
    <p:extLst>
      <p:ext uri="{BB962C8B-B14F-4D97-AF65-F5344CB8AC3E}">
        <p14:creationId xmlns:p14="http://schemas.microsoft.com/office/powerpoint/2010/main" val="4208840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04D3-3019-46CA-83F9-040BDF25B8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49483" y="1037991"/>
            <a:ext cx="10806545" cy="5562032"/>
          </a:xfrm>
          <a:prstGeom prst="rect">
            <a:avLst/>
          </a:prstGeom>
        </p:spPr>
      </p:pic>
      <p:sp>
        <p:nvSpPr>
          <p:cNvPr id="8" name="Title 1">
            <a:extLst>
              <a:ext uri="{FF2B5EF4-FFF2-40B4-BE49-F238E27FC236}">
                <a16:creationId xmlns:a16="http://schemas.microsoft.com/office/drawing/2014/main" id="{49340068-ED4B-407B-B749-11D24986ADED}"/>
              </a:ext>
            </a:extLst>
          </p:cNvPr>
          <p:cNvSpPr txBox="1">
            <a:spLocks/>
          </p:cNvSpPr>
          <p:nvPr/>
        </p:nvSpPr>
        <p:spPr>
          <a:xfrm>
            <a:off x="2966075" y="257977"/>
            <a:ext cx="6973359" cy="721790"/>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ysClr val="windowText" lastClr="000000"/>
                </a:solidFill>
                <a:effectLst/>
                <a:uLnTx/>
                <a:uFillTx/>
                <a:latin typeface="Arial"/>
                <a:ea typeface="+mj-ea"/>
                <a:cs typeface="+mj-cs"/>
              </a:rPr>
              <a:t>CheckMate</a:t>
            </a: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 9LA: IIT UPDATED OS </a:t>
            </a:r>
          </a:p>
        </p:txBody>
      </p:sp>
      <p:sp>
        <p:nvSpPr>
          <p:cNvPr id="2" name="TextBox 1">
            <a:extLst>
              <a:ext uri="{FF2B5EF4-FFF2-40B4-BE49-F238E27FC236}">
                <a16:creationId xmlns:a16="http://schemas.microsoft.com/office/drawing/2014/main" id="{9FE7BB3D-6D0A-957C-8576-69275F866FAF}"/>
              </a:ext>
            </a:extLst>
          </p:cNvPr>
          <p:cNvSpPr txBox="1"/>
          <p:nvPr/>
        </p:nvSpPr>
        <p:spPr>
          <a:xfrm>
            <a:off x="10192545" y="6550223"/>
            <a:ext cx="18999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Reck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Eur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J Cancer 2024 </a:t>
            </a:r>
          </a:p>
        </p:txBody>
      </p:sp>
      <p:sp>
        <p:nvSpPr>
          <p:cNvPr id="3" name="Rectangle 2">
            <a:extLst>
              <a:ext uri="{FF2B5EF4-FFF2-40B4-BE49-F238E27FC236}">
                <a16:creationId xmlns:a16="http://schemas.microsoft.com/office/drawing/2014/main" id="{0A54B3C3-86AB-C99A-AFBE-FC77A677D194}"/>
              </a:ext>
            </a:extLst>
          </p:cNvPr>
          <p:cNvSpPr/>
          <p:nvPr/>
        </p:nvSpPr>
        <p:spPr>
          <a:xfrm>
            <a:off x="1487488" y="1196752"/>
            <a:ext cx="449050" cy="474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204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6FEA36-F4E1-4A1B-9A5D-8BFFFA328A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87393" y="775941"/>
            <a:ext cx="9817213" cy="5943600"/>
          </a:xfrm>
          <a:prstGeom prst="rect">
            <a:avLst/>
          </a:prstGeom>
        </p:spPr>
      </p:pic>
      <p:sp>
        <p:nvSpPr>
          <p:cNvPr id="4" name="Title 1">
            <a:extLst>
              <a:ext uri="{FF2B5EF4-FFF2-40B4-BE49-F238E27FC236}">
                <a16:creationId xmlns:a16="http://schemas.microsoft.com/office/drawing/2014/main" id="{FE00A64D-2C8A-4994-BD76-ADB4E7417F8B}"/>
              </a:ext>
            </a:extLst>
          </p:cNvPr>
          <p:cNvSpPr txBox="1">
            <a:spLocks/>
          </p:cNvSpPr>
          <p:nvPr/>
        </p:nvSpPr>
        <p:spPr>
          <a:xfrm>
            <a:off x="3638350" y="-335186"/>
            <a:ext cx="6416564" cy="1018579"/>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ysClr val="windowText" lastClr="000000"/>
                </a:solidFill>
                <a:effectLst/>
                <a:uLnTx/>
                <a:uFillTx/>
                <a:latin typeface="Arial"/>
                <a:ea typeface="+mj-ea"/>
                <a:cs typeface="+mj-cs"/>
              </a:rPr>
              <a:t> </a:t>
            </a:r>
            <a:r>
              <a:rPr kumimoji="0" lang="en-GB" sz="2800" b="0" i="0" u="none" strike="noStrike" kern="1200" cap="none" spc="0" normalizeH="0" baseline="0" noProof="0" dirty="0" err="1">
                <a:ln>
                  <a:noFill/>
                </a:ln>
                <a:solidFill>
                  <a:sysClr val="windowText" lastClr="000000"/>
                </a:solidFill>
                <a:effectLst/>
                <a:uLnTx/>
                <a:uFillTx/>
                <a:latin typeface="Arial"/>
                <a:ea typeface="+mj-ea"/>
                <a:cs typeface="+mj-cs"/>
              </a:rPr>
              <a:t>CheckMate</a:t>
            </a:r>
            <a:r>
              <a:rPr kumimoji="0" lang="en-GB" sz="2800" b="0" i="0" u="none" strike="noStrike" kern="1200" cap="none" spc="0" normalizeH="0" baseline="0" noProof="0" dirty="0">
                <a:ln>
                  <a:noFill/>
                </a:ln>
                <a:solidFill>
                  <a:sysClr val="windowText" lastClr="000000"/>
                </a:solidFill>
                <a:effectLst/>
                <a:uLnTx/>
                <a:uFillTx/>
                <a:latin typeface="Arial"/>
                <a:ea typeface="+mj-ea"/>
                <a:cs typeface="+mj-cs"/>
              </a:rPr>
              <a:t> 9LA: UPDATED OS </a:t>
            </a:r>
          </a:p>
        </p:txBody>
      </p:sp>
      <p:sp>
        <p:nvSpPr>
          <p:cNvPr id="5" name="TextBox 4">
            <a:extLst>
              <a:ext uri="{FF2B5EF4-FFF2-40B4-BE49-F238E27FC236}">
                <a16:creationId xmlns:a16="http://schemas.microsoft.com/office/drawing/2014/main" id="{BA5AA039-C392-4344-AEA8-741C6C10793C}"/>
              </a:ext>
            </a:extLst>
          </p:cNvPr>
          <p:cNvSpPr txBox="1"/>
          <p:nvPr/>
        </p:nvSpPr>
        <p:spPr>
          <a:xfrm>
            <a:off x="2791327" y="683393"/>
            <a:ext cx="1694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PD-L1 &lt; 1%</a:t>
            </a:r>
          </a:p>
        </p:txBody>
      </p:sp>
      <p:sp>
        <p:nvSpPr>
          <p:cNvPr id="6" name="TextBox 5">
            <a:extLst>
              <a:ext uri="{FF2B5EF4-FFF2-40B4-BE49-F238E27FC236}">
                <a16:creationId xmlns:a16="http://schemas.microsoft.com/office/drawing/2014/main" id="{E5057ED0-21A6-4C0A-AEA6-7A39E41A1355}"/>
              </a:ext>
            </a:extLst>
          </p:cNvPr>
          <p:cNvSpPr txBox="1"/>
          <p:nvPr/>
        </p:nvSpPr>
        <p:spPr>
          <a:xfrm>
            <a:off x="8006615" y="635133"/>
            <a:ext cx="1694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PD-L1 &gt; 1%</a:t>
            </a:r>
          </a:p>
        </p:txBody>
      </p:sp>
      <p:sp>
        <p:nvSpPr>
          <p:cNvPr id="7" name="TextBox 6">
            <a:extLst>
              <a:ext uri="{FF2B5EF4-FFF2-40B4-BE49-F238E27FC236}">
                <a16:creationId xmlns:a16="http://schemas.microsoft.com/office/drawing/2014/main" id="{6F7E80E4-0ED7-4F8B-9158-171B26059A4D}"/>
              </a:ext>
            </a:extLst>
          </p:cNvPr>
          <p:cNvSpPr txBox="1"/>
          <p:nvPr/>
        </p:nvSpPr>
        <p:spPr>
          <a:xfrm>
            <a:off x="8247246" y="3796984"/>
            <a:ext cx="1694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Non-Squamous </a:t>
            </a:r>
          </a:p>
        </p:txBody>
      </p:sp>
      <p:sp>
        <p:nvSpPr>
          <p:cNvPr id="8" name="TextBox 7">
            <a:extLst>
              <a:ext uri="{FF2B5EF4-FFF2-40B4-BE49-F238E27FC236}">
                <a16:creationId xmlns:a16="http://schemas.microsoft.com/office/drawing/2014/main" id="{13669429-918A-4F91-992C-F6198A5E10A8}"/>
              </a:ext>
            </a:extLst>
          </p:cNvPr>
          <p:cNvSpPr txBox="1"/>
          <p:nvPr/>
        </p:nvSpPr>
        <p:spPr>
          <a:xfrm>
            <a:off x="2942123" y="3832276"/>
            <a:ext cx="1694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Squamous </a:t>
            </a:r>
          </a:p>
        </p:txBody>
      </p:sp>
      <p:sp>
        <p:nvSpPr>
          <p:cNvPr id="2" name="TextBox 1">
            <a:extLst>
              <a:ext uri="{FF2B5EF4-FFF2-40B4-BE49-F238E27FC236}">
                <a16:creationId xmlns:a16="http://schemas.microsoft.com/office/drawing/2014/main" id="{6EB792C8-FF99-F548-66DE-4691A7A55F33}"/>
              </a:ext>
            </a:extLst>
          </p:cNvPr>
          <p:cNvSpPr txBox="1"/>
          <p:nvPr/>
        </p:nvSpPr>
        <p:spPr>
          <a:xfrm>
            <a:off x="10218424" y="6565652"/>
            <a:ext cx="18999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Reck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Eur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J Cancer 2024 </a:t>
            </a:r>
          </a:p>
        </p:txBody>
      </p:sp>
    </p:spTree>
    <p:extLst>
      <p:ext uri="{BB962C8B-B14F-4D97-AF65-F5344CB8AC3E}">
        <p14:creationId xmlns:p14="http://schemas.microsoft.com/office/powerpoint/2010/main" val="4054368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pplemental Figure 1">
            <a:extLst>
              <a:ext uri="{FF2B5EF4-FFF2-40B4-BE49-F238E27FC236}">
                <a16:creationId xmlns:a16="http://schemas.microsoft.com/office/drawing/2014/main" id="{E2D1877B-C91E-4B52-9392-6FB62742793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7318" y="1712111"/>
            <a:ext cx="11797364" cy="32781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A3BAD82-E3BD-4A24-A845-64C27E5AD746}"/>
              </a:ext>
            </a:extLst>
          </p:cNvPr>
          <p:cNvSpPr txBox="1">
            <a:spLocks/>
          </p:cNvSpPr>
          <p:nvPr/>
        </p:nvSpPr>
        <p:spPr>
          <a:xfrm>
            <a:off x="3143851" y="0"/>
            <a:ext cx="5496024" cy="1018579"/>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POSEIDON STUDY DESIGN</a:t>
            </a:r>
          </a:p>
        </p:txBody>
      </p:sp>
      <p:sp>
        <p:nvSpPr>
          <p:cNvPr id="2" name="TextBox 1">
            <a:extLst>
              <a:ext uri="{FF2B5EF4-FFF2-40B4-BE49-F238E27FC236}">
                <a16:creationId xmlns:a16="http://schemas.microsoft.com/office/drawing/2014/main" id="{2E0085F3-A46D-5F09-42AE-4DEFDE767A96}"/>
              </a:ext>
            </a:extLst>
          </p:cNvPr>
          <p:cNvSpPr txBox="1"/>
          <p:nvPr/>
        </p:nvSpPr>
        <p:spPr>
          <a:xfrm>
            <a:off x="10185040" y="6581001"/>
            <a:ext cx="20069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Garon Clin Lung Cancer 2024</a:t>
            </a:r>
          </a:p>
        </p:txBody>
      </p:sp>
    </p:spTree>
    <p:extLst>
      <p:ext uri="{BB962C8B-B14F-4D97-AF65-F5344CB8AC3E}">
        <p14:creationId xmlns:p14="http://schemas.microsoft.com/office/powerpoint/2010/main" val="3512957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7378-7307-461B-B9F5-2CEB413C01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0955" y="1252267"/>
            <a:ext cx="11650090" cy="5252442"/>
          </a:xfrm>
          <a:prstGeom prst="rect">
            <a:avLst/>
          </a:prstGeom>
          <a:ln>
            <a:solidFill>
              <a:schemeClr val="tx1"/>
            </a:solidFill>
          </a:ln>
        </p:spPr>
      </p:pic>
      <p:sp>
        <p:nvSpPr>
          <p:cNvPr id="4" name="Title 1">
            <a:extLst>
              <a:ext uri="{FF2B5EF4-FFF2-40B4-BE49-F238E27FC236}">
                <a16:creationId xmlns:a16="http://schemas.microsoft.com/office/drawing/2014/main" id="{C9D8026F-FE91-493B-88A0-045EC4DE2A67}"/>
              </a:ext>
            </a:extLst>
          </p:cNvPr>
          <p:cNvSpPr txBox="1">
            <a:spLocks/>
          </p:cNvSpPr>
          <p:nvPr/>
        </p:nvSpPr>
        <p:spPr>
          <a:xfrm>
            <a:off x="3419901" y="0"/>
            <a:ext cx="5352198" cy="1018579"/>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POSEIDON: UPDATED OS </a:t>
            </a:r>
          </a:p>
        </p:txBody>
      </p:sp>
      <p:sp>
        <p:nvSpPr>
          <p:cNvPr id="2" name="TextBox 1">
            <a:extLst>
              <a:ext uri="{FF2B5EF4-FFF2-40B4-BE49-F238E27FC236}">
                <a16:creationId xmlns:a16="http://schemas.microsoft.com/office/drawing/2014/main" id="{1E6F46BB-996B-D415-2C0F-7239F202BEB6}"/>
              </a:ext>
            </a:extLst>
          </p:cNvPr>
          <p:cNvSpPr txBox="1"/>
          <p:nvPr/>
        </p:nvSpPr>
        <p:spPr>
          <a:xfrm>
            <a:off x="10005439" y="6550223"/>
            <a:ext cx="21865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Peters J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Thorac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Oncol 2025 </a:t>
            </a:r>
          </a:p>
        </p:txBody>
      </p:sp>
      <p:sp>
        <p:nvSpPr>
          <p:cNvPr id="5" name="Rectangle 4">
            <a:extLst>
              <a:ext uri="{FF2B5EF4-FFF2-40B4-BE49-F238E27FC236}">
                <a16:creationId xmlns:a16="http://schemas.microsoft.com/office/drawing/2014/main" id="{F1BFD3F4-344F-32F5-7C63-E74E939407F9}"/>
              </a:ext>
            </a:extLst>
          </p:cNvPr>
          <p:cNvSpPr/>
          <p:nvPr/>
        </p:nvSpPr>
        <p:spPr>
          <a:xfrm>
            <a:off x="11098719" y="1484784"/>
            <a:ext cx="449050" cy="474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176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A9F43-75D6-4D58-93DA-342DE53916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3424" y="955826"/>
            <a:ext cx="11285151" cy="5351455"/>
          </a:xfrm>
          <a:prstGeom prst="rect">
            <a:avLst/>
          </a:prstGeom>
          <a:ln>
            <a:solidFill>
              <a:schemeClr val="tx1"/>
            </a:solidFill>
          </a:ln>
        </p:spPr>
      </p:pic>
      <p:sp>
        <p:nvSpPr>
          <p:cNvPr id="4" name="Title 1">
            <a:extLst>
              <a:ext uri="{FF2B5EF4-FFF2-40B4-BE49-F238E27FC236}">
                <a16:creationId xmlns:a16="http://schemas.microsoft.com/office/drawing/2014/main" id="{04E6131C-F5B4-4B23-A0DC-268E8C41A98E}"/>
              </a:ext>
            </a:extLst>
          </p:cNvPr>
          <p:cNvSpPr txBox="1">
            <a:spLocks/>
          </p:cNvSpPr>
          <p:nvPr/>
        </p:nvSpPr>
        <p:spPr>
          <a:xfrm>
            <a:off x="3222775" y="0"/>
            <a:ext cx="5746448" cy="737755"/>
          </a:xfrm>
          <a:prstGeom prst="rect">
            <a:avLst/>
          </a:prstGeom>
        </p:spPr>
        <p:txBody>
          <a:bodyPr anchor="b"/>
          <a:lstStyle>
            <a:lvl1pPr algn="l" defTabSz="609585" rtl="0" eaLnBrk="1" latinLnBrk="0" hangingPunct="1">
              <a:spcBef>
                <a:spcPct val="0"/>
              </a:spcBef>
              <a:buNone/>
              <a:defRPr sz="2667" kern="1200">
                <a:solidFill>
                  <a:schemeClr val="tx1"/>
                </a:solidFill>
                <a:latin typeface="+mj-lt"/>
                <a:ea typeface="+mj-ea"/>
                <a:cs typeface="+mj-cs"/>
              </a:defRPr>
            </a:lvl1pPr>
          </a:lstStyle>
          <a:p>
            <a:pPr lvl="0" algn="ctr" fontAlgn="auto">
              <a:spcAft>
                <a:spcPts val="0"/>
              </a:spcAft>
              <a:defRPr/>
            </a:pPr>
            <a:r>
              <a:rPr lang="en-GB" sz="3200" b="0" dirty="0">
                <a:solidFill>
                  <a:sysClr val="windowText" lastClr="000000"/>
                </a:solidFill>
                <a:latin typeface="Arial"/>
              </a:rPr>
              <a:t>POSEIDON: UPDATED </a:t>
            </a:r>
            <a:r>
              <a:rPr kumimoji="0" lang="en-GB" sz="3200" b="0" i="0" u="none" strike="noStrike" kern="1200" cap="none" spc="0" normalizeH="0" baseline="0" noProof="0" dirty="0">
                <a:ln>
                  <a:noFill/>
                </a:ln>
                <a:solidFill>
                  <a:sysClr val="windowText" lastClr="000000"/>
                </a:solidFill>
                <a:effectLst/>
                <a:uLnTx/>
                <a:uFillTx/>
                <a:latin typeface="Arial"/>
                <a:ea typeface="+mj-ea"/>
                <a:cs typeface="+mj-cs"/>
              </a:rPr>
              <a:t>OS </a:t>
            </a:r>
          </a:p>
        </p:txBody>
      </p:sp>
      <p:sp>
        <p:nvSpPr>
          <p:cNvPr id="2" name="TextBox 1">
            <a:extLst>
              <a:ext uri="{FF2B5EF4-FFF2-40B4-BE49-F238E27FC236}">
                <a16:creationId xmlns:a16="http://schemas.microsoft.com/office/drawing/2014/main" id="{8A6910B4-3B84-60C8-3313-460D1723FE9A}"/>
              </a:ext>
            </a:extLst>
          </p:cNvPr>
          <p:cNvSpPr txBox="1"/>
          <p:nvPr/>
        </p:nvSpPr>
        <p:spPr>
          <a:xfrm>
            <a:off x="10005439" y="6584508"/>
            <a:ext cx="21865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Peters J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Thorac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Oncol 2025 </a:t>
            </a:r>
          </a:p>
        </p:txBody>
      </p:sp>
    </p:spTree>
    <p:extLst>
      <p:ext uri="{BB962C8B-B14F-4D97-AF65-F5344CB8AC3E}">
        <p14:creationId xmlns:p14="http://schemas.microsoft.com/office/powerpoint/2010/main" val="3189093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F6160-3F30-3577-A0B3-D34F7219E02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084560-3DDB-5A6C-2DB4-0E2852B67C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7" name="AutoShape 2" descr="open-url">
            <a:hlinkClick r:id="rId3"/>
            <a:extLst>
              <a:ext uri="{FF2B5EF4-FFF2-40B4-BE49-F238E27FC236}">
                <a16:creationId xmlns:a16="http://schemas.microsoft.com/office/drawing/2014/main" id="{E0A92841-3A49-C364-0BB2-E19A8F6F686A}"/>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2F2CC388-41B8-858C-B951-17D313FB0131}"/>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CD28422B-EEAB-E022-808C-91CEBD64200E}"/>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AB067AB6-8E2B-D585-7D87-3EE5B877A1AB}"/>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7C6C98E9-5EC4-6776-7ADF-363621AD923B}"/>
              </a:ext>
            </a:extLst>
          </p:cNvPr>
          <p:cNvSpPr/>
          <p:nvPr/>
        </p:nvSpPr>
        <p:spPr bwMode="auto">
          <a:xfrm>
            <a:off x="755480" y="5426344"/>
            <a:ext cx="10429232"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CDBE128B-BE93-15C4-2295-F88C62647C33}"/>
              </a:ext>
            </a:extLst>
          </p:cNvPr>
          <p:cNvSpPr txBox="1"/>
          <p:nvPr/>
        </p:nvSpPr>
        <p:spPr>
          <a:xfrm>
            <a:off x="4583832" y="5442276"/>
            <a:ext cx="6418945" cy="461665"/>
          </a:xfrm>
          <a:prstGeom prst="rect">
            <a:avLst/>
          </a:prstGeom>
          <a:noFill/>
        </p:spPr>
        <p:txBody>
          <a:bodyPr wrap="square" rtlCol="0">
            <a:spAutoFit/>
          </a:bodyPr>
          <a:lstStyle/>
          <a:p>
            <a:pPr algn="r"/>
            <a:r>
              <a:rPr lang="en-US" sz="2400" b="0" i="1" dirty="0">
                <a:solidFill>
                  <a:schemeClr val="tx1"/>
                </a:solidFill>
              </a:rPr>
              <a:t>Clin Lung Cancer </a:t>
            </a:r>
            <a:r>
              <a:rPr lang="en-US" sz="2400" b="0" dirty="0">
                <a:solidFill>
                  <a:schemeClr val="tx1"/>
                </a:solidFill>
              </a:rPr>
              <a:t>2024;25(2):109-18. </a:t>
            </a:r>
          </a:p>
        </p:txBody>
      </p:sp>
      <p:pic>
        <p:nvPicPr>
          <p:cNvPr id="11" name="Picture 10" descr="A close-up of a white background&#10;&#10;AI-generated content may be incorrect.">
            <a:extLst>
              <a:ext uri="{FF2B5EF4-FFF2-40B4-BE49-F238E27FC236}">
                <a16:creationId xmlns:a16="http://schemas.microsoft.com/office/drawing/2014/main" id="{7BE35745-E38C-B077-6A6B-4B962F8C9B3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755480" y="579453"/>
            <a:ext cx="10429233" cy="4846891"/>
          </a:xfrm>
          <a:prstGeom prst="rect">
            <a:avLst/>
          </a:prstGeom>
        </p:spPr>
      </p:pic>
      <p:sp>
        <p:nvSpPr>
          <p:cNvPr id="2" name="Rectangle 1">
            <a:extLst>
              <a:ext uri="{FF2B5EF4-FFF2-40B4-BE49-F238E27FC236}">
                <a16:creationId xmlns:a16="http://schemas.microsoft.com/office/drawing/2014/main" id="{CB7B19D0-8EAC-BD9A-8D25-206B22B8A5C1}"/>
              </a:ext>
            </a:extLst>
          </p:cNvPr>
          <p:cNvSpPr/>
          <p:nvPr/>
        </p:nvSpPr>
        <p:spPr bwMode="auto">
          <a:xfrm>
            <a:off x="839416" y="1196752"/>
            <a:ext cx="1728192"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682184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83D0F-524C-422C-8642-D4DCAA85E5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A26C2-E217-1532-D3C7-CB746960B80F}"/>
              </a:ext>
            </a:extLst>
          </p:cNvPr>
          <p:cNvSpPr>
            <a:spLocks noGrp="1"/>
          </p:cNvSpPr>
          <p:nvPr>
            <p:ph type="title"/>
          </p:nvPr>
        </p:nvSpPr>
        <p:spPr>
          <a:xfrm>
            <a:off x="0" y="64708"/>
            <a:ext cx="12191999" cy="772004"/>
          </a:xfrm>
        </p:spPr>
        <p:txBody>
          <a:bodyPr/>
          <a:lstStyle/>
          <a:p>
            <a:r>
              <a:rPr lang="en-US" dirty="0"/>
              <a:t>Determinants of Clinical Benefit with Immune Checkpoint Blockade</a:t>
            </a:r>
          </a:p>
        </p:txBody>
      </p:sp>
      <p:pic>
        <p:nvPicPr>
          <p:cNvPr id="4" name="Picture 3">
            <a:extLst>
              <a:ext uri="{FF2B5EF4-FFF2-40B4-BE49-F238E27FC236}">
                <a16:creationId xmlns:a16="http://schemas.microsoft.com/office/drawing/2014/main" id="{57171594-CB20-032F-D480-F847067A87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7A2D4734-70A7-7AE9-AEBA-A29A7776245D}"/>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Ghanem P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Lung Cancer </a:t>
            </a:r>
            <a:r>
              <a:rPr kumimoji="0" lang="en-US" sz="1500" b="0" u="none" strike="noStrike" kern="1200" cap="none" spc="0" normalizeH="0" baseline="0" noProof="0" dirty="0">
                <a:ln>
                  <a:noFill/>
                </a:ln>
                <a:solidFill>
                  <a:srgbClr val="000000"/>
                </a:solidFill>
                <a:effectLst/>
                <a:uLnTx/>
                <a:uFillTx/>
                <a:latin typeface="Calibri"/>
                <a:ea typeface="+mn-ea"/>
                <a:cs typeface="+mn-cs"/>
              </a:rPr>
              <a:t>2024;25(2):109-18. </a:t>
            </a:r>
          </a:p>
        </p:txBody>
      </p:sp>
      <p:sp>
        <p:nvSpPr>
          <p:cNvPr id="7" name="AutoShape 2" descr="open-url">
            <a:hlinkClick r:id="rId3"/>
            <a:extLst>
              <a:ext uri="{FF2B5EF4-FFF2-40B4-BE49-F238E27FC236}">
                <a16:creationId xmlns:a16="http://schemas.microsoft.com/office/drawing/2014/main" id="{C782D9FE-AAC9-53FE-B99F-75DF820775C0}"/>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4EB5BB98-F712-38BE-40EA-15E6868408FB}"/>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482847EB-6964-6CE0-1BF3-FA917A8EA3FD}"/>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DFCDFC62-7BAD-270F-4BF5-D2D971A618A6}"/>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diagram of a immune response&#10;&#10;AI-generated content may be incorrect.">
            <a:extLst>
              <a:ext uri="{FF2B5EF4-FFF2-40B4-BE49-F238E27FC236}">
                <a16:creationId xmlns:a16="http://schemas.microsoft.com/office/drawing/2014/main" id="{C33F1A1C-28F6-14E8-30E0-C42CABF2019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2246362" y="764704"/>
            <a:ext cx="6945982" cy="5336648"/>
          </a:xfrm>
          <a:prstGeom prst="rect">
            <a:avLst/>
          </a:prstGeom>
        </p:spPr>
      </p:pic>
    </p:spTree>
    <p:extLst>
      <p:ext uri="{BB962C8B-B14F-4D97-AF65-F5344CB8AC3E}">
        <p14:creationId xmlns:p14="http://schemas.microsoft.com/office/powerpoint/2010/main" val="2867072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69F50-EB1E-4CD7-CF1A-A069A676B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90CF0-ADE2-9527-FCC2-F0FCCE180D30}"/>
              </a:ext>
            </a:extLst>
          </p:cNvPr>
          <p:cNvSpPr>
            <a:spLocks noGrp="1"/>
          </p:cNvSpPr>
          <p:nvPr>
            <p:ph type="title"/>
          </p:nvPr>
        </p:nvSpPr>
        <p:spPr>
          <a:xfrm>
            <a:off x="879123" y="-7300"/>
            <a:ext cx="10358967" cy="799898"/>
          </a:xfrm>
        </p:spPr>
        <p:txBody>
          <a:bodyPr/>
          <a:lstStyle/>
          <a:p>
            <a:r>
              <a:rPr lang="en-US" dirty="0"/>
              <a:t>Genomic Features by Cohort</a:t>
            </a:r>
          </a:p>
        </p:txBody>
      </p:sp>
      <p:pic>
        <p:nvPicPr>
          <p:cNvPr id="4" name="Picture 3">
            <a:extLst>
              <a:ext uri="{FF2B5EF4-FFF2-40B4-BE49-F238E27FC236}">
                <a16:creationId xmlns:a16="http://schemas.microsoft.com/office/drawing/2014/main" id="{9B8BB7BC-4D1C-FE9D-25F9-C330B5018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6193ABBC-679F-DBFA-00AB-F81CD42A0D1B}"/>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Ghanem P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Lung Cancer </a:t>
            </a:r>
            <a:r>
              <a:rPr kumimoji="0" lang="en-US" sz="1500" b="0" u="none" strike="noStrike" kern="1200" cap="none" spc="0" normalizeH="0" baseline="0" noProof="0" dirty="0">
                <a:ln>
                  <a:noFill/>
                </a:ln>
                <a:solidFill>
                  <a:srgbClr val="000000"/>
                </a:solidFill>
                <a:effectLst/>
                <a:uLnTx/>
                <a:uFillTx/>
                <a:latin typeface="Calibri"/>
                <a:ea typeface="+mn-ea"/>
                <a:cs typeface="+mn-cs"/>
              </a:rPr>
              <a:t>2024;25(2):109-18. </a:t>
            </a:r>
          </a:p>
        </p:txBody>
      </p:sp>
      <p:sp>
        <p:nvSpPr>
          <p:cNvPr id="7" name="AutoShape 2" descr="open-url">
            <a:hlinkClick r:id="rId3"/>
            <a:extLst>
              <a:ext uri="{FF2B5EF4-FFF2-40B4-BE49-F238E27FC236}">
                <a16:creationId xmlns:a16="http://schemas.microsoft.com/office/drawing/2014/main" id="{4ED92375-ED65-8199-BD29-36C5F5357A09}"/>
              </a:ext>
            </a:extLst>
          </p:cNvPr>
          <p:cNvSpPr>
            <a:spLocks noChangeAspect="1" noChangeArrowheads="1"/>
          </p:cNvSpPr>
          <p:nvPr/>
        </p:nvSpPr>
        <p:spPr bwMode="auto">
          <a:xfrm>
            <a:off x="3221663" y="-7556971"/>
            <a:ext cx="83935" cy="83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descr="rss-icon">
            <a:hlinkClick r:id="rId4"/>
            <a:extLst>
              <a:ext uri="{FF2B5EF4-FFF2-40B4-BE49-F238E27FC236}">
                <a16:creationId xmlns:a16="http://schemas.microsoft.com/office/drawing/2014/main" id="{258C3FDE-9D08-4305-4243-391211215563}"/>
              </a:ext>
            </a:extLst>
          </p:cNvPr>
          <p:cNvSpPr>
            <a:spLocks noChangeAspect="1" noChangeArrowheads="1"/>
          </p:cNvSpPr>
          <p:nvPr/>
        </p:nvSpPr>
        <p:spPr bwMode="auto">
          <a:xfrm>
            <a:off x="202786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podcasts-icon">
            <a:hlinkClick r:id="rId5"/>
            <a:extLst>
              <a:ext uri="{FF2B5EF4-FFF2-40B4-BE49-F238E27FC236}">
                <a16:creationId xmlns:a16="http://schemas.microsoft.com/office/drawing/2014/main" id="{A58D2C69-BBCD-32D6-6696-CA187DD1DC7D}"/>
              </a:ext>
            </a:extLst>
          </p:cNvPr>
          <p:cNvSpPr>
            <a:spLocks noChangeAspect="1" noChangeArrowheads="1"/>
          </p:cNvSpPr>
          <p:nvPr/>
        </p:nvSpPr>
        <p:spPr bwMode="auto">
          <a:xfrm>
            <a:off x="2646988"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5" descr="x-icon">
            <a:hlinkClick r:id="rId6"/>
            <a:extLst>
              <a:ext uri="{FF2B5EF4-FFF2-40B4-BE49-F238E27FC236}">
                <a16:creationId xmlns:a16="http://schemas.microsoft.com/office/drawing/2014/main" id="{CBB917C7-C6F6-DBFA-204F-77E2EBB093DA}"/>
              </a:ext>
            </a:extLst>
          </p:cNvPr>
          <p:cNvSpPr>
            <a:spLocks noChangeAspect="1" noChangeArrowheads="1"/>
          </p:cNvSpPr>
          <p:nvPr/>
        </p:nvSpPr>
        <p:spPr bwMode="auto">
          <a:xfrm>
            <a:off x="3266113" y="-5636096"/>
            <a:ext cx="209839" cy="2098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diagram of a number of patients&#10;&#10;AI-generated content may be incorrect.">
            <a:extLst>
              <a:ext uri="{FF2B5EF4-FFF2-40B4-BE49-F238E27FC236}">
                <a16:creationId xmlns:a16="http://schemas.microsoft.com/office/drawing/2014/main" id="{52F0C121-050E-F853-B592-739C6B5201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2438089" y="792598"/>
            <a:ext cx="7315822" cy="5251934"/>
          </a:xfrm>
          <a:prstGeom prst="rect">
            <a:avLst/>
          </a:prstGeom>
        </p:spPr>
      </p:pic>
    </p:spTree>
    <p:extLst>
      <p:ext uri="{BB962C8B-B14F-4D97-AF65-F5344CB8AC3E}">
        <p14:creationId xmlns:p14="http://schemas.microsoft.com/office/powerpoint/2010/main" val="15320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DE5C7-E332-DB61-9BF6-1350BAE83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C3BC3-4695-12D7-C36C-95B8AB9A45B9}"/>
              </a:ext>
            </a:extLst>
          </p:cNvPr>
          <p:cNvSpPr>
            <a:spLocks noGrp="1"/>
          </p:cNvSpPr>
          <p:nvPr>
            <p:ph type="title"/>
          </p:nvPr>
        </p:nvSpPr>
        <p:spPr>
          <a:xfrm>
            <a:off x="916516" y="2857500"/>
            <a:ext cx="10358967" cy="1143000"/>
          </a:xfrm>
        </p:spPr>
        <p:txBody>
          <a:bodyPr/>
          <a:lstStyle/>
          <a:p>
            <a:r>
              <a:rPr lang="en-US" sz="3600" dirty="0"/>
              <a:t>QUESTIONS?</a:t>
            </a:r>
          </a:p>
        </p:txBody>
      </p:sp>
    </p:spTree>
    <p:extLst>
      <p:ext uri="{BB962C8B-B14F-4D97-AF65-F5344CB8AC3E}">
        <p14:creationId xmlns:p14="http://schemas.microsoft.com/office/powerpoint/2010/main" val="975466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1CA42-2CB6-6249-25BE-428B5F54F24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59F6CC9-6BCE-FA3E-71EB-6466DF4A02C5}"/>
              </a:ext>
            </a:extLst>
          </p:cNvPr>
          <p:cNvSpPr/>
          <p:nvPr/>
        </p:nvSpPr>
        <p:spPr bwMode="auto">
          <a:xfrm>
            <a:off x="371364" y="3645024"/>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D21EC0F-6882-DA33-8CC8-318FAA38081F}"/>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19503BD0-65BC-11D8-21E0-4511BCBFC0FB}"/>
              </a:ext>
            </a:extLst>
          </p:cNvPr>
          <p:cNvSpPr>
            <a:spLocks noGrp="1"/>
          </p:cNvSpPr>
          <p:nvPr>
            <p:ph idx="1"/>
          </p:nvPr>
        </p:nvSpPr>
        <p:spPr>
          <a:xfrm>
            <a:off x="911424" y="1484784"/>
            <a:ext cx="9774980" cy="2736304"/>
          </a:xfrm>
        </p:spPr>
        <p:txBody>
          <a:bodyPr/>
          <a:lstStyle/>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The Boards </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Immune Checkpoint Inhibition for Localized Non-Small Cell Lung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Cancer (NSCLC)</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chemeClr val="bg1"/>
                </a:solidFill>
                <a:latin typeface="Calibri" panose="020F0502020204030204" pitchFamily="34" charset="0"/>
                <a:cs typeface="Calibri" panose="020F0502020204030204" pitchFamily="34" charset="0"/>
              </a:rPr>
              <a:t>MODULE 3: </a:t>
            </a:r>
            <a:r>
              <a:rPr lang="en-US" sz="2400" dirty="0">
                <a:solidFill>
                  <a:schemeClr val="bg1"/>
                </a:solidFill>
                <a:cs typeface="Times New Roman" panose="02020603050405020304" pitchFamily="18" charset="0"/>
              </a:rPr>
              <a:t>Antibody-Drug Conjugates</a:t>
            </a:r>
            <a:endParaRPr lang="en-US" sz="2400" dirty="0">
              <a:solidFill>
                <a:schemeClr val="bg1"/>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cs typeface="Times New Roman" panose="02020603050405020304" pitchFamily="18" charset="0"/>
              </a:rPr>
              <a:t>Journal Club with Dr Levy </a:t>
            </a:r>
          </a:p>
        </p:txBody>
      </p:sp>
    </p:spTree>
    <p:extLst>
      <p:ext uri="{BB962C8B-B14F-4D97-AF65-F5344CB8AC3E}">
        <p14:creationId xmlns:p14="http://schemas.microsoft.com/office/powerpoint/2010/main" val="356238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AC846-39BA-8E58-FB48-F968F0CB1D1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29147B8-435B-E724-DE10-29483C1158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pic>
        <p:nvPicPr>
          <p:cNvPr id="5" name="Picture 4" descr="A close-up of a document&#10;&#10;AI-generated content may be incorrect.">
            <a:extLst>
              <a:ext uri="{FF2B5EF4-FFF2-40B4-BE49-F238E27FC236}">
                <a16:creationId xmlns:a16="http://schemas.microsoft.com/office/drawing/2014/main" id="{DFD7007C-B546-6582-D6D1-3E196D398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720" y="548680"/>
            <a:ext cx="9492559" cy="5267918"/>
          </a:xfrm>
          <a:prstGeom prst="rect">
            <a:avLst/>
          </a:prstGeom>
        </p:spPr>
      </p:pic>
      <p:sp>
        <p:nvSpPr>
          <p:cNvPr id="18" name="TextBox 17">
            <a:extLst>
              <a:ext uri="{FF2B5EF4-FFF2-40B4-BE49-F238E27FC236}">
                <a16:creationId xmlns:a16="http://schemas.microsoft.com/office/drawing/2014/main" id="{92EDCF8E-CD60-2151-6E51-4B19275506CE}"/>
              </a:ext>
            </a:extLst>
          </p:cNvPr>
          <p:cNvSpPr txBox="1"/>
          <p:nvPr/>
        </p:nvSpPr>
        <p:spPr>
          <a:xfrm>
            <a:off x="5519936" y="5301208"/>
            <a:ext cx="5147691" cy="400110"/>
          </a:xfrm>
          <a:prstGeom prst="rect">
            <a:avLst/>
          </a:prstGeom>
          <a:noFill/>
        </p:spPr>
        <p:txBody>
          <a:bodyPr wrap="none" rtlCol="0">
            <a:spAutoFit/>
          </a:bodyPr>
          <a:lstStyle/>
          <a:p>
            <a:r>
              <a:rPr lang="en-US" sz="2000" b="0" i="1" dirty="0">
                <a:solidFill>
                  <a:schemeClr val="tx1"/>
                </a:solidFill>
              </a:rPr>
              <a:t>Clin Adv Hematol Oncol </a:t>
            </a:r>
            <a:r>
              <a:rPr lang="en-US" sz="2000" b="0" dirty="0">
                <a:solidFill>
                  <a:schemeClr val="tx1"/>
                </a:solidFill>
              </a:rPr>
              <a:t>2024;22(5):217-26.</a:t>
            </a:r>
          </a:p>
        </p:txBody>
      </p:sp>
    </p:spTree>
    <p:extLst>
      <p:ext uri="{BB962C8B-B14F-4D97-AF65-F5344CB8AC3E}">
        <p14:creationId xmlns:p14="http://schemas.microsoft.com/office/powerpoint/2010/main" val="542792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1AA1F-072A-0B4F-4171-348843ECDB9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981326F-8D8F-3888-3049-835CA5FE30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pic>
        <p:nvPicPr>
          <p:cNvPr id="3" name="Picture 2" descr="A close-up of a white background&#10;&#10;AI-generated content may be incorrect.">
            <a:extLst>
              <a:ext uri="{FF2B5EF4-FFF2-40B4-BE49-F238E27FC236}">
                <a16:creationId xmlns:a16="http://schemas.microsoft.com/office/drawing/2014/main" id="{257828AA-FEA7-006F-71AC-AD466DAA5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798" y="1135072"/>
            <a:ext cx="10252403" cy="3655895"/>
          </a:xfrm>
          <a:prstGeom prst="rect">
            <a:avLst/>
          </a:prstGeom>
        </p:spPr>
      </p:pic>
      <p:sp>
        <p:nvSpPr>
          <p:cNvPr id="18" name="TextBox 17">
            <a:extLst>
              <a:ext uri="{FF2B5EF4-FFF2-40B4-BE49-F238E27FC236}">
                <a16:creationId xmlns:a16="http://schemas.microsoft.com/office/drawing/2014/main" id="{CEA53012-1038-1308-7309-EA435074DC4A}"/>
              </a:ext>
            </a:extLst>
          </p:cNvPr>
          <p:cNvSpPr txBox="1"/>
          <p:nvPr/>
        </p:nvSpPr>
        <p:spPr>
          <a:xfrm>
            <a:off x="5397469" y="4376466"/>
            <a:ext cx="5856090" cy="400110"/>
          </a:xfrm>
          <a:prstGeom prst="rect">
            <a:avLst/>
          </a:prstGeom>
          <a:noFill/>
        </p:spPr>
        <p:txBody>
          <a:bodyPr wrap="none" rtlCol="0">
            <a:spAutoFit/>
          </a:bodyPr>
          <a:lstStyle/>
          <a:p>
            <a:r>
              <a:rPr lang="en-US" sz="2000" b="0" i="1" dirty="0">
                <a:solidFill>
                  <a:schemeClr val="tx1"/>
                </a:solidFill>
              </a:rPr>
              <a:t>Am Soc Clin Oncol Educ Book </a:t>
            </a:r>
            <a:r>
              <a:rPr lang="en-US" sz="2000" b="0" dirty="0">
                <a:solidFill>
                  <a:schemeClr val="tx1"/>
                </a:solidFill>
              </a:rPr>
              <a:t>2023;43:e389968. </a:t>
            </a:r>
          </a:p>
        </p:txBody>
      </p:sp>
    </p:spTree>
    <p:extLst>
      <p:ext uri="{BB962C8B-B14F-4D97-AF65-F5344CB8AC3E}">
        <p14:creationId xmlns:p14="http://schemas.microsoft.com/office/powerpoint/2010/main" val="3126095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C5C08-4ED1-88AD-1CBF-1A6405F410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EA6BC-2AFE-2467-F027-43AB32E592A1}"/>
              </a:ext>
            </a:extLst>
          </p:cNvPr>
          <p:cNvSpPr>
            <a:spLocks noGrp="1"/>
          </p:cNvSpPr>
          <p:nvPr>
            <p:ph type="title"/>
          </p:nvPr>
        </p:nvSpPr>
        <p:spPr>
          <a:xfrm>
            <a:off x="609600" y="272549"/>
            <a:ext cx="10972800" cy="1143000"/>
          </a:xfrm>
        </p:spPr>
        <p:txBody>
          <a:bodyPr>
            <a:normAutofit/>
          </a:bodyPr>
          <a:lstStyle/>
          <a:p>
            <a:r>
              <a:rPr lang="en-US" dirty="0"/>
              <a:t>Datopotamab Deruxtecan vs Docetaxel in NSCLC</a:t>
            </a:r>
            <a:br>
              <a:rPr lang="en-US" sz="4000" dirty="0"/>
            </a:br>
            <a:r>
              <a:rPr lang="en-US" sz="2800" i="1" dirty="0"/>
              <a:t>TROPION-Lung01: Study Design</a:t>
            </a:r>
          </a:p>
        </p:txBody>
      </p:sp>
      <p:grpSp>
        <p:nvGrpSpPr>
          <p:cNvPr id="21" name="object 18">
            <a:extLst>
              <a:ext uri="{FF2B5EF4-FFF2-40B4-BE49-F238E27FC236}">
                <a16:creationId xmlns:a16="http://schemas.microsoft.com/office/drawing/2014/main" id="{558883EC-0E61-29A7-413C-5F3DC26CFB74}"/>
              </a:ext>
            </a:extLst>
          </p:cNvPr>
          <p:cNvGrpSpPr/>
          <p:nvPr/>
        </p:nvGrpSpPr>
        <p:grpSpPr>
          <a:xfrm>
            <a:off x="3934980" y="3356294"/>
            <a:ext cx="618912" cy="616373"/>
            <a:chOff x="2557017" y="1575561"/>
            <a:chExt cx="464184" cy="462280"/>
          </a:xfrm>
          <a:solidFill>
            <a:schemeClr val="bg1"/>
          </a:solidFill>
        </p:grpSpPr>
        <p:sp>
          <p:nvSpPr>
            <p:cNvPr id="22" name="object 19">
              <a:extLst>
                <a:ext uri="{FF2B5EF4-FFF2-40B4-BE49-F238E27FC236}">
                  <a16:creationId xmlns:a16="http://schemas.microsoft.com/office/drawing/2014/main" id="{C3EE6258-ED16-BDD9-8054-C5A05D72C8BC}"/>
                </a:ext>
              </a:extLst>
            </p:cNvPr>
            <p:cNvSpPr/>
            <p:nvPr/>
          </p:nvSpPr>
          <p:spPr>
            <a:xfrm>
              <a:off x="2563367" y="1581911"/>
              <a:ext cx="451484" cy="449580"/>
            </a:xfrm>
            <a:custGeom>
              <a:avLst/>
              <a:gdLst/>
              <a:ahLst/>
              <a:cxnLst/>
              <a:rect l="l" t="t" r="r" b="b"/>
              <a:pathLst>
                <a:path w="451485" h="449580">
                  <a:moveTo>
                    <a:pt x="225552" y="0"/>
                  </a:moveTo>
                  <a:lnTo>
                    <a:pt x="180093" y="4567"/>
                  </a:lnTo>
                  <a:lnTo>
                    <a:pt x="137754" y="17665"/>
                  </a:lnTo>
                  <a:lnTo>
                    <a:pt x="99441" y="38392"/>
                  </a:lnTo>
                  <a:lnTo>
                    <a:pt x="66060" y="65841"/>
                  </a:lnTo>
                  <a:lnTo>
                    <a:pt x="38519" y="99110"/>
                  </a:lnTo>
                  <a:lnTo>
                    <a:pt x="17724" y="137293"/>
                  </a:lnTo>
                  <a:lnTo>
                    <a:pt x="4582" y="179488"/>
                  </a:lnTo>
                  <a:lnTo>
                    <a:pt x="0" y="224789"/>
                  </a:lnTo>
                  <a:lnTo>
                    <a:pt x="4582" y="270091"/>
                  </a:lnTo>
                  <a:lnTo>
                    <a:pt x="17724" y="312286"/>
                  </a:lnTo>
                  <a:lnTo>
                    <a:pt x="38519" y="350469"/>
                  </a:lnTo>
                  <a:lnTo>
                    <a:pt x="66060" y="383738"/>
                  </a:lnTo>
                  <a:lnTo>
                    <a:pt x="99441" y="411187"/>
                  </a:lnTo>
                  <a:lnTo>
                    <a:pt x="137754" y="431914"/>
                  </a:lnTo>
                  <a:lnTo>
                    <a:pt x="180093" y="445012"/>
                  </a:lnTo>
                  <a:lnTo>
                    <a:pt x="225552" y="449579"/>
                  </a:lnTo>
                  <a:lnTo>
                    <a:pt x="271010" y="445012"/>
                  </a:lnTo>
                  <a:lnTo>
                    <a:pt x="313349" y="431914"/>
                  </a:lnTo>
                  <a:lnTo>
                    <a:pt x="351662" y="411187"/>
                  </a:lnTo>
                  <a:lnTo>
                    <a:pt x="385043" y="383738"/>
                  </a:lnTo>
                  <a:lnTo>
                    <a:pt x="412584" y="350469"/>
                  </a:lnTo>
                  <a:lnTo>
                    <a:pt x="433379" y="312286"/>
                  </a:lnTo>
                  <a:lnTo>
                    <a:pt x="446521" y="270091"/>
                  </a:lnTo>
                  <a:lnTo>
                    <a:pt x="451104" y="224789"/>
                  </a:lnTo>
                  <a:lnTo>
                    <a:pt x="446521" y="179488"/>
                  </a:lnTo>
                  <a:lnTo>
                    <a:pt x="433379" y="137293"/>
                  </a:lnTo>
                  <a:lnTo>
                    <a:pt x="412584" y="99110"/>
                  </a:lnTo>
                  <a:lnTo>
                    <a:pt x="385043" y="65841"/>
                  </a:lnTo>
                  <a:lnTo>
                    <a:pt x="351662" y="38392"/>
                  </a:lnTo>
                  <a:lnTo>
                    <a:pt x="313349" y="17665"/>
                  </a:lnTo>
                  <a:lnTo>
                    <a:pt x="271010" y="4567"/>
                  </a:lnTo>
                  <a:lnTo>
                    <a:pt x="225552" y="0"/>
                  </a:lnTo>
                  <a:close/>
                </a:path>
              </a:pathLst>
            </a:custGeom>
            <a:gr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23" name="object 20">
              <a:extLst>
                <a:ext uri="{FF2B5EF4-FFF2-40B4-BE49-F238E27FC236}">
                  <a16:creationId xmlns:a16="http://schemas.microsoft.com/office/drawing/2014/main" id="{C3319764-3CCA-4D66-AC8C-5CFDBEF3205B}"/>
                </a:ext>
              </a:extLst>
            </p:cNvPr>
            <p:cNvSpPr/>
            <p:nvPr/>
          </p:nvSpPr>
          <p:spPr>
            <a:xfrm>
              <a:off x="2563367" y="1581911"/>
              <a:ext cx="451484" cy="449580"/>
            </a:xfrm>
            <a:custGeom>
              <a:avLst/>
              <a:gdLst/>
              <a:ahLst/>
              <a:cxnLst/>
              <a:rect l="l" t="t" r="r" b="b"/>
              <a:pathLst>
                <a:path w="451485" h="449580">
                  <a:moveTo>
                    <a:pt x="0" y="224789"/>
                  </a:moveTo>
                  <a:lnTo>
                    <a:pt x="4582" y="179488"/>
                  </a:lnTo>
                  <a:lnTo>
                    <a:pt x="17724" y="137293"/>
                  </a:lnTo>
                  <a:lnTo>
                    <a:pt x="38519" y="99110"/>
                  </a:lnTo>
                  <a:lnTo>
                    <a:pt x="66060" y="65841"/>
                  </a:lnTo>
                  <a:lnTo>
                    <a:pt x="99441" y="38392"/>
                  </a:lnTo>
                  <a:lnTo>
                    <a:pt x="137754" y="17665"/>
                  </a:lnTo>
                  <a:lnTo>
                    <a:pt x="180093" y="4567"/>
                  </a:lnTo>
                  <a:lnTo>
                    <a:pt x="225552" y="0"/>
                  </a:lnTo>
                  <a:lnTo>
                    <a:pt x="271010" y="4567"/>
                  </a:lnTo>
                  <a:lnTo>
                    <a:pt x="313349" y="17665"/>
                  </a:lnTo>
                  <a:lnTo>
                    <a:pt x="351662" y="38392"/>
                  </a:lnTo>
                  <a:lnTo>
                    <a:pt x="385043" y="65841"/>
                  </a:lnTo>
                  <a:lnTo>
                    <a:pt x="412584" y="99110"/>
                  </a:lnTo>
                  <a:lnTo>
                    <a:pt x="433379" y="137293"/>
                  </a:lnTo>
                  <a:lnTo>
                    <a:pt x="446521" y="179488"/>
                  </a:lnTo>
                  <a:lnTo>
                    <a:pt x="451104" y="224789"/>
                  </a:lnTo>
                  <a:lnTo>
                    <a:pt x="446521" y="270091"/>
                  </a:lnTo>
                  <a:lnTo>
                    <a:pt x="433379" y="312286"/>
                  </a:lnTo>
                  <a:lnTo>
                    <a:pt x="412584" y="350469"/>
                  </a:lnTo>
                  <a:lnTo>
                    <a:pt x="385043" y="383738"/>
                  </a:lnTo>
                  <a:lnTo>
                    <a:pt x="351662" y="411187"/>
                  </a:lnTo>
                  <a:lnTo>
                    <a:pt x="313349" y="431914"/>
                  </a:lnTo>
                  <a:lnTo>
                    <a:pt x="271010" y="445012"/>
                  </a:lnTo>
                  <a:lnTo>
                    <a:pt x="225552" y="449579"/>
                  </a:lnTo>
                  <a:lnTo>
                    <a:pt x="180093" y="445012"/>
                  </a:lnTo>
                  <a:lnTo>
                    <a:pt x="137754" y="431914"/>
                  </a:lnTo>
                  <a:lnTo>
                    <a:pt x="99441" y="411187"/>
                  </a:lnTo>
                  <a:lnTo>
                    <a:pt x="66060" y="383738"/>
                  </a:lnTo>
                  <a:lnTo>
                    <a:pt x="38519" y="350469"/>
                  </a:lnTo>
                  <a:lnTo>
                    <a:pt x="17724" y="312286"/>
                  </a:lnTo>
                  <a:lnTo>
                    <a:pt x="4582" y="270091"/>
                  </a:lnTo>
                  <a:lnTo>
                    <a:pt x="0" y="224789"/>
                  </a:lnTo>
                  <a:close/>
                </a:path>
              </a:pathLst>
            </a:custGeom>
            <a:grpFill/>
            <a:ln w="12699">
              <a:solidFill>
                <a:srgbClr val="363B4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grpSp>
        <p:nvGrpSpPr>
          <p:cNvPr id="24" name="object 6">
            <a:extLst>
              <a:ext uri="{FF2B5EF4-FFF2-40B4-BE49-F238E27FC236}">
                <a16:creationId xmlns:a16="http://schemas.microsoft.com/office/drawing/2014/main" id="{E7CC23B9-D0F5-4CE9-64E4-8343EA2CA887}"/>
              </a:ext>
            </a:extLst>
          </p:cNvPr>
          <p:cNvGrpSpPr/>
          <p:nvPr/>
        </p:nvGrpSpPr>
        <p:grpSpPr>
          <a:xfrm>
            <a:off x="1063552" y="1777669"/>
            <a:ext cx="2466457" cy="4030523"/>
            <a:chOff x="417322" y="616969"/>
            <a:chExt cx="1593215" cy="2376805"/>
          </a:xfrm>
          <a:solidFill>
            <a:srgbClr val="F2F2F2">
              <a:alpha val="50196"/>
            </a:srgbClr>
          </a:solidFill>
        </p:grpSpPr>
        <p:sp>
          <p:nvSpPr>
            <p:cNvPr id="25" name="object 7">
              <a:extLst>
                <a:ext uri="{FF2B5EF4-FFF2-40B4-BE49-F238E27FC236}">
                  <a16:creationId xmlns:a16="http://schemas.microsoft.com/office/drawing/2014/main" id="{1004A29A-9849-CCDB-5F5B-4BEC5E1DD201}"/>
                </a:ext>
              </a:extLst>
            </p:cNvPr>
            <p:cNvSpPr/>
            <p:nvPr/>
          </p:nvSpPr>
          <p:spPr>
            <a:xfrm>
              <a:off x="423672" y="623319"/>
              <a:ext cx="1580515" cy="2364105"/>
            </a:xfrm>
            <a:prstGeom prst="rect">
              <a:avLst/>
            </a:prstGeom>
            <a:grpFill/>
            <a:ln w="28575">
              <a:solidFill>
                <a:schemeClr val="tx2">
                  <a:lumMod val="75000"/>
                  <a:lumOff val="25000"/>
                </a:schemeClr>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26" name="object 8">
              <a:extLst>
                <a:ext uri="{FF2B5EF4-FFF2-40B4-BE49-F238E27FC236}">
                  <a16:creationId xmlns:a16="http://schemas.microsoft.com/office/drawing/2014/main" id="{B283FD90-BAD1-385F-BF2A-F7D470500CED}"/>
                </a:ext>
              </a:extLst>
            </p:cNvPr>
            <p:cNvSpPr/>
            <p:nvPr/>
          </p:nvSpPr>
          <p:spPr>
            <a:xfrm>
              <a:off x="423672" y="623319"/>
              <a:ext cx="1580515" cy="2364105"/>
            </a:xfrm>
            <a:prstGeom prst="rect">
              <a:avLst/>
            </a:prstGeom>
            <a:grpFill/>
            <a:ln w="28575">
              <a:solidFill>
                <a:schemeClr val="tx2">
                  <a:lumMod val="75000"/>
                  <a:lumOff val="25000"/>
                </a:schemeClr>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sp>
        <p:nvSpPr>
          <p:cNvPr id="27" name="object 9">
            <a:extLst>
              <a:ext uri="{FF2B5EF4-FFF2-40B4-BE49-F238E27FC236}">
                <a16:creationId xmlns:a16="http://schemas.microsoft.com/office/drawing/2014/main" id="{E6DF5EF6-4AE2-FB39-5607-190B1A9A999C}"/>
              </a:ext>
            </a:extLst>
          </p:cNvPr>
          <p:cNvSpPr txBox="1"/>
          <p:nvPr/>
        </p:nvSpPr>
        <p:spPr>
          <a:xfrm>
            <a:off x="1165627" y="2020452"/>
            <a:ext cx="2254959" cy="3618939"/>
          </a:xfrm>
          <a:prstGeom prst="rect">
            <a:avLst/>
          </a:prstGeom>
        </p:spPr>
        <p:txBody>
          <a:bodyPr vert="horz" wrap="square" lIns="0" tIns="17780" rIns="0" bIns="0" rtlCol="0">
            <a:spAutoFit/>
          </a:bodyPr>
          <a:lstStyle/>
          <a:p>
            <a:pPr marL="50799" marR="0" lvl="0" indent="0" algn="l" defTabSz="1219170" rtl="0" eaLnBrk="1" fontAlgn="auto" latinLnBrk="0" hangingPunct="1">
              <a:lnSpc>
                <a:spcPct val="100000"/>
              </a:lnSpc>
              <a:spcBef>
                <a:spcPts val="140"/>
              </a:spcBef>
              <a:spcAft>
                <a:spcPts val="60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
                  <a:solidFill>
                    <a:srgbClr val="000000"/>
                  </a:solidFill>
                </a:uFill>
                <a:latin typeface="Arial"/>
                <a:ea typeface="+mn-ea"/>
                <a:cs typeface="Arial Narrow"/>
              </a:rPr>
              <a:t>Key Eligibility Criteria</a:t>
            </a:r>
            <a:endParaRPr kumimoji="0" sz="1400" b="0" i="0" u="none" strike="noStrike" kern="0" cap="none" spc="0" normalizeH="0" baseline="0" noProof="0" dirty="0">
              <a:ln>
                <a:noFill/>
              </a:ln>
              <a:solidFill>
                <a:sysClr val="windowText" lastClr="000000"/>
              </a:solidFill>
              <a:effectLst/>
              <a:uLnTx/>
              <a:uFillTx/>
              <a:latin typeface="Arial"/>
              <a:ea typeface="+mn-ea"/>
              <a:cs typeface="Arial Narrow"/>
            </a:endParaRPr>
          </a:p>
          <a:p>
            <a:pPr marL="206582" marR="68578" lvl="0" indent="-156629" algn="l" defTabSz="1219170" rtl="0" eaLnBrk="1" fontAlgn="auto" latinLnBrk="0" hangingPunct="1">
              <a:lnSpc>
                <a:spcPct val="100000"/>
              </a:lnSpc>
              <a:spcBef>
                <a:spcPts val="7"/>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NSCLC (stage IIIB, IIIC, or IV)</a:t>
            </a:r>
            <a:endParaRPr kumimoji="0" sz="1000" b="0" i="0" u="none" strike="noStrike" kern="0" cap="none" spc="0" normalizeH="0" baseline="0" noProof="0" dirty="0">
              <a:ln>
                <a:noFill/>
              </a:ln>
              <a:solidFill>
                <a:sysClr val="windowText" lastClr="000000"/>
              </a:solidFill>
              <a:effectLst/>
              <a:uLnTx/>
              <a:uFillTx/>
              <a:latin typeface="Arial"/>
              <a:ea typeface="+mn-ea"/>
              <a:cs typeface="Arial Narrow"/>
            </a:endParaRPr>
          </a:p>
          <a:p>
            <a:pPr marL="206582" marR="88898" lvl="0"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ECOG PS of 0 or 1</a:t>
            </a:r>
          </a:p>
          <a:p>
            <a:pPr marL="206582" marR="88898" lvl="0"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No prior docetaxel</a:t>
            </a:r>
          </a:p>
          <a:p>
            <a:pPr marL="206582" marR="88898" lvl="0"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Without actionable genomic alterations</a:t>
            </a:r>
          </a:p>
          <a:p>
            <a:pPr marL="663782" marR="88898" lvl="1"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1 or 2 prior lines, including platinum CT and anti–PD-(L)1 mAb therapy</a:t>
            </a:r>
          </a:p>
          <a:p>
            <a:pPr marL="206582" marR="88898" lvl="0"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With actionable genomic alterations</a:t>
            </a:r>
          </a:p>
          <a:p>
            <a:pPr marL="663782" marR="88898" lvl="1"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Positive for EGFR, ALK, NTRK, BRAF, ROS1, MET  exon 14 skipping, or RET</a:t>
            </a:r>
          </a:p>
          <a:p>
            <a:pPr marL="663782" marR="88898" lvl="1" indent="-156629" algn="l" defTabSz="1219170" rtl="0" eaLnBrk="1" fontAlgn="auto" latinLnBrk="0" hangingPunct="1">
              <a:lnSpc>
                <a:spcPct val="100000"/>
              </a:lnSpc>
              <a:spcBef>
                <a:spcPts val="0"/>
              </a:spcBef>
              <a:spcAft>
                <a:spcPts val="600"/>
              </a:spcAft>
              <a:buClrTx/>
              <a:buSzTx/>
              <a:buFont typeface="Arial"/>
              <a:buChar char="•"/>
              <a:tabLst>
                <a:tab pos="206582" algn="l"/>
              </a:tabLst>
              <a:defRPr/>
            </a:pPr>
            <a:r>
              <a:rPr kumimoji="0" lang="en-US" sz="1000" b="0" i="0" u="none" strike="noStrike" kern="0" cap="none" spc="0" normalizeH="0" baseline="0" noProof="0" dirty="0">
                <a:ln>
                  <a:noFill/>
                </a:ln>
                <a:solidFill>
                  <a:sysClr val="windowText" lastClr="000000"/>
                </a:solidFill>
                <a:effectLst/>
                <a:uLnTx/>
                <a:uFillTx/>
                <a:latin typeface="Arial"/>
                <a:ea typeface="+mn-ea"/>
                <a:cs typeface="Arial Narrow"/>
              </a:rPr>
              <a:t>1 or 2 prior approved targeted therapies + platinum-based CT, and ≤ 1 anti–PD-(L)1 mAb</a:t>
            </a:r>
            <a:endParaRPr kumimoji="0" sz="1000" b="0" i="0" u="none" strike="noStrike" kern="0" cap="none" spc="0" normalizeH="0" baseline="0" noProof="0" dirty="0">
              <a:ln>
                <a:noFill/>
              </a:ln>
              <a:solidFill>
                <a:sysClr val="windowText" lastClr="000000"/>
              </a:solidFill>
              <a:effectLst/>
              <a:uLnTx/>
              <a:uFillTx/>
              <a:latin typeface="Arial"/>
              <a:ea typeface="+mn-ea"/>
              <a:cs typeface="Arial Narrow"/>
            </a:endParaRPr>
          </a:p>
        </p:txBody>
      </p:sp>
      <p:sp>
        <p:nvSpPr>
          <p:cNvPr id="28" name="object 21">
            <a:extLst>
              <a:ext uri="{FF2B5EF4-FFF2-40B4-BE49-F238E27FC236}">
                <a16:creationId xmlns:a16="http://schemas.microsoft.com/office/drawing/2014/main" id="{60403A7B-668C-EC33-A602-9C5AFD10DA29}"/>
              </a:ext>
            </a:extLst>
          </p:cNvPr>
          <p:cNvSpPr txBox="1"/>
          <p:nvPr/>
        </p:nvSpPr>
        <p:spPr>
          <a:xfrm>
            <a:off x="4120780" y="3399065"/>
            <a:ext cx="245533" cy="448841"/>
          </a:xfrm>
          <a:prstGeom prst="rect">
            <a:avLst/>
          </a:prstGeom>
        </p:spPr>
        <p:txBody>
          <a:bodyPr vert="horz" wrap="square" lIns="0" tIns="17780" rIns="0" bIns="0" rtlCol="0">
            <a:spAutoFit/>
          </a:bodyPr>
          <a:lstStyle/>
          <a:p>
            <a:pPr marL="16933" marR="6773" lvl="0" indent="52492" algn="l" defTabSz="1219170" rtl="0" eaLnBrk="1" fontAlgn="auto" latinLnBrk="0" hangingPunct="1">
              <a:lnSpc>
                <a:spcPct val="100000"/>
              </a:lnSpc>
              <a:spcBef>
                <a:spcPts val="140"/>
              </a:spcBef>
              <a:spcAft>
                <a:spcPts val="0"/>
              </a:spcAft>
              <a:buClrTx/>
              <a:buSzTx/>
              <a:buFontTx/>
              <a:buNone/>
              <a:tabLst/>
              <a:defRPr/>
            </a:pPr>
            <a:r>
              <a:rPr kumimoji="0" sz="1400" b="1" i="0" u="none" strike="noStrike" kern="0" cap="none" spc="-67" normalizeH="0" baseline="0" noProof="0" dirty="0">
                <a:ln>
                  <a:noFill/>
                </a:ln>
                <a:solidFill>
                  <a:sysClr val="windowText" lastClr="000000"/>
                </a:solidFill>
                <a:effectLst/>
                <a:uLnTx/>
                <a:uFillTx/>
                <a:latin typeface="Arial Narrow"/>
                <a:ea typeface="+mn-ea"/>
                <a:cs typeface="Arial Narrow"/>
              </a:rPr>
              <a:t>R</a:t>
            </a:r>
            <a:r>
              <a:rPr kumimoji="0" sz="1400" b="1" i="0" u="none" strike="noStrike" kern="0" cap="none" spc="-33" normalizeH="0" baseline="0" noProof="0" dirty="0">
                <a:ln>
                  <a:noFill/>
                </a:ln>
                <a:solidFill>
                  <a:sysClr val="windowText" lastClr="000000"/>
                </a:solidFill>
                <a:effectLst/>
                <a:uLnTx/>
                <a:uFillTx/>
                <a:latin typeface="Arial Narrow"/>
                <a:ea typeface="+mn-ea"/>
                <a:cs typeface="Arial Narrow"/>
              </a:rPr>
              <a:t> 1:1</a:t>
            </a:r>
            <a:endParaRPr kumimoji="0" sz="14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29" name="object 25">
            <a:extLst>
              <a:ext uri="{FF2B5EF4-FFF2-40B4-BE49-F238E27FC236}">
                <a16:creationId xmlns:a16="http://schemas.microsoft.com/office/drawing/2014/main" id="{D201DE91-D1E0-E72D-AD80-464D28D02AD1}"/>
              </a:ext>
            </a:extLst>
          </p:cNvPr>
          <p:cNvSpPr/>
          <p:nvPr/>
        </p:nvSpPr>
        <p:spPr>
          <a:xfrm>
            <a:off x="4245200" y="2701317"/>
            <a:ext cx="266700" cy="659553"/>
          </a:xfrm>
          <a:custGeom>
            <a:avLst/>
            <a:gdLst/>
            <a:ahLst/>
            <a:cxnLst/>
            <a:rect l="l" t="t" r="r" b="b"/>
            <a:pathLst>
              <a:path w="200025" h="494665">
                <a:moveTo>
                  <a:pt x="0" y="494550"/>
                </a:moveTo>
                <a:lnTo>
                  <a:pt x="0" y="0"/>
                </a:lnTo>
                <a:lnTo>
                  <a:pt x="199948" y="0"/>
                </a:lnTo>
              </a:path>
            </a:pathLst>
          </a:custGeom>
          <a:ln w="38099">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30" name="object 26">
            <a:extLst>
              <a:ext uri="{FF2B5EF4-FFF2-40B4-BE49-F238E27FC236}">
                <a16:creationId xmlns:a16="http://schemas.microsoft.com/office/drawing/2014/main" id="{DA502411-7ECF-B7E4-56E2-0A656308A793}"/>
              </a:ext>
            </a:extLst>
          </p:cNvPr>
          <p:cNvSpPr/>
          <p:nvPr/>
        </p:nvSpPr>
        <p:spPr>
          <a:xfrm>
            <a:off x="4486402" y="2625113"/>
            <a:ext cx="152400" cy="152400"/>
          </a:xfrm>
          <a:custGeom>
            <a:avLst/>
            <a:gdLst/>
            <a:ahLst/>
            <a:cxnLst/>
            <a:rect l="l" t="t" r="r" b="b"/>
            <a:pathLst>
              <a:path w="114300" h="114300">
                <a:moveTo>
                  <a:pt x="0" y="0"/>
                </a:moveTo>
                <a:lnTo>
                  <a:pt x="0" y="114300"/>
                </a:lnTo>
                <a:lnTo>
                  <a:pt x="114300" y="57150"/>
                </a:lnTo>
                <a:lnTo>
                  <a:pt x="0" y="0"/>
                </a:lnTo>
                <a:close/>
              </a:path>
            </a:pathLst>
          </a:custGeom>
          <a:solidFill>
            <a:srgbClr val="1B2F5E"/>
          </a:solidFill>
          <a:ln>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31" name="object 27">
            <a:extLst>
              <a:ext uri="{FF2B5EF4-FFF2-40B4-BE49-F238E27FC236}">
                <a16:creationId xmlns:a16="http://schemas.microsoft.com/office/drawing/2014/main" id="{B317DCF9-3988-F355-628F-5B55C4ADB2F2}"/>
              </a:ext>
            </a:extLst>
          </p:cNvPr>
          <p:cNvSpPr/>
          <p:nvPr/>
        </p:nvSpPr>
        <p:spPr>
          <a:xfrm>
            <a:off x="4245200" y="3965217"/>
            <a:ext cx="260773" cy="662940"/>
          </a:xfrm>
          <a:custGeom>
            <a:avLst/>
            <a:gdLst/>
            <a:ahLst/>
            <a:cxnLst/>
            <a:rect l="l" t="t" r="r" b="b"/>
            <a:pathLst>
              <a:path w="195580" h="497205">
                <a:moveTo>
                  <a:pt x="0" y="0"/>
                </a:moveTo>
                <a:lnTo>
                  <a:pt x="0" y="497014"/>
                </a:lnTo>
                <a:lnTo>
                  <a:pt x="195008" y="497014"/>
                </a:lnTo>
              </a:path>
            </a:pathLst>
          </a:custGeom>
          <a:ln w="38100">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32" name="object 28">
            <a:extLst>
              <a:ext uri="{FF2B5EF4-FFF2-40B4-BE49-F238E27FC236}">
                <a16:creationId xmlns:a16="http://schemas.microsoft.com/office/drawing/2014/main" id="{D25BA681-C69E-282F-D26A-74ACDAD31558}"/>
              </a:ext>
            </a:extLst>
          </p:cNvPr>
          <p:cNvSpPr/>
          <p:nvPr/>
        </p:nvSpPr>
        <p:spPr>
          <a:xfrm>
            <a:off x="4479820" y="4551699"/>
            <a:ext cx="152400" cy="152400"/>
          </a:xfrm>
          <a:custGeom>
            <a:avLst/>
            <a:gdLst/>
            <a:ahLst/>
            <a:cxnLst/>
            <a:rect l="l" t="t" r="r" b="b"/>
            <a:pathLst>
              <a:path w="114300" h="114300">
                <a:moveTo>
                  <a:pt x="0" y="0"/>
                </a:moveTo>
                <a:lnTo>
                  <a:pt x="0" y="114300"/>
                </a:lnTo>
                <a:lnTo>
                  <a:pt x="114300" y="57150"/>
                </a:lnTo>
                <a:lnTo>
                  <a:pt x="0" y="0"/>
                </a:lnTo>
                <a:close/>
              </a:path>
            </a:pathLst>
          </a:custGeom>
          <a:solidFill>
            <a:srgbClr val="1B2F5E"/>
          </a:solidFill>
          <a:ln>
            <a:solidFill>
              <a:schemeClr val="tx1"/>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cxnSp>
        <p:nvCxnSpPr>
          <p:cNvPr id="33" name="Straight Connector 32">
            <a:extLst>
              <a:ext uri="{FF2B5EF4-FFF2-40B4-BE49-F238E27FC236}">
                <a16:creationId xmlns:a16="http://schemas.microsoft.com/office/drawing/2014/main" id="{12339DA9-4F65-8C8A-725D-7078D676D38C}"/>
              </a:ext>
            </a:extLst>
          </p:cNvPr>
          <p:cNvCxnSpPr>
            <a:cxnSpLocks/>
          </p:cNvCxnSpPr>
          <p:nvPr/>
        </p:nvCxnSpPr>
        <p:spPr>
          <a:xfrm>
            <a:off x="3520178" y="3664481"/>
            <a:ext cx="423269" cy="0"/>
          </a:xfrm>
          <a:prstGeom prst="line">
            <a:avLst/>
          </a:prstGeom>
          <a:ln w="38100">
            <a:solidFill>
              <a:srgbClr val="1B2F5E"/>
            </a:solidFill>
          </a:ln>
          <a:effectLst/>
        </p:spPr>
        <p:style>
          <a:lnRef idx="2">
            <a:schemeClr val="accent1"/>
          </a:lnRef>
          <a:fillRef idx="0">
            <a:schemeClr val="accent1"/>
          </a:fillRef>
          <a:effectRef idx="1">
            <a:schemeClr val="accent1"/>
          </a:effectRef>
          <a:fontRef idx="minor">
            <a:schemeClr val="tx1"/>
          </a:fontRef>
        </p:style>
      </p:cxnSp>
      <p:sp>
        <p:nvSpPr>
          <p:cNvPr id="34" name="object 22">
            <a:extLst>
              <a:ext uri="{FF2B5EF4-FFF2-40B4-BE49-F238E27FC236}">
                <a16:creationId xmlns:a16="http://schemas.microsoft.com/office/drawing/2014/main" id="{CAE0E392-C07F-ED7B-C726-E00D9DDCA1CC}"/>
              </a:ext>
            </a:extLst>
          </p:cNvPr>
          <p:cNvSpPr txBox="1"/>
          <p:nvPr/>
        </p:nvSpPr>
        <p:spPr>
          <a:xfrm>
            <a:off x="3601325" y="3131854"/>
            <a:ext cx="740387"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0" cap="none" spc="-13" normalizeH="0" baseline="0" noProof="0" dirty="0">
                <a:ln>
                  <a:noFill/>
                </a:ln>
                <a:solidFill>
                  <a:sysClr val="windowText" lastClr="000000"/>
                </a:solidFill>
                <a:effectLst/>
                <a:uLnTx/>
                <a:uFillTx/>
                <a:latin typeface="Arial Narrow"/>
                <a:ea typeface="+mn-ea"/>
                <a:cs typeface="Arial Narrow"/>
              </a:rPr>
              <a:t>N</a:t>
            </a:r>
            <a:r>
              <a:rPr kumimoji="0" lang="en-US" sz="1000" b="0" i="0" u="none" strike="noStrike" kern="0" cap="none" spc="-13" normalizeH="0" baseline="0" noProof="0" dirty="0">
                <a:ln>
                  <a:noFill/>
                </a:ln>
                <a:solidFill>
                  <a:sysClr val="windowText" lastClr="000000"/>
                </a:solidFill>
                <a:effectLst/>
                <a:uLnTx/>
                <a:uFillTx/>
                <a:latin typeface="Arial Narrow"/>
                <a:ea typeface="+mn-ea"/>
                <a:cs typeface="Arial Narrow"/>
              </a:rPr>
              <a:t> </a:t>
            </a:r>
            <a:r>
              <a:rPr kumimoji="0" sz="1600" b="0" i="0" u="none" strike="noStrike" kern="0" cap="none" spc="-13" normalizeH="0" baseline="0" noProof="0" dirty="0">
                <a:ln>
                  <a:noFill/>
                </a:ln>
                <a:solidFill>
                  <a:sysClr val="windowText" lastClr="000000"/>
                </a:solidFill>
                <a:effectLst/>
                <a:uLnTx/>
                <a:uFillTx/>
                <a:latin typeface="Arial Narrow"/>
                <a:ea typeface="+mn-ea"/>
                <a:cs typeface="Arial Narrow"/>
              </a:rPr>
              <a:t>=</a:t>
            </a:r>
            <a:r>
              <a:rPr kumimoji="0" lang="en-US" sz="1000" b="0" i="0" u="none" strike="noStrike" kern="0" cap="none" spc="-13" normalizeH="0" baseline="0" noProof="0" dirty="0">
                <a:ln>
                  <a:noFill/>
                </a:ln>
                <a:solidFill>
                  <a:sysClr val="windowText" lastClr="000000"/>
                </a:solidFill>
                <a:effectLst/>
                <a:uLnTx/>
                <a:uFillTx/>
                <a:latin typeface="Arial Narrow"/>
                <a:ea typeface="+mn-ea"/>
                <a:cs typeface="Arial Narrow"/>
              </a:rPr>
              <a:t> </a:t>
            </a:r>
            <a:r>
              <a:rPr kumimoji="0" lang="en-US" sz="1600" b="0" i="0" u="none" strike="noStrike" kern="0" cap="none" spc="-13" normalizeH="0" baseline="0" noProof="0" dirty="0">
                <a:ln>
                  <a:noFill/>
                </a:ln>
                <a:solidFill>
                  <a:sysClr val="windowText" lastClr="000000"/>
                </a:solidFill>
                <a:effectLst/>
                <a:uLnTx/>
                <a:uFillTx/>
                <a:latin typeface="Arial Narrow"/>
                <a:ea typeface="+mn-ea"/>
                <a:cs typeface="Arial Narrow"/>
              </a:rPr>
              <a:t>590</a:t>
            </a:r>
            <a:endParaRPr kumimoji="0" sz="16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grpSp>
        <p:nvGrpSpPr>
          <p:cNvPr id="35" name="object 10">
            <a:extLst>
              <a:ext uri="{FF2B5EF4-FFF2-40B4-BE49-F238E27FC236}">
                <a16:creationId xmlns:a16="http://schemas.microsoft.com/office/drawing/2014/main" id="{DA3FE6C8-0967-7078-4FF0-35E3CFE376C1}"/>
              </a:ext>
            </a:extLst>
          </p:cNvPr>
          <p:cNvGrpSpPr/>
          <p:nvPr/>
        </p:nvGrpSpPr>
        <p:grpSpPr>
          <a:xfrm>
            <a:off x="4632220" y="2085054"/>
            <a:ext cx="2956006" cy="1215616"/>
            <a:chOff x="3078226" y="673350"/>
            <a:chExt cx="2137410" cy="820419"/>
          </a:xfrm>
          <a:solidFill>
            <a:schemeClr val="accent2"/>
          </a:solidFill>
        </p:grpSpPr>
        <p:sp>
          <p:nvSpPr>
            <p:cNvPr id="36" name="object 11">
              <a:extLst>
                <a:ext uri="{FF2B5EF4-FFF2-40B4-BE49-F238E27FC236}">
                  <a16:creationId xmlns:a16="http://schemas.microsoft.com/office/drawing/2014/main" id="{1406240D-D4D4-64F7-3A0A-F0F0199D4876}"/>
                </a:ext>
              </a:extLst>
            </p:cNvPr>
            <p:cNvSpPr/>
            <p:nvPr/>
          </p:nvSpPr>
          <p:spPr>
            <a:xfrm>
              <a:off x="3084576" y="679700"/>
              <a:ext cx="2124710" cy="807720"/>
            </a:xfrm>
            <a:prstGeom prst="rect">
              <a:avLst/>
            </a:prstGeom>
            <a:grpFill/>
            <a:ln>
              <a:solidFill>
                <a:schemeClr val="accent5">
                  <a:lumMod val="75000"/>
                </a:schemeClr>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37" name="object 12">
              <a:extLst>
                <a:ext uri="{FF2B5EF4-FFF2-40B4-BE49-F238E27FC236}">
                  <a16:creationId xmlns:a16="http://schemas.microsoft.com/office/drawing/2014/main" id="{CA55B7A2-BFB3-C033-D190-2D2A77604985}"/>
                </a:ext>
              </a:extLst>
            </p:cNvPr>
            <p:cNvSpPr/>
            <p:nvPr/>
          </p:nvSpPr>
          <p:spPr>
            <a:xfrm>
              <a:off x="3084576" y="679700"/>
              <a:ext cx="2124710" cy="807720"/>
            </a:xfrm>
            <a:prstGeom prst="rect">
              <a:avLst/>
            </a:prstGeom>
            <a:grpFill/>
            <a:ln w="12700">
              <a:solidFill>
                <a:schemeClr val="accent5">
                  <a:lumMod val="75000"/>
                </a:schemeClr>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sp>
        <p:nvSpPr>
          <p:cNvPr id="38" name="object 13">
            <a:extLst>
              <a:ext uri="{FF2B5EF4-FFF2-40B4-BE49-F238E27FC236}">
                <a16:creationId xmlns:a16="http://schemas.microsoft.com/office/drawing/2014/main" id="{A7537E88-0E01-CF47-2378-1F3BE737A2EC}"/>
              </a:ext>
            </a:extLst>
          </p:cNvPr>
          <p:cNvSpPr txBox="1"/>
          <p:nvPr/>
        </p:nvSpPr>
        <p:spPr>
          <a:xfrm>
            <a:off x="4658712" y="2252778"/>
            <a:ext cx="2797387" cy="761812"/>
          </a:xfrm>
          <a:prstGeom prst="rect">
            <a:avLst/>
          </a:prstGeom>
        </p:spPr>
        <p:txBody>
          <a:bodyPr vert="horz" wrap="square" lIns="0" tIns="17780" rIns="0" bIns="0" rtlCol="0">
            <a:spAutoFit/>
          </a:bodyPr>
          <a:lstStyle/>
          <a:p>
            <a:pPr marL="0" marR="0" lvl="0" indent="0" algn="ctr" defTabSz="1219170" rtl="0" eaLnBrk="1" fontAlgn="auto" latinLnBrk="0" hangingPunct="1">
              <a:lnSpc>
                <a:spcPct val="100000"/>
              </a:lnSpc>
              <a:spcBef>
                <a:spcPts val="14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Arial Narrow"/>
              </a:rPr>
              <a:t>Dato-DXd</a:t>
            </a:r>
            <a:endParaRPr kumimoji="0" lang="en-US" sz="1400" b="0" i="0" u="none" strike="noStrike" kern="0" cap="none" spc="0" normalizeH="0" baseline="0" noProof="0" dirty="0">
              <a:ln>
                <a:noFill/>
              </a:ln>
              <a:solidFill>
                <a:sysClr val="windowText" lastClr="000000"/>
              </a:solidFill>
              <a:effectLst/>
              <a:uLnTx/>
              <a:uFillTx/>
              <a:latin typeface="Arial"/>
              <a:ea typeface="+mn-ea"/>
              <a:cs typeface="Arial Narrow"/>
            </a:endParaRPr>
          </a:p>
          <a:p>
            <a:pPr marL="0" marR="0" lvl="0" indent="0" algn="ctr" defTabSz="1219170" rtl="0" eaLnBrk="1" fontAlgn="auto" latinLnBrk="0" hangingPunct="1">
              <a:lnSpc>
                <a:spcPct val="100000"/>
              </a:lnSpc>
              <a:spcBef>
                <a:spcPts val="14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Narrow"/>
              </a:rPr>
              <a:t>6 mg/kg IV Q3W</a:t>
            </a:r>
          </a:p>
          <a:p>
            <a:pPr marL="0" marR="0" lvl="0" indent="0" algn="ctr" defTabSz="1219170" rtl="0" eaLnBrk="1" fontAlgn="auto" latinLnBrk="0" hangingPunct="1">
              <a:lnSpc>
                <a:spcPct val="100000"/>
              </a:lnSpc>
              <a:spcBef>
                <a:spcPts val="14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Narrow"/>
              </a:rPr>
              <a:t>(n = 299)</a:t>
            </a:r>
            <a:endParaRPr kumimoji="0" sz="1867" b="0" i="0" u="none" strike="noStrike" kern="0" cap="none" spc="0" normalizeH="0" baseline="0" noProof="0" dirty="0">
              <a:ln>
                <a:noFill/>
              </a:ln>
              <a:solidFill>
                <a:srgbClr val="FFFFFF"/>
              </a:solidFill>
              <a:effectLst/>
              <a:uLnTx/>
              <a:uFillTx/>
              <a:latin typeface="Arial"/>
              <a:ea typeface="+mn-ea"/>
              <a:cs typeface="Arial Narrow"/>
            </a:endParaRPr>
          </a:p>
        </p:txBody>
      </p:sp>
      <p:grpSp>
        <p:nvGrpSpPr>
          <p:cNvPr id="39" name="object 10">
            <a:extLst>
              <a:ext uri="{FF2B5EF4-FFF2-40B4-BE49-F238E27FC236}">
                <a16:creationId xmlns:a16="http://schemas.microsoft.com/office/drawing/2014/main" id="{17312A7F-8CC6-61E5-1B10-7D24954E7ED0}"/>
              </a:ext>
            </a:extLst>
          </p:cNvPr>
          <p:cNvGrpSpPr/>
          <p:nvPr/>
        </p:nvGrpSpPr>
        <p:grpSpPr>
          <a:xfrm>
            <a:off x="4632220" y="3672132"/>
            <a:ext cx="2964814" cy="1290154"/>
            <a:chOff x="3078226" y="673350"/>
            <a:chExt cx="2137410" cy="820419"/>
          </a:xfrm>
          <a:solidFill>
            <a:srgbClr val="346691"/>
          </a:solidFill>
        </p:grpSpPr>
        <p:sp>
          <p:nvSpPr>
            <p:cNvPr id="40" name="object 11">
              <a:extLst>
                <a:ext uri="{FF2B5EF4-FFF2-40B4-BE49-F238E27FC236}">
                  <a16:creationId xmlns:a16="http://schemas.microsoft.com/office/drawing/2014/main" id="{D60B4E64-4C74-0DB0-BCE7-883275E6DE87}"/>
                </a:ext>
              </a:extLst>
            </p:cNvPr>
            <p:cNvSpPr/>
            <p:nvPr/>
          </p:nvSpPr>
          <p:spPr>
            <a:xfrm>
              <a:off x="3084576" y="679700"/>
              <a:ext cx="2124710" cy="807720"/>
            </a:xfrm>
            <a:prstGeom prst="rect">
              <a:avLst/>
            </a:prstGeom>
            <a:grpFill/>
            <a:ln>
              <a:solidFill>
                <a:schemeClr val="accent5">
                  <a:lumMod val="75000"/>
                </a:schemeClr>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41" name="object 12">
              <a:extLst>
                <a:ext uri="{FF2B5EF4-FFF2-40B4-BE49-F238E27FC236}">
                  <a16:creationId xmlns:a16="http://schemas.microsoft.com/office/drawing/2014/main" id="{640AE1EA-F7E6-D917-C058-0E5AB2275AF3}"/>
                </a:ext>
              </a:extLst>
            </p:cNvPr>
            <p:cNvSpPr/>
            <p:nvPr/>
          </p:nvSpPr>
          <p:spPr>
            <a:xfrm>
              <a:off x="3084576" y="679700"/>
              <a:ext cx="2124710" cy="807720"/>
            </a:xfrm>
            <a:prstGeom prst="rect">
              <a:avLst/>
            </a:prstGeom>
            <a:grpFill/>
            <a:ln w="12700">
              <a:solidFill>
                <a:schemeClr val="accent5">
                  <a:lumMod val="75000"/>
                </a:schemeClr>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sp>
        <p:nvSpPr>
          <p:cNvPr id="42" name="object 13">
            <a:extLst>
              <a:ext uri="{FF2B5EF4-FFF2-40B4-BE49-F238E27FC236}">
                <a16:creationId xmlns:a16="http://schemas.microsoft.com/office/drawing/2014/main" id="{F3CC1A02-4154-53BD-3C00-C5DEC9E599FE}"/>
              </a:ext>
            </a:extLst>
          </p:cNvPr>
          <p:cNvSpPr txBox="1"/>
          <p:nvPr/>
        </p:nvSpPr>
        <p:spPr>
          <a:xfrm>
            <a:off x="4690962" y="3964201"/>
            <a:ext cx="2797387" cy="761812"/>
          </a:xfrm>
          <a:prstGeom prst="rect">
            <a:avLst/>
          </a:prstGeom>
        </p:spPr>
        <p:txBody>
          <a:bodyPr vert="horz" wrap="square" lIns="0" tIns="17780" rIns="0" bIns="0" rtlCol="0">
            <a:spAutoFit/>
          </a:bodyPr>
          <a:lstStyle/>
          <a:p>
            <a:pPr marL="0" marR="0" lvl="0" indent="0" algn="ctr" defTabSz="1219170" rtl="0" eaLnBrk="1" fontAlgn="auto" latinLnBrk="0" hangingPunct="1">
              <a:lnSpc>
                <a:spcPct val="100000"/>
              </a:lnSpc>
              <a:spcBef>
                <a:spcPts val="14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Arial Narrow"/>
              </a:rPr>
              <a:t>Docetaxel</a:t>
            </a:r>
          </a:p>
          <a:p>
            <a:pPr marL="0" marR="0" lvl="0" indent="0" algn="ctr" defTabSz="1219170" rtl="0" eaLnBrk="1" fontAlgn="auto" latinLnBrk="0" hangingPunct="1">
              <a:lnSpc>
                <a:spcPct val="100000"/>
              </a:lnSpc>
              <a:spcBef>
                <a:spcPts val="14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Narrow"/>
              </a:rPr>
              <a:t>75 mg/m</a:t>
            </a:r>
            <a:r>
              <a:rPr kumimoji="0" lang="en-US" sz="1400" b="0" i="0" u="none" strike="noStrike" kern="0" cap="none" spc="0" normalizeH="0" baseline="30000" noProof="0" dirty="0">
                <a:ln>
                  <a:noFill/>
                </a:ln>
                <a:solidFill>
                  <a:srgbClr val="FFFFFF"/>
                </a:solidFill>
                <a:effectLst/>
                <a:uLnTx/>
                <a:uFillTx/>
                <a:latin typeface="Arial"/>
                <a:ea typeface="+mn-ea"/>
                <a:cs typeface="Arial Narrow"/>
              </a:rPr>
              <a:t>2 </a:t>
            </a:r>
            <a:r>
              <a:rPr kumimoji="0" lang="en-US" sz="1400" b="0" i="0" u="none" strike="noStrike" kern="0" cap="none" spc="0" normalizeH="0" baseline="0" noProof="0" dirty="0">
                <a:ln>
                  <a:noFill/>
                </a:ln>
                <a:solidFill>
                  <a:srgbClr val="FFFFFF"/>
                </a:solidFill>
                <a:effectLst/>
                <a:uLnTx/>
                <a:uFillTx/>
                <a:latin typeface="Arial"/>
                <a:ea typeface="+mn-ea"/>
                <a:cs typeface="Arial Narrow"/>
              </a:rPr>
              <a:t>Q3W</a:t>
            </a:r>
          </a:p>
          <a:p>
            <a:pPr marL="0" marR="0" lvl="0" indent="0" algn="ctr" defTabSz="1219170" rtl="0" eaLnBrk="1" fontAlgn="auto" latinLnBrk="0" hangingPunct="1">
              <a:lnSpc>
                <a:spcPct val="100000"/>
              </a:lnSpc>
              <a:spcBef>
                <a:spcPts val="14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Arial Narrow"/>
              </a:rPr>
              <a:t>(n = 305)</a:t>
            </a:r>
            <a:endParaRPr kumimoji="0" lang="en-US" sz="1867" b="0" i="0" u="none" strike="noStrike" kern="0" cap="none" spc="0" normalizeH="0" baseline="0" noProof="0" dirty="0">
              <a:ln>
                <a:noFill/>
              </a:ln>
              <a:solidFill>
                <a:srgbClr val="FFFFFF"/>
              </a:solidFill>
              <a:effectLst/>
              <a:uLnTx/>
              <a:uFillTx/>
              <a:latin typeface="Arial"/>
              <a:ea typeface="+mn-ea"/>
              <a:cs typeface="Arial Narrow"/>
            </a:endParaRPr>
          </a:p>
        </p:txBody>
      </p:sp>
      <p:sp>
        <p:nvSpPr>
          <p:cNvPr id="46" name="object 33">
            <a:extLst>
              <a:ext uri="{FF2B5EF4-FFF2-40B4-BE49-F238E27FC236}">
                <a16:creationId xmlns:a16="http://schemas.microsoft.com/office/drawing/2014/main" id="{C52866AA-9784-9FE8-5DD3-E2C81AE9A730}"/>
              </a:ext>
            </a:extLst>
          </p:cNvPr>
          <p:cNvSpPr txBox="1"/>
          <p:nvPr/>
        </p:nvSpPr>
        <p:spPr>
          <a:xfrm>
            <a:off x="4562602" y="5163125"/>
            <a:ext cx="4823352" cy="551433"/>
          </a:xfrm>
          <a:prstGeom prst="rect">
            <a:avLst/>
          </a:prstGeom>
        </p:spPr>
        <p:txBody>
          <a:bodyPr vert="horz" wrap="square" lIns="0" tIns="17780" rIns="0" bIns="0" rtlCol="0">
            <a:spAutoFit/>
          </a:bodyPr>
          <a:lstStyle/>
          <a:p>
            <a:pPr marL="16933" marR="6773" lvl="0" indent="54185" algn="just" defTabSz="1219170" rtl="0" eaLnBrk="1" fontAlgn="auto" latinLnBrk="0" hangingPunct="1">
              <a:lnSpc>
                <a:spcPct val="100000"/>
              </a:lnSpc>
              <a:spcBef>
                <a:spcPts val="140"/>
              </a:spcBef>
              <a:spcAft>
                <a:spcPts val="0"/>
              </a:spcAft>
              <a:buClrTx/>
              <a:buSzTx/>
              <a:buFontTx/>
              <a:buNone/>
              <a:tabLst/>
              <a:defRPr/>
            </a:pPr>
            <a:r>
              <a:rPr kumimoji="0" lang="en-US" sz="1100" b="0" i="1" u="none" strike="noStrike" kern="0" cap="none" spc="-13" normalizeH="0" baseline="0" noProof="0" dirty="0">
                <a:ln>
                  <a:noFill/>
                </a:ln>
                <a:solidFill>
                  <a:sysClr val="windowText" lastClr="000000"/>
                </a:solidFill>
                <a:effectLst/>
                <a:uLnTx/>
                <a:uFillTx/>
                <a:latin typeface="Arial"/>
                <a:ea typeface="+mn-ea"/>
                <a:cs typeface="Arial Narrow"/>
              </a:rPr>
              <a:t>Stratification by </a:t>
            </a:r>
          </a:p>
          <a:p>
            <a:pPr marL="188383" marR="6773" lvl="0" indent="-171450" algn="just" defTabSz="1219170"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100" b="0" i="1" u="none" strike="noStrike" kern="0" cap="none" spc="-13" normalizeH="0" baseline="0" noProof="0" dirty="0">
                <a:ln>
                  <a:noFill/>
                </a:ln>
                <a:solidFill>
                  <a:sysClr val="windowText" lastClr="000000"/>
                </a:solidFill>
                <a:effectLst/>
                <a:uLnTx/>
                <a:uFillTx/>
                <a:latin typeface="Arial"/>
                <a:ea typeface="+mn-ea"/>
                <a:cs typeface="Arial Narrow"/>
              </a:rPr>
              <a:t>Histology (actionable genomic alteration)</a:t>
            </a:r>
          </a:p>
          <a:p>
            <a:pPr marL="188383" marR="6773" lvl="0" indent="-171450" algn="just" defTabSz="1219170"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100" b="0" i="1" u="none" strike="noStrike" kern="0" cap="none" spc="-13" normalizeH="0" baseline="0" noProof="0" dirty="0">
                <a:ln>
                  <a:noFill/>
                </a:ln>
                <a:solidFill>
                  <a:sysClr val="windowText" lastClr="000000"/>
                </a:solidFill>
                <a:effectLst/>
                <a:uLnTx/>
                <a:uFillTx/>
                <a:latin typeface="Arial"/>
                <a:ea typeface="+mn-ea"/>
                <a:cs typeface="Arial Narrow"/>
              </a:rPr>
              <a:t>Anti-PD-(L)1 mAb included in most recent prior therapy, geography</a:t>
            </a:r>
          </a:p>
        </p:txBody>
      </p:sp>
      <p:graphicFrame>
        <p:nvGraphicFramePr>
          <p:cNvPr id="47" name="Table 32">
            <a:extLst>
              <a:ext uri="{FF2B5EF4-FFF2-40B4-BE49-F238E27FC236}">
                <a16:creationId xmlns:a16="http://schemas.microsoft.com/office/drawing/2014/main" id="{2F1B66F3-1189-FCF4-8A95-AE54C0627DAC}"/>
              </a:ext>
            </a:extLst>
          </p:cNvPr>
          <p:cNvGraphicFramePr>
            <a:graphicFrameLocks noGrp="1"/>
          </p:cNvGraphicFramePr>
          <p:nvPr/>
        </p:nvGraphicFramePr>
        <p:xfrm>
          <a:off x="8719862" y="2333031"/>
          <a:ext cx="2712832" cy="2509520"/>
        </p:xfrm>
        <a:graphic>
          <a:graphicData uri="http://schemas.openxmlformats.org/drawingml/2006/table">
            <a:tbl>
              <a:tblPr firstRow="1" bandRow="1">
                <a:tableStyleId>{7E9639D4-E3E2-4D34-9284-5A2195B3D0D7}</a:tableStyleId>
              </a:tblPr>
              <a:tblGrid>
                <a:gridCol w="2712832">
                  <a:extLst>
                    <a:ext uri="{9D8B030D-6E8A-4147-A177-3AD203B41FA5}">
                      <a16:colId xmlns:a16="http://schemas.microsoft.com/office/drawing/2014/main" val="2216149580"/>
                    </a:ext>
                  </a:extLst>
                </a:gridCol>
              </a:tblGrid>
              <a:tr h="370840">
                <a:tc>
                  <a:txBody>
                    <a:bodyPr/>
                    <a:lstStyle/>
                    <a:p>
                      <a:r>
                        <a:rPr lang="en-US" sz="1200" dirty="0"/>
                        <a:t>Primary Endpoints</a:t>
                      </a:r>
                    </a:p>
                  </a:txBody>
                  <a:tcPr>
                    <a:solidFill>
                      <a:schemeClr val="tx2">
                        <a:lumMod val="50000"/>
                        <a:lumOff val="50000"/>
                      </a:schemeClr>
                    </a:solidFill>
                  </a:tcPr>
                </a:tc>
                <a:extLst>
                  <a:ext uri="{0D108BD9-81ED-4DB2-BD59-A6C34878D82A}">
                    <a16:rowId xmlns:a16="http://schemas.microsoft.com/office/drawing/2014/main" val="530635441"/>
                  </a:ext>
                </a:extLst>
              </a:tr>
              <a:tr h="370840">
                <a:tc>
                  <a:txBody>
                    <a:bodyPr/>
                    <a:lstStyle/>
                    <a:p>
                      <a:pPr marL="171450" indent="-171450">
                        <a:spcBef>
                          <a:spcPts val="600"/>
                        </a:spcBef>
                        <a:buFont typeface="Arial" panose="020B0604020202020204" pitchFamily="34" charset="0"/>
                        <a:buChar char="•"/>
                      </a:pPr>
                      <a:r>
                        <a:rPr lang="en-US" sz="1200" dirty="0">
                          <a:solidFill>
                            <a:schemeClr val="tx1"/>
                          </a:solidFill>
                        </a:rPr>
                        <a:t>PFS assessed by BICR, per RECIST v1.1</a:t>
                      </a:r>
                    </a:p>
                    <a:p>
                      <a:pPr marL="171450" indent="-171450">
                        <a:spcBef>
                          <a:spcPts val="600"/>
                        </a:spcBef>
                        <a:buFont typeface="Arial" panose="020B0604020202020204" pitchFamily="34" charset="0"/>
                        <a:buChar char="•"/>
                      </a:pPr>
                      <a:r>
                        <a:rPr lang="en-US" sz="1200" dirty="0">
                          <a:solidFill>
                            <a:schemeClr val="tx1"/>
                          </a:solidFill>
                        </a:rPr>
                        <a:t>OS</a:t>
                      </a:r>
                    </a:p>
                    <a:p>
                      <a:pPr marL="171450" indent="-171450">
                        <a:spcBef>
                          <a:spcPts val="600"/>
                        </a:spcBef>
                        <a:buFont typeface="Arial" panose="020B0604020202020204" pitchFamily="34" charset="0"/>
                        <a:buChar char="•"/>
                      </a:pPr>
                      <a:endParaRPr lang="en-US" sz="1200" dirty="0">
                        <a:solidFill>
                          <a:schemeClr val="tx1"/>
                        </a:solidFill>
                      </a:endParaRPr>
                    </a:p>
                  </a:txBody>
                  <a:tcPr>
                    <a:solidFill>
                      <a:schemeClr val="bg1"/>
                    </a:solidFill>
                  </a:tcPr>
                </a:tc>
                <a:extLst>
                  <a:ext uri="{0D108BD9-81ED-4DB2-BD59-A6C34878D82A}">
                    <a16:rowId xmlns:a16="http://schemas.microsoft.com/office/drawing/2014/main" val="86147329"/>
                  </a:ext>
                </a:extLst>
              </a:tr>
              <a:tr h="370840">
                <a:tc>
                  <a:txBody>
                    <a:bodyPr/>
                    <a:lstStyle/>
                    <a:p>
                      <a:r>
                        <a:rPr lang="en-US" sz="1200" b="1" dirty="0">
                          <a:solidFill>
                            <a:schemeClr val="bg1"/>
                          </a:solidFill>
                          <a:ea typeface="Yu Mincho" panose="02020400000000000000" pitchFamily="18" charset="-128"/>
                          <a:cs typeface="Arial" panose="020B0604020202020204" pitchFamily="34" charset="0"/>
                        </a:rPr>
                        <a:t>Key Secondary Endpoints</a:t>
                      </a:r>
                      <a:endParaRPr lang="en-US" sz="1200" dirty="0"/>
                    </a:p>
                  </a:txBody>
                  <a:tcPr>
                    <a:solidFill>
                      <a:schemeClr val="tx2">
                        <a:lumMod val="50000"/>
                        <a:lumOff val="50000"/>
                      </a:schemeClr>
                    </a:solidFill>
                  </a:tcPr>
                </a:tc>
                <a:extLst>
                  <a:ext uri="{0D108BD9-81ED-4DB2-BD59-A6C34878D82A}">
                    <a16:rowId xmlns:a16="http://schemas.microsoft.com/office/drawing/2014/main" val="1238249461"/>
                  </a:ext>
                </a:extLst>
              </a:tr>
              <a:tr h="281614">
                <a:tc>
                  <a:txBody>
                    <a:bodyPr/>
                    <a:lstStyle/>
                    <a:p>
                      <a:pPr marL="171450" indent="-171450">
                        <a:spcBef>
                          <a:spcPts val="600"/>
                        </a:spcBef>
                        <a:buFont typeface="Arial" panose="020B0604020202020204" pitchFamily="34" charset="0"/>
                        <a:buChar char="•"/>
                      </a:pPr>
                      <a:r>
                        <a:rPr lang="en-US" sz="1200" dirty="0"/>
                        <a:t>ORR by BICR</a:t>
                      </a:r>
                    </a:p>
                    <a:p>
                      <a:pPr marL="171450" indent="-171450">
                        <a:spcBef>
                          <a:spcPts val="600"/>
                        </a:spcBef>
                        <a:buFont typeface="Arial" panose="020B0604020202020204" pitchFamily="34" charset="0"/>
                        <a:buChar char="•"/>
                      </a:pPr>
                      <a:r>
                        <a:rPr lang="en-US" sz="1200" dirty="0"/>
                        <a:t>DOR by BICR</a:t>
                      </a:r>
                    </a:p>
                    <a:p>
                      <a:pPr marL="171450" indent="-171450">
                        <a:spcBef>
                          <a:spcPts val="600"/>
                        </a:spcBef>
                        <a:buFont typeface="Arial" panose="020B0604020202020204" pitchFamily="34" charset="0"/>
                        <a:buChar char="•"/>
                      </a:pPr>
                      <a:r>
                        <a:rPr lang="en-US" sz="1200" dirty="0"/>
                        <a:t>Safety</a:t>
                      </a:r>
                    </a:p>
                  </a:txBody>
                  <a:tcPr>
                    <a:solidFill>
                      <a:schemeClr val="bg1"/>
                    </a:solidFill>
                  </a:tcPr>
                </a:tc>
                <a:extLst>
                  <a:ext uri="{0D108BD9-81ED-4DB2-BD59-A6C34878D82A}">
                    <a16:rowId xmlns:a16="http://schemas.microsoft.com/office/drawing/2014/main" val="673027225"/>
                  </a:ext>
                </a:extLst>
              </a:tr>
            </a:tbl>
          </a:graphicData>
        </a:graphic>
      </p:graphicFrame>
      <p:sp>
        <p:nvSpPr>
          <p:cNvPr id="6" name="Text Placeholder 5">
            <a:extLst>
              <a:ext uri="{FF2B5EF4-FFF2-40B4-BE49-F238E27FC236}">
                <a16:creationId xmlns:a16="http://schemas.microsoft.com/office/drawing/2014/main" id="{149DC740-A1BA-45FC-9998-2FA7A70466A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256301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9CA46-7EF1-B0C8-0086-CA14A233953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15519A0-C23D-7351-8544-40F68A0740D0}"/>
              </a:ext>
            </a:extLst>
          </p:cNvPr>
          <p:cNvSpPr>
            <a:spLocks noGrp="1"/>
          </p:cNvSpPr>
          <p:nvPr>
            <p:ph type="body" sz="quarter" idx="13"/>
          </p:nvPr>
        </p:nvSpPr>
        <p:spPr/>
        <p:txBody>
          <a:bodyPr/>
          <a:lstStyle/>
          <a:p>
            <a:r>
              <a:rPr lang="en-US" dirty="0">
                <a:solidFill>
                  <a:schemeClr val="bg1">
                    <a:lumMod val="50000"/>
                  </a:schemeClr>
                </a:solidFill>
              </a:rPr>
              <a:t>Ahn MJ J Clin Oncol. 2025</a:t>
            </a:r>
          </a:p>
        </p:txBody>
      </p:sp>
      <p:sp>
        <p:nvSpPr>
          <p:cNvPr id="13" name="Rectangle 12">
            <a:extLst>
              <a:ext uri="{FF2B5EF4-FFF2-40B4-BE49-F238E27FC236}">
                <a16:creationId xmlns:a16="http://schemas.microsoft.com/office/drawing/2014/main" id="{1C91E031-8832-71B2-599D-225248CD6D88}"/>
              </a:ext>
            </a:extLst>
          </p:cNvPr>
          <p:cNvSpPr/>
          <p:nvPr/>
        </p:nvSpPr>
        <p:spPr>
          <a:xfrm>
            <a:off x="6056909" y="2539166"/>
            <a:ext cx="234617" cy="2464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C971B433-822B-3580-C51A-BCF84C01DAA9}"/>
              </a:ext>
            </a:extLst>
          </p:cNvPr>
          <p:cNvSpPr/>
          <p:nvPr/>
        </p:nvSpPr>
        <p:spPr>
          <a:xfrm>
            <a:off x="5939600" y="4437347"/>
            <a:ext cx="234617" cy="2464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itle 1">
            <a:extLst>
              <a:ext uri="{FF2B5EF4-FFF2-40B4-BE49-F238E27FC236}">
                <a16:creationId xmlns:a16="http://schemas.microsoft.com/office/drawing/2014/main" id="{0B73DF55-9536-F8D1-120C-11C04C871E10}"/>
              </a:ext>
            </a:extLst>
          </p:cNvPr>
          <p:cNvSpPr>
            <a:spLocks noGrp="1"/>
          </p:cNvSpPr>
          <p:nvPr>
            <p:ph type="title"/>
          </p:nvPr>
        </p:nvSpPr>
        <p:spPr>
          <a:xfrm>
            <a:off x="609600" y="112564"/>
            <a:ext cx="10972800" cy="1143000"/>
          </a:xfrm>
        </p:spPr>
        <p:txBody>
          <a:bodyPr>
            <a:normAutofit/>
          </a:bodyPr>
          <a:lstStyle/>
          <a:p>
            <a:r>
              <a:rPr lang="en-US" dirty="0"/>
              <a:t>Datopotamab Deruxtecan vs Docetaxel in NSCLC</a:t>
            </a:r>
            <a:br>
              <a:rPr lang="en-US" sz="4000" dirty="0"/>
            </a:br>
            <a:r>
              <a:rPr lang="en-US" sz="2800" i="1" dirty="0"/>
              <a:t>TROPION-Lung01: Primary Endpoints</a:t>
            </a:r>
          </a:p>
        </p:txBody>
      </p:sp>
      <p:sp>
        <p:nvSpPr>
          <p:cNvPr id="16" name="Content Placeholder 2">
            <a:extLst>
              <a:ext uri="{FF2B5EF4-FFF2-40B4-BE49-F238E27FC236}">
                <a16:creationId xmlns:a16="http://schemas.microsoft.com/office/drawing/2014/main" id="{5422EA05-0B37-3AB2-A187-A847C9F4EBA3}"/>
              </a:ext>
            </a:extLst>
          </p:cNvPr>
          <p:cNvSpPr txBox="1">
            <a:spLocks/>
          </p:cNvSpPr>
          <p:nvPr/>
        </p:nvSpPr>
        <p:spPr>
          <a:xfrm>
            <a:off x="-34848" y="1452854"/>
            <a:ext cx="12192000" cy="365125"/>
          </a:xfrm>
          <a:prstGeom prst="rect">
            <a:avLst/>
          </a:prstGeom>
          <a:solidFill>
            <a:srgbClr val="346691"/>
          </a:solidFill>
        </p:spPr>
        <p:txBody>
          <a:bodyPr vert="horz" lIns="91440" tIns="45720" rIns="91440" bIns="45720" rtlCol="0">
            <a:normAutofit fontScale="92500" lnSpcReduction="10000"/>
          </a:bodyPr>
          <a:lstStyle>
            <a:lvl1pPr marL="457189" indent="-457189" algn="l" defTabSz="609585" rtl="0" eaLnBrk="1" latinLnBrk="0" hangingPunct="1">
              <a:spcBef>
                <a:spcPts val="1600"/>
              </a:spcBef>
              <a:spcAft>
                <a:spcPts val="800"/>
              </a:spcAft>
              <a:buClr>
                <a:srgbClr val="346691"/>
              </a:buClr>
              <a:buFont typeface="Arial"/>
              <a:buChar char="•"/>
              <a:defRPr sz="2800" kern="1200">
                <a:solidFill>
                  <a:schemeClr val="tx2">
                    <a:lumMod val="75000"/>
                    <a:lumOff val="25000"/>
                  </a:schemeClr>
                </a:solidFill>
                <a:latin typeface="Arial"/>
                <a:ea typeface="+mn-ea"/>
                <a:cs typeface="Arial"/>
              </a:defRPr>
            </a:lvl1pPr>
            <a:lvl2pPr marL="990575" indent="-380990" algn="l" defTabSz="609585" rtl="0" eaLnBrk="1" latinLnBrk="0" hangingPunct="1">
              <a:spcBef>
                <a:spcPts val="0"/>
              </a:spcBef>
              <a:spcAft>
                <a:spcPts val="800"/>
              </a:spcAft>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ts val="0"/>
              </a:spcBef>
              <a:spcAft>
                <a:spcPts val="800"/>
              </a:spcAft>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ts val="0"/>
              </a:spcBef>
              <a:spcAft>
                <a:spcPts val="800"/>
              </a:spcAft>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ts val="0"/>
              </a:spcBef>
              <a:spcAft>
                <a:spcPts val="800"/>
              </a:spcAft>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609585" marR="0" lvl="1" indent="0" algn="ctr" defTabSz="609585" rtl="0" eaLnBrk="1" fontAlgn="auto" latinLnBrk="0" hangingPunct="1">
              <a:lnSpc>
                <a:spcPct val="100000"/>
              </a:lnSpc>
              <a:spcBef>
                <a:spcPts val="0"/>
              </a:spcBef>
              <a:spcAft>
                <a:spcPts val="800"/>
              </a:spcAft>
              <a:buClr>
                <a:srgbClr val="346691"/>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Dual primary endpoints: PFS endpoint met, but OS endpoint not met</a:t>
            </a:r>
            <a:endParaRPr kumimoji="0" lang="en-US" sz="2000" b="0" i="0" u="none" strike="noStrike" kern="1200" cap="none" spc="0" normalizeH="0" baseline="30000" noProof="0" dirty="0">
              <a:ln>
                <a:noFill/>
              </a:ln>
              <a:solidFill>
                <a:srgbClr val="FFFFFF"/>
              </a:solidFill>
              <a:effectLst/>
              <a:uLnTx/>
              <a:uFillTx/>
              <a:latin typeface="Arial"/>
              <a:ea typeface="+mn-ea"/>
              <a:cs typeface="Arial"/>
            </a:endParaRPr>
          </a:p>
        </p:txBody>
      </p:sp>
      <p:graphicFrame>
        <p:nvGraphicFramePr>
          <p:cNvPr id="19" name="Table 18">
            <a:extLst>
              <a:ext uri="{FF2B5EF4-FFF2-40B4-BE49-F238E27FC236}">
                <a16:creationId xmlns:a16="http://schemas.microsoft.com/office/drawing/2014/main" id="{70E78D77-25A5-CB0C-AFE7-71AD2BE1C2BC}"/>
              </a:ext>
            </a:extLst>
          </p:cNvPr>
          <p:cNvGraphicFramePr>
            <a:graphicFrameLocks noGrp="1"/>
          </p:cNvGraphicFramePr>
          <p:nvPr/>
        </p:nvGraphicFramePr>
        <p:xfrm>
          <a:off x="1150014" y="3088671"/>
          <a:ext cx="3892723" cy="2372444"/>
        </p:xfrm>
        <a:graphic>
          <a:graphicData uri="http://schemas.openxmlformats.org/drawingml/2006/table">
            <a:tbl>
              <a:tblPr firstRow="1" bandRow="1">
                <a:tableStyleId>{6E25E649-3F16-4E02-A733-19D2CDBF48F0}</a:tableStyleId>
              </a:tblPr>
              <a:tblGrid>
                <a:gridCol w="862140">
                  <a:extLst>
                    <a:ext uri="{9D8B030D-6E8A-4147-A177-3AD203B41FA5}">
                      <a16:colId xmlns:a16="http://schemas.microsoft.com/office/drawing/2014/main" val="3980453188"/>
                    </a:ext>
                  </a:extLst>
                </a:gridCol>
                <a:gridCol w="1550126">
                  <a:extLst>
                    <a:ext uri="{9D8B030D-6E8A-4147-A177-3AD203B41FA5}">
                      <a16:colId xmlns:a16="http://schemas.microsoft.com/office/drawing/2014/main" val="572808656"/>
                    </a:ext>
                  </a:extLst>
                </a:gridCol>
                <a:gridCol w="1480457">
                  <a:extLst>
                    <a:ext uri="{9D8B030D-6E8A-4147-A177-3AD203B41FA5}">
                      <a16:colId xmlns:a16="http://schemas.microsoft.com/office/drawing/2014/main" val="3731510509"/>
                    </a:ext>
                  </a:extLst>
                </a:gridCol>
              </a:tblGrid>
              <a:tr h="377935">
                <a:tc>
                  <a:txBody>
                    <a:bodyPr/>
                    <a:lstStyle/>
                    <a:p>
                      <a:endParaRPr lang="en-US" sz="1600" dirty="0"/>
                    </a:p>
                  </a:txBody>
                  <a:tcPr>
                    <a:solidFill>
                      <a:schemeClr val="accent1">
                        <a:lumMod val="50000"/>
                      </a:schemeClr>
                    </a:solidFill>
                  </a:tcPr>
                </a:tc>
                <a:tc>
                  <a:txBody>
                    <a:bodyPr/>
                    <a:lstStyle/>
                    <a:p>
                      <a:pPr algn="ctr"/>
                      <a:r>
                        <a:rPr lang="en-US" sz="1600" dirty="0"/>
                        <a:t>Datopotamab</a:t>
                      </a:r>
                    </a:p>
                    <a:p>
                      <a:pPr algn="ctr"/>
                      <a:r>
                        <a:rPr lang="en-US" sz="1600" dirty="0"/>
                        <a:t>deruxtecan</a:t>
                      </a:r>
                    </a:p>
                  </a:txBody>
                  <a:tcPr anchor="b">
                    <a:solidFill>
                      <a:schemeClr val="accent1">
                        <a:lumMod val="50000"/>
                      </a:schemeClr>
                    </a:solidFill>
                  </a:tcPr>
                </a:tc>
                <a:tc>
                  <a:txBody>
                    <a:bodyPr/>
                    <a:lstStyle/>
                    <a:p>
                      <a:pPr algn="ctr"/>
                      <a:r>
                        <a:rPr lang="en-US" sz="1600" dirty="0"/>
                        <a:t>Docetaxel</a:t>
                      </a:r>
                    </a:p>
                  </a:txBody>
                  <a:tcPr anchor="b">
                    <a:solidFill>
                      <a:schemeClr val="accent1">
                        <a:lumMod val="50000"/>
                      </a:schemeClr>
                    </a:solidFill>
                  </a:tcPr>
                </a:tc>
                <a:extLst>
                  <a:ext uri="{0D108BD9-81ED-4DB2-BD59-A6C34878D82A}">
                    <a16:rowId xmlns:a16="http://schemas.microsoft.com/office/drawing/2014/main" val="3286051744"/>
                  </a:ext>
                </a:extLst>
              </a:tr>
              <a:tr h="448331">
                <a:tc>
                  <a:txBody>
                    <a:bodyPr/>
                    <a:lstStyle/>
                    <a:p>
                      <a:r>
                        <a:rPr lang="en-US" sz="1600" dirty="0">
                          <a:solidFill>
                            <a:schemeClr val="tx2"/>
                          </a:solidFill>
                        </a:rPr>
                        <a:t>ORR</a:t>
                      </a:r>
                    </a:p>
                  </a:txBody>
                  <a:tcPr anchor="ctr"/>
                </a:tc>
                <a:tc>
                  <a:txBody>
                    <a:bodyPr/>
                    <a:lstStyle/>
                    <a:p>
                      <a:pPr algn="ctr"/>
                      <a:r>
                        <a:rPr lang="en-US" sz="1600" dirty="0">
                          <a:solidFill>
                            <a:schemeClr val="tx2"/>
                          </a:solidFill>
                        </a:rPr>
                        <a:t>26.4%</a:t>
                      </a:r>
                    </a:p>
                  </a:txBody>
                  <a:tcPr anchor="ctr"/>
                </a:tc>
                <a:tc>
                  <a:txBody>
                    <a:bodyPr/>
                    <a:lstStyle/>
                    <a:p>
                      <a:pPr algn="ctr"/>
                      <a:r>
                        <a:rPr lang="en-US" sz="1600" dirty="0">
                          <a:solidFill>
                            <a:schemeClr val="tx2"/>
                          </a:solidFill>
                        </a:rPr>
                        <a:t>12.8%</a:t>
                      </a:r>
                    </a:p>
                  </a:txBody>
                  <a:tcPr anchor="ctr"/>
                </a:tc>
                <a:extLst>
                  <a:ext uri="{0D108BD9-81ED-4DB2-BD59-A6C34878D82A}">
                    <a16:rowId xmlns:a16="http://schemas.microsoft.com/office/drawing/2014/main" val="876281783"/>
                  </a:ext>
                </a:extLst>
              </a:tr>
              <a:tr h="448331">
                <a:tc>
                  <a:txBody>
                    <a:bodyPr/>
                    <a:lstStyle/>
                    <a:p>
                      <a:r>
                        <a:rPr lang="en-US" sz="1600" dirty="0">
                          <a:solidFill>
                            <a:schemeClr val="tx2"/>
                          </a:solidFill>
                        </a:rPr>
                        <a:t>mDOR</a:t>
                      </a:r>
                    </a:p>
                  </a:txBody>
                  <a:tcPr anchor="ctr"/>
                </a:tc>
                <a:tc>
                  <a:txBody>
                    <a:bodyPr/>
                    <a:lstStyle/>
                    <a:p>
                      <a:pPr algn="ctr"/>
                      <a:r>
                        <a:rPr lang="en-US" sz="1600" dirty="0">
                          <a:solidFill>
                            <a:schemeClr val="tx2"/>
                          </a:solidFill>
                        </a:rPr>
                        <a:t>7.1 mos</a:t>
                      </a:r>
                    </a:p>
                  </a:txBody>
                  <a:tcPr anchor="ctr"/>
                </a:tc>
                <a:tc>
                  <a:txBody>
                    <a:bodyPr/>
                    <a:lstStyle/>
                    <a:p>
                      <a:pPr algn="ctr"/>
                      <a:r>
                        <a:rPr lang="en-US" sz="1600" dirty="0">
                          <a:solidFill>
                            <a:schemeClr val="tx2"/>
                          </a:solidFill>
                        </a:rPr>
                        <a:t>5.6 mos</a:t>
                      </a:r>
                    </a:p>
                  </a:txBody>
                  <a:tcPr anchor="ctr"/>
                </a:tc>
                <a:extLst>
                  <a:ext uri="{0D108BD9-81ED-4DB2-BD59-A6C34878D82A}">
                    <a16:rowId xmlns:a16="http://schemas.microsoft.com/office/drawing/2014/main" val="3412635509"/>
                  </a:ext>
                </a:extLst>
              </a:tr>
              <a:tr h="448331">
                <a:tc>
                  <a:txBody>
                    <a:bodyPr/>
                    <a:lstStyle/>
                    <a:p>
                      <a:r>
                        <a:rPr lang="en-US" sz="1600" dirty="0">
                          <a:solidFill>
                            <a:schemeClr val="tx2"/>
                          </a:solidFill>
                        </a:rPr>
                        <a:t>mPFS</a:t>
                      </a:r>
                    </a:p>
                  </a:txBody>
                  <a:tcPr anchor="ctr"/>
                </a:tc>
                <a:tc>
                  <a:txBody>
                    <a:bodyPr/>
                    <a:lstStyle/>
                    <a:p>
                      <a:pPr algn="ctr"/>
                      <a:r>
                        <a:rPr lang="en-US" sz="1600" dirty="0">
                          <a:solidFill>
                            <a:schemeClr val="tx2"/>
                          </a:solidFill>
                        </a:rPr>
                        <a:t>4.4 mos</a:t>
                      </a:r>
                    </a:p>
                  </a:txBody>
                  <a:tcPr anchor="ctr"/>
                </a:tc>
                <a:tc>
                  <a:txBody>
                    <a:bodyPr/>
                    <a:lstStyle/>
                    <a:p>
                      <a:pPr algn="ctr"/>
                      <a:r>
                        <a:rPr lang="en-US" sz="1600" dirty="0">
                          <a:solidFill>
                            <a:schemeClr val="tx2"/>
                          </a:solidFill>
                        </a:rPr>
                        <a:t>3.7 mos</a:t>
                      </a:r>
                    </a:p>
                  </a:txBody>
                  <a:tcPr anchor="ctr"/>
                </a:tc>
                <a:extLst>
                  <a:ext uri="{0D108BD9-81ED-4DB2-BD59-A6C34878D82A}">
                    <a16:rowId xmlns:a16="http://schemas.microsoft.com/office/drawing/2014/main" val="4046182476"/>
                  </a:ext>
                </a:extLst>
              </a:tr>
              <a:tr h="448331">
                <a:tc>
                  <a:txBody>
                    <a:bodyPr/>
                    <a:lstStyle/>
                    <a:p>
                      <a:r>
                        <a:rPr lang="en-US" sz="1600" dirty="0">
                          <a:solidFill>
                            <a:schemeClr val="tx2"/>
                          </a:solidFill>
                        </a:rPr>
                        <a:t>mOS</a:t>
                      </a:r>
                    </a:p>
                  </a:txBody>
                  <a:tcPr anchor="ctr"/>
                </a:tc>
                <a:tc>
                  <a:txBody>
                    <a:bodyPr/>
                    <a:lstStyle/>
                    <a:p>
                      <a:pPr algn="ctr"/>
                      <a:r>
                        <a:rPr lang="en-US" sz="1600" dirty="0">
                          <a:solidFill>
                            <a:schemeClr val="tx2"/>
                          </a:solidFill>
                        </a:rPr>
                        <a:t>12.9 mos</a:t>
                      </a:r>
                    </a:p>
                  </a:txBody>
                  <a:tcPr anchor="ctr"/>
                </a:tc>
                <a:tc>
                  <a:txBody>
                    <a:bodyPr/>
                    <a:lstStyle/>
                    <a:p>
                      <a:pPr algn="ctr"/>
                      <a:r>
                        <a:rPr lang="en-US" sz="1600" dirty="0">
                          <a:solidFill>
                            <a:schemeClr val="tx2"/>
                          </a:solidFill>
                        </a:rPr>
                        <a:t>11.8 mos</a:t>
                      </a:r>
                    </a:p>
                  </a:txBody>
                  <a:tcPr anchor="ctr"/>
                </a:tc>
                <a:extLst>
                  <a:ext uri="{0D108BD9-81ED-4DB2-BD59-A6C34878D82A}">
                    <a16:rowId xmlns:a16="http://schemas.microsoft.com/office/drawing/2014/main" val="3737422378"/>
                  </a:ext>
                </a:extLst>
              </a:tr>
            </a:tbl>
          </a:graphicData>
        </a:graphic>
      </p:graphicFrame>
      <p:sp>
        <p:nvSpPr>
          <p:cNvPr id="208" name="Rectangle 207">
            <a:extLst>
              <a:ext uri="{FF2B5EF4-FFF2-40B4-BE49-F238E27FC236}">
                <a16:creationId xmlns:a16="http://schemas.microsoft.com/office/drawing/2014/main" id="{FC1F7F3C-DB0C-3236-F122-24D496DDC11A}"/>
              </a:ext>
            </a:extLst>
          </p:cNvPr>
          <p:cNvSpPr/>
          <p:nvPr/>
        </p:nvSpPr>
        <p:spPr>
          <a:xfrm>
            <a:off x="5939600" y="4701922"/>
            <a:ext cx="234617" cy="2464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209" name="Table 208">
            <a:extLst>
              <a:ext uri="{FF2B5EF4-FFF2-40B4-BE49-F238E27FC236}">
                <a16:creationId xmlns:a16="http://schemas.microsoft.com/office/drawing/2014/main" id="{F77542FC-71C5-D5E3-D50A-0E87AD1FDD29}"/>
              </a:ext>
            </a:extLst>
          </p:cNvPr>
          <p:cNvGraphicFramePr>
            <a:graphicFrameLocks noGrp="1"/>
          </p:cNvGraphicFramePr>
          <p:nvPr/>
        </p:nvGraphicFramePr>
        <p:xfrm>
          <a:off x="8109604" y="2121322"/>
          <a:ext cx="3893291" cy="1136154"/>
        </p:xfrm>
        <a:graphic>
          <a:graphicData uri="http://schemas.openxmlformats.org/drawingml/2006/table">
            <a:tbl>
              <a:tblPr firstRow="1" bandRow="1">
                <a:tableStyleId>{2D5ABB26-0587-4C30-8999-92F81FD0307C}</a:tableStyleId>
              </a:tblPr>
              <a:tblGrid>
                <a:gridCol w="1885057">
                  <a:extLst>
                    <a:ext uri="{9D8B030D-6E8A-4147-A177-3AD203B41FA5}">
                      <a16:colId xmlns:a16="http://schemas.microsoft.com/office/drawing/2014/main" val="20000"/>
                    </a:ext>
                  </a:extLst>
                </a:gridCol>
                <a:gridCol w="1004117">
                  <a:extLst>
                    <a:ext uri="{9D8B030D-6E8A-4147-A177-3AD203B41FA5}">
                      <a16:colId xmlns:a16="http://schemas.microsoft.com/office/drawing/2014/main" val="20001"/>
                    </a:ext>
                  </a:extLst>
                </a:gridCol>
                <a:gridCol w="1004117">
                  <a:extLst>
                    <a:ext uri="{9D8B030D-6E8A-4147-A177-3AD203B41FA5}">
                      <a16:colId xmlns:a16="http://schemas.microsoft.com/office/drawing/2014/main" val="20002"/>
                    </a:ext>
                  </a:extLst>
                </a:gridCol>
              </a:tblGrid>
              <a:tr h="185587">
                <a:tc>
                  <a:txBody>
                    <a:bodyPr/>
                    <a:lstStyle/>
                    <a:p>
                      <a:endParaRPr lang="en-US" sz="1000" dirty="0"/>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en-US" sz="1000" b="1" dirty="0">
                          <a:solidFill>
                            <a:schemeClr val="bg2"/>
                          </a:solidFill>
                        </a:rPr>
                        <a:t>Dato-DXd</a:t>
                      </a:r>
                      <a:br>
                        <a:rPr lang="en-US" sz="1000" b="1" dirty="0">
                          <a:solidFill>
                            <a:schemeClr val="bg2"/>
                          </a:solidFill>
                        </a:rPr>
                      </a:br>
                      <a:r>
                        <a:rPr lang="en-US" sz="1000" b="1" dirty="0">
                          <a:solidFill>
                            <a:schemeClr val="bg2"/>
                          </a:solidFill>
                        </a:rPr>
                        <a:t>(n = 299)</a:t>
                      </a:r>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2"/>
                    </a:solidFill>
                  </a:tcPr>
                </a:tc>
                <a:tc>
                  <a:txBody>
                    <a:bodyPr/>
                    <a:lstStyle/>
                    <a:p>
                      <a:pPr algn="ctr"/>
                      <a:r>
                        <a:rPr lang="en-US" sz="1000" b="1" dirty="0">
                          <a:solidFill>
                            <a:schemeClr val="bg2"/>
                          </a:solidFill>
                        </a:rPr>
                        <a:t>Docetaxel</a:t>
                      </a:r>
                      <a:br>
                        <a:rPr lang="en-US" sz="1000" b="1" dirty="0">
                          <a:solidFill>
                            <a:schemeClr val="bg2"/>
                          </a:solidFill>
                        </a:rPr>
                      </a:br>
                      <a:r>
                        <a:rPr lang="en-US" sz="1000" b="1" dirty="0">
                          <a:solidFill>
                            <a:schemeClr val="bg2"/>
                          </a:solidFill>
                        </a:rPr>
                        <a:t>(n</a:t>
                      </a:r>
                      <a:r>
                        <a:rPr lang="en-US" sz="1000" b="1" baseline="0" dirty="0">
                          <a:solidFill>
                            <a:schemeClr val="bg2"/>
                          </a:solidFill>
                        </a:rPr>
                        <a:t> = 305)</a:t>
                      </a:r>
                      <a:endParaRPr lang="en-US" sz="1000" b="1" dirty="0">
                        <a:solidFill>
                          <a:schemeClr val="bg2"/>
                        </a:solidFill>
                      </a:endParaRPr>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83654">
                <a:tc>
                  <a:txBody>
                    <a:bodyPr/>
                    <a:lstStyle/>
                    <a:p>
                      <a:pPr marL="45720"/>
                      <a:r>
                        <a:rPr lang="en-US" sz="1000" b="1" dirty="0">
                          <a:solidFill>
                            <a:srgbClr val="000000"/>
                          </a:solidFill>
                        </a:rPr>
                        <a:t>No. of events/No. of patients</a:t>
                      </a:r>
                    </a:p>
                  </a:txBody>
                  <a:tcPr marL="0" marR="0" marT="0" marB="0" anchor="ctr">
                    <a:lnT w="28575" cap="flat" cmpd="sng" algn="ctr">
                      <a:solidFill>
                        <a:srgbClr val="000000"/>
                      </a:solidFill>
                      <a:prstDash val="solid"/>
                      <a:round/>
                      <a:headEnd type="none" w="med" len="med"/>
                      <a:tailEnd type="none" w="med" len="med"/>
                    </a:lnT>
                  </a:tcPr>
                </a:tc>
                <a:tc>
                  <a:txBody>
                    <a:bodyPr/>
                    <a:lstStyle/>
                    <a:p>
                      <a:pPr algn="ctr"/>
                      <a:r>
                        <a:rPr lang="en-US" sz="1000" b="1" dirty="0">
                          <a:solidFill>
                            <a:srgbClr val="000000"/>
                          </a:solidFill>
                        </a:rPr>
                        <a:t>213/299</a:t>
                      </a:r>
                    </a:p>
                  </a:txBody>
                  <a:tcPr marL="0" marR="0" marT="0" marB="0" anchor="ctr">
                    <a:lnT w="28575" cap="flat" cmpd="sng" algn="ctr">
                      <a:solidFill>
                        <a:srgbClr val="000000"/>
                      </a:solidFill>
                      <a:prstDash val="solid"/>
                      <a:round/>
                      <a:headEnd type="none" w="med" len="med"/>
                      <a:tailEnd type="none" w="med" len="med"/>
                    </a:lnT>
                    <a:solidFill>
                      <a:srgbClr val="D85C00">
                        <a:alpha val="10000"/>
                      </a:srgbClr>
                    </a:solidFill>
                  </a:tcPr>
                </a:tc>
                <a:tc>
                  <a:txBody>
                    <a:bodyPr/>
                    <a:lstStyle/>
                    <a:p>
                      <a:pPr algn="ctr"/>
                      <a:r>
                        <a:rPr lang="en-US" sz="1000" b="1" dirty="0">
                          <a:solidFill>
                            <a:srgbClr val="000000"/>
                          </a:solidFill>
                        </a:rPr>
                        <a:t>218/305</a:t>
                      </a:r>
                    </a:p>
                  </a:txBody>
                  <a:tcPr marL="0" marR="0" marT="0" marB="0" anchor="ctr">
                    <a:lnT w="28575" cap="flat" cmpd="sng" algn="ctr">
                      <a:solidFill>
                        <a:srgbClr val="000000"/>
                      </a:solidFill>
                      <a:prstDash val="solid"/>
                      <a:round/>
                      <a:headEnd type="none" w="med" len="med"/>
                      <a:tailEnd type="none" w="med" len="med"/>
                    </a:lnT>
                    <a:solidFill>
                      <a:schemeClr val="accent1">
                        <a:alpha val="10000"/>
                      </a:schemeClr>
                    </a:solidFill>
                  </a:tcPr>
                </a:tc>
                <a:extLst>
                  <a:ext uri="{0D108BD9-81ED-4DB2-BD59-A6C34878D82A}">
                    <a16:rowId xmlns:a16="http://schemas.microsoft.com/office/drawing/2014/main" val="10001"/>
                  </a:ext>
                </a:extLst>
              </a:tr>
              <a:tr h="183654">
                <a:tc>
                  <a:txBody>
                    <a:bodyPr/>
                    <a:lstStyle/>
                    <a:p>
                      <a:pPr marL="45720"/>
                      <a:r>
                        <a:rPr lang="en-US" sz="1000" b="1" dirty="0">
                          <a:solidFill>
                            <a:srgbClr val="000000"/>
                          </a:solidFill>
                        </a:rPr>
                        <a:t>Median PFS, </a:t>
                      </a:r>
                      <a:r>
                        <a:rPr lang="en-US" sz="1000" b="0" dirty="0">
                          <a:solidFill>
                            <a:srgbClr val="000000"/>
                          </a:solidFill>
                        </a:rPr>
                        <a:t>months </a:t>
                      </a:r>
                    </a:p>
                    <a:p>
                      <a:pPr marL="45720"/>
                      <a:r>
                        <a:rPr lang="en-US" sz="1000" b="0" dirty="0">
                          <a:solidFill>
                            <a:srgbClr val="000000"/>
                          </a:solidFill>
                        </a:rPr>
                        <a:t>(95% CI)</a:t>
                      </a:r>
                    </a:p>
                  </a:txBody>
                  <a:tcPr marL="0" marR="0" marT="0" marB="0" anchor="ctr">
                    <a:lnB w="19050" cap="flat" cmpd="sng" algn="ctr">
                      <a:solidFill>
                        <a:srgbClr val="000000"/>
                      </a:solidFill>
                      <a:prstDash val="solid"/>
                      <a:round/>
                      <a:headEnd type="none" w="med" len="med"/>
                      <a:tailEnd type="none" w="med" len="med"/>
                    </a:lnB>
                  </a:tcPr>
                </a:tc>
                <a:tc>
                  <a:txBody>
                    <a:bodyPr/>
                    <a:lstStyle/>
                    <a:p>
                      <a:pPr algn="ctr"/>
                      <a:r>
                        <a:rPr lang="en-US" sz="1000" b="1" dirty="0">
                          <a:solidFill>
                            <a:srgbClr val="000000"/>
                          </a:solidFill>
                        </a:rPr>
                        <a:t>4.4 </a:t>
                      </a:r>
                    </a:p>
                    <a:p>
                      <a:pPr algn="ctr"/>
                      <a:r>
                        <a:rPr lang="en-US" sz="1000" b="0" dirty="0">
                          <a:solidFill>
                            <a:srgbClr val="000000"/>
                          </a:solidFill>
                        </a:rPr>
                        <a:t>(4.2-5.6)</a:t>
                      </a:r>
                    </a:p>
                  </a:txBody>
                  <a:tcPr marL="0" marR="0" marT="0" marB="0" anchor="ctr">
                    <a:lnB w="19050" cap="flat" cmpd="sng" algn="ctr">
                      <a:solidFill>
                        <a:srgbClr val="000000"/>
                      </a:solidFill>
                      <a:prstDash val="solid"/>
                      <a:round/>
                      <a:headEnd type="none" w="med" len="med"/>
                      <a:tailEnd type="none" w="med" len="med"/>
                    </a:lnB>
                    <a:solidFill>
                      <a:srgbClr val="D85C00">
                        <a:alpha val="10000"/>
                      </a:srgbClr>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000" b="1" dirty="0">
                          <a:solidFill>
                            <a:srgbClr val="000000"/>
                          </a:solidFill>
                        </a:rPr>
                        <a:t>3.7 </a:t>
                      </a:r>
                    </a:p>
                    <a:p>
                      <a:pPr marL="0" marR="0" indent="0" algn="ctr" defTabSz="609585" rtl="0" eaLnBrk="1" fontAlgn="auto" latinLnBrk="0" hangingPunct="1">
                        <a:lnSpc>
                          <a:spcPct val="100000"/>
                        </a:lnSpc>
                        <a:spcBef>
                          <a:spcPts val="0"/>
                        </a:spcBef>
                        <a:spcAft>
                          <a:spcPts val="0"/>
                        </a:spcAft>
                        <a:buClrTx/>
                        <a:buSzTx/>
                        <a:buFontTx/>
                        <a:buNone/>
                        <a:tabLst/>
                        <a:defRPr/>
                      </a:pPr>
                      <a:r>
                        <a:rPr lang="en-US" sz="1000" b="0" dirty="0">
                          <a:solidFill>
                            <a:srgbClr val="000000"/>
                          </a:solidFill>
                        </a:rPr>
                        <a:t>(2.9-4.2)</a:t>
                      </a:r>
                    </a:p>
                  </a:txBody>
                  <a:tcPr marL="0" marR="0" marT="0" marB="0" anchor="ctr">
                    <a:lnB w="19050" cap="flat" cmpd="sng" algn="ctr">
                      <a:solidFill>
                        <a:srgbClr val="000000"/>
                      </a:solidFill>
                      <a:prstDash val="solid"/>
                      <a:round/>
                      <a:headEnd type="none" w="med" len="med"/>
                      <a:tailEnd type="none" w="med" len="med"/>
                    </a:lnB>
                    <a:solidFill>
                      <a:schemeClr val="accent1">
                        <a:alpha val="10000"/>
                      </a:schemeClr>
                    </a:solidFill>
                  </a:tcPr>
                </a:tc>
                <a:extLst>
                  <a:ext uri="{0D108BD9-81ED-4DB2-BD59-A6C34878D82A}">
                    <a16:rowId xmlns:a16="http://schemas.microsoft.com/office/drawing/2014/main" val="10002"/>
                  </a:ext>
                </a:extLst>
              </a:tr>
              <a:tr h="301067">
                <a:tc>
                  <a:txBody>
                    <a:bodyPr/>
                    <a:lstStyle/>
                    <a:p>
                      <a:pPr marL="45720">
                        <a:spcAft>
                          <a:spcPts val="300"/>
                        </a:spcAft>
                      </a:pPr>
                      <a:r>
                        <a:rPr lang="en-US" sz="1000" b="1" dirty="0">
                          <a:solidFill>
                            <a:srgbClr val="000000"/>
                          </a:solidFill>
                        </a:rPr>
                        <a:t>HR </a:t>
                      </a:r>
                      <a:r>
                        <a:rPr lang="en-US" sz="1000" b="0" dirty="0">
                          <a:solidFill>
                            <a:srgbClr val="000000"/>
                          </a:solidFill>
                        </a:rPr>
                        <a:t>(95% CI)</a:t>
                      </a:r>
                    </a:p>
                    <a:p>
                      <a:pPr marL="45720">
                        <a:spcAft>
                          <a:spcPts val="300"/>
                        </a:spcAft>
                      </a:pPr>
                      <a:r>
                        <a:rPr lang="en-US" sz="1000" b="1" i="1" dirty="0">
                          <a:solidFill>
                            <a:srgbClr val="000000"/>
                          </a:solidFill>
                        </a:rPr>
                        <a:t>P</a:t>
                      </a:r>
                      <a:r>
                        <a:rPr lang="en-US" sz="1000" b="0" dirty="0">
                          <a:solidFill>
                            <a:srgbClr val="000000"/>
                          </a:solidFill>
                        </a:rPr>
                        <a:t> value</a:t>
                      </a:r>
                    </a:p>
                  </a:txBody>
                  <a:tcPr marL="0" marR="0" marT="0" marB="0" anchor="ct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2">
                  <a:txBody>
                    <a:bodyPr/>
                    <a:lstStyle/>
                    <a:p>
                      <a:pPr algn="ctr">
                        <a:spcAft>
                          <a:spcPts val="300"/>
                        </a:spcAft>
                      </a:pPr>
                      <a:r>
                        <a:rPr lang="en-US" sz="1000" b="1" dirty="0">
                          <a:solidFill>
                            <a:srgbClr val="000000"/>
                          </a:solidFill>
                        </a:rPr>
                        <a:t>0.75 </a:t>
                      </a:r>
                      <a:r>
                        <a:rPr lang="en-US" sz="1000" dirty="0">
                          <a:solidFill>
                            <a:srgbClr val="000000"/>
                          </a:solidFill>
                        </a:rPr>
                        <a:t>(0.62-0.91)</a:t>
                      </a:r>
                    </a:p>
                    <a:p>
                      <a:pPr algn="ctr">
                        <a:spcAft>
                          <a:spcPts val="300"/>
                        </a:spcAft>
                      </a:pPr>
                      <a:r>
                        <a:rPr lang="en-US" sz="1000" b="1" dirty="0">
                          <a:solidFill>
                            <a:srgbClr val="000000"/>
                          </a:solidFill>
                        </a:rPr>
                        <a:t>0.004</a:t>
                      </a:r>
                    </a:p>
                  </a:txBody>
                  <a:tcPr marL="0" marR="0" marT="0" marB="0" anchor="ct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xBody>
                    <a:bodyPr/>
                    <a:lstStyle/>
                    <a:p>
                      <a:pPr algn="ctr"/>
                      <a:endParaRPr lang="en-US" sz="1200" dirty="0"/>
                    </a:p>
                  </a:txBody>
                  <a:tcPr marL="0" marR="0" marT="0" marB="0" anchor="ctr"/>
                </a:tc>
                <a:extLst>
                  <a:ext uri="{0D108BD9-81ED-4DB2-BD59-A6C34878D82A}">
                    <a16:rowId xmlns:a16="http://schemas.microsoft.com/office/drawing/2014/main" val="10003"/>
                  </a:ext>
                </a:extLst>
              </a:tr>
            </a:tbl>
          </a:graphicData>
        </a:graphic>
      </p:graphicFrame>
      <p:grpSp>
        <p:nvGrpSpPr>
          <p:cNvPr id="210" name="Group 209">
            <a:extLst>
              <a:ext uri="{FF2B5EF4-FFF2-40B4-BE49-F238E27FC236}">
                <a16:creationId xmlns:a16="http://schemas.microsoft.com/office/drawing/2014/main" id="{1405D016-AC5F-04D3-8C3C-D5033E7BD7A2}"/>
              </a:ext>
            </a:extLst>
          </p:cNvPr>
          <p:cNvGrpSpPr/>
          <p:nvPr/>
        </p:nvGrpSpPr>
        <p:grpSpPr>
          <a:xfrm>
            <a:off x="6076761" y="2700217"/>
            <a:ext cx="506508" cy="1209877"/>
            <a:chOff x="6449516" y="2705669"/>
            <a:chExt cx="506508" cy="1209877"/>
          </a:xfrm>
        </p:grpSpPr>
        <p:sp>
          <p:nvSpPr>
            <p:cNvPr id="211" name="TextBox 210">
              <a:extLst>
                <a:ext uri="{FF2B5EF4-FFF2-40B4-BE49-F238E27FC236}">
                  <a16:creationId xmlns:a16="http://schemas.microsoft.com/office/drawing/2014/main" id="{77E779C2-E73B-0E9E-FF15-9B42A5C32CCE}"/>
                </a:ext>
              </a:extLst>
            </p:cNvPr>
            <p:cNvSpPr txBox="1"/>
            <p:nvPr/>
          </p:nvSpPr>
          <p:spPr>
            <a:xfrm>
              <a:off x="6449516" y="2705669"/>
              <a:ext cx="506508"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p>
          </p:txBody>
        </p:sp>
        <p:sp>
          <p:nvSpPr>
            <p:cNvPr id="212" name="TextBox 211">
              <a:extLst>
                <a:ext uri="{FF2B5EF4-FFF2-40B4-BE49-F238E27FC236}">
                  <a16:creationId xmlns:a16="http://schemas.microsoft.com/office/drawing/2014/main" id="{B3508498-AAA8-CB40-8C57-831087B724AA}"/>
                </a:ext>
              </a:extLst>
            </p:cNvPr>
            <p:cNvSpPr txBox="1"/>
            <p:nvPr/>
          </p:nvSpPr>
          <p:spPr>
            <a:xfrm>
              <a:off x="6515241" y="2904556"/>
              <a:ext cx="440783"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p>
          </p:txBody>
        </p:sp>
        <p:sp>
          <p:nvSpPr>
            <p:cNvPr id="213" name="TextBox 212">
              <a:extLst>
                <a:ext uri="{FF2B5EF4-FFF2-40B4-BE49-F238E27FC236}">
                  <a16:creationId xmlns:a16="http://schemas.microsoft.com/office/drawing/2014/main" id="{916A7FBA-D0A3-4F84-69AE-842343F1EC16}"/>
                </a:ext>
              </a:extLst>
            </p:cNvPr>
            <p:cNvSpPr txBox="1"/>
            <p:nvPr/>
          </p:nvSpPr>
          <p:spPr>
            <a:xfrm>
              <a:off x="6472413" y="3501217"/>
              <a:ext cx="483611"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214" name="TextBox 213">
              <a:extLst>
                <a:ext uri="{FF2B5EF4-FFF2-40B4-BE49-F238E27FC236}">
                  <a16:creationId xmlns:a16="http://schemas.microsoft.com/office/drawing/2014/main" id="{B612516C-E311-6C5C-BEE1-3AAB96C8B36C}"/>
                </a:ext>
              </a:extLst>
            </p:cNvPr>
            <p:cNvSpPr txBox="1"/>
            <p:nvPr/>
          </p:nvSpPr>
          <p:spPr>
            <a:xfrm>
              <a:off x="6515241" y="3700102"/>
              <a:ext cx="440783"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215" name="TextBox 214">
              <a:extLst>
                <a:ext uri="{FF2B5EF4-FFF2-40B4-BE49-F238E27FC236}">
                  <a16:creationId xmlns:a16="http://schemas.microsoft.com/office/drawing/2014/main" id="{3A9BE45C-C9F0-46C5-1A72-707653136CDE}"/>
                </a:ext>
              </a:extLst>
            </p:cNvPr>
            <p:cNvSpPr txBox="1"/>
            <p:nvPr/>
          </p:nvSpPr>
          <p:spPr>
            <a:xfrm>
              <a:off x="6484993" y="3103443"/>
              <a:ext cx="471031"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p>
          </p:txBody>
        </p:sp>
        <p:sp>
          <p:nvSpPr>
            <p:cNvPr id="216" name="TextBox 215">
              <a:extLst>
                <a:ext uri="{FF2B5EF4-FFF2-40B4-BE49-F238E27FC236}">
                  <a16:creationId xmlns:a16="http://schemas.microsoft.com/office/drawing/2014/main" id="{C2A4627A-07B2-3C31-9D31-70A0BB22CD5E}"/>
                </a:ext>
              </a:extLst>
            </p:cNvPr>
            <p:cNvSpPr txBox="1"/>
            <p:nvPr/>
          </p:nvSpPr>
          <p:spPr>
            <a:xfrm>
              <a:off x="6472413" y="3302330"/>
              <a:ext cx="483611"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grpSp>
      <p:grpSp>
        <p:nvGrpSpPr>
          <p:cNvPr id="217" name="Group 216">
            <a:extLst>
              <a:ext uri="{FF2B5EF4-FFF2-40B4-BE49-F238E27FC236}">
                <a16:creationId xmlns:a16="http://schemas.microsoft.com/office/drawing/2014/main" id="{35282CC7-92DD-A01B-1549-E0293233ECC5}"/>
              </a:ext>
            </a:extLst>
          </p:cNvPr>
          <p:cNvGrpSpPr/>
          <p:nvPr/>
        </p:nvGrpSpPr>
        <p:grpSpPr>
          <a:xfrm>
            <a:off x="6625479" y="2825590"/>
            <a:ext cx="3537473" cy="993558"/>
            <a:chOff x="2382100" y="1075315"/>
            <a:chExt cx="8612291" cy="4368748"/>
          </a:xfrm>
        </p:grpSpPr>
        <p:cxnSp>
          <p:nvCxnSpPr>
            <p:cNvPr id="218" name="Straight Connector 217">
              <a:extLst>
                <a:ext uri="{FF2B5EF4-FFF2-40B4-BE49-F238E27FC236}">
                  <a16:creationId xmlns:a16="http://schemas.microsoft.com/office/drawing/2014/main" id="{EB0A4702-4152-36BE-0A29-325D03B614BE}"/>
                </a:ext>
              </a:extLst>
            </p:cNvPr>
            <p:cNvCxnSpPr>
              <a:cxnSpLocks/>
            </p:cNvCxnSpPr>
            <p:nvPr/>
          </p:nvCxnSpPr>
          <p:spPr>
            <a:xfrm>
              <a:off x="2391491" y="1075315"/>
              <a:ext cx="0" cy="4362111"/>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A3AE8E55-37B0-6C16-DFE2-662B1CA7BCE1}"/>
                </a:ext>
              </a:extLst>
            </p:cNvPr>
            <p:cNvCxnSpPr>
              <a:cxnSpLocks/>
            </p:cNvCxnSpPr>
            <p:nvPr/>
          </p:nvCxnSpPr>
          <p:spPr>
            <a:xfrm flipH="1">
              <a:off x="2382100" y="5444063"/>
              <a:ext cx="8612291" cy="0"/>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7F6D6B8F-371F-1943-D890-10FA7EDFCBCC}"/>
              </a:ext>
            </a:extLst>
          </p:cNvPr>
          <p:cNvGrpSpPr/>
          <p:nvPr/>
        </p:nvGrpSpPr>
        <p:grpSpPr>
          <a:xfrm>
            <a:off x="6442720" y="3875178"/>
            <a:ext cx="3889320" cy="215445"/>
            <a:chOff x="6815475" y="3880630"/>
            <a:chExt cx="3889320" cy="215445"/>
          </a:xfrm>
        </p:grpSpPr>
        <p:sp>
          <p:nvSpPr>
            <p:cNvPr id="221" name="TextBox 220">
              <a:extLst>
                <a:ext uri="{FF2B5EF4-FFF2-40B4-BE49-F238E27FC236}">
                  <a16:creationId xmlns:a16="http://schemas.microsoft.com/office/drawing/2014/main" id="{134525EC-219C-E5E7-2378-C10AF3A9A017}"/>
                </a:ext>
              </a:extLst>
            </p:cNvPr>
            <p:cNvSpPr txBox="1"/>
            <p:nvPr/>
          </p:nvSpPr>
          <p:spPr>
            <a:xfrm>
              <a:off x="6815475" y="3880631"/>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222" name="TextBox 221">
              <a:extLst>
                <a:ext uri="{FF2B5EF4-FFF2-40B4-BE49-F238E27FC236}">
                  <a16:creationId xmlns:a16="http://schemas.microsoft.com/office/drawing/2014/main" id="{92259FA6-376C-8318-8A69-99226E7B711F}"/>
                </a:ext>
              </a:extLst>
            </p:cNvPr>
            <p:cNvSpPr txBox="1"/>
            <p:nvPr/>
          </p:nvSpPr>
          <p:spPr>
            <a:xfrm>
              <a:off x="7598489"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223" name="TextBox 222">
              <a:extLst>
                <a:ext uri="{FF2B5EF4-FFF2-40B4-BE49-F238E27FC236}">
                  <a16:creationId xmlns:a16="http://schemas.microsoft.com/office/drawing/2014/main" id="{D1C2A40C-8B3D-78B7-88C1-4CA873FC528F}"/>
                </a:ext>
              </a:extLst>
            </p:cNvPr>
            <p:cNvSpPr txBox="1"/>
            <p:nvPr/>
          </p:nvSpPr>
          <p:spPr>
            <a:xfrm>
              <a:off x="8381503"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p>
          </p:txBody>
        </p:sp>
        <p:sp>
          <p:nvSpPr>
            <p:cNvPr id="224" name="TextBox 223">
              <a:extLst>
                <a:ext uri="{FF2B5EF4-FFF2-40B4-BE49-F238E27FC236}">
                  <a16:creationId xmlns:a16="http://schemas.microsoft.com/office/drawing/2014/main" id="{D126359F-B319-2064-8026-B8DF86C1B90A}"/>
                </a:ext>
              </a:extLst>
            </p:cNvPr>
            <p:cNvSpPr txBox="1"/>
            <p:nvPr/>
          </p:nvSpPr>
          <p:spPr>
            <a:xfrm>
              <a:off x="9947531"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p>
          </p:txBody>
        </p:sp>
        <p:sp>
          <p:nvSpPr>
            <p:cNvPr id="225" name="TextBox 224">
              <a:extLst>
                <a:ext uri="{FF2B5EF4-FFF2-40B4-BE49-F238E27FC236}">
                  <a16:creationId xmlns:a16="http://schemas.microsoft.com/office/drawing/2014/main" id="{B2073BC7-045E-41CF-19F9-03E9C0B6315A}"/>
                </a:ext>
              </a:extLst>
            </p:cNvPr>
            <p:cNvSpPr txBox="1"/>
            <p:nvPr/>
          </p:nvSpPr>
          <p:spPr>
            <a:xfrm>
              <a:off x="9164517"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p>
          </p:txBody>
        </p:sp>
        <p:sp>
          <p:nvSpPr>
            <p:cNvPr id="226" name="TextBox 225">
              <a:extLst>
                <a:ext uri="{FF2B5EF4-FFF2-40B4-BE49-F238E27FC236}">
                  <a16:creationId xmlns:a16="http://schemas.microsoft.com/office/drawing/2014/main" id="{905FABAF-65F6-9B80-334B-1C586818A002}"/>
                </a:ext>
              </a:extLst>
            </p:cNvPr>
            <p:cNvSpPr txBox="1"/>
            <p:nvPr/>
          </p:nvSpPr>
          <p:spPr>
            <a:xfrm>
              <a:off x="7989996"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227" name="TextBox 226">
              <a:extLst>
                <a:ext uri="{FF2B5EF4-FFF2-40B4-BE49-F238E27FC236}">
                  <a16:creationId xmlns:a16="http://schemas.microsoft.com/office/drawing/2014/main" id="{FCB7DDF9-FE6E-8A3B-2B33-D271118BFFF6}"/>
                </a:ext>
              </a:extLst>
            </p:cNvPr>
            <p:cNvSpPr txBox="1"/>
            <p:nvPr/>
          </p:nvSpPr>
          <p:spPr>
            <a:xfrm>
              <a:off x="7206982"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228" name="TextBox 227">
              <a:extLst>
                <a:ext uri="{FF2B5EF4-FFF2-40B4-BE49-F238E27FC236}">
                  <a16:creationId xmlns:a16="http://schemas.microsoft.com/office/drawing/2014/main" id="{022667CA-DBA9-00A7-DA9F-5B56CC1A6B56}"/>
                </a:ext>
              </a:extLst>
            </p:cNvPr>
            <p:cNvSpPr txBox="1"/>
            <p:nvPr/>
          </p:nvSpPr>
          <p:spPr>
            <a:xfrm>
              <a:off x="8773010"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229" name="TextBox 228">
              <a:extLst>
                <a:ext uri="{FF2B5EF4-FFF2-40B4-BE49-F238E27FC236}">
                  <a16:creationId xmlns:a16="http://schemas.microsoft.com/office/drawing/2014/main" id="{10B26EBF-F76C-448B-BB24-8B6EFCE1DAD0}"/>
                </a:ext>
              </a:extLst>
            </p:cNvPr>
            <p:cNvSpPr txBox="1"/>
            <p:nvPr/>
          </p:nvSpPr>
          <p:spPr>
            <a:xfrm>
              <a:off x="9556024"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p>
          </p:txBody>
        </p:sp>
        <p:sp>
          <p:nvSpPr>
            <p:cNvPr id="230" name="TextBox 229">
              <a:extLst>
                <a:ext uri="{FF2B5EF4-FFF2-40B4-BE49-F238E27FC236}">
                  <a16:creationId xmlns:a16="http://schemas.microsoft.com/office/drawing/2014/main" id="{2F992AD7-5D41-F782-5FA6-D587F26CE662}"/>
                </a:ext>
              </a:extLst>
            </p:cNvPr>
            <p:cNvSpPr txBox="1"/>
            <p:nvPr/>
          </p:nvSpPr>
          <p:spPr>
            <a:xfrm>
              <a:off x="10339035" y="3880630"/>
              <a:ext cx="365760"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p>
          </p:txBody>
        </p:sp>
      </p:grpSp>
      <p:sp>
        <p:nvSpPr>
          <p:cNvPr id="231" name="TextBox 230">
            <a:extLst>
              <a:ext uri="{FF2B5EF4-FFF2-40B4-BE49-F238E27FC236}">
                <a16:creationId xmlns:a16="http://schemas.microsoft.com/office/drawing/2014/main" id="{A1DC3EAB-E5FB-E27F-B579-66C5B58D246E}"/>
              </a:ext>
            </a:extLst>
          </p:cNvPr>
          <p:cNvSpPr txBox="1"/>
          <p:nvPr/>
        </p:nvSpPr>
        <p:spPr>
          <a:xfrm>
            <a:off x="7529441" y="4025389"/>
            <a:ext cx="1633388"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Months</a:t>
            </a:r>
          </a:p>
        </p:txBody>
      </p:sp>
      <p:grpSp>
        <p:nvGrpSpPr>
          <p:cNvPr id="232" name="Group 231">
            <a:extLst>
              <a:ext uri="{FF2B5EF4-FFF2-40B4-BE49-F238E27FC236}">
                <a16:creationId xmlns:a16="http://schemas.microsoft.com/office/drawing/2014/main" id="{3B900458-AFFC-2787-48EA-0B3BA151EA77}"/>
              </a:ext>
            </a:extLst>
          </p:cNvPr>
          <p:cNvGrpSpPr/>
          <p:nvPr/>
        </p:nvGrpSpPr>
        <p:grpSpPr>
          <a:xfrm>
            <a:off x="6564452" y="2829135"/>
            <a:ext cx="68921" cy="988281"/>
            <a:chOff x="6924755" y="2834587"/>
            <a:chExt cx="87209" cy="988281"/>
          </a:xfrm>
        </p:grpSpPr>
        <p:cxnSp>
          <p:nvCxnSpPr>
            <p:cNvPr id="233" name="Straight Connector 232">
              <a:extLst>
                <a:ext uri="{FF2B5EF4-FFF2-40B4-BE49-F238E27FC236}">
                  <a16:creationId xmlns:a16="http://schemas.microsoft.com/office/drawing/2014/main" id="{D1487416-ED6C-0BD0-E1BF-59ACD98FFC1A}"/>
                </a:ext>
              </a:extLst>
            </p:cNvPr>
            <p:cNvCxnSpPr>
              <a:cxnSpLocks/>
            </p:cNvCxnSpPr>
            <p:nvPr/>
          </p:nvCxnSpPr>
          <p:spPr>
            <a:xfrm flipH="1">
              <a:off x="6924755" y="3032243"/>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1F16BEF9-B468-4CE6-48E0-5555D94A8388}"/>
                </a:ext>
              </a:extLst>
            </p:cNvPr>
            <p:cNvCxnSpPr>
              <a:cxnSpLocks/>
            </p:cNvCxnSpPr>
            <p:nvPr/>
          </p:nvCxnSpPr>
          <p:spPr>
            <a:xfrm flipH="1">
              <a:off x="6924755" y="2834587"/>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1050FE1D-D861-D07C-1F80-D443169D806F}"/>
                </a:ext>
              </a:extLst>
            </p:cNvPr>
            <p:cNvCxnSpPr>
              <a:cxnSpLocks/>
            </p:cNvCxnSpPr>
            <p:nvPr/>
          </p:nvCxnSpPr>
          <p:spPr>
            <a:xfrm flipH="1">
              <a:off x="6924755" y="3822868"/>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46B03183-6402-6D55-F44A-CB4B7F9562D2}"/>
                </a:ext>
              </a:extLst>
            </p:cNvPr>
            <p:cNvCxnSpPr>
              <a:cxnSpLocks/>
            </p:cNvCxnSpPr>
            <p:nvPr/>
          </p:nvCxnSpPr>
          <p:spPr>
            <a:xfrm flipH="1">
              <a:off x="6924755" y="3229899"/>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5B361410-219C-56C2-E122-799F53601C93}"/>
                </a:ext>
              </a:extLst>
            </p:cNvPr>
            <p:cNvCxnSpPr>
              <a:cxnSpLocks/>
            </p:cNvCxnSpPr>
            <p:nvPr/>
          </p:nvCxnSpPr>
          <p:spPr>
            <a:xfrm flipH="1">
              <a:off x="6924755" y="3427555"/>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B7E17C10-4D68-BB4B-A896-CF02A59FD5CC}"/>
                </a:ext>
              </a:extLst>
            </p:cNvPr>
            <p:cNvCxnSpPr>
              <a:cxnSpLocks/>
            </p:cNvCxnSpPr>
            <p:nvPr/>
          </p:nvCxnSpPr>
          <p:spPr>
            <a:xfrm flipH="1">
              <a:off x="6924755" y="3625211"/>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7D42BEB6-E14D-2596-32CF-9356E03AFDD3}"/>
              </a:ext>
            </a:extLst>
          </p:cNvPr>
          <p:cNvGrpSpPr/>
          <p:nvPr/>
        </p:nvGrpSpPr>
        <p:grpSpPr>
          <a:xfrm>
            <a:off x="6631883" y="3816786"/>
            <a:ext cx="3516454" cy="69188"/>
            <a:chOff x="7004638" y="3822238"/>
            <a:chExt cx="3516454" cy="87476"/>
          </a:xfrm>
        </p:grpSpPr>
        <p:cxnSp>
          <p:nvCxnSpPr>
            <p:cNvPr id="240" name="Straight Connector 239">
              <a:extLst>
                <a:ext uri="{FF2B5EF4-FFF2-40B4-BE49-F238E27FC236}">
                  <a16:creationId xmlns:a16="http://schemas.microsoft.com/office/drawing/2014/main" id="{EA04DACD-D93F-92DB-3D03-051303B35FAB}"/>
                </a:ext>
              </a:extLst>
            </p:cNvPr>
            <p:cNvCxnSpPr>
              <a:cxnSpLocks/>
            </p:cNvCxnSpPr>
            <p:nvPr/>
          </p:nvCxnSpPr>
          <p:spPr>
            <a:xfrm flipV="1">
              <a:off x="7004638"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D3F28E3A-F1E6-0382-20C4-965B1EF1FF90}"/>
                </a:ext>
              </a:extLst>
            </p:cNvPr>
            <p:cNvCxnSpPr>
              <a:cxnSpLocks/>
            </p:cNvCxnSpPr>
            <p:nvPr/>
          </p:nvCxnSpPr>
          <p:spPr>
            <a:xfrm flipV="1">
              <a:off x="9348940"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61C77860-5CA5-D62A-4F11-5BB8AF7684FB}"/>
                </a:ext>
              </a:extLst>
            </p:cNvPr>
            <p:cNvCxnSpPr>
              <a:cxnSpLocks/>
            </p:cNvCxnSpPr>
            <p:nvPr/>
          </p:nvCxnSpPr>
          <p:spPr>
            <a:xfrm flipV="1">
              <a:off x="8958223"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F3C963FA-92DB-31EE-1E84-B7E61FFFFBE9}"/>
                </a:ext>
              </a:extLst>
            </p:cNvPr>
            <p:cNvCxnSpPr>
              <a:cxnSpLocks/>
            </p:cNvCxnSpPr>
            <p:nvPr/>
          </p:nvCxnSpPr>
          <p:spPr>
            <a:xfrm flipV="1">
              <a:off x="10521092"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C6D2DF7D-D274-9797-8DF8-3FDB16555BEE}"/>
                </a:ext>
              </a:extLst>
            </p:cNvPr>
            <p:cNvCxnSpPr>
              <a:cxnSpLocks/>
            </p:cNvCxnSpPr>
            <p:nvPr/>
          </p:nvCxnSpPr>
          <p:spPr>
            <a:xfrm flipV="1">
              <a:off x="8176789"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F5A66E85-05AA-4BF7-4402-8D4BC5030941}"/>
                </a:ext>
              </a:extLst>
            </p:cNvPr>
            <p:cNvCxnSpPr>
              <a:cxnSpLocks/>
            </p:cNvCxnSpPr>
            <p:nvPr/>
          </p:nvCxnSpPr>
          <p:spPr>
            <a:xfrm flipV="1">
              <a:off x="10130374"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541F7E71-FAB4-864B-26A0-170C46A2D3C3}"/>
                </a:ext>
              </a:extLst>
            </p:cNvPr>
            <p:cNvCxnSpPr>
              <a:cxnSpLocks/>
            </p:cNvCxnSpPr>
            <p:nvPr/>
          </p:nvCxnSpPr>
          <p:spPr>
            <a:xfrm flipV="1">
              <a:off x="9739657"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2F84CD3-F1DA-1EE3-9774-8F7523393F30}"/>
                </a:ext>
              </a:extLst>
            </p:cNvPr>
            <p:cNvCxnSpPr>
              <a:cxnSpLocks/>
            </p:cNvCxnSpPr>
            <p:nvPr/>
          </p:nvCxnSpPr>
          <p:spPr>
            <a:xfrm flipV="1">
              <a:off x="8567506"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7D70122-614F-B3D1-7FEA-F6A027C74F83}"/>
                </a:ext>
              </a:extLst>
            </p:cNvPr>
            <p:cNvCxnSpPr>
              <a:cxnSpLocks/>
            </p:cNvCxnSpPr>
            <p:nvPr/>
          </p:nvCxnSpPr>
          <p:spPr>
            <a:xfrm flipV="1">
              <a:off x="7786072"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C2EBE86D-8E82-FFA7-D9D4-B6D55758EC95}"/>
                </a:ext>
              </a:extLst>
            </p:cNvPr>
            <p:cNvCxnSpPr>
              <a:cxnSpLocks/>
            </p:cNvCxnSpPr>
            <p:nvPr/>
          </p:nvCxnSpPr>
          <p:spPr>
            <a:xfrm flipV="1">
              <a:off x="7395355" y="3822238"/>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grpSp>
      <p:sp>
        <p:nvSpPr>
          <p:cNvPr id="250" name="TextBox 249">
            <a:extLst>
              <a:ext uri="{FF2B5EF4-FFF2-40B4-BE49-F238E27FC236}">
                <a16:creationId xmlns:a16="http://schemas.microsoft.com/office/drawing/2014/main" id="{9990A7F3-DA4D-5542-C176-8F0011349766}"/>
              </a:ext>
            </a:extLst>
          </p:cNvPr>
          <p:cNvSpPr txBox="1"/>
          <p:nvPr/>
        </p:nvSpPr>
        <p:spPr>
          <a:xfrm>
            <a:off x="9242392" y="3424382"/>
            <a:ext cx="1131693"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Dato-DXd</a:t>
            </a:r>
          </a:p>
        </p:txBody>
      </p:sp>
      <p:sp>
        <p:nvSpPr>
          <p:cNvPr id="251" name="TextBox 250">
            <a:extLst>
              <a:ext uri="{FF2B5EF4-FFF2-40B4-BE49-F238E27FC236}">
                <a16:creationId xmlns:a16="http://schemas.microsoft.com/office/drawing/2014/main" id="{FF109468-8C9C-7FC1-3B45-418882F5D233}"/>
              </a:ext>
            </a:extLst>
          </p:cNvPr>
          <p:cNvSpPr txBox="1"/>
          <p:nvPr/>
        </p:nvSpPr>
        <p:spPr>
          <a:xfrm>
            <a:off x="7499975" y="3577306"/>
            <a:ext cx="1219258"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46691"/>
                </a:solidFill>
                <a:effectLst/>
                <a:uLnTx/>
                <a:uFillTx/>
                <a:latin typeface="Arial" panose="020B0604020202020204" pitchFamily="34" charset="0"/>
                <a:ea typeface="+mn-ea"/>
                <a:cs typeface="Arial" panose="020B0604020202020204" pitchFamily="34" charset="0"/>
              </a:rPr>
              <a:t>Docetaxel </a:t>
            </a:r>
          </a:p>
        </p:txBody>
      </p:sp>
      <p:sp>
        <p:nvSpPr>
          <p:cNvPr id="252" name="TextBox 251">
            <a:extLst>
              <a:ext uri="{FF2B5EF4-FFF2-40B4-BE49-F238E27FC236}">
                <a16:creationId xmlns:a16="http://schemas.microsoft.com/office/drawing/2014/main" id="{43799B93-55C7-7C2B-B05A-6A6D9FD85F40}"/>
              </a:ext>
            </a:extLst>
          </p:cNvPr>
          <p:cNvSpPr txBox="1"/>
          <p:nvPr/>
        </p:nvSpPr>
        <p:spPr>
          <a:xfrm rot="16200000">
            <a:off x="5558961" y="3209776"/>
            <a:ext cx="1182149"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PFS (%)</a:t>
            </a:r>
          </a:p>
        </p:txBody>
      </p:sp>
      <p:graphicFrame>
        <p:nvGraphicFramePr>
          <p:cNvPr id="253" name="Table 252">
            <a:extLst>
              <a:ext uri="{FF2B5EF4-FFF2-40B4-BE49-F238E27FC236}">
                <a16:creationId xmlns:a16="http://schemas.microsoft.com/office/drawing/2014/main" id="{9C4FC822-E452-7A11-4B64-A2C15C37F175}"/>
              </a:ext>
            </a:extLst>
          </p:cNvPr>
          <p:cNvGraphicFramePr>
            <a:graphicFrameLocks noGrp="1"/>
          </p:cNvGraphicFramePr>
          <p:nvPr/>
        </p:nvGraphicFramePr>
        <p:xfrm>
          <a:off x="8109604" y="4300544"/>
          <a:ext cx="3762880" cy="1136154"/>
        </p:xfrm>
        <a:graphic>
          <a:graphicData uri="http://schemas.openxmlformats.org/drawingml/2006/table">
            <a:tbl>
              <a:tblPr firstRow="1" bandRow="1">
                <a:tableStyleId>{2D5ABB26-0587-4C30-8999-92F81FD0307C}</a:tableStyleId>
              </a:tblPr>
              <a:tblGrid>
                <a:gridCol w="1821914">
                  <a:extLst>
                    <a:ext uri="{9D8B030D-6E8A-4147-A177-3AD203B41FA5}">
                      <a16:colId xmlns:a16="http://schemas.microsoft.com/office/drawing/2014/main" val="20000"/>
                    </a:ext>
                  </a:extLst>
                </a:gridCol>
                <a:gridCol w="970483">
                  <a:extLst>
                    <a:ext uri="{9D8B030D-6E8A-4147-A177-3AD203B41FA5}">
                      <a16:colId xmlns:a16="http://schemas.microsoft.com/office/drawing/2014/main" val="20001"/>
                    </a:ext>
                  </a:extLst>
                </a:gridCol>
                <a:gridCol w="970483">
                  <a:extLst>
                    <a:ext uri="{9D8B030D-6E8A-4147-A177-3AD203B41FA5}">
                      <a16:colId xmlns:a16="http://schemas.microsoft.com/office/drawing/2014/main" val="20002"/>
                    </a:ext>
                  </a:extLst>
                </a:gridCol>
              </a:tblGrid>
              <a:tr h="185587">
                <a:tc>
                  <a:txBody>
                    <a:bodyPr/>
                    <a:lstStyle/>
                    <a:p>
                      <a:endParaRPr lang="en-US" sz="1000" dirty="0"/>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en-US" sz="1000" b="1" dirty="0">
                          <a:solidFill>
                            <a:schemeClr val="bg2"/>
                          </a:solidFill>
                        </a:rPr>
                        <a:t>Dato-DXd</a:t>
                      </a:r>
                      <a:br>
                        <a:rPr lang="en-US" sz="1000" b="1" dirty="0">
                          <a:solidFill>
                            <a:schemeClr val="bg2"/>
                          </a:solidFill>
                        </a:rPr>
                      </a:br>
                      <a:r>
                        <a:rPr lang="en-US" sz="1000" b="1" dirty="0">
                          <a:solidFill>
                            <a:schemeClr val="bg2"/>
                          </a:solidFill>
                        </a:rPr>
                        <a:t>(n = 299)</a:t>
                      </a:r>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2"/>
                    </a:solidFill>
                  </a:tcPr>
                </a:tc>
                <a:tc>
                  <a:txBody>
                    <a:bodyPr/>
                    <a:lstStyle/>
                    <a:p>
                      <a:pPr algn="ctr"/>
                      <a:r>
                        <a:rPr lang="en-US" sz="1000" b="1" dirty="0">
                          <a:solidFill>
                            <a:schemeClr val="bg2"/>
                          </a:solidFill>
                        </a:rPr>
                        <a:t>Docetaxel</a:t>
                      </a:r>
                      <a:br>
                        <a:rPr lang="en-US" sz="1000" b="1" dirty="0">
                          <a:solidFill>
                            <a:schemeClr val="bg2"/>
                          </a:solidFill>
                        </a:rPr>
                      </a:br>
                      <a:r>
                        <a:rPr lang="en-US" sz="1000" b="1" dirty="0">
                          <a:solidFill>
                            <a:schemeClr val="bg2"/>
                          </a:solidFill>
                        </a:rPr>
                        <a:t>(n</a:t>
                      </a:r>
                      <a:r>
                        <a:rPr lang="en-US" sz="1000" b="1" baseline="0" dirty="0">
                          <a:solidFill>
                            <a:schemeClr val="bg2"/>
                          </a:solidFill>
                        </a:rPr>
                        <a:t> = 305)</a:t>
                      </a:r>
                      <a:endParaRPr lang="en-US" sz="1000" b="1" dirty="0">
                        <a:solidFill>
                          <a:schemeClr val="bg2"/>
                        </a:solidFill>
                      </a:endParaRPr>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83654">
                <a:tc>
                  <a:txBody>
                    <a:bodyPr/>
                    <a:lstStyle/>
                    <a:p>
                      <a:pPr marL="45720"/>
                      <a:r>
                        <a:rPr lang="en-US" sz="1000" b="1" dirty="0">
                          <a:solidFill>
                            <a:srgbClr val="000000"/>
                          </a:solidFill>
                        </a:rPr>
                        <a:t>No. of events/No. of patients</a:t>
                      </a:r>
                    </a:p>
                  </a:txBody>
                  <a:tcPr marL="0" marR="0" marT="0" marB="0" anchor="ctr">
                    <a:lnT w="28575" cap="flat" cmpd="sng" algn="ctr">
                      <a:solidFill>
                        <a:srgbClr val="000000"/>
                      </a:solidFill>
                      <a:prstDash val="solid"/>
                      <a:round/>
                      <a:headEnd type="none" w="med" len="med"/>
                      <a:tailEnd type="none" w="med" len="med"/>
                    </a:lnT>
                  </a:tcPr>
                </a:tc>
                <a:tc>
                  <a:txBody>
                    <a:bodyPr/>
                    <a:lstStyle/>
                    <a:p>
                      <a:pPr algn="ctr"/>
                      <a:r>
                        <a:rPr lang="en-US" sz="1000" b="1" dirty="0">
                          <a:solidFill>
                            <a:srgbClr val="000000"/>
                          </a:solidFill>
                        </a:rPr>
                        <a:t>215/299</a:t>
                      </a:r>
                    </a:p>
                  </a:txBody>
                  <a:tcPr marL="0" marR="0" marT="0" marB="0" anchor="ctr">
                    <a:lnT w="28575" cap="flat" cmpd="sng" algn="ctr">
                      <a:solidFill>
                        <a:srgbClr val="000000"/>
                      </a:solidFill>
                      <a:prstDash val="solid"/>
                      <a:round/>
                      <a:headEnd type="none" w="med" len="med"/>
                      <a:tailEnd type="none" w="med" len="med"/>
                    </a:lnT>
                    <a:solidFill>
                      <a:srgbClr val="D85C00">
                        <a:alpha val="10000"/>
                      </a:srgbClr>
                    </a:solidFill>
                  </a:tcPr>
                </a:tc>
                <a:tc>
                  <a:txBody>
                    <a:bodyPr/>
                    <a:lstStyle/>
                    <a:p>
                      <a:pPr algn="ctr"/>
                      <a:r>
                        <a:rPr lang="en-US" sz="1000" b="1" dirty="0">
                          <a:solidFill>
                            <a:srgbClr val="000000"/>
                          </a:solidFill>
                        </a:rPr>
                        <a:t>218/305</a:t>
                      </a:r>
                    </a:p>
                  </a:txBody>
                  <a:tcPr marL="0" marR="0" marT="0" marB="0" anchor="ctr">
                    <a:lnT w="28575" cap="flat" cmpd="sng" algn="ctr">
                      <a:solidFill>
                        <a:srgbClr val="000000"/>
                      </a:solidFill>
                      <a:prstDash val="solid"/>
                      <a:round/>
                      <a:headEnd type="none" w="med" len="med"/>
                      <a:tailEnd type="none" w="med" len="med"/>
                    </a:lnT>
                    <a:solidFill>
                      <a:schemeClr val="accent1">
                        <a:alpha val="10000"/>
                      </a:schemeClr>
                    </a:solidFill>
                  </a:tcPr>
                </a:tc>
                <a:extLst>
                  <a:ext uri="{0D108BD9-81ED-4DB2-BD59-A6C34878D82A}">
                    <a16:rowId xmlns:a16="http://schemas.microsoft.com/office/drawing/2014/main" val="10001"/>
                  </a:ext>
                </a:extLst>
              </a:tr>
              <a:tr h="183654">
                <a:tc>
                  <a:txBody>
                    <a:bodyPr/>
                    <a:lstStyle/>
                    <a:p>
                      <a:pPr marL="45720"/>
                      <a:r>
                        <a:rPr lang="en-US" sz="1000" b="1" dirty="0">
                          <a:solidFill>
                            <a:srgbClr val="000000"/>
                          </a:solidFill>
                        </a:rPr>
                        <a:t>Median OS, </a:t>
                      </a:r>
                      <a:r>
                        <a:rPr lang="en-US" sz="1000" b="0" dirty="0">
                          <a:solidFill>
                            <a:srgbClr val="000000"/>
                          </a:solidFill>
                        </a:rPr>
                        <a:t>months </a:t>
                      </a:r>
                    </a:p>
                    <a:p>
                      <a:pPr marL="45720"/>
                      <a:r>
                        <a:rPr lang="en-US" sz="1000" b="0" dirty="0">
                          <a:solidFill>
                            <a:srgbClr val="000000"/>
                          </a:solidFill>
                        </a:rPr>
                        <a:t>(95% CI)</a:t>
                      </a:r>
                    </a:p>
                  </a:txBody>
                  <a:tcPr marL="0" marR="0" marT="0" marB="0" anchor="ctr">
                    <a:lnB w="19050" cap="flat" cmpd="sng" algn="ctr">
                      <a:solidFill>
                        <a:srgbClr val="000000"/>
                      </a:solidFill>
                      <a:prstDash val="solid"/>
                      <a:round/>
                      <a:headEnd type="none" w="med" len="med"/>
                      <a:tailEnd type="none" w="med" len="med"/>
                    </a:lnB>
                  </a:tcPr>
                </a:tc>
                <a:tc>
                  <a:txBody>
                    <a:bodyPr/>
                    <a:lstStyle/>
                    <a:p>
                      <a:pPr algn="ctr"/>
                      <a:r>
                        <a:rPr lang="en-US" sz="1000" b="1" dirty="0">
                          <a:solidFill>
                            <a:srgbClr val="000000"/>
                          </a:solidFill>
                        </a:rPr>
                        <a:t>12.9 </a:t>
                      </a:r>
                    </a:p>
                    <a:p>
                      <a:pPr algn="ctr"/>
                      <a:r>
                        <a:rPr lang="en-US" sz="1000" b="0" dirty="0">
                          <a:solidFill>
                            <a:srgbClr val="000000"/>
                          </a:solidFill>
                        </a:rPr>
                        <a:t>(11.0-13.9)</a:t>
                      </a:r>
                    </a:p>
                  </a:txBody>
                  <a:tcPr marL="0" marR="0" marT="0" marB="0" anchor="ctr">
                    <a:lnB w="19050" cap="flat" cmpd="sng" algn="ctr">
                      <a:solidFill>
                        <a:srgbClr val="000000"/>
                      </a:solidFill>
                      <a:prstDash val="solid"/>
                      <a:round/>
                      <a:headEnd type="none" w="med" len="med"/>
                      <a:tailEnd type="none" w="med" len="med"/>
                    </a:lnB>
                    <a:solidFill>
                      <a:srgbClr val="D85C00">
                        <a:alpha val="10000"/>
                      </a:srgbClr>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000" b="1" dirty="0">
                          <a:solidFill>
                            <a:srgbClr val="000000"/>
                          </a:solidFill>
                        </a:rPr>
                        <a:t>11.8 </a:t>
                      </a:r>
                    </a:p>
                    <a:p>
                      <a:pPr marL="0" marR="0" indent="0" algn="ctr" defTabSz="609585" rtl="0" eaLnBrk="1" fontAlgn="auto" latinLnBrk="0" hangingPunct="1">
                        <a:lnSpc>
                          <a:spcPct val="100000"/>
                        </a:lnSpc>
                        <a:spcBef>
                          <a:spcPts val="0"/>
                        </a:spcBef>
                        <a:spcAft>
                          <a:spcPts val="0"/>
                        </a:spcAft>
                        <a:buClrTx/>
                        <a:buSzTx/>
                        <a:buFontTx/>
                        <a:buNone/>
                        <a:tabLst/>
                        <a:defRPr/>
                      </a:pPr>
                      <a:r>
                        <a:rPr lang="en-US" sz="1000" b="0" dirty="0">
                          <a:solidFill>
                            <a:srgbClr val="000000"/>
                          </a:solidFill>
                        </a:rPr>
                        <a:t>(10.0-12.8)</a:t>
                      </a:r>
                    </a:p>
                  </a:txBody>
                  <a:tcPr marL="0" marR="0" marT="0" marB="0" anchor="ctr">
                    <a:lnB w="19050" cap="flat" cmpd="sng" algn="ctr">
                      <a:solidFill>
                        <a:srgbClr val="000000"/>
                      </a:solidFill>
                      <a:prstDash val="solid"/>
                      <a:round/>
                      <a:headEnd type="none" w="med" len="med"/>
                      <a:tailEnd type="none" w="med" len="med"/>
                    </a:lnB>
                    <a:solidFill>
                      <a:schemeClr val="accent1">
                        <a:alpha val="10000"/>
                      </a:schemeClr>
                    </a:solidFill>
                  </a:tcPr>
                </a:tc>
                <a:extLst>
                  <a:ext uri="{0D108BD9-81ED-4DB2-BD59-A6C34878D82A}">
                    <a16:rowId xmlns:a16="http://schemas.microsoft.com/office/drawing/2014/main" val="10002"/>
                  </a:ext>
                </a:extLst>
              </a:tr>
              <a:tr h="291028">
                <a:tc>
                  <a:txBody>
                    <a:bodyPr/>
                    <a:lstStyle/>
                    <a:p>
                      <a:pPr marL="45720">
                        <a:spcAft>
                          <a:spcPts val="300"/>
                        </a:spcAft>
                      </a:pPr>
                      <a:r>
                        <a:rPr lang="en-US" sz="1000" b="1" dirty="0">
                          <a:solidFill>
                            <a:srgbClr val="000000"/>
                          </a:solidFill>
                        </a:rPr>
                        <a:t>HR </a:t>
                      </a:r>
                      <a:r>
                        <a:rPr lang="en-US" sz="1000" b="0" dirty="0">
                          <a:solidFill>
                            <a:srgbClr val="000000"/>
                          </a:solidFill>
                        </a:rPr>
                        <a:t>(95% CI)</a:t>
                      </a:r>
                    </a:p>
                    <a:p>
                      <a:pPr marL="45720">
                        <a:spcAft>
                          <a:spcPts val="300"/>
                        </a:spcAft>
                      </a:pPr>
                      <a:r>
                        <a:rPr lang="en-US" sz="1000" b="1" i="1" dirty="0">
                          <a:solidFill>
                            <a:srgbClr val="000000"/>
                          </a:solidFill>
                        </a:rPr>
                        <a:t>P</a:t>
                      </a:r>
                      <a:r>
                        <a:rPr lang="en-US" sz="1000" b="0" dirty="0">
                          <a:solidFill>
                            <a:srgbClr val="000000"/>
                          </a:solidFill>
                        </a:rPr>
                        <a:t> value</a:t>
                      </a:r>
                    </a:p>
                  </a:txBody>
                  <a:tcPr marL="0" marR="0" marT="0" marB="0" anchor="ct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2">
                  <a:txBody>
                    <a:bodyPr/>
                    <a:lstStyle/>
                    <a:p>
                      <a:pPr algn="ctr">
                        <a:spcAft>
                          <a:spcPts val="300"/>
                        </a:spcAft>
                      </a:pPr>
                      <a:r>
                        <a:rPr lang="en-US" sz="1000" b="1" dirty="0">
                          <a:solidFill>
                            <a:srgbClr val="000000"/>
                          </a:solidFill>
                        </a:rPr>
                        <a:t>0.94 </a:t>
                      </a:r>
                      <a:r>
                        <a:rPr lang="en-US" sz="1000" dirty="0">
                          <a:solidFill>
                            <a:srgbClr val="000000"/>
                          </a:solidFill>
                        </a:rPr>
                        <a:t>(0.78-1.14)</a:t>
                      </a:r>
                    </a:p>
                    <a:p>
                      <a:pPr algn="ctr">
                        <a:spcAft>
                          <a:spcPts val="300"/>
                        </a:spcAft>
                      </a:pPr>
                      <a:r>
                        <a:rPr lang="en-US" sz="1000" b="1" dirty="0">
                          <a:solidFill>
                            <a:srgbClr val="000000"/>
                          </a:solidFill>
                        </a:rPr>
                        <a:t>0.530</a:t>
                      </a:r>
                    </a:p>
                  </a:txBody>
                  <a:tcPr marL="0" marR="0" marT="0" marB="0" anchor="ct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xBody>
                    <a:bodyPr/>
                    <a:lstStyle/>
                    <a:p>
                      <a:pPr algn="ctr"/>
                      <a:endParaRPr lang="en-US" sz="1200" dirty="0"/>
                    </a:p>
                  </a:txBody>
                  <a:tcPr marL="0" marR="0" marT="0" marB="0" anchor="ctr"/>
                </a:tc>
                <a:extLst>
                  <a:ext uri="{0D108BD9-81ED-4DB2-BD59-A6C34878D82A}">
                    <a16:rowId xmlns:a16="http://schemas.microsoft.com/office/drawing/2014/main" val="10003"/>
                  </a:ext>
                </a:extLst>
              </a:tr>
            </a:tbl>
          </a:graphicData>
        </a:graphic>
      </p:graphicFrame>
      <p:grpSp>
        <p:nvGrpSpPr>
          <p:cNvPr id="254" name="Group 253">
            <a:extLst>
              <a:ext uri="{FF2B5EF4-FFF2-40B4-BE49-F238E27FC236}">
                <a16:creationId xmlns:a16="http://schemas.microsoft.com/office/drawing/2014/main" id="{3AD4018E-646D-2A1B-6001-2851DD6AA07E}"/>
              </a:ext>
            </a:extLst>
          </p:cNvPr>
          <p:cNvGrpSpPr/>
          <p:nvPr/>
        </p:nvGrpSpPr>
        <p:grpSpPr>
          <a:xfrm>
            <a:off x="6076761" y="4846548"/>
            <a:ext cx="506508" cy="1220461"/>
            <a:chOff x="6449516" y="4578954"/>
            <a:chExt cx="506508" cy="1220461"/>
          </a:xfrm>
        </p:grpSpPr>
        <p:sp>
          <p:nvSpPr>
            <p:cNvPr id="255" name="TextBox 254">
              <a:extLst>
                <a:ext uri="{FF2B5EF4-FFF2-40B4-BE49-F238E27FC236}">
                  <a16:creationId xmlns:a16="http://schemas.microsoft.com/office/drawing/2014/main" id="{7A0321ED-6CBD-42CD-46F2-E4FEE4EB1E06}"/>
                </a:ext>
              </a:extLst>
            </p:cNvPr>
            <p:cNvSpPr txBox="1"/>
            <p:nvPr/>
          </p:nvSpPr>
          <p:spPr>
            <a:xfrm>
              <a:off x="6449516" y="4578954"/>
              <a:ext cx="506508"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p>
          </p:txBody>
        </p:sp>
        <p:sp>
          <p:nvSpPr>
            <p:cNvPr id="256" name="TextBox 255">
              <a:extLst>
                <a:ext uri="{FF2B5EF4-FFF2-40B4-BE49-F238E27FC236}">
                  <a16:creationId xmlns:a16="http://schemas.microsoft.com/office/drawing/2014/main" id="{D06C5069-3728-E2DF-3F62-2F64B3A0C281}"/>
                </a:ext>
              </a:extLst>
            </p:cNvPr>
            <p:cNvSpPr txBox="1"/>
            <p:nvPr/>
          </p:nvSpPr>
          <p:spPr>
            <a:xfrm>
              <a:off x="6515241" y="4779957"/>
              <a:ext cx="440783"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p>
          </p:txBody>
        </p:sp>
        <p:sp>
          <p:nvSpPr>
            <p:cNvPr id="257" name="TextBox 256">
              <a:extLst>
                <a:ext uri="{FF2B5EF4-FFF2-40B4-BE49-F238E27FC236}">
                  <a16:creationId xmlns:a16="http://schemas.microsoft.com/office/drawing/2014/main" id="{0600BCFF-E646-1BBE-287D-67C8E97B2A5C}"/>
                </a:ext>
              </a:extLst>
            </p:cNvPr>
            <p:cNvSpPr txBox="1"/>
            <p:nvPr/>
          </p:nvSpPr>
          <p:spPr>
            <a:xfrm>
              <a:off x="6472413" y="5382966"/>
              <a:ext cx="483611"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258" name="TextBox 257">
              <a:extLst>
                <a:ext uri="{FF2B5EF4-FFF2-40B4-BE49-F238E27FC236}">
                  <a16:creationId xmlns:a16="http://schemas.microsoft.com/office/drawing/2014/main" id="{D4C34A7F-7325-BD10-5DF8-CBE415E765FB}"/>
                </a:ext>
              </a:extLst>
            </p:cNvPr>
            <p:cNvSpPr txBox="1"/>
            <p:nvPr/>
          </p:nvSpPr>
          <p:spPr>
            <a:xfrm>
              <a:off x="6515241" y="5583971"/>
              <a:ext cx="440783"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259" name="TextBox 258">
              <a:extLst>
                <a:ext uri="{FF2B5EF4-FFF2-40B4-BE49-F238E27FC236}">
                  <a16:creationId xmlns:a16="http://schemas.microsoft.com/office/drawing/2014/main" id="{643E1C05-0398-266E-F7FB-BF39AE3CA828}"/>
                </a:ext>
              </a:extLst>
            </p:cNvPr>
            <p:cNvSpPr txBox="1"/>
            <p:nvPr/>
          </p:nvSpPr>
          <p:spPr>
            <a:xfrm>
              <a:off x="6484993" y="4980960"/>
              <a:ext cx="471031"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p>
          </p:txBody>
        </p:sp>
        <p:sp>
          <p:nvSpPr>
            <p:cNvPr id="260" name="TextBox 259">
              <a:extLst>
                <a:ext uri="{FF2B5EF4-FFF2-40B4-BE49-F238E27FC236}">
                  <a16:creationId xmlns:a16="http://schemas.microsoft.com/office/drawing/2014/main" id="{076154D4-E355-964A-7A8B-CFBB501C7254}"/>
                </a:ext>
              </a:extLst>
            </p:cNvPr>
            <p:cNvSpPr txBox="1"/>
            <p:nvPr/>
          </p:nvSpPr>
          <p:spPr>
            <a:xfrm>
              <a:off x="6472413" y="5181963"/>
              <a:ext cx="483611"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grpSp>
      <p:grpSp>
        <p:nvGrpSpPr>
          <p:cNvPr id="261" name="Group 260">
            <a:extLst>
              <a:ext uri="{FF2B5EF4-FFF2-40B4-BE49-F238E27FC236}">
                <a16:creationId xmlns:a16="http://schemas.microsoft.com/office/drawing/2014/main" id="{6ACB1242-DBEB-0D4D-FAD4-729B85336220}"/>
              </a:ext>
            </a:extLst>
          </p:cNvPr>
          <p:cNvGrpSpPr/>
          <p:nvPr/>
        </p:nvGrpSpPr>
        <p:grpSpPr>
          <a:xfrm>
            <a:off x="6625479" y="4956011"/>
            <a:ext cx="3579808" cy="1020052"/>
            <a:chOff x="2382100" y="1075315"/>
            <a:chExt cx="8612291" cy="4368748"/>
          </a:xfrm>
        </p:grpSpPr>
        <p:cxnSp>
          <p:nvCxnSpPr>
            <p:cNvPr id="262" name="Straight Connector 261">
              <a:extLst>
                <a:ext uri="{FF2B5EF4-FFF2-40B4-BE49-F238E27FC236}">
                  <a16:creationId xmlns:a16="http://schemas.microsoft.com/office/drawing/2014/main" id="{42CD1EE0-4987-6529-99FD-0959A96CEA56}"/>
                </a:ext>
              </a:extLst>
            </p:cNvPr>
            <p:cNvCxnSpPr>
              <a:cxnSpLocks/>
            </p:cNvCxnSpPr>
            <p:nvPr/>
          </p:nvCxnSpPr>
          <p:spPr>
            <a:xfrm>
              <a:off x="2391491" y="1075315"/>
              <a:ext cx="0" cy="4362111"/>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876ACD36-21FC-E9A6-2585-BAA3D443B2E5}"/>
                </a:ext>
              </a:extLst>
            </p:cNvPr>
            <p:cNvCxnSpPr>
              <a:cxnSpLocks/>
            </p:cNvCxnSpPr>
            <p:nvPr/>
          </p:nvCxnSpPr>
          <p:spPr>
            <a:xfrm flipH="1">
              <a:off x="2382100" y="5444063"/>
              <a:ext cx="8612291" cy="0"/>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D5B08B56-C000-A7C2-6BA6-D4721105855D}"/>
              </a:ext>
            </a:extLst>
          </p:cNvPr>
          <p:cNvGrpSpPr/>
          <p:nvPr/>
        </p:nvGrpSpPr>
        <p:grpSpPr>
          <a:xfrm>
            <a:off x="6544984" y="6032093"/>
            <a:ext cx="3736882" cy="215445"/>
            <a:chOff x="6917739" y="5764499"/>
            <a:chExt cx="3736882" cy="215445"/>
          </a:xfrm>
        </p:grpSpPr>
        <p:sp>
          <p:nvSpPr>
            <p:cNvPr id="265" name="TextBox 264">
              <a:extLst>
                <a:ext uri="{FF2B5EF4-FFF2-40B4-BE49-F238E27FC236}">
                  <a16:creationId xmlns:a16="http://schemas.microsoft.com/office/drawing/2014/main" id="{F88E2D67-84E3-14F3-F2D4-B233028378CF}"/>
                </a:ext>
              </a:extLst>
            </p:cNvPr>
            <p:cNvSpPr txBox="1"/>
            <p:nvPr/>
          </p:nvSpPr>
          <p:spPr>
            <a:xfrm>
              <a:off x="6917739" y="5764500"/>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266" name="TextBox 265">
              <a:extLst>
                <a:ext uri="{FF2B5EF4-FFF2-40B4-BE49-F238E27FC236}">
                  <a16:creationId xmlns:a16="http://schemas.microsoft.com/office/drawing/2014/main" id="{28B37209-9155-DBCE-F6C1-34BD5C5BAF11}"/>
                </a:ext>
              </a:extLst>
            </p:cNvPr>
            <p:cNvSpPr txBox="1"/>
            <p:nvPr/>
          </p:nvSpPr>
          <p:spPr>
            <a:xfrm>
              <a:off x="7336933"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267" name="TextBox 266">
              <a:extLst>
                <a:ext uri="{FF2B5EF4-FFF2-40B4-BE49-F238E27FC236}">
                  <a16:creationId xmlns:a16="http://schemas.microsoft.com/office/drawing/2014/main" id="{C7E5EAF1-73F6-6619-460E-FD1AB6BDCBFF}"/>
                </a:ext>
              </a:extLst>
            </p:cNvPr>
            <p:cNvSpPr txBox="1"/>
            <p:nvPr/>
          </p:nvSpPr>
          <p:spPr>
            <a:xfrm>
              <a:off x="7756127"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p>
          </p:txBody>
        </p:sp>
        <p:sp>
          <p:nvSpPr>
            <p:cNvPr id="268" name="TextBox 267">
              <a:extLst>
                <a:ext uri="{FF2B5EF4-FFF2-40B4-BE49-F238E27FC236}">
                  <a16:creationId xmlns:a16="http://schemas.microsoft.com/office/drawing/2014/main" id="{CA7D22F3-11F2-2374-808A-C4B890415950}"/>
                </a:ext>
              </a:extLst>
            </p:cNvPr>
            <p:cNvSpPr txBox="1"/>
            <p:nvPr/>
          </p:nvSpPr>
          <p:spPr>
            <a:xfrm>
              <a:off x="8594515"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p>
          </p:txBody>
        </p:sp>
        <p:sp>
          <p:nvSpPr>
            <p:cNvPr id="269" name="TextBox 268">
              <a:extLst>
                <a:ext uri="{FF2B5EF4-FFF2-40B4-BE49-F238E27FC236}">
                  <a16:creationId xmlns:a16="http://schemas.microsoft.com/office/drawing/2014/main" id="{EBABBDEA-9641-8771-6F1D-604C3CC04B0B}"/>
                </a:ext>
              </a:extLst>
            </p:cNvPr>
            <p:cNvSpPr txBox="1"/>
            <p:nvPr/>
          </p:nvSpPr>
          <p:spPr>
            <a:xfrm>
              <a:off x="8175321"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p>
          </p:txBody>
        </p:sp>
        <p:sp>
          <p:nvSpPr>
            <p:cNvPr id="270" name="TextBox 269">
              <a:extLst>
                <a:ext uri="{FF2B5EF4-FFF2-40B4-BE49-F238E27FC236}">
                  <a16:creationId xmlns:a16="http://schemas.microsoft.com/office/drawing/2014/main" id="{6E599378-8738-A217-253E-D9AA73BE3339}"/>
                </a:ext>
              </a:extLst>
            </p:cNvPr>
            <p:cNvSpPr txBox="1"/>
            <p:nvPr/>
          </p:nvSpPr>
          <p:spPr>
            <a:xfrm>
              <a:off x="7546530"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271" name="TextBox 270">
              <a:extLst>
                <a:ext uri="{FF2B5EF4-FFF2-40B4-BE49-F238E27FC236}">
                  <a16:creationId xmlns:a16="http://schemas.microsoft.com/office/drawing/2014/main" id="{65782B3E-6510-AD8B-D6F9-8E8141B4DEBF}"/>
                </a:ext>
              </a:extLst>
            </p:cNvPr>
            <p:cNvSpPr txBox="1"/>
            <p:nvPr/>
          </p:nvSpPr>
          <p:spPr>
            <a:xfrm>
              <a:off x="7127336"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272" name="TextBox 271">
              <a:extLst>
                <a:ext uri="{FF2B5EF4-FFF2-40B4-BE49-F238E27FC236}">
                  <a16:creationId xmlns:a16="http://schemas.microsoft.com/office/drawing/2014/main" id="{78670E22-4D43-0436-80F4-856CCBA91101}"/>
                </a:ext>
              </a:extLst>
            </p:cNvPr>
            <p:cNvSpPr txBox="1"/>
            <p:nvPr/>
          </p:nvSpPr>
          <p:spPr>
            <a:xfrm>
              <a:off x="7965724"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273" name="TextBox 272">
              <a:extLst>
                <a:ext uri="{FF2B5EF4-FFF2-40B4-BE49-F238E27FC236}">
                  <a16:creationId xmlns:a16="http://schemas.microsoft.com/office/drawing/2014/main" id="{A5F2F821-3AA1-F8B9-E637-5CD8FBD7ED78}"/>
                </a:ext>
              </a:extLst>
            </p:cNvPr>
            <p:cNvSpPr txBox="1"/>
            <p:nvPr/>
          </p:nvSpPr>
          <p:spPr>
            <a:xfrm>
              <a:off x="8384918"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p>
          </p:txBody>
        </p:sp>
        <p:sp>
          <p:nvSpPr>
            <p:cNvPr id="274" name="TextBox 273">
              <a:extLst>
                <a:ext uri="{FF2B5EF4-FFF2-40B4-BE49-F238E27FC236}">
                  <a16:creationId xmlns:a16="http://schemas.microsoft.com/office/drawing/2014/main" id="{9CEE0378-B721-58FC-DFDC-39516B100CDB}"/>
                </a:ext>
              </a:extLst>
            </p:cNvPr>
            <p:cNvSpPr txBox="1"/>
            <p:nvPr/>
          </p:nvSpPr>
          <p:spPr>
            <a:xfrm>
              <a:off x="10480890"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34</a:t>
              </a:r>
            </a:p>
          </p:txBody>
        </p:sp>
        <p:sp>
          <p:nvSpPr>
            <p:cNvPr id="275" name="TextBox 274">
              <a:extLst>
                <a:ext uri="{FF2B5EF4-FFF2-40B4-BE49-F238E27FC236}">
                  <a16:creationId xmlns:a16="http://schemas.microsoft.com/office/drawing/2014/main" id="{00616561-71E0-74DA-FA28-61D993EB35F0}"/>
                </a:ext>
              </a:extLst>
            </p:cNvPr>
            <p:cNvSpPr txBox="1"/>
            <p:nvPr/>
          </p:nvSpPr>
          <p:spPr>
            <a:xfrm>
              <a:off x="10271291"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32</a:t>
              </a:r>
            </a:p>
          </p:txBody>
        </p:sp>
        <p:sp>
          <p:nvSpPr>
            <p:cNvPr id="276" name="TextBox 275">
              <a:extLst>
                <a:ext uri="{FF2B5EF4-FFF2-40B4-BE49-F238E27FC236}">
                  <a16:creationId xmlns:a16="http://schemas.microsoft.com/office/drawing/2014/main" id="{F01910EE-82F5-FB8D-638C-087E0C367BFD}"/>
                </a:ext>
              </a:extLst>
            </p:cNvPr>
            <p:cNvSpPr txBox="1"/>
            <p:nvPr/>
          </p:nvSpPr>
          <p:spPr>
            <a:xfrm>
              <a:off x="8804112"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p>
          </p:txBody>
        </p:sp>
        <p:sp>
          <p:nvSpPr>
            <p:cNvPr id="277" name="TextBox 276">
              <a:extLst>
                <a:ext uri="{FF2B5EF4-FFF2-40B4-BE49-F238E27FC236}">
                  <a16:creationId xmlns:a16="http://schemas.microsoft.com/office/drawing/2014/main" id="{56841765-4F35-0E91-CA1C-5025E52CEB75}"/>
                </a:ext>
              </a:extLst>
            </p:cNvPr>
            <p:cNvSpPr txBox="1"/>
            <p:nvPr/>
          </p:nvSpPr>
          <p:spPr>
            <a:xfrm>
              <a:off x="9013709"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278" name="TextBox 277">
              <a:extLst>
                <a:ext uri="{FF2B5EF4-FFF2-40B4-BE49-F238E27FC236}">
                  <a16:creationId xmlns:a16="http://schemas.microsoft.com/office/drawing/2014/main" id="{2F3A1278-D302-1AC4-064F-1BF137E4E616}"/>
                </a:ext>
              </a:extLst>
            </p:cNvPr>
            <p:cNvSpPr txBox="1"/>
            <p:nvPr/>
          </p:nvSpPr>
          <p:spPr>
            <a:xfrm>
              <a:off x="9223306"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a:t>
              </a:r>
            </a:p>
          </p:txBody>
        </p:sp>
        <p:sp>
          <p:nvSpPr>
            <p:cNvPr id="279" name="TextBox 278">
              <a:extLst>
                <a:ext uri="{FF2B5EF4-FFF2-40B4-BE49-F238E27FC236}">
                  <a16:creationId xmlns:a16="http://schemas.microsoft.com/office/drawing/2014/main" id="{E84E9C8C-EFB4-D052-D0AD-A7223FE1E82A}"/>
                </a:ext>
              </a:extLst>
            </p:cNvPr>
            <p:cNvSpPr txBox="1"/>
            <p:nvPr/>
          </p:nvSpPr>
          <p:spPr>
            <a:xfrm>
              <a:off x="9432903"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a:t>
              </a:r>
            </a:p>
          </p:txBody>
        </p:sp>
        <p:sp>
          <p:nvSpPr>
            <p:cNvPr id="280" name="TextBox 279">
              <a:extLst>
                <a:ext uri="{FF2B5EF4-FFF2-40B4-BE49-F238E27FC236}">
                  <a16:creationId xmlns:a16="http://schemas.microsoft.com/office/drawing/2014/main" id="{E8AC16C7-C929-74DF-6C4F-5AA0E77E3CAF}"/>
                </a:ext>
              </a:extLst>
            </p:cNvPr>
            <p:cNvSpPr txBox="1"/>
            <p:nvPr/>
          </p:nvSpPr>
          <p:spPr>
            <a:xfrm>
              <a:off x="9642500"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26</a:t>
              </a:r>
            </a:p>
          </p:txBody>
        </p:sp>
        <p:sp>
          <p:nvSpPr>
            <p:cNvPr id="281" name="TextBox 280">
              <a:extLst>
                <a:ext uri="{FF2B5EF4-FFF2-40B4-BE49-F238E27FC236}">
                  <a16:creationId xmlns:a16="http://schemas.microsoft.com/office/drawing/2014/main" id="{C8AADBA9-766C-6AD9-727B-B215B41AED21}"/>
                </a:ext>
              </a:extLst>
            </p:cNvPr>
            <p:cNvSpPr txBox="1"/>
            <p:nvPr/>
          </p:nvSpPr>
          <p:spPr>
            <a:xfrm>
              <a:off x="9852097"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p>
          </p:txBody>
        </p:sp>
        <p:sp>
          <p:nvSpPr>
            <p:cNvPr id="282" name="TextBox 281">
              <a:extLst>
                <a:ext uri="{FF2B5EF4-FFF2-40B4-BE49-F238E27FC236}">
                  <a16:creationId xmlns:a16="http://schemas.microsoft.com/office/drawing/2014/main" id="{161BC439-0140-E8E0-E3FD-577FB6A02147}"/>
                </a:ext>
              </a:extLst>
            </p:cNvPr>
            <p:cNvSpPr txBox="1"/>
            <p:nvPr/>
          </p:nvSpPr>
          <p:spPr>
            <a:xfrm>
              <a:off x="10061694" y="5764499"/>
              <a:ext cx="173731" cy="215444"/>
            </a:xfrm>
            <a:prstGeom prst="rect">
              <a:avLst/>
            </a:prstGeom>
            <a:noFill/>
          </p:spPr>
          <p:txBody>
            <a:bodyPr wrap="square" lIns="0" rIns="0" rtlCol="0">
              <a:no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p>
          </p:txBody>
        </p:sp>
      </p:grpSp>
      <p:sp>
        <p:nvSpPr>
          <p:cNvPr id="283" name="TextBox 282">
            <a:extLst>
              <a:ext uri="{FF2B5EF4-FFF2-40B4-BE49-F238E27FC236}">
                <a16:creationId xmlns:a16="http://schemas.microsoft.com/office/drawing/2014/main" id="{ADC88A1E-1251-3D08-7319-05DECB619FD6}"/>
              </a:ext>
            </a:extLst>
          </p:cNvPr>
          <p:cNvSpPr txBox="1"/>
          <p:nvPr/>
        </p:nvSpPr>
        <p:spPr>
          <a:xfrm>
            <a:off x="7529441" y="6179189"/>
            <a:ext cx="1633388"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Months</a:t>
            </a:r>
          </a:p>
        </p:txBody>
      </p:sp>
      <p:grpSp>
        <p:nvGrpSpPr>
          <p:cNvPr id="284" name="Group 283">
            <a:extLst>
              <a:ext uri="{FF2B5EF4-FFF2-40B4-BE49-F238E27FC236}">
                <a16:creationId xmlns:a16="http://schemas.microsoft.com/office/drawing/2014/main" id="{9794787B-2426-DAAC-C2BF-5627DBEB02F9}"/>
              </a:ext>
            </a:extLst>
          </p:cNvPr>
          <p:cNvGrpSpPr/>
          <p:nvPr/>
        </p:nvGrpSpPr>
        <p:grpSpPr>
          <a:xfrm>
            <a:off x="6561897" y="4964882"/>
            <a:ext cx="68921" cy="1009448"/>
            <a:chOff x="6924755" y="4697288"/>
            <a:chExt cx="87209" cy="1009449"/>
          </a:xfrm>
        </p:grpSpPr>
        <p:cxnSp>
          <p:nvCxnSpPr>
            <p:cNvPr id="285" name="Straight Connector 284">
              <a:extLst>
                <a:ext uri="{FF2B5EF4-FFF2-40B4-BE49-F238E27FC236}">
                  <a16:creationId xmlns:a16="http://schemas.microsoft.com/office/drawing/2014/main" id="{B55D5237-67B3-769F-28E9-BAE1C49E970E}"/>
                </a:ext>
              </a:extLst>
            </p:cNvPr>
            <p:cNvCxnSpPr>
              <a:cxnSpLocks/>
            </p:cNvCxnSpPr>
            <p:nvPr/>
          </p:nvCxnSpPr>
          <p:spPr>
            <a:xfrm flipH="1">
              <a:off x="6924755" y="4899178"/>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1B13F997-14BD-D6B9-E577-8C4DF4170B24}"/>
                </a:ext>
              </a:extLst>
            </p:cNvPr>
            <p:cNvCxnSpPr>
              <a:cxnSpLocks/>
            </p:cNvCxnSpPr>
            <p:nvPr/>
          </p:nvCxnSpPr>
          <p:spPr>
            <a:xfrm flipH="1">
              <a:off x="6924755" y="4697288"/>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D246E464-9275-CAA1-BD91-5609FDC12B89}"/>
                </a:ext>
              </a:extLst>
            </p:cNvPr>
            <p:cNvCxnSpPr>
              <a:cxnSpLocks/>
            </p:cNvCxnSpPr>
            <p:nvPr/>
          </p:nvCxnSpPr>
          <p:spPr>
            <a:xfrm flipH="1">
              <a:off x="6924755" y="5706737"/>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7DE85CDD-5BE5-4CBD-6876-34CDCF860905}"/>
                </a:ext>
              </a:extLst>
            </p:cNvPr>
            <p:cNvCxnSpPr>
              <a:cxnSpLocks/>
            </p:cNvCxnSpPr>
            <p:nvPr/>
          </p:nvCxnSpPr>
          <p:spPr>
            <a:xfrm flipH="1">
              <a:off x="6924755" y="5101068"/>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4F7F3D1D-DC2C-032B-196E-F0B27DCC2128}"/>
                </a:ext>
              </a:extLst>
            </p:cNvPr>
            <p:cNvCxnSpPr>
              <a:cxnSpLocks/>
            </p:cNvCxnSpPr>
            <p:nvPr/>
          </p:nvCxnSpPr>
          <p:spPr>
            <a:xfrm flipH="1">
              <a:off x="6924755" y="5302958"/>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305BE957-757D-C59B-BD4E-480BE83EC6BB}"/>
                </a:ext>
              </a:extLst>
            </p:cNvPr>
            <p:cNvCxnSpPr>
              <a:cxnSpLocks/>
            </p:cNvCxnSpPr>
            <p:nvPr/>
          </p:nvCxnSpPr>
          <p:spPr>
            <a:xfrm flipH="1">
              <a:off x="6924755" y="5504848"/>
              <a:ext cx="87209"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91" name="Group 290">
            <a:extLst>
              <a:ext uri="{FF2B5EF4-FFF2-40B4-BE49-F238E27FC236}">
                <a16:creationId xmlns:a16="http://schemas.microsoft.com/office/drawing/2014/main" id="{8C93DB4B-C3E3-B103-9A42-985CF88AF0A5}"/>
              </a:ext>
            </a:extLst>
          </p:cNvPr>
          <p:cNvGrpSpPr/>
          <p:nvPr/>
        </p:nvGrpSpPr>
        <p:grpSpPr>
          <a:xfrm>
            <a:off x="6631883" y="5973701"/>
            <a:ext cx="3565934" cy="69188"/>
            <a:chOff x="7004638" y="5706107"/>
            <a:chExt cx="3565934" cy="87476"/>
          </a:xfrm>
        </p:grpSpPr>
        <p:cxnSp>
          <p:nvCxnSpPr>
            <p:cNvPr id="292" name="Straight Connector 291">
              <a:extLst>
                <a:ext uri="{FF2B5EF4-FFF2-40B4-BE49-F238E27FC236}">
                  <a16:creationId xmlns:a16="http://schemas.microsoft.com/office/drawing/2014/main" id="{1CF8223B-263F-40CF-F9D3-A708E52FF182}"/>
                </a:ext>
              </a:extLst>
            </p:cNvPr>
            <p:cNvCxnSpPr>
              <a:cxnSpLocks/>
            </p:cNvCxnSpPr>
            <p:nvPr/>
          </p:nvCxnSpPr>
          <p:spPr>
            <a:xfrm flipV="1">
              <a:off x="7004638"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293735AA-A860-AB36-A073-4193CBB8B125}"/>
                </a:ext>
              </a:extLst>
            </p:cNvPr>
            <p:cNvCxnSpPr>
              <a:cxnSpLocks/>
            </p:cNvCxnSpPr>
            <p:nvPr/>
          </p:nvCxnSpPr>
          <p:spPr>
            <a:xfrm flipV="1">
              <a:off x="9312009"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EBDE1F5E-48B4-7793-EF6E-03147B447F9E}"/>
                </a:ext>
              </a:extLst>
            </p:cNvPr>
            <p:cNvCxnSpPr>
              <a:cxnSpLocks/>
            </p:cNvCxnSpPr>
            <p:nvPr/>
          </p:nvCxnSpPr>
          <p:spPr>
            <a:xfrm flipV="1">
              <a:off x="8892487"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98CE353C-6525-BDE6-0DAD-8E548DEF88BD}"/>
                </a:ext>
              </a:extLst>
            </p:cNvPr>
            <p:cNvCxnSpPr>
              <a:cxnSpLocks/>
            </p:cNvCxnSpPr>
            <p:nvPr/>
          </p:nvCxnSpPr>
          <p:spPr>
            <a:xfrm flipV="1">
              <a:off x="10570572"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523DF08D-AF39-6A9C-AD58-9DC4950F493C}"/>
                </a:ext>
              </a:extLst>
            </p:cNvPr>
            <p:cNvCxnSpPr>
              <a:cxnSpLocks/>
            </p:cNvCxnSpPr>
            <p:nvPr/>
          </p:nvCxnSpPr>
          <p:spPr>
            <a:xfrm flipV="1">
              <a:off x="8263204"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8F546635-FB37-D646-87B7-A44D6C66927A}"/>
                </a:ext>
              </a:extLst>
            </p:cNvPr>
            <p:cNvCxnSpPr>
              <a:cxnSpLocks/>
            </p:cNvCxnSpPr>
            <p:nvPr/>
          </p:nvCxnSpPr>
          <p:spPr>
            <a:xfrm flipV="1">
              <a:off x="10151053"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71387B03-AE77-5452-A716-207078300FF8}"/>
                </a:ext>
              </a:extLst>
            </p:cNvPr>
            <p:cNvCxnSpPr>
              <a:cxnSpLocks/>
            </p:cNvCxnSpPr>
            <p:nvPr/>
          </p:nvCxnSpPr>
          <p:spPr>
            <a:xfrm flipV="1">
              <a:off x="9731531"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35065F0E-B0A8-E87A-792E-D83E6F8887F5}"/>
                </a:ext>
              </a:extLst>
            </p:cNvPr>
            <p:cNvCxnSpPr>
              <a:cxnSpLocks/>
            </p:cNvCxnSpPr>
            <p:nvPr/>
          </p:nvCxnSpPr>
          <p:spPr>
            <a:xfrm flipV="1">
              <a:off x="8472965"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40F5DE07-3B25-165F-A640-4534A4E77B2F}"/>
                </a:ext>
              </a:extLst>
            </p:cNvPr>
            <p:cNvCxnSpPr>
              <a:cxnSpLocks/>
            </p:cNvCxnSpPr>
            <p:nvPr/>
          </p:nvCxnSpPr>
          <p:spPr>
            <a:xfrm flipV="1">
              <a:off x="7843682"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A1A8352F-6F18-47C3-B03C-F4B0B3EF5F53}"/>
                </a:ext>
              </a:extLst>
            </p:cNvPr>
            <p:cNvCxnSpPr>
              <a:cxnSpLocks/>
            </p:cNvCxnSpPr>
            <p:nvPr/>
          </p:nvCxnSpPr>
          <p:spPr>
            <a:xfrm flipV="1">
              <a:off x="7424160"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5ECD3965-5957-C200-95C9-FC1AF2D7793B}"/>
                </a:ext>
              </a:extLst>
            </p:cNvPr>
            <p:cNvCxnSpPr>
              <a:cxnSpLocks/>
            </p:cNvCxnSpPr>
            <p:nvPr/>
          </p:nvCxnSpPr>
          <p:spPr>
            <a:xfrm flipV="1">
              <a:off x="10360814"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DD6BCBD6-E3B0-F041-4A77-C65D73288F30}"/>
                </a:ext>
              </a:extLst>
            </p:cNvPr>
            <p:cNvCxnSpPr>
              <a:cxnSpLocks/>
            </p:cNvCxnSpPr>
            <p:nvPr/>
          </p:nvCxnSpPr>
          <p:spPr>
            <a:xfrm flipV="1">
              <a:off x="9941292"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58011D8B-8512-54D6-E429-6308537EE136}"/>
                </a:ext>
              </a:extLst>
            </p:cNvPr>
            <p:cNvCxnSpPr>
              <a:cxnSpLocks/>
            </p:cNvCxnSpPr>
            <p:nvPr/>
          </p:nvCxnSpPr>
          <p:spPr>
            <a:xfrm flipV="1">
              <a:off x="9521770"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707485B2-CC7C-82B9-B1F7-A425B18B6DB6}"/>
                </a:ext>
              </a:extLst>
            </p:cNvPr>
            <p:cNvCxnSpPr>
              <a:cxnSpLocks/>
            </p:cNvCxnSpPr>
            <p:nvPr/>
          </p:nvCxnSpPr>
          <p:spPr>
            <a:xfrm flipV="1">
              <a:off x="9102248"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83CFADE0-520D-E57C-4628-5644125AEA34}"/>
                </a:ext>
              </a:extLst>
            </p:cNvPr>
            <p:cNvCxnSpPr>
              <a:cxnSpLocks/>
            </p:cNvCxnSpPr>
            <p:nvPr/>
          </p:nvCxnSpPr>
          <p:spPr>
            <a:xfrm flipV="1">
              <a:off x="8682726"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8F002411-E1B5-134D-692B-65D4EF34CCF0}"/>
                </a:ext>
              </a:extLst>
            </p:cNvPr>
            <p:cNvCxnSpPr>
              <a:cxnSpLocks/>
            </p:cNvCxnSpPr>
            <p:nvPr/>
          </p:nvCxnSpPr>
          <p:spPr>
            <a:xfrm flipV="1">
              <a:off x="8053443"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FA5D0AF-DDC6-3140-CBCE-67B0BDF23F6F}"/>
                </a:ext>
              </a:extLst>
            </p:cNvPr>
            <p:cNvCxnSpPr>
              <a:cxnSpLocks/>
            </p:cNvCxnSpPr>
            <p:nvPr/>
          </p:nvCxnSpPr>
          <p:spPr>
            <a:xfrm flipV="1">
              <a:off x="7633921"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06008E8B-2F9F-7F8C-ED79-EC63F36E111F}"/>
                </a:ext>
              </a:extLst>
            </p:cNvPr>
            <p:cNvCxnSpPr>
              <a:cxnSpLocks/>
            </p:cNvCxnSpPr>
            <p:nvPr/>
          </p:nvCxnSpPr>
          <p:spPr>
            <a:xfrm flipV="1">
              <a:off x="7214399" y="5706107"/>
              <a:ext cx="0" cy="87476"/>
            </a:xfrm>
            <a:prstGeom prst="line">
              <a:avLst/>
            </a:prstGeom>
            <a:ln w="28575" cmpd="sng">
              <a:solidFill>
                <a:srgbClr val="221E1F"/>
              </a:solidFill>
            </a:ln>
          </p:spPr>
          <p:style>
            <a:lnRef idx="1">
              <a:schemeClr val="accent1"/>
            </a:lnRef>
            <a:fillRef idx="0">
              <a:schemeClr val="accent1"/>
            </a:fillRef>
            <a:effectRef idx="0">
              <a:schemeClr val="accent1"/>
            </a:effectRef>
            <a:fontRef idx="minor">
              <a:schemeClr val="tx1"/>
            </a:fontRef>
          </p:style>
        </p:cxnSp>
      </p:grpSp>
      <p:sp>
        <p:nvSpPr>
          <p:cNvPr id="310" name="TextBox 309">
            <a:extLst>
              <a:ext uri="{FF2B5EF4-FFF2-40B4-BE49-F238E27FC236}">
                <a16:creationId xmlns:a16="http://schemas.microsoft.com/office/drawing/2014/main" id="{F3B85F3E-31AD-795B-800C-3F7237C3B5E2}"/>
              </a:ext>
            </a:extLst>
          </p:cNvPr>
          <p:cNvSpPr txBox="1"/>
          <p:nvPr/>
        </p:nvSpPr>
        <p:spPr>
          <a:xfrm>
            <a:off x="9200058" y="5512505"/>
            <a:ext cx="1131693"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5C00"/>
                </a:solidFill>
                <a:effectLst/>
                <a:uLnTx/>
                <a:uFillTx/>
                <a:latin typeface="Arial" panose="020B0604020202020204" pitchFamily="34" charset="0"/>
                <a:ea typeface="+mn-ea"/>
                <a:cs typeface="Arial" panose="020B0604020202020204" pitchFamily="34" charset="0"/>
              </a:rPr>
              <a:t>Dato-DXd</a:t>
            </a:r>
          </a:p>
        </p:txBody>
      </p:sp>
      <p:sp>
        <p:nvSpPr>
          <p:cNvPr id="311" name="TextBox 310">
            <a:extLst>
              <a:ext uri="{FF2B5EF4-FFF2-40B4-BE49-F238E27FC236}">
                <a16:creationId xmlns:a16="http://schemas.microsoft.com/office/drawing/2014/main" id="{0099AD26-23DC-CE96-32D2-48287C13E4E4}"/>
              </a:ext>
            </a:extLst>
          </p:cNvPr>
          <p:cNvSpPr txBox="1"/>
          <p:nvPr/>
        </p:nvSpPr>
        <p:spPr>
          <a:xfrm>
            <a:off x="8117289" y="5708216"/>
            <a:ext cx="1031610"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2857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46691"/>
                </a:solidFill>
                <a:effectLst/>
                <a:uLnTx/>
                <a:uFillTx/>
                <a:latin typeface="Arial" panose="020B0604020202020204" pitchFamily="34" charset="0"/>
                <a:ea typeface="+mn-ea"/>
                <a:cs typeface="Arial" panose="020B0604020202020204" pitchFamily="34" charset="0"/>
              </a:rPr>
              <a:t>Docetaxel </a:t>
            </a:r>
          </a:p>
        </p:txBody>
      </p:sp>
      <p:sp>
        <p:nvSpPr>
          <p:cNvPr id="312" name="TextBox 311">
            <a:extLst>
              <a:ext uri="{FF2B5EF4-FFF2-40B4-BE49-F238E27FC236}">
                <a16:creationId xmlns:a16="http://schemas.microsoft.com/office/drawing/2014/main" id="{559811CF-EF78-E986-262C-EC9C8A3380E4}"/>
              </a:ext>
            </a:extLst>
          </p:cNvPr>
          <p:cNvSpPr txBox="1"/>
          <p:nvPr/>
        </p:nvSpPr>
        <p:spPr>
          <a:xfrm rot="16200000">
            <a:off x="5558961" y="5366691"/>
            <a:ext cx="1182149" cy="215444"/>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28575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OS (%)</a:t>
            </a:r>
          </a:p>
        </p:txBody>
      </p:sp>
      <p:sp>
        <p:nvSpPr>
          <p:cNvPr id="313" name="Freeform 124">
            <a:extLst>
              <a:ext uri="{FF2B5EF4-FFF2-40B4-BE49-F238E27FC236}">
                <a16:creationId xmlns:a16="http://schemas.microsoft.com/office/drawing/2014/main" id="{36A2F344-22C7-2E89-8462-747FC08386F4}"/>
              </a:ext>
            </a:extLst>
          </p:cNvPr>
          <p:cNvSpPr/>
          <p:nvPr/>
        </p:nvSpPr>
        <p:spPr>
          <a:xfrm>
            <a:off x="6631295" y="2826648"/>
            <a:ext cx="3124200" cy="977900"/>
          </a:xfrm>
          <a:custGeom>
            <a:avLst/>
            <a:gdLst>
              <a:gd name="connsiteX0" fmla="*/ 0 w 3124200"/>
              <a:gd name="connsiteY0" fmla="*/ 0 h 977900"/>
              <a:gd name="connsiteX1" fmla="*/ 92075 w 3124200"/>
              <a:gd name="connsiteY1" fmla="*/ 0 h 977900"/>
              <a:gd name="connsiteX2" fmla="*/ 101600 w 3124200"/>
              <a:gd name="connsiteY2" fmla="*/ 9525 h 977900"/>
              <a:gd name="connsiteX3" fmla="*/ 130175 w 3124200"/>
              <a:gd name="connsiteY3" fmla="*/ 15875 h 977900"/>
              <a:gd name="connsiteX4" fmla="*/ 146050 w 3124200"/>
              <a:gd name="connsiteY4" fmla="*/ 31750 h 977900"/>
              <a:gd name="connsiteX5" fmla="*/ 155575 w 3124200"/>
              <a:gd name="connsiteY5" fmla="*/ 34925 h 977900"/>
              <a:gd name="connsiteX6" fmla="*/ 165100 w 3124200"/>
              <a:gd name="connsiteY6" fmla="*/ 41275 h 977900"/>
              <a:gd name="connsiteX7" fmla="*/ 215900 w 3124200"/>
              <a:gd name="connsiteY7" fmla="*/ 47625 h 977900"/>
              <a:gd name="connsiteX8" fmla="*/ 225425 w 3124200"/>
              <a:gd name="connsiteY8" fmla="*/ 53975 h 977900"/>
              <a:gd name="connsiteX9" fmla="*/ 247650 w 3124200"/>
              <a:gd name="connsiteY9" fmla="*/ 82550 h 977900"/>
              <a:gd name="connsiteX10" fmla="*/ 260350 w 3124200"/>
              <a:gd name="connsiteY10" fmla="*/ 142875 h 977900"/>
              <a:gd name="connsiteX11" fmla="*/ 273050 w 3124200"/>
              <a:gd name="connsiteY11" fmla="*/ 168275 h 977900"/>
              <a:gd name="connsiteX12" fmla="*/ 279400 w 3124200"/>
              <a:gd name="connsiteY12" fmla="*/ 219075 h 977900"/>
              <a:gd name="connsiteX13" fmla="*/ 292100 w 3124200"/>
              <a:gd name="connsiteY13" fmla="*/ 244475 h 977900"/>
              <a:gd name="connsiteX14" fmla="*/ 292100 w 3124200"/>
              <a:gd name="connsiteY14" fmla="*/ 244475 h 977900"/>
              <a:gd name="connsiteX15" fmla="*/ 330200 w 3124200"/>
              <a:gd name="connsiteY15" fmla="*/ 273050 h 977900"/>
              <a:gd name="connsiteX16" fmla="*/ 393700 w 3124200"/>
              <a:gd name="connsiteY16" fmla="*/ 285750 h 977900"/>
              <a:gd name="connsiteX17" fmla="*/ 425450 w 3124200"/>
              <a:gd name="connsiteY17" fmla="*/ 288925 h 977900"/>
              <a:gd name="connsiteX18" fmla="*/ 428625 w 3124200"/>
              <a:gd name="connsiteY18" fmla="*/ 301625 h 977900"/>
              <a:gd name="connsiteX19" fmla="*/ 482600 w 3124200"/>
              <a:gd name="connsiteY19" fmla="*/ 307975 h 977900"/>
              <a:gd name="connsiteX20" fmla="*/ 508000 w 3124200"/>
              <a:gd name="connsiteY20" fmla="*/ 327025 h 977900"/>
              <a:gd name="connsiteX21" fmla="*/ 533400 w 3124200"/>
              <a:gd name="connsiteY21" fmla="*/ 361950 h 977900"/>
              <a:gd name="connsiteX22" fmla="*/ 561975 w 3124200"/>
              <a:gd name="connsiteY22" fmla="*/ 419100 h 977900"/>
              <a:gd name="connsiteX23" fmla="*/ 593725 w 3124200"/>
              <a:gd name="connsiteY23" fmla="*/ 447675 h 977900"/>
              <a:gd name="connsiteX24" fmla="*/ 638175 w 3124200"/>
              <a:gd name="connsiteY24" fmla="*/ 466725 h 977900"/>
              <a:gd name="connsiteX25" fmla="*/ 688975 w 3124200"/>
              <a:gd name="connsiteY25" fmla="*/ 473075 h 977900"/>
              <a:gd name="connsiteX26" fmla="*/ 711200 w 3124200"/>
              <a:gd name="connsiteY26" fmla="*/ 492125 h 977900"/>
              <a:gd name="connsiteX27" fmla="*/ 733425 w 3124200"/>
              <a:gd name="connsiteY27" fmla="*/ 501650 h 977900"/>
              <a:gd name="connsiteX28" fmla="*/ 765175 w 3124200"/>
              <a:gd name="connsiteY28" fmla="*/ 504825 h 977900"/>
              <a:gd name="connsiteX29" fmla="*/ 812800 w 3124200"/>
              <a:gd name="connsiteY29" fmla="*/ 539750 h 977900"/>
              <a:gd name="connsiteX30" fmla="*/ 841375 w 3124200"/>
              <a:gd name="connsiteY30" fmla="*/ 574675 h 977900"/>
              <a:gd name="connsiteX31" fmla="*/ 866775 w 3124200"/>
              <a:gd name="connsiteY31" fmla="*/ 606425 h 977900"/>
              <a:gd name="connsiteX32" fmla="*/ 866775 w 3124200"/>
              <a:gd name="connsiteY32" fmla="*/ 606425 h 977900"/>
              <a:gd name="connsiteX33" fmla="*/ 898525 w 3124200"/>
              <a:gd name="connsiteY33" fmla="*/ 612775 h 977900"/>
              <a:gd name="connsiteX34" fmla="*/ 927100 w 3124200"/>
              <a:gd name="connsiteY34" fmla="*/ 612775 h 977900"/>
              <a:gd name="connsiteX35" fmla="*/ 942975 w 3124200"/>
              <a:gd name="connsiteY35" fmla="*/ 622300 h 977900"/>
              <a:gd name="connsiteX36" fmla="*/ 1000125 w 3124200"/>
              <a:gd name="connsiteY36" fmla="*/ 622300 h 977900"/>
              <a:gd name="connsiteX37" fmla="*/ 1000125 w 3124200"/>
              <a:gd name="connsiteY37" fmla="*/ 622300 h 977900"/>
              <a:gd name="connsiteX38" fmla="*/ 1050925 w 3124200"/>
              <a:gd name="connsiteY38" fmla="*/ 635000 h 977900"/>
              <a:gd name="connsiteX39" fmla="*/ 1082675 w 3124200"/>
              <a:gd name="connsiteY39" fmla="*/ 663575 h 977900"/>
              <a:gd name="connsiteX40" fmla="*/ 1092200 w 3124200"/>
              <a:gd name="connsiteY40" fmla="*/ 698500 h 977900"/>
              <a:gd name="connsiteX41" fmla="*/ 1133475 w 3124200"/>
              <a:gd name="connsiteY41" fmla="*/ 701675 h 977900"/>
              <a:gd name="connsiteX42" fmla="*/ 1196975 w 3124200"/>
              <a:gd name="connsiteY42" fmla="*/ 717550 h 977900"/>
              <a:gd name="connsiteX43" fmla="*/ 1212850 w 3124200"/>
              <a:gd name="connsiteY43" fmla="*/ 723900 h 977900"/>
              <a:gd name="connsiteX44" fmla="*/ 1298575 w 3124200"/>
              <a:gd name="connsiteY44" fmla="*/ 727075 h 977900"/>
              <a:gd name="connsiteX45" fmla="*/ 1327150 w 3124200"/>
              <a:gd name="connsiteY45" fmla="*/ 727075 h 977900"/>
              <a:gd name="connsiteX46" fmla="*/ 1327150 w 3124200"/>
              <a:gd name="connsiteY46" fmla="*/ 727075 h 977900"/>
              <a:gd name="connsiteX47" fmla="*/ 1371600 w 3124200"/>
              <a:gd name="connsiteY47" fmla="*/ 755650 h 977900"/>
              <a:gd name="connsiteX48" fmla="*/ 1425575 w 3124200"/>
              <a:gd name="connsiteY48" fmla="*/ 774700 h 977900"/>
              <a:gd name="connsiteX49" fmla="*/ 1581150 w 3124200"/>
              <a:gd name="connsiteY49" fmla="*/ 777875 h 977900"/>
              <a:gd name="connsiteX50" fmla="*/ 1616075 w 3124200"/>
              <a:gd name="connsiteY50" fmla="*/ 793750 h 977900"/>
              <a:gd name="connsiteX51" fmla="*/ 1644650 w 3124200"/>
              <a:gd name="connsiteY51" fmla="*/ 806450 h 977900"/>
              <a:gd name="connsiteX52" fmla="*/ 1708150 w 3124200"/>
              <a:gd name="connsiteY52" fmla="*/ 815975 h 977900"/>
              <a:gd name="connsiteX53" fmla="*/ 1717675 w 3124200"/>
              <a:gd name="connsiteY53" fmla="*/ 822325 h 977900"/>
              <a:gd name="connsiteX54" fmla="*/ 1847850 w 3124200"/>
              <a:gd name="connsiteY54" fmla="*/ 822325 h 977900"/>
              <a:gd name="connsiteX55" fmla="*/ 1873250 w 3124200"/>
              <a:gd name="connsiteY55" fmla="*/ 838200 h 977900"/>
              <a:gd name="connsiteX56" fmla="*/ 1873250 w 3124200"/>
              <a:gd name="connsiteY56" fmla="*/ 838200 h 977900"/>
              <a:gd name="connsiteX57" fmla="*/ 1905000 w 3124200"/>
              <a:gd name="connsiteY57" fmla="*/ 854075 h 977900"/>
              <a:gd name="connsiteX58" fmla="*/ 2108200 w 3124200"/>
              <a:gd name="connsiteY58" fmla="*/ 850900 h 977900"/>
              <a:gd name="connsiteX59" fmla="*/ 2127250 w 3124200"/>
              <a:gd name="connsiteY59" fmla="*/ 866775 h 977900"/>
              <a:gd name="connsiteX60" fmla="*/ 2552700 w 3124200"/>
              <a:gd name="connsiteY60" fmla="*/ 869950 h 977900"/>
              <a:gd name="connsiteX61" fmla="*/ 2555875 w 3124200"/>
              <a:gd name="connsiteY61" fmla="*/ 879475 h 977900"/>
              <a:gd name="connsiteX62" fmla="*/ 2606675 w 3124200"/>
              <a:gd name="connsiteY62" fmla="*/ 879475 h 977900"/>
              <a:gd name="connsiteX63" fmla="*/ 2613025 w 3124200"/>
              <a:gd name="connsiteY63" fmla="*/ 889000 h 977900"/>
              <a:gd name="connsiteX64" fmla="*/ 2768600 w 3124200"/>
              <a:gd name="connsiteY64" fmla="*/ 892175 h 977900"/>
              <a:gd name="connsiteX65" fmla="*/ 2768600 w 3124200"/>
              <a:gd name="connsiteY65" fmla="*/ 892175 h 977900"/>
              <a:gd name="connsiteX66" fmla="*/ 2778125 w 3124200"/>
              <a:gd name="connsiteY66" fmla="*/ 908050 h 977900"/>
              <a:gd name="connsiteX67" fmla="*/ 3009900 w 3124200"/>
              <a:gd name="connsiteY67" fmla="*/ 908050 h 977900"/>
              <a:gd name="connsiteX68" fmla="*/ 3019425 w 3124200"/>
              <a:gd name="connsiteY68" fmla="*/ 936625 h 977900"/>
              <a:gd name="connsiteX69" fmla="*/ 3124200 w 3124200"/>
              <a:gd name="connsiteY69" fmla="*/ 936625 h 977900"/>
              <a:gd name="connsiteX70" fmla="*/ 3124200 w 3124200"/>
              <a:gd name="connsiteY70" fmla="*/ 97790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24200" h="977900">
                <a:moveTo>
                  <a:pt x="0" y="0"/>
                </a:moveTo>
                <a:lnTo>
                  <a:pt x="92075" y="0"/>
                </a:lnTo>
                <a:lnTo>
                  <a:pt x="101600" y="9525"/>
                </a:lnTo>
                <a:cubicBezTo>
                  <a:pt x="111125" y="11642"/>
                  <a:pt x="120918" y="12789"/>
                  <a:pt x="130175" y="15875"/>
                </a:cubicBezTo>
                <a:cubicBezTo>
                  <a:pt x="146504" y="21318"/>
                  <a:pt x="133955" y="22074"/>
                  <a:pt x="146050" y="31750"/>
                </a:cubicBezTo>
                <a:cubicBezTo>
                  <a:pt x="148663" y="33841"/>
                  <a:pt x="152582" y="33428"/>
                  <a:pt x="155575" y="34925"/>
                </a:cubicBezTo>
                <a:cubicBezTo>
                  <a:pt x="158988" y="36632"/>
                  <a:pt x="161687" y="39568"/>
                  <a:pt x="165100" y="41275"/>
                </a:cubicBezTo>
                <a:cubicBezTo>
                  <a:pt x="178807" y="48128"/>
                  <a:pt x="208022" y="47019"/>
                  <a:pt x="215900" y="47625"/>
                </a:cubicBezTo>
                <a:cubicBezTo>
                  <a:pt x="226429" y="51135"/>
                  <a:pt x="225425" y="47453"/>
                  <a:pt x="225425" y="53975"/>
                </a:cubicBezTo>
                <a:lnTo>
                  <a:pt x="247650" y="82550"/>
                </a:lnTo>
                <a:lnTo>
                  <a:pt x="260350" y="142875"/>
                </a:lnTo>
                <a:lnTo>
                  <a:pt x="273050" y="168275"/>
                </a:lnTo>
                <a:lnTo>
                  <a:pt x="279400" y="219075"/>
                </a:lnTo>
                <a:lnTo>
                  <a:pt x="292100" y="244475"/>
                </a:lnTo>
                <a:lnTo>
                  <a:pt x="292100" y="244475"/>
                </a:lnTo>
                <a:lnTo>
                  <a:pt x="330200" y="273050"/>
                </a:lnTo>
                <a:lnTo>
                  <a:pt x="393700" y="285750"/>
                </a:lnTo>
                <a:lnTo>
                  <a:pt x="425450" y="288925"/>
                </a:lnTo>
                <a:lnTo>
                  <a:pt x="428625" y="301625"/>
                </a:lnTo>
                <a:lnTo>
                  <a:pt x="482600" y="307975"/>
                </a:lnTo>
                <a:lnTo>
                  <a:pt x="508000" y="327025"/>
                </a:lnTo>
                <a:lnTo>
                  <a:pt x="533400" y="361950"/>
                </a:lnTo>
                <a:lnTo>
                  <a:pt x="561975" y="419100"/>
                </a:lnTo>
                <a:lnTo>
                  <a:pt x="593725" y="447675"/>
                </a:lnTo>
                <a:lnTo>
                  <a:pt x="638175" y="466725"/>
                </a:lnTo>
                <a:lnTo>
                  <a:pt x="688975" y="473075"/>
                </a:lnTo>
                <a:cubicBezTo>
                  <a:pt x="696383" y="479425"/>
                  <a:pt x="702890" y="487011"/>
                  <a:pt x="711200" y="492125"/>
                </a:cubicBezTo>
                <a:cubicBezTo>
                  <a:pt x="746681" y="513960"/>
                  <a:pt x="722160" y="490385"/>
                  <a:pt x="733425" y="501650"/>
                </a:cubicBezTo>
                <a:lnTo>
                  <a:pt x="765175" y="504825"/>
                </a:lnTo>
                <a:lnTo>
                  <a:pt x="812800" y="539750"/>
                </a:lnTo>
                <a:lnTo>
                  <a:pt x="841375" y="574675"/>
                </a:lnTo>
                <a:lnTo>
                  <a:pt x="866775" y="606425"/>
                </a:lnTo>
                <a:lnTo>
                  <a:pt x="866775" y="606425"/>
                </a:lnTo>
                <a:lnTo>
                  <a:pt x="898525" y="612775"/>
                </a:lnTo>
                <a:lnTo>
                  <a:pt x="927100" y="612775"/>
                </a:lnTo>
                <a:lnTo>
                  <a:pt x="942975" y="622300"/>
                </a:lnTo>
                <a:lnTo>
                  <a:pt x="1000125" y="622300"/>
                </a:lnTo>
                <a:lnTo>
                  <a:pt x="1000125" y="622300"/>
                </a:lnTo>
                <a:lnTo>
                  <a:pt x="1050925" y="635000"/>
                </a:lnTo>
                <a:lnTo>
                  <a:pt x="1082675" y="663575"/>
                </a:lnTo>
                <a:lnTo>
                  <a:pt x="1092200" y="698500"/>
                </a:lnTo>
                <a:lnTo>
                  <a:pt x="1133475" y="701675"/>
                </a:lnTo>
                <a:lnTo>
                  <a:pt x="1196975" y="717550"/>
                </a:lnTo>
                <a:lnTo>
                  <a:pt x="1212850" y="723900"/>
                </a:lnTo>
                <a:lnTo>
                  <a:pt x="1298575" y="727075"/>
                </a:lnTo>
                <a:lnTo>
                  <a:pt x="1327150" y="727075"/>
                </a:lnTo>
                <a:lnTo>
                  <a:pt x="1327150" y="727075"/>
                </a:lnTo>
                <a:lnTo>
                  <a:pt x="1371600" y="755650"/>
                </a:lnTo>
                <a:lnTo>
                  <a:pt x="1425575" y="774700"/>
                </a:lnTo>
                <a:lnTo>
                  <a:pt x="1581150" y="777875"/>
                </a:lnTo>
                <a:lnTo>
                  <a:pt x="1616075" y="793750"/>
                </a:lnTo>
                <a:lnTo>
                  <a:pt x="1644650" y="806450"/>
                </a:lnTo>
                <a:lnTo>
                  <a:pt x="1708150" y="815975"/>
                </a:lnTo>
                <a:lnTo>
                  <a:pt x="1717675" y="822325"/>
                </a:lnTo>
                <a:lnTo>
                  <a:pt x="1847850" y="822325"/>
                </a:lnTo>
                <a:lnTo>
                  <a:pt x="1873250" y="838200"/>
                </a:lnTo>
                <a:lnTo>
                  <a:pt x="1873250" y="838200"/>
                </a:lnTo>
                <a:lnTo>
                  <a:pt x="1905000" y="854075"/>
                </a:lnTo>
                <a:lnTo>
                  <a:pt x="2108200" y="850900"/>
                </a:lnTo>
                <a:lnTo>
                  <a:pt x="2127250" y="866775"/>
                </a:lnTo>
                <a:lnTo>
                  <a:pt x="2552700" y="869950"/>
                </a:lnTo>
                <a:lnTo>
                  <a:pt x="2555875" y="879475"/>
                </a:lnTo>
                <a:lnTo>
                  <a:pt x="2606675" y="879475"/>
                </a:lnTo>
                <a:lnTo>
                  <a:pt x="2613025" y="889000"/>
                </a:lnTo>
                <a:lnTo>
                  <a:pt x="2768600" y="892175"/>
                </a:lnTo>
                <a:lnTo>
                  <a:pt x="2768600" y="892175"/>
                </a:lnTo>
                <a:lnTo>
                  <a:pt x="2778125" y="908050"/>
                </a:lnTo>
                <a:lnTo>
                  <a:pt x="3009900" y="908050"/>
                </a:lnTo>
                <a:lnTo>
                  <a:pt x="3019425" y="936625"/>
                </a:lnTo>
                <a:lnTo>
                  <a:pt x="3124200" y="936625"/>
                </a:lnTo>
                <a:lnTo>
                  <a:pt x="3124200" y="977900"/>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314" name="Freeform 125">
            <a:extLst>
              <a:ext uri="{FF2B5EF4-FFF2-40B4-BE49-F238E27FC236}">
                <a16:creationId xmlns:a16="http://schemas.microsoft.com/office/drawing/2014/main" id="{F02CBD63-9601-B72C-72EA-813EF0239943}"/>
              </a:ext>
            </a:extLst>
          </p:cNvPr>
          <p:cNvSpPr/>
          <p:nvPr/>
        </p:nvSpPr>
        <p:spPr>
          <a:xfrm>
            <a:off x="6634470" y="2823473"/>
            <a:ext cx="3324225" cy="952500"/>
          </a:xfrm>
          <a:custGeom>
            <a:avLst/>
            <a:gdLst>
              <a:gd name="connsiteX0" fmla="*/ 0 w 3324225"/>
              <a:gd name="connsiteY0" fmla="*/ 0 h 952500"/>
              <a:gd name="connsiteX1" fmla="*/ 53975 w 3324225"/>
              <a:gd name="connsiteY1" fmla="*/ 3175 h 952500"/>
              <a:gd name="connsiteX2" fmla="*/ 92075 w 3324225"/>
              <a:gd name="connsiteY2" fmla="*/ 9525 h 952500"/>
              <a:gd name="connsiteX3" fmla="*/ 139700 w 3324225"/>
              <a:gd name="connsiteY3" fmla="*/ 9525 h 952500"/>
              <a:gd name="connsiteX4" fmla="*/ 139700 w 3324225"/>
              <a:gd name="connsiteY4" fmla="*/ 9525 h 952500"/>
              <a:gd name="connsiteX5" fmla="*/ 158750 w 3324225"/>
              <a:gd name="connsiteY5" fmla="*/ 25400 h 952500"/>
              <a:gd name="connsiteX6" fmla="*/ 196850 w 3324225"/>
              <a:gd name="connsiteY6" fmla="*/ 38100 h 952500"/>
              <a:gd name="connsiteX7" fmla="*/ 228600 w 3324225"/>
              <a:gd name="connsiteY7" fmla="*/ 53975 h 952500"/>
              <a:gd name="connsiteX8" fmla="*/ 250825 w 3324225"/>
              <a:gd name="connsiteY8" fmla="*/ 92075 h 952500"/>
              <a:gd name="connsiteX9" fmla="*/ 273050 w 3324225"/>
              <a:gd name="connsiteY9" fmla="*/ 133350 h 952500"/>
              <a:gd name="connsiteX10" fmla="*/ 295275 w 3324225"/>
              <a:gd name="connsiteY10" fmla="*/ 184150 h 952500"/>
              <a:gd name="connsiteX11" fmla="*/ 333375 w 3324225"/>
              <a:gd name="connsiteY11" fmla="*/ 206375 h 952500"/>
              <a:gd name="connsiteX12" fmla="*/ 361950 w 3324225"/>
              <a:gd name="connsiteY12" fmla="*/ 212725 h 952500"/>
              <a:gd name="connsiteX13" fmla="*/ 390525 w 3324225"/>
              <a:gd name="connsiteY13" fmla="*/ 228600 h 952500"/>
              <a:gd name="connsiteX14" fmla="*/ 428625 w 3324225"/>
              <a:gd name="connsiteY14" fmla="*/ 228600 h 952500"/>
              <a:gd name="connsiteX15" fmla="*/ 454025 w 3324225"/>
              <a:gd name="connsiteY15" fmla="*/ 231775 h 952500"/>
              <a:gd name="connsiteX16" fmla="*/ 488950 w 3324225"/>
              <a:gd name="connsiteY16" fmla="*/ 241300 h 952500"/>
              <a:gd name="connsiteX17" fmla="*/ 504825 w 3324225"/>
              <a:gd name="connsiteY17" fmla="*/ 266700 h 952500"/>
              <a:gd name="connsiteX18" fmla="*/ 527050 w 3324225"/>
              <a:gd name="connsiteY18" fmla="*/ 279400 h 952500"/>
              <a:gd name="connsiteX19" fmla="*/ 552450 w 3324225"/>
              <a:gd name="connsiteY19" fmla="*/ 333375 h 952500"/>
              <a:gd name="connsiteX20" fmla="*/ 568325 w 3324225"/>
              <a:gd name="connsiteY20" fmla="*/ 355600 h 952500"/>
              <a:gd name="connsiteX21" fmla="*/ 587375 w 3324225"/>
              <a:gd name="connsiteY21" fmla="*/ 365125 h 952500"/>
              <a:gd name="connsiteX22" fmla="*/ 606425 w 3324225"/>
              <a:gd name="connsiteY22" fmla="*/ 377825 h 952500"/>
              <a:gd name="connsiteX23" fmla="*/ 615950 w 3324225"/>
              <a:gd name="connsiteY23" fmla="*/ 384175 h 952500"/>
              <a:gd name="connsiteX24" fmla="*/ 628650 w 3324225"/>
              <a:gd name="connsiteY24" fmla="*/ 390525 h 952500"/>
              <a:gd name="connsiteX25" fmla="*/ 692150 w 3324225"/>
              <a:gd name="connsiteY25" fmla="*/ 393700 h 952500"/>
              <a:gd name="connsiteX26" fmla="*/ 701675 w 3324225"/>
              <a:gd name="connsiteY26" fmla="*/ 396875 h 952500"/>
              <a:gd name="connsiteX27" fmla="*/ 762000 w 3324225"/>
              <a:gd name="connsiteY27" fmla="*/ 400050 h 952500"/>
              <a:gd name="connsiteX28" fmla="*/ 790575 w 3324225"/>
              <a:gd name="connsiteY28" fmla="*/ 412750 h 952500"/>
              <a:gd name="connsiteX29" fmla="*/ 822325 w 3324225"/>
              <a:gd name="connsiteY29" fmla="*/ 466725 h 952500"/>
              <a:gd name="connsiteX30" fmla="*/ 863600 w 3324225"/>
              <a:gd name="connsiteY30" fmla="*/ 498475 h 952500"/>
              <a:gd name="connsiteX31" fmla="*/ 885825 w 3324225"/>
              <a:gd name="connsiteY31" fmla="*/ 511175 h 952500"/>
              <a:gd name="connsiteX32" fmla="*/ 952500 w 3324225"/>
              <a:gd name="connsiteY32" fmla="*/ 517525 h 952500"/>
              <a:gd name="connsiteX33" fmla="*/ 977900 w 3324225"/>
              <a:gd name="connsiteY33" fmla="*/ 530225 h 952500"/>
              <a:gd name="connsiteX34" fmla="*/ 977900 w 3324225"/>
              <a:gd name="connsiteY34" fmla="*/ 530225 h 952500"/>
              <a:gd name="connsiteX35" fmla="*/ 1050925 w 3324225"/>
              <a:gd name="connsiteY35" fmla="*/ 536575 h 952500"/>
              <a:gd name="connsiteX36" fmla="*/ 1076325 w 3324225"/>
              <a:gd name="connsiteY36" fmla="*/ 552450 h 952500"/>
              <a:gd name="connsiteX37" fmla="*/ 1101725 w 3324225"/>
              <a:gd name="connsiteY37" fmla="*/ 565150 h 952500"/>
              <a:gd name="connsiteX38" fmla="*/ 1120775 w 3324225"/>
              <a:gd name="connsiteY38" fmla="*/ 577850 h 952500"/>
              <a:gd name="connsiteX39" fmla="*/ 1139825 w 3324225"/>
              <a:gd name="connsiteY39" fmla="*/ 584200 h 952500"/>
              <a:gd name="connsiteX40" fmla="*/ 1155700 w 3324225"/>
              <a:gd name="connsiteY40" fmla="*/ 590550 h 952500"/>
              <a:gd name="connsiteX41" fmla="*/ 1317625 w 3324225"/>
              <a:gd name="connsiteY41" fmla="*/ 590550 h 952500"/>
              <a:gd name="connsiteX42" fmla="*/ 1333500 w 3324225"/>
              <a:gd name="connsiteY42" fmla="*/ 596900 h 952500"/>
              <a:gd name="connsiteX43" fmla="*/ 1358900 w 3324225"/>
              <a:gd name="connsiteY43" fmla="*/ 625475 h 952500"/>
              <a:gd name="connsiteX44" fmla="*/ 1358900 w 3324225"/>
              <a:gd name="connsiteY44" fmla="*/ 625475 h 952500"/>
              <a:gd name="connsiteX45" fmla="*/ 1412875 w 3324225"/>
              <a:gd name="connsiteY45" fmla="*/ 647700 h 952500"/>
              <a:gd name="connsiteX46" fmla="*/ 1533525 w 3324225"/>
              <a:gd name="connsiteY46" fmla="*/ 647700 h 952500"/>
              <a:gd name="connsiteX47" fmla="*/ 1539875 w 3324225"/>
              <a:gd name="connsiteY47" fmla="*/ 657225 h 952500"/>
              <a:gd name="connsiteX48" fmla="*/ 1581150 w 3324225"/>
              <a:gd name="connsiteY48" fmla="*/ 650875 h 952500"/>
              <a:gd name="connsiteX49" fmla="*/ 1612900 w 3324225"/>
              <a:gd name="connsiteY49" fmla="*/ 673100 h 952500"/>
              <a:gd name="connsiteX50" fmla="*/ 1657350 w 3324225"/>
              <a:gd name="connsiteY50" fmla="*/ 682625 h 952500"/>
              <a:gd name="connsiteX51" fmla="*/ 1657350 w 3324225"/>
              <a:gd name="connsiteY51" fmla="*/ 682625 h 952500"/>
              <a:gd name="connsiteX52" fmla="*/ 1676400 w 3324225"/>
              <a:gd name="connsiteY52" fmla="*/ 701675 h 952500"/>
              <a:gd name="connsiteX53" fmla="*/ 1854200 w 3324225"/>
              <a:gd name="connsiteY53" fmla="*/ 701675 h 952500"/>
              <a:gd name="connsiteX54" fmla="*/ 1854200 w 3324225"/>
              <a:gd name="connsiteY54" fmla="*/ 701675 h 952500"/>
              <a:gd name="connsiteX55" fmla="*/ 1898650 w 3324225"/>
              <a:gd name="connsiteY55" fmla="*/ 727075 h 952500"/>
              <a:gd name="connsiteX56" fmla="*/ 1978025 w 3324225"/>
              <a:gd name="connsiteY56" fmla="*/ 730250 h 952500"/>
              <a:gd name="connsiteX57" fmla="*/ 1984375 w 3324225"/>
              <a:gd name="connsiteY57" fmla="*/ 736600 h 952500"/>
              <a:gd name="connsiteX58" fmla="*/ 2035175 w 3324225"/>
              <a:gd name="connsiteY58" fmla="*/ 739775 h 952500"/>
              <a:gd name="connsiteX59" fmla="*/ 2044700 w 3324225"/>
              <a:gd name="connsiteY59" fmla="*/ 752475 h 952500"/>
              <a:gd name="connsiteX60" fmla="*/ 2168525 w 3324225"/>
              <a:gd name="connsiteY60" fmla="*/ 749300 h 952500"/>
              <a:gd name="connsiteX61" fmla="*/ 2193925 w 3324225"/>
              <a:gd name="connsiteY61" fmla="*/ 765175 h 952500"/>
              <a:gd name="connsiteX62" fmla="*/ 2206625 w 3324225"/>
              <a:gd name="connsiteY62" fmla="*/ 781050 h 952500"/>
              <a:gd name="connsiteX63" fmla="*/ 2254250 w 3324225"/>
              <a:gd name="connsiteY63" fmla="*/ 781050 h 952500"/>
              <a:gd name="connsiteX64" fmla="*/ 2254250 w 3324225"/>
              <a:gd name="connsiteY64" fmla="*/ 781050 h 952500"/>
              <a:gd name="connsiteX65" fmla="*/ 2295525 w 3324225"/>
              <a:gd name="connsiteY65" fmla="*/ 800100 h 952500"/>
              <a:gd name="connsiteX66" fmla="*/ 2295525 w 3324225"/>
              <a:gd name="connsiteY66" fmla="*/ 800100 h 952500"/>
              <a:gd name="connsiteX67" fmla="*/ 2308225 w 3324225"/>
              <a:gd name="connsiteY67" fmla="*/ 812800 h 952500"/>
              <a:gd name="connsiteX68" fmla="*/ 2403475 w 3324225"/>
              <a:gd name="connsiteY68" fmla="*/ 812800 h 952500"/>
              <a:gd name="connsiteX69" fmla="*/ 2403475 w 3324225"/>
              <a:gd name="connsiteY69" fmla="*/ 812800 h 952500"/>
              <a:gd name="connsiteX70" fmla="*/ 2444750 w 3324225"/>
              <a:gd name="connsiteY70" fmla="*/ 819150 h 952500"/>
              <a:gd name="connsiteX71" fmla="*/ 2473325 w 3324225"/>
              <a:gd name="connsiteY71" fmla="*/ 828675 h 952500"/>
              <a:gd name="connsiteX72" fmla="*/ 2482850 w 3324225"/>
              <a:gd name="connsiteY72" fmla="*/ 835025 h 952500"/>
              <a:gd name="connsiteX73" fmla="*/ 2552700 w 3324225"/>
              <a:gd name="connsiteY73" fmla="*/ 838200 h 952500"/>
              <a:gd name="connsiteX74" fmla="*/ 2562225 w 3324225"/>
              <a:gd name="connsiteY74" fmla="*/ 844550 h 952500"/>
              <a:gd name="connsiteX75" fmla="*/ 2619375 w 3324225"/>
              <a:gd name="connsiteY75" fmla="*/ 844550 h 952500"/>
              <a:gd name="connsiteX76" fmla="*/ 2625725 w 3324225"/>
              <a:gd name="connsiteY76" fmla="*/ 854075 h 952500"/>
              <a:gd name="connsiteX77" fmla="*/ 2660650 w 3324225"/>
              <a:gd name="connsiteY77" fmla="*/ 854075 h 952500"/>
              <a:gd name="connsiteX78" fmla="*/ 2670175 w 3324225"/>
              <a:gd name="connsiteY78" fmla="*/ 863600 h 952500"/>
              <a:gd name="connsiteX79" fmla="*/ 2711450 w 3324225"/>
              <a:gd name="connsiteY79" fmla="*/ 866775 h 952500"/>
              <a:gd name="connsiteX80" fmla="*/ 2727325 w 3324225"/>
              <a:gd name="connsiteY80" fmla="*/ 869950 h 952500"/>
              <a:gd name="connsiteX81" fmla="*/ 2749550 w 3324225"/>
              <a:gd name="connsiteY81" fmla="*/ 873125 h 952500"/>
              <a:gd name="connsiteX82" fmla="*/ 2803525 w 3324225"/>
              <a:gd name="connsiteY82" fmla="*/ 873125 h 952500"/>
              <a:gd name="connsiteX83" fmla="*/ 2806700 w 3324225"/>
              <a:gd name="connsiteY83" fmla="*/ 889000 h 952500"/>
              <a:gd name="connsiteX84" fmla="*/ 2933700 w 3324225"/>
              <a:gd name="connsiteY84" fmla="*/ 892175 h 952500"/>
              <a:gd name="connsiteX85" fmla="*/ 2940050 w 3324225"/>
              <a:gd name="connsiteY85" fmla="*/ 908050 h 952500"/>
              <a:gd name="connsiteX86" fmla="*/ 2962275 w 3324225"/>
              <a:gd name="connsiteY86" fmla="*/ 908050 h 952500"/>
              <a:gd name="connsiteX87" fmla="*/ 2959100 w 3324225"/>
              <a:gd name="connsiteY87" fmla="*/ 936625 h 952500"/>
              <a:gd name="connsiteX88" fmla="*/ 3035300 w 3324225"/>
              <a:gd name="connsiteY88" fmla="*/ 936625 h 952500"/>
              <a:gd name="connsiteX89" fmla="*/ 3038475 w 3324225"/>
              <a:gd name="connsiteY89" fmla="*/ 952500 h 952500"/>
              <a:gd name="connsiteX90" fmla="*/ 3324225 w 3324225"/>
              <a:gd name="connsiteY90" fmla="*/ 95250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24225" h="952500">
                <a:moveTo>
                  <a:pt x="0" y="0"/>
                </a:moveTo>
                <a:lnTo>
                  <a:pt x="53975" y="3175"/>
                </a:lnTo>
                <a:lnTo>
                  <a:pt x="92075" y="9525"/>
                </a:lnTo>
                <a:lnTo>
                  <a:pt x="139700" y="9525"/>
                </a:lnTo>
                <a:lnTo>
                  <a:pt x="139700" y="9525"/>
                </a:lnTo>
                <a:lnTo>
                  <a:pt x="158750" y="25400"/>
                </a:lnTo>
                <a:lnTo>
                  <a:pt x="196850" y="38100"/>
                </a:lnTo>
                <a:lnTo>
                  <a:pt x="228600" y="53975"/>
                </a:lnTo>
                <a:lnTo>
                  <a:pt x="250825" y="92075"/>
                </a:lnTo>
                <a:lnTo>
                  <a:pt x="273050" y="133350"/>
                </a:lnTo>
                <a:lnTo>
                  <a:pt x="295275" y="184150"/>
                </a:lnTo>
                <a:lnTo>
                  <a:pt x="333375" y="206375"/>
                </a:lnTo>
                <a:lnTo>
                  <a:pt x="361950" y="212725"/>
                </a:lnTo>
                <a:lnTo>
                  <a:pt x="390525" y="228600"/>
                </a:lnTo>
                <a:lnTo>
                  <a:pt x="428625" y="228600"/>
                </a:lnTo>
                <a:lnTo>
                  <a:pt x="454025" y="231775"/>
                </a:lnTo>
                <a:lnTo>
                  <a:pt x="488950" y="241300"/>
                </a:lnTo>
                <a:lnTo>
                  <a:pt x="504825" y="266700"/>
                </a:lnTo>
                <a:lnTo>
                  <a:pt x="527050" y="279400"/>
                </a:lnTo>
                <a:lnTo>
                  <a:pt x="552450" y="333375"/>
                </a:lnTo>
                <a:cubicBezTo>
                  <a:pt x="557742" y="340783"/>
                  <a:pt x="562277" y="348795"/>
                  <a:pt x="568325" y="355600"/>
                </a:cubicBezTo>
                <a:cubicBezTo>
                  <a:pt x="576576" y="364882"/>
                  <a:pt x="577790" y="359800"/>
                  <a:pt x="587375" y="365125"/>
                </a:cubicBezTo>
                <a:cubicBezTo>
                  <a:pt x="594046" y="368831"/>
                  <a:pt x="600075" y="373592"/>
                  <a:pt x="606425" y="377825"/>
                </a:cubicBezTo>
                <a:cubicBezTo>
                  <a:pt x="609600" y="379942"/>
                  <a:pt x="612330" y="382968"/>
                  <a:pt x="615950" y="384175"/>
                </a:cubicBezTo>
                <a:cubicBezTo>
                  <a:pt x="626895" y="387823"/>
                  <a:pt x="623108" y="384983"/>
                  <a:pt x="628650" y="390525"/>
                </a:cubicBezTo>
                <a:lnTo>
                  <a:pt x="692150" y="393700"/>
                </a:lnTo>
                <a:lnTo>
                  <a:pt x="701675" y="396875"/>
                </a:lnTo>
                <a:lnTo>
                  <a:pt x="762000" y="400050"/>
                </a:lnTo>
                <a:lnTo>
                  <a:pt x="790575" y="412750"/>
                </a:lnTo>
                <a:lnTo>
                  <a:pt x="822325" y="466725"/>
                </a:lnTo>
                <a:lnTo>
                  <a:pt x="863600" y="498475"/>
                </a:lnTo>
                <a:lnTo>
                  <a:pt x="885825" y="511175"/>
                </a:lnTo>
                <a:lnTo>
                  <a:pt x="952500" y="517525"/>
                </a:lnTo>
                <a:lnTo>
                  <a:pt x="977900" y="530225"/>
                </a:lnTo>
                <a:lnTo>
                  <a:pt x="977900" y="530225"/>
                </a:lnTo>
                <a:lnTo>
                  <a:pt x="1050925" y="536575"/>
                </a:lnTo>
                <a:lnTo>
                  <a:pt x="1076325" y="552450"/>
                </a:lnTo>
                <a:cubicBezTo>
                  <a:pt x="1084792" y="556683"/>
                  <a:pt x="1093506" y="560454"/>
                  <a:pt x="1101725" y="565150"/>
                </a:cubicBezTo>
                <a:cubicBezTo>
                  <a:pt x="1108351" y="568936"/>
                  <a:pt x="1113535" y="575437"/>
                  <a:pt x="1120775" y="577850"/>
                </a:cubicBezTo>
                <a:cubicBezTo>
                  <a:pt x="1127125" y="579967"/>
                  <a:pt x="1134256" y="580487"/>
                  <a:pt x="1139825" y="584200"/>
                </a:cubicBezTo>
                <a:cubicBezTo>
                  <a:pt x="1151111" y="591724"/>
                  <a:pt x="1145534" y="590550"/>
                  <a:pt x="1155700" y="590550"/>
                </a:cubicBezTo>
                <a:lnTo>
                  <a:pt x="1317625" y="590550"/>
                </a:lnTo>
                <a:lnTo>
                  <a:pt x="1333500" y="596900"/>
                </a:lnTo>
                <a:lnTo>
                  <a:pt x="1358900" y="625475"/>
                </a:lnTo>
                <a:lnTo>
                  <a:pt x="1358900" y="625475"/>
                </a:lnTo>
                <a:lnTo>
                  <a:pt x="1412875" y="647700"/>
                </a:lnTo>
                <a:lnTo>
                  <a:pt x="1533525" y="647700"/>
                </a:lnTo>
                <a:lnTo>
                  <a:pt x="1539875" y="657225"/>
                </a:lnTo>
                <a:lnTo>
                  <a:pt x="1581150" y="650875"/>
                </a:lnTo>
                <a:lnTo>
                  <a:pt x="1612900" y="673100"/>
                </a:lnTo>
                <a:lnTo>
                  <a:pt x="1657350" y="682625"/>
                </a:lnTo>
                <a:lnTo>
                  <a:pt x="1657350" y="682625"/>
                </a:lnTo>
                <a:lnTo>
                  <a:pt x="1676400" y="701675"/>
                </a:lnTo>
                <a:lnTo>
                  <a:pt x="1854200" y="701675"/>
                </a:lnTo>
                <a:lnTo>
                  <a:pt x="1854200" y="701675"/>
                </a:lnTo>
                <a:lnTo>
                  <a:pt x="1898650" y="727075"/>
                </a:lnTo>
                <a:lnTo>
                  <a:pt x="1978025" y="730250"/>
                </a:lnTo>
                <a:lnTo>
                  <a:pt x="1984375" y="736600"/>
                </a:lnTo>
                <a:lnTo>
                  <a:pt x="2035175" y="739775"/>
                </a:lnTo>
                <a:lnTo>
                  <a:pt x="2044700" y="752475"/>
                </a:lnTo>
                <a:lnTo>
                  <a:pt x="2168525" y="749300"/>
                </a:lnTo>
                <a:lnTo>
                  <a:pt x="2193925" y="765175"/>
                </a:lnTo>
                <a:lnTo>
                  <a:pt x="2206625" y="781050"/>
                </a:lnTo>
                <a:lnTo>
                  <a:pt x="2254250" y="781050"/>
                </a:lnTo>
                <a:lnTo>
                  <a:pt x="2254250" y="781050"/>
                </a:lnTo>
                <a:lnTo>
                  <a:pt x="2295525" y="800100"/>
                </a:lnTo>
                <a:lnTo>
                  <a:pt x="2295525" y="800100"/>
                </a:lnTo>
                <a:lnTo>
                  <a:pt x="2308225" y="812800"/>
                </a:lnTo>
                <a:lnTo>
                  <a:pt x="2403475" y="812800"/>
                </a:lnTo>
                <a:lnTo>
                  <a:pt x="2403475" y="812800"/>
                </a:lnTo>
                <a:lnTo>
                  <a:pt x="2444750" y="819150"/>
                </a:lnTo>
                <a:lnTo>
                  <a:pt x="2473325" y="828675"/>
                </a:lnTo>
                <a:lnTo>
                  <a:pt x="2482850" y="835025"/>
                </a:lnTo>
                <a:lnTo>
                  <a:pt x="2552700" y="838200"/>
                </a:lnTo>
                <a:lnTo>
                  <a:pt x="2562225" y="844550"/>
                </a:lnTo>
                <a:lnTo>
                  <a:pt x="2619375" y="844550"/>
                </a:lnTo>
                <a:lnTo>
                  <a:pt x="2625725" y="854075"/>
                </a:lnTo>
                <a:lnTo>
                  <a:pt x="2660650" y="854075"/>
                </a:lnTo>
                <a:lnTo>
                  <a:pt x="2670175" y="863600"/>
                </a:lnTo>
                <a:lnTo>
                  <a:pt x="2711450" y="866775"/>
                </a:lnTo>
                <a:lnTo>
                  <a:pt x="2727325" y="869950"/>
                </a:lnTo>
                <a:lnTo>
                  <a:pt x="2749550" y="873125"/>
                </a:lnTo>
                <a:lnTo>
                  <a:pt x="2803525" y="873125"/>
                </a:lnTo>
                <a:lnTo>
                  <a:pt x="2806700" y="889000"/>
                </a:lnTo>
                <a:lnTo>
                  <a:pt x="2933700" y="892175"/>
                </a:lnTo>
                <a:lnTo>
                  <a:pt x="2940050" y="908050"/>
                </a:lnTo>
                <a:lnTo>
                  <a:pt x="2962275" y="908050"/>
                </a:lnTo>
                <a:lnTo>
                  <a:pt x="2959100" y="936625"/>
                </a:lnTo>
                <a:lnTo>
                  <a:pt x="3035300" y="936625"/>
                </a:lnTo>
                <a:lnTo>
                  <a:pt x="3038475" y="952500"/>
                </a:lnTo>
                <a:lnTo>
                  <a:pt x="3324225" y="952500"/>
                </a:lnTo>
              </a:path>
            </a:pathLst>
          </a:custGeom>
          <a:ln>
            <a:solidFill>
              <a:srgbClr val="D85C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315" name="Freeform 126">
            <a:extLst>
              <a:ext uri="{FF2B5EF4-FFF2-40B4-BE49-F238E27FC236}">
                <a16:creationId xmlns:a16="http://schemas.microsoft.com/office/drawing/2014/main" id="{207C8425-E3BE-1CB8-44F6-082C578F4843}"/>
              </a:ext>
            </a:extLst>
          </p:cNvPr>
          <p:cNvSpPr/>
          <p:nvPr/>
        </p:nvSpPr>
        <p:spPr>
          <a:xfrm>
            <a:off x="6640820" y="4963419"/>
            <a:ext cx="3425825" cy="835025"/>
          </a:xfrm>
          <a:custGeom>
            <a:avLst/>
            <a:gdLst>
              <a:gd name="connsiteX0" fmla="*/ 0 w 3425825"/>
              <a:gd name="connsiteY0" fmla="*/ 0 h 835025"/>
              <a:gd name="connsiteX1" fmla="*/ 0 w 3425825"/>
              <a:gd name="connsiteY1" fmla="*/ 0 h 835025"/>
              <a:gd name="connsiteX2" fmla="*/ 44450 w 3425825"/>
              <a:gd name="connsiteY2" fmla="*/ 3175 h 835025"/>
              <a:gd name="connsiteX3" fmla="*/ 53975 w 3425825"/>
              <a:gd name="connsiteY3" fmla="*/ 6350 h 835025"/>
              <a:gd name="connsiteX4" fmla="*/ 79375 w 3425825"/>
              <a:gd name="connsiteY4" fmla="*/ 3175 h 835025"/>
              <a:gd name="connsiteX5" fmla="*/ 114300 w 3425825"/>
              <a:gd name="connsiteY5" fmla="*/ 12700 h 835025"/>
              <a:gd name="connsiteX6" fmla="*/ 133350 w 3425825"/>
              <a:gd name="connsiteY6" fmla="*/ 25400 h 835025"/>
              <a:gd name="connsiteX7" fmla="*/ 161925 w 3425825"/>
              <a:gd name="connsiteY7" fmla="*/ 34925 h 835025"/>
              <a:gd name="connsiteX8" fmla="*/ 171450 w 3425825"/>
              <a:gd name="connsiteY8" fmla="*/ 38100 h 835025"/>
              <a:gd name="connsiteX9" fmla="*/ 190500 w 3425825"/>
              <a:gd name="connsiteY9" fmla="*/ 50800 h 835025"/>
              <a:gd name="connsiteX10" fmla="*/ 219075 w 3425825"/>
              <a:gd name="connsiteY10" fmla="*/ 57150 h 835025"/>
              <a:gd name="connsiteX11" fmla="*/ 247650 w 3425825"/>
              <a:gd name="connsiteY11" fmla="*/ 76200 h 835025"/>
              <a:gd name="connsiteX12" fmla="*/ 273050 w 3425825"/>
              <a:gd name="connsiteY12" fmla="*/ 85725 h 835025"/>
              <a:gd name="connsiteX13" fmla="*/ 304800 w 3425825"/>
              <a:gd name="connsiteY13" fmla="*/ 95250 h 835025"/>
              <a:gd name="connsiteX14" fmla="*/ 323850 w 3425825"/>
              <a:gd name="connsiteY14" fmla="*/ 107950 h 835025"/>
              <a:gd name="connsiteX15" fmla="*/ 342900 w 3425825"/>
              <a:gd name="connsiteY15" fmla="*/ 114300 h 835025"/>
              <a:gd name="connsiteX16" fmla="*/ 352425 w 3425825"/>
              <a:gd name="connsiteY16" fmla="*/ 117475 h 835025"/>
              <a:gd name="connsiteX17" fmla="*/ 361950 w 3425825"/>
              <a:gd name="connsiteY17" fmla="*/ 123825 h 835025"/>
              <a:gd name="connsiteX18" fmla="*/ 371475 w 3425825"/>
              <a:gd name="connsiteY18" fmla="*/ 127000 h 835025"/>
              <a:gd name="connsiteX19" fmla="*/ 390525 w 3425825"/>
              <a:gd name="connsiteY19" fmla="*/ 142875 h 835025"/>
              <a:gd name="connsiteX20" fmla="*/ 400050 w 3425825"/>
              <a:gd name="connsiteY20" fmla="*/ 149225 h 835025"/>
              <a:gd name="connsiteX21" fmla="*/ 412750 w 3425825"/>
              <a:gd name="connsiteY21" fmla="*/ 161925 h 835025"/>
              <a:gd name="connsiteX22" fmla="*/ 431800 w 3425825"/>
              <a:gd name="connsiteY22" fmla="*/ 177800 h 835025"/>
              <a:gd name="connsiteX23" fmla="*/ 450850 w 3425825"/>
              <a:gd name="connsiteY23" fmla="*/ 184150 h 835025"/>
              <a:gd name="connsiteX24" fmla="*/ 460375 w 3425825"/>
              <a:gd name="connsiteY24" fmla="*/ 193675 h 835025"/>
              <a:gd name="connsiteX25" fmla="*/ 488950 w 3425825"/>
              <a:gd name="connsiteY25" fmla="*/ 203200 h 835025"/>
              <a:gd name="connsiteX26" fmla="*/ 508000 w 3425825"/>
              <a:gd name="connsiteY26" fmla="*/ 209550 h 835025"/>
              <a:gd name="connsiteX27" fmla="*/ 533400 w 3425825"/>
              <a:gd name="connsiteY27" fmla="*/ 215900 h 835025"/>
              <a:gd name="connsiteX28" fmla="*/ 549275 w 3425825"/>
              <a:gd name="connsiteY28" fmla="*/ 231775 h 835025"/>
              <a:gd name="connsiteX29" fmla="*/ 558800 w 3425825"/>
              <a:gd name="connsiteY29" fmla="*/ 241300 h 835025"/>
              <a:gd name="connsiteX30" fmla="*/ 577850 w 3425825"/>
              <a:gd name="connsiteY30" fmla="*/ 247650 h 835025"/>
              <a:gd name="connsiteX31" fmla="*/ 590550 w 3425825"/>
              <a:gd name="connsiteY31" fmla="*/ 254000 h 835025"/>
              <a:gd name="connsiteX32" fmla="*/ 600075 w 3425825"/>
              <a:gd name="connsiteY32" fmla="*/ 260350 h 835025"/>
              <a:gd name="connsiteX33" fmla="*/ 631825 w 3425825"/>
              <a:gd name="connsiteY33" fmla="*/ 269875 h 835025"/>
              <a:gd name="connsiteX34" fmla="*/ 644525 w 3425825"/>
              <a:gd name="connsiteY34" fmla="*/ 276225 h 835025"/>
              <a:gd name="connsiteX35" fmla="*/ 657225 w 3425825"/>
              <a:gd name="connsiteY35" fmla="*/ 279400 h 835025"/>
              <a:gd name="connsiteX36" fmla="*/ 666750 w 3425825"/>
              <a:gd name="connsiteY36" fmla="*/ 282575 h 835025"/>
              <a:gd name="connsiteX37" fmla="*/ 673100 w 3425825"/>
              <a:gd name="connsiteY37" fmla="*/ 292100 h 835025"/>
              <a:gd name="connsiteX38" fmla="*/ 682625 w 3425825"/>
              <a:gd name="connsiteY38" fmla="*/ 295275 h 835025"/>
              <a:gd name="connsiteX39" fmla="*/ 701675 w 3425825"/>
              <a:gd name="connsiteY39" fmla="*/ 307975 h 835025"/>
              <a:gd name="connsiteX40" fmla="*/ 720725 w 3425825"/>
              <a:gd name="connsiteY40" fmla="*/ 320675 h 835025"/>
              <a:gd name="connsiteX41" fmla="*/ 730250 w 3425825"/>
              <a:gd name="connsiteY41" fmla="*/ 327025 h 835025"/>
              <a:gd name="connsiteX42" fmla="*/ 758825 w 3425825"/>
              <a:gd name="connsiteY42" fmla="*/ 336550 h 835025"/>
              <a:gd name="connsiteX43" fmla="*/ 768350 w 3425825"/>
              <a:gd name="connsiteY43" fmla="*/ 339725 h 835025"/>
              <a:gd name="connsiteX44" fmla="*/ 777875 w 3425825"/>
              <a:gd name="connsiteY44" fmla="*/ 358775 h 835025"/>
              <a:gd name="connsiteX45" fmla="*/ 787400 w 3425825"/>
              <a:gd name="connsiteY45" fmla="*/ 361950 h 835025"/>
              <a:gd name="connsiteX46" fmla="*/ 806450 w 3425825"/>
              <a:gd name="connsiteY46" fmla="*/ 374650 h 835025"/>
              <a:gd name="connsiteX47" fmla="*/ 854075 w 3425825"/>
              <a:gd name="connsiteY47" fmla="*/ 381000 h 835025"/>
              <a:gd name="connsiteX48" fmla="*/ 885825 w 3425825"/>
              <a:gd name="connsiteY48" fmla="*/ 393700 h 835025"/>
              <a:gd name="connsiteX49" fmla="*/ 920750 w 3425825"/>
              <a:gd name="connsiteY49" fmla="*/ 393700 h 835025"/>
              <a:gd name="connsiteX50" fmla="*/ 952500 w 3425825"/>
              <a:gd name="connsiteY50" fmla="*/ 409575 h 835025"/>
              <a:gd name="connsiteX51" fmla="*/ 984250 w 3425825"/>
              <a:gd name="connsiteY51" fmla="*/ 415925 h 835025"/>
              <a:gd name="connsiteX52" fmla="*/ 1035050 w 3425825"/>
              <a:gd name="connsiteY52" fmla="*/ 438150 h 835025"/>
              <a:gd name="connsiteX53" fmla="*/ 1035050 w 3425825"/>
              <a:gd name="connsiteY53" fmla="*/ 438150 h 835025"/>
              <a:gd name="connsiteX54" fmla="*/ 1076325 w 3425825"/>
              <a:gd name="connsiteY54" fmla="*/ 463550 h 835025"/>
              <a:gd name="connsiteX55" fmla="*/ 1130300 w 3425825"/>
              <a:gd name="connsiteY55" fmla="*/ 473075 h 835025"/>
              <a:gd name="connsiteX56" fmla="*/ 1168400 w 3425825"/>
              <a:gd name="connsiteY56" fmla="*/ 492125 h 835025"/>
              <a:gd name="connsiteX57" fmla="*/ 1200150 w 3425825"/>
              <a:gd name="connsiteY57" fmla="*/ 498475 h 835025"/>
              <a:gd name="connsiteX58" fmla="*/ 1254125 w 3425825"/>
              <a:gd name="connsiteY58" fmla="*/ 504825 h 835025"/>
              <a:gd name="connsiteX59" fmla="*/ 1295400 w 3425825"/>
              <a:gd name="connsiteY59" fmla="*/ 527050 h 835025"/>
              <a:gd name="connsiteX60" fmla="*/ 1330325 w 3425825"/>
              <a:gd name="connsiteY60" fmla="*/ 549275 h 835025"/>
              <a:gd name="connsiteX61" fmla="*/ 1352550 w 3425825"/>
              <a:gd name="connsiteY61" fmla="*/ 565150 h 835025"/>
              <a:gd name="connsiteX62" fmla="*/ 1387475 w 3425825"/>
              <a:gd name="connsiteY62" fmla="*/ 565150 h 835025"/>
              <a:gd name="connsiteX63" fmla="*/ 1387475 w 3425825"/>
              <a:gd name="connsiteY63" fmla="*/ 565150 h 835025"/>
              <a:gd name="connsiteX64" fmla="*/ 1406525 w 3425825"/>
              <a:gd name="connsiteY64" fmla="*/ 577850 h 835025"/>
              <a:gd name="connsiteX65" fmla="*/ 1447800 w 3425825"/>
              <a:gd name="connsiteY65" fmla="*/ 596900 h 835025"/>
              <a:gd name="connsiteX66" fmla="*/ 1498600 w 3425825"/>
              <a:gd name="connsiteY66" fmla="*/ 609600 h 835025"/>
              <a:gd name="connsiteX67" fmla="*/ 1539875 w 3425825"/>
              <a:gd name="connsiteY67" fmla="*/ 609600 h 835025"/>
              <a:gd name="connsiteX68" fmla="*/ 1539875 w 3425825"/>
              <a:gd name="connsiteY68" fmla="*/ 609600 h 835025"/>
              <a:gd name="connsiteX69" fmla="*/ 1587500 w 3425825"/>
              <a:gd name="connsiteY69" fmla="*/ 638175 h 835025"/>
              <a:gd name="connsiteX70" fmla="*/ 1654175 w 3425825"/>
              <a:gd name="connsiteY70" fmla="*/ 644525 h 835025"/>
              <a:gd name="connsiteX71" fmla="*/ 1698625 w 3425825"/>
              <a:gd name="connsiteY71" fmla="*/ 660400 h 835025"/>
              <a:gd name="connsiteX72" fmla="*/ 1774825 w 3425825"/>
              <a:gd name="connsiteY72" fmla="*/ 666750 h 835025"/>
              <a:gd name="connsiteX73" fmla="*/ 1803400 w 3425825"/>
              <a:gd name="connsiteY73" fmla="*/ 673100 h 835025"/>
              <a:gd name="connsiteX74" fmla="*/ 1847850 w 3425825"/>
              <a:gd name="connsiteY74" fmla="*/ 679450 h 835025"/>
              <a:gd name="connsiteX75" fmla="*/ 1870075 w 3425825"/>
              <a:gd name="connsiteY75" fmla="*/ 695325 h 835025"/>
              <a:gd name="connsiteX76" fmla="*/ 1920875 w 3425825"/>
              <a:gd name="connsiteY76" fmla="*/ 708025 h 835025"/>
              <a:gd name="connsiteX77" fmla="*/ 1965325 w 3425825"/>
              <a:gd name="connsiteY77" fmla="*/ 711200 h 835025"/>
              <a:gd name="connsiteX78" fmla="*/ 1984375 w 3425825"/>
              <a:gd name="connsiteY78" fmla="*/ 727075 h 835025"/>
              <a:gd name="connsiteX79" fmla="*/ 2120900 w 3425825"/>
              <a:gd name="connsiteY79" fmla="*/ 739775 h 835025"/>
              <a:gd name="connsiteX80" fmla="*/ 2162175 w 3425825"/>
              <a:gd name="connsiteY80" fmla="*/ 749300 h 835025"/>
              <a:gd name="connsiteX81" fmla="*/ 2206625 w 3425825"/>
              <a:gd name="connsiteY81" fmla="*/ 768350 h 835025"/>
              <a:gd name="connsiteX82" fmla="*/ 2260600 w 3425825"/>
              <a:gd name="connsiteY82" fmla="*/ 777875 h 835025"/>
              <a:gd name="connsiteX83" fmla="*/ 2387600 w 3425825"/>
              <a:gd name="connsiteY83" fmla="*/ 781050 h 835025"/>
              <a:gd name="connsiteX84" fmla="*/ 2422525 w 3425825"/>
              <a:gd name="connsiteY84" fmla="*/ 781050 h 835025"/>
              <a:gd name="connsiteX85" fmla="*/ 2451100 w 3425825"/>
              <a:gd name="connsiteY85" fmla="*/ 800100 h 835025"/>
              <a:gd name="connsiteX86" fmla="*/ 2641600 w 3425825"/>
              <a:gd name="connsiteY86" fmla="*/ 806450 h 835025"/>
              <a:gd name="connsiteX87" fmla="*/ 2641600 w 3425825"/>
              <a:gd name="connsiteY87" fmla="*/ 806450 h 835025"/>
              <a:gd name="connsiteX88" fmla="*/ 2644775 w 3425825"/>
              <a:gd name="connsiteY88" fmla="*/ 815975 h 835025"/>
              <a:gd name="connsiteX89" fmla="*/ 3054350 w 3425825"/>
              <a:gd name="connsiteY89" fmla="*/ 806450 h 835025"/>
              <a:gd name="connsiteX90" fmla="*/ 3057525 w 3425825"/>
              <a:gd name="connsiteY90" fmla="*/ 835025 h 835025"/>
              <a:gd name="connsiteX91" fmla="*/ 3425825 w 3425825"/>
              <a:gd name="connsiteY91" fmla="*/ 835025 h 83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425825" h="835025">
                <a:moveTo>
                  <a:pt x="0" y="0"/>
                </a:moveTo>
                <a:lnTo>
                  <a:pt x="0" y="0"/>
                </a:lnTo>
                <a:cubicBezTo>
                  <a:pt x="14817" y="1058"/>
                  <a:pt x="29697" y="1439"/>
                  <a:pt x="44450" y="3175"/>
                </a:cubicBezTo>
                <a:cubicBezTo>
                  <a:pt x="47774" y="3566"/>
                  <a:pt x="50628" y="6350"/>
                  <a:pt x="53975" y="6350"/>
                </a:cubicBezTo>
                <a:cubicBezTo>
                  <a:pt x="62508" y="6350"/>
                  <a:pt x="70908" y="4233"/>
                  <a:pt x="79375" y="3175"/>
                </a:cubicBezTo>
                <a:cubicBezTo>
                  <a:pt x="103545" y="11232"/>
                  <a:pt x="91861" y="8212"/>
                  <a:pt x="114300" y="12700"/>
                </a:cubicBezTo>
                <a:cubicBezTo>
                  <a:pt x="120650" y="16933"/>
                  <a:pt x="126110" y="22987"/>
                  <a:pt x="133350" y="25400"/>
                </a:cubicBezTo>
                <a:lnTo>
                  <a:pt x="161925" y="34925"/>
                </a:lnTo>
                <a:cubicBezTo>
                  <a:pt x="165100" y="35983"/>
                  <a:pt x="168665" y="36244"/>
                  <a:pt x="171450" y="38100"/>
                </a:cubicBezTo>
                <a:lnTo>
                  <a:pt x="190500" y="50800"/>
                </a:lnTo>
                <a:lnTo>
                  <a:pt x="219075" y="57150"/>
                </a:lnTo>
                <a:lnTo>
                  <a:pt x="247650" y="76200"/>
                </a:lnTo>
                <a:cubicBezTo>
                  <a:pt x="256117" y="79375"/>
                  <a:pt x="264472" y="82866"/>
                  <a:pt x="273050" y="85725"/>
                </a:cubicBezTo>
                <a:cubicBezTo>
                  <a:pt x="281924" y="88683"/>
                  <a:pt x="297440" y="90343"/>
                  <a:pt x="304800" y="95250"/>
                </a:cubicBezTo>
                <a:cubicBezTo>
                  <a:pt x="311150" y="99483"/>
                  <a:pt x="316610" y="105537"/>
                  <a:pt x="323850" y="107950"/>
                </a:cubicBezTo>
                <a:lnTo>
                  <a:pt x="342900" y="114300"/>
                </a:lnTo>
                <a:cubicBezTo>
                  <a:pt x="346075" y="115358"/>
                  <a:pt x="349640" y="115619"/>
                  <a:pt x="352425" y="117475"/>
                </a:cubicBezTo>
                <a:cubicBezTo>
                  <a:pt x="355600" y="119592"/>
                  <a:pt x="358537" y="122118"/>
                  <a:pt x="361950" y="123825"/>
                </a:cubicBezTo>
                <a:cubicBezTo>
                  <a:pt x="364943" y="125322"/>
                  <a:pt x="368482" y="125503"/>
                  <a:pt x="371475" y="127000"/>
                </a:cubicBezTo>
                <a:cubicBezTo>
                  <a:pt x="383299" y="132912"/>
                  <a:pt x="379992" y="134098"/>
                  <a:pt x="390525" y="142875"/>
                </a:cubicBezTo>
                <a:cubicBezTo>
                  <a:pt x="393456" y="145318"/>
                  <a:pt x="396875" y="147108"/>
                  <a:pt x="400050" y="149225"/>
                </a:cubicBezTo>
                <a:cubicBezTo>
                  <a:pt x="406098" y="167368"/>
                  <a:pt x="398236" y="152249"/>
                  <a:pt x="412750" y="161925"/>
                </a:cubicBezTo>
                <a:cubicBezTo>
                  <a:pt x="427704" y="171894"/>
                  <a:pt x="416218" y="170875"/>
                  <a:pt x="431800" y="177800"/>
                </a:cubicBezTo>
                <a:cubicBezTo>
                  <a:pt x="437917" y="180518"/>
                  <a:pt x="450850" y="184150"/>
                  <a:pt x="450850" y="184150"/>
                </a:cubicBezTo>
                <a:cubicBezTo>
                  <a:pt x="454025" y="187325"/>
                  <a:pt x="456567" y="191295"/>
                  <a:pt x="460375" y="193675"/>
                </a:cubicBezTo>
                <a:cubicBezTo>
                  <a:pt x="470169" y="199796"/>
                  <a:pt x="478479" y="200059"/>
                  <a:pt x="488950" y="203200"/>
                </a:cubicBezTo>
                <a:cubicBezTo>
                  <a:pt x="495361" y="205123"/>
                  <a:pt x="501436" y="208237"/>
                  <a:pt x="508000" y="209550"/>
                </a:cubicBezTo>
                <a:cubicBezTo>
                  <a:pt x="527157" y="213381"/>
                  <a:pt x="518755" y="211018"/>
                  <a:pt x="533400" y="215900"/>
                </a:cubicBezTo>
                <a:cubicBezTo>
                  <a:pt x="545042" y="233362"/>
                  <a:pt x="533400" y="218546"/>
                  <a:pt x="549275" y="231775"/>
                </a:cubicBezTo>
                <a:cubicBezTo>
                  <a:pt x="552724" y="234650"/>
                  <a:pt x="554875" y="239119"/>
                  <a:pt x="558800" y="241300"/>
                </a:cubicBezTo>
                <a:cubicBezTo>
                  <a:pt x="564651" y="244551"/>
                  <a:pt x="571863" y="244657"/>
                  <a:pt x="577850" y="247650"/>
                </a:cubicBezTo>
                <a:cubicBezTo>
                  <a:pt x="582083" y="249767"/>
                  <a:pt x="586441" y="251652"/>
                  <a:pt x="590550" y="254000"/>
                </a:cubicBezTo>
                <a:cubicBezTo>
                  <a:pt x="593863" y="255893"/>
                  <a:pt x="596568" y="258847"/>
                  <a:pt x="600075" y="260350"/>
                </a:cubicBezTo>
                <a:cubicBezTo>
                  <a:pt x="631978" y="274023"/>
                  <a:pt x="589140" y="248533"/>
                  <a:pt x="631825" y="269875"/>
                </a:cubicBezTo>
                <a:cubicBezTo>
                  <a:pt x="636058" y="271992"/>
                  <a:pt x="640093" y="274563"/>
                  <a:pt x="644525" y="276225"/>
                </a:cubicBezTo>
                <a:cubicBezTo>
                  <a:pt x="648611" y="277757"/>
                  <a:pt x="653029" y="278201"/>
                  <a:pt x="657225" y="279400"/>
                </a:cubicBezTo>
                <a:cubicBezTo>
                  <a:pt x="660443" y="280319"/>
                  <a:pt x="663575" y="281517"/>
                  <a:pt x="666750" y="282575"/>
                </a:cubicBezTo>
                <a:cubicBezTo>
                  <a:pt x="668867" y="285750"/>
                  <a:pt x="670120" y="289716"/>
                  <a:pt x="673100" y="292100"/>
                </a:cubicBezTo>
                <a:cubicBezTo>
                  <a:pt x="675713" y="294191"/>
                  <a:pt x="679699" y="293650"/>
                  <a:pt x="682625" y="295275"/>
                </a:cubicBezTo>
                <a:cubicBezTo>
                  <a:pt x="689296" y="298981"/>
                  <a:pt x="695325" y="303742"/>
                  <a:pt x="701675" y="307975"/>
                </a:cubicBezTo>
                <a:lnTo>
                  <a:pt x="720725" y="320675"/>
                </a:lnTo>
                <a:cubicBezTo>
                  <a:pt x="723900" y="322792"/>
                  <a:pt x="726630" y="325818"/>
                  <a:pt x="730250" y="327025"/>
                </a:cubicBezTo>
                <a:lnTo>
                  <a:pt x="758825" y="336550"/>
                </a:lnTo>
                <a:lnTo>
                  <a:pt x="768350" y="339725"/>
                </a:lnTo>
                <a:cubicBezTo>
                  <a:pt x="770442" y="346000"/>
                  <a:pt x="772280" y="354299"/>
                  <a:pt x="777875" y="358775"/>
                </a:cubicBezTo>
                <a:cubicBezTo>
                  <a:pt x="780488" y="360866"/>
                  <a:pt x="784474" y="360325"/>
                  <a:pt x="787400" y="361950"/>
                </a:cubicBezTo>
                <a:cubicBezTo>
                  <a:pt x="794071" y="365656"/>
                  <a:pt x="806450" y="374650"/>
                  <a:pt x="806450" y="374650"/>
                </a:cubicBezTo>
                <a:lnTo>
                  <a:pt x="854075" y="381000"/>
                </a:lnTo>
                <a:lnTo>
                  <a:pt x="885825" y="393700"/>
                </a:lnTo>
                <a:lnTo>
                  <a:pt x="920750" y="393700"/>
                </a:lnTo>
                <a:lnTo>
                  <a:pt x="952500" y="409575"/>
                </a:lnTo>
                <a:lnTo>
                  <a:pt x="984250" y="415925"/>
                </a:lnTo>
                <a:lnTo>
                  <a:pt x="1035050" y="438150"/>
                </a:lnTo>
                <a:lnTo>
                  <a:pt x="1035050" y="438150"/>
                </a:lnTo>
                <a:lnTo>
                  <a:pt x="1076325" y="463550"/>
                </a:lnTo>
                <a:lnTo>
                  <a:pt x="1130300" y="473075"/>
                </a:lnTo>
                <a:lnTo>
                  <a:pt x="1168400" y="492125"/>
                </a:lnTo>
                <a:lnTo>
                  <a:pt x="1200150" y="498475"/>
                </a:lnTo>
                <a:lnTo>
                  <a:pt x="1254125" y="504825"/>
                </a:lnTo>
                <a:lnTo>
                  <a:pt x="1295400" y="527050"/>
                </a:lnTo>
                <a:lnTo>
                  <a:pt x="1330325" y="549275"/>
                </a:lnTo>
                <a:lnTo>
                  <a:pt x="1352550" y="565150"/>
                </a:lnTo>
                <a:lnTo>
                  <a:pt x="1387475" y="565150"/>
                </a:lnTo>
                <a:lnTo>
                  <a:pt x="1387475" y="565150"/>
                </a:lnTo>
                <a:lnTo>
                  <a:pt x="1406525" y="577850"/>
                </a:lnTo>
                <a:lnTo>
                  <a:pt x="1447800" y="596900"/>
                </a:lnTo>
                <a:lnTo>
                  <a:pt x="1498600" y="609600"/>
                </a:lnTo>
                <a:lnTo>
                  <a:pt x="1539875" y="609600"/>
                </a:lnTo>
                <a:lnTo>
                  <a:pt x="1539875" y="609600"/>
                </a:lnTo>
                <a:lnTo>
                  <a:pt x="1587500" y="638175"/>
                </a:lnTo>
                <a:lnTo>
                  <a:pt x="1654175" y="644525"/>
                </a:lnTo>
                <a:lnTo>
                  <a:pt x="1698625" y="660400"/>
                </a:lnTo>
                <a:lnTo>
                  <a:pt x="1774825" y="666750"/>
                </a:lnTo>
                <a:lnTo>
                  <a:pt x="1803400" y="673100"/>
                </a:lnTo>
                <a:cubicBezTo>
                  <a:pt x="1804073" y="673175"/>
                  <a:pt x="1841309" y="676477"/>
                  <a:pt x="1847850" y="679450"/>
                </a:cubicBezTo>
                <a:cubicBezTo>
                  <a:pt x="1860253" y="685088"/>
                  <a:pt x="1863051" y="688301"/>
                  <a:pt x="1870075" y="695325"/>
                </a:cubicBezTo>
                <a:lnTo>
                  <a:pt x="1920875" y="708025"/>
                </a:lnTo>
                <a:lnTo>
                  <a:pt x="1965325" y="711200"/>
                </a:lnTo>
                <a:lnTo>
                  <a:pt x="1984375" y="727075"/>
                </a:lnTo>
                <a:lnTo>
                  <a:pt x="2120900" y="739775"/>
                </a:lnTo>
                <a:lnTo>
                  <a:pt x="2162175" y="749300"/>
                </a:lnTo>
                <a:lnTo>
                  <a:pt x="2206625" y="768350"/>
                </a:lnTo>
                <a:lnTo>
                  <a:pt x="2260600" y="777875"/>
                </a:lnTo>
                <a:lnTo>
                  <a:pt x="2387600" y="781050"/>
                </a:lnTo>
                <a:lnTo>
                  <a:pt x="2422525" y="781050"/>
                </a:lnTo>
                <a:lnTo>
                  <a:pt x="2451100" y="800100"/>
                </a:lnTo>
                <a:lnTo>
                  <a:pt x="2641600" y="806450"/>
                </a:lnTo>
                <a:lnTo>
                  <a:pt x="2641600" y="806450"/>
                </a:lnTo>
                <a:lnTo>
                  <a:pt x="2644775" y="815975"/>
                </a:lnTo>
                <a:lnTo>
                  <a:pt x="3054350" y="806450"/>
                </a:lnTo>
                <a:lnTo>
                  <a:pt x="3057525" y="835025"/>
                </a:lnTo>
                <a:lnTo>
                  <a:pt x="3425825" y="835025"/>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
        <p:nvSpPr>
          <p:cNvPr id="316" name="Freeform 127">
            <a:extLst>
              <a:ext uri="{FF2B5EF4-FFF2-40B4-BE49-F238E27FC236}">
                <a16:creationId xmlns:a16="http://schemas.microsoft.com/office/drawing/2014/main" id="{27F075E2-DAEB-9108-9A39-60882C5EEE50}"/>
              </a:ext>
            </a:extLst>
          </p:cNvPr>
          <p:cNvSpPr/>
          <p:nvPr/>
        </p:nvSpPr>
        <p:spPr>
          <a:xfrm>
            <a:off x="6628120" y="4957069"/>
            <a:ext cx="3397250" cy="863600"/>
          </a:xfrm>
          <a:custGeom>
            <a:avLst/>
            <a:gdLst>
              <a:gd name="connsiteX0" fmla="*/ 0 w 3397250"/>
              <a:gd name="connsiteY0" fmla="*/ 0 h 863600"/>
              <a:gd name="connsiteX1" fmla="*/ 41275 w 3397250"/>
              <a:gd name="connsiteY1" fmla="*/ 6350 h 863600"/>
              <a:gd name="connsiteX2" fmla="*/ 85725 w 3397250"/>
              <a:gd name="connsiteY2" fmla="*/ 15875 h 863600"/>
              <a:gd name="connsiteX3" fmla="*/ 114300 w 3397250"/>
              <a:gd name="connsiteY3" fmla="*/ 28575 h 863600"/>
              <a:gd name="connsiteX4" fmla="*/ 184150 w 3397250"/>
              <a:gd name="connsiteY4" fmla="*/ 47625 h 863600"/>
              <a:gd name="connsiteX5" fmla="*/ 212725 w 3397250"/>
              <a:gd name="connsiteY5" fmla="*/ 88900 h 863600"/>
              <a:gd name="connsiteX6" fmla="*/ 247650 w 3397250"/>
              <a:gd name="connsiteY6" fmla="*/ 92075 h 863600"/>
              <a:gd name="connsiteX7" fmla="*/ 304800 w 3397250"/>
              <a:gd name="connsiteY7" fmla="*/ 123825 h 863600"/>
              <a:gd name="connsiteX8" fmla="*/ 355600 w 3397250"/>
              <a:gd name="connsiteY8" fmla="*/ 146050 h 863600"/>
              <a:gd name="connsiteX9" fmla="*/ 355600 w 3397250"/>
              <a:gd name="connsiteY9" fmla="*/ 146050 h 863600"/>
              <a:gd name="connsiteX10" fmla="*/ 400050 w 3397250"/>
              <a:gd name="connsiteY10" fmla="*/ 165100 h 863600"/>
              <a:gd name="connsiteX11" fmla="*/ 444500 w 3397250"/>
              <a:gd name="connsiteY11" fmla="*/ 168275 h 863600"/>
              <a:gd name="connsiteX12" fmla="*/ 473075 w 3397250"/>
              <a:gd name="connsiteY12" fmla="*/ 187325 h 863600"/>
              <a:gd name="connsiteX13" fmla="*/ 498475 w 3397250"/>
              <a:gd name="connsiteY13" fmla="*/ 187325 h 863600"/>
              <a:gd name="connsiteX14" fmla="*/ 498475 w 3397250"/>
              <a:gd name="connsiteY14" fmla="*/ 187325 h 863600"/>
              <a:gd name="connsiteX15" fmla="*/ 555625 w 3397250"/>
              <a:gd name="connsiteY15" fmla="*/ 222250 h 863600"/>
              <a:gd name="connsiteX16" fmla="*/ 606425 w 3397250"/>
              <a:gd name="connsiteY16" fmla="*/ 257175 h 863600"/>
              <a:gd name="connsiteX17" fmla="*/ 606425 w 3397250"/>
              <a:gd name="connsiteY17" fmla="*/ 257175 h 863600"/>
              <a:gd name="connsiteX18" fmla="*/ 635000 w 3397250"/>
              <a:gd name="connsiteY18" fmla="*/ 266700 h 863600"/>
              <a:gd name="connsiteX19" fmla="*/ 673100 w 3397250"/>
              <a:gd name="connsiteY19" fmla="*/ 263525 h 863600"/>
              <a:gd name="connsiteX20" fmla="*/ 688975 w 3397250"/>
              <a:gd name="connsiteY20" fmla="*/ 276225 h 863600"/>
              <a:gd name="connsiteX21" fmla="*/ 730250 w 3397250"/>
              <a:gd name="connsiteY21" fmla="*/ 292100 h 863600"/>
              <a:gd name="connsiteX22" fmla="*/ 755650 w 3397250"/>
              <a:gd name="connsiteY22" fmla="*/ 301625 h 863600"/>
              <a:gd name="connsiteX23" fmla="*/ 784225 w 3397250"/>
              <a:gd name="connsiteY23" fmla="*/ 311150 h 863600"/>
              <a:gd name="connsiteX24" fmla="*/ 812800 w 3397250"/>
              <a:gd name="connsiteY24" fmla="*/ 327025 h 863600"/>
              <a:gd name="connsiteX25" fmla="*/ 850900 w 3397250"/>
              <a:gd name="connsiteY25" fmla="*/ 336550 h 863600"/>
              <a:gd name="connsiteX26" fmla="*/ 898525 w 3397250"/>
              <a:gd name="connsiteY26" fmla="*/ 349250 h 863600"/>
              <a:gd name="connsiteX27" fmla="*/ 911225 w 3397250"/>
              <a:gd name="connsiteY27" fmla="*/ 361950 h 863600"/>
              <a:gd name="connsiteX28" fmla="*/ 952500 w 3397250"/>
              <a:gd name="connsiteY28" fmla="*/ 371475 h 863600"/>
              <a:gd name="connsiteX29" fmla="*/ 977900 w 3397250"/>
              <a:gd name="connsiteY29" fmla="*/ 381000 h 863600"/>
              <a:gd name="connsiteX30" fmla="*/ 1019175 w 3397250"/>
              <a:gd name="connsiteY30" fmla="*/ 384175 h 863600"/>
              <a:gd name="connsiteX31" fmla="*/ 1038225 w 3397250"/>
              <a:gd name="connsiteY31" fmla="*/ 403225 h 863600"/>
              <a:gd name="connsiteX32" fmla="*/ 1066800 w 3397250"/>
              <a:gd name="connsiteY32" fmla="*/ 428625 h 863600"/>
              <a:gd name="connsiteX33" fmla="*/ 1101725 w 3397250"/>
              <a:gd name="connsiteY33" fmla="*/ 431800 h 863600"/>
              <a:gd name="connsiteX34" fmla="*/ 1152525 w 3397250"/>
              <a:gd name="connsiteY34" fmla="*/ 447675 h 863600"/>
              <a:gd name="connsiteX35" fmla="*/ 1181100 w 3397250"/>
              <a:gd name="connsiteY35" fmla="*/ 457200 h 863600"/>
              <a:gd name="connsiteX36" fmla="*/ 1231900 w 3397250"/>
              <a:gd name="connsiteY36" fmla="*/ 460375 h 863600"/>
              <a:gd name="connsiteX37" fmla="*/ 1260475 w 3397250"/>
              <a:gd name="connsiteY37" fmla="*/ 469900 h 863600"/>
              <a:gd name="connsiteX38" fmla="*/ 1282700 w 3397250"/>
              <a:gd name="connsiteY38" fmla="*/ 488950 h 863600"/>
              <a:gd name="connsiteX39" fmla="*/ 1317625 w 3397250"/>
              <a:gd name="connsiteY39" fmla="*/ 495300 h 863600"/>
              <a:gd name="connsiteX40" fmla="*/ 1343025 w 3397250"/>
              <a:gd name="connsiteY40" fmla="*/ 498475 h 863600"/>
              <a:gd name="connsiteX41" fmla="*/ 1365250 w 3397250"/>
              <a:gd name="connsiteY41" fmla="*/ 508000 h 863600"/>
              <a:gd name="connsiteX42" fmla="*/ 1381125 w 3397250"/>
              <a:gd name="connsiteY42" fmla="*/ 530225 h 863600"/>
              <a:gd name="connsiteX43" fmla="*/ 1390650 w 3397250"/>
              <a:gd name="connsiteY43" fmla="*/ 546100 h 863600"/>
              <a:gd name="connsiteX44" fmla="*/ 1441450 w 3397250"/>
              <a:gd name="connsiteY44" fmla="*/ 555625 h 863600"/>
              <a:gd name="connsiteX45" fmla="*/ 1441450 w 3397250"/>
              <a:gd name="connsiteY45" fmla="*/ 555625 h 863600"/>
              <a:gd name="connsiteX46" fmla="*/ 1511300 w 3397250"/>
              <a:gd name="connsiteY46" fmla="*/ 568325 h 863600"/>
              <a:gd name="connsiteX47" fmla="*/ 1546225 w 3397250"/>
              <a:gd name="connsiteY47" fmla="*/ 587375 h 863600"/>
              <a:gd name="connsiteX48" fmla="*/ 1590675 w 3397250"/>
              <a:gd name="connsiteY48" fmla="*/ 584200 h 863600"/>
              <a:gd name="connsiteX49" fmla="*/ 1597025 w 3397250"/>
              <a:gd name="connsiteY49" fmla="*/ 600075 h 863600"/>
              <a:gd name="connsiteX50" fmla="*/ 1644650 w 3397250"/>
              <a:gd name="connsiteY50" fmla="*/ 612775 h 863600"/>
              <a:gd name="connsiteX51" fmla="*/ 1679575 w 3397250"/>
              <a:gd name="connsiteY51" fmla="*/ 631825 h 863600"/>
              <a:gd name="connsiteX52" fmla="*/ 1720850 w 3397250"/>
              <a:gd name="connsiteY52" fmla="*/ 644525 h 863600"/>
              <a:gd name="connsiteX53" fmla="*/ 1746250 w 3397250"/>
              <a:gd name="connsiteY53" fmla="*/ 657225 h 863600"/>
              <a:gd name="connsiteX54" fmla="*/ 1781175 w 3397250"/>
              <a:gd name="connsiteY54" fmla="*/ 657225 h 863600"/>
              <a:gd name="connsiteX55" fmla="*/ 1806575 w 3397250"/>
              <a:gd name="connsiteY55" fmla="*/ 669925 h 863600"/>
              <a:gd name="connsiteX56" fmla="*/ 1870075 w 3397250"/>
              <a:gd name="connsiteY56" fmla="*/ 673100 h 863600"/>
              <a:gd name="connsiteX57" fmla="*/ 1908175 w 3397250"/>
              <a:gd name="connsiteY57" fmla="*/ 685800 h 863600"/>
              <a:gd name="connsiteX58" fmla="*/ 1943100 w 3397250"/>
              <a:gd name="connsiteY58" fmla="*/ 692150 h 863600"/>
              <a:gd name="connsiteX59" fmla="*/ 1978025 w 3397250"/>
              <a:gd name="connsiteY59" fmla="*/ 698500 h 863600"/>
              <a:gd name="connsiteX60" fmla="*/ 2047875 w 3397250"/>
              <a:gd name="connsiteY60" fmla="*/ 698500 h 863600"/>
              <a:gd name="connsiteX61" fmla="*/ 2063750 w 3397250"/>
              <a:gd name="connsiteY61" fmla="*/ 708025 h 863600"/>
              <a:gd name="connsiteX62" fmla="*/ 2120900 w 3397250"/>
              <a:gd name="connsiteY62" fmla="*/ 711200 h 863600"/>
              <a:gd name="connsiteX63" fmla="*/ 2149475 w 3397250"/>
              <a:gd name="connsiteY63" fmla="*/ 717550 h 863600"/>
              <a:gd name="connsiteX64" fmla="*/ 2419350 w 3397250"/>
              <a:gd name="connsiteY64" fmla="*/ 730250 h 863600"/>
              <a:gd name="connsiteX65" fmla="*/ 2425700 w 3397250"/>
              <a:gd name="connsiteY65" fmla="*/ 746125 h 863600"/>
              <a:gd name="connsiteX66" fmla="*/ 2470150 w 3397250"/>
              <a:gd name="connsiteY66" fmla="*/ 746125 h 863600"/>
              <a:gd name="connsiteX67" fmla="*/ 2476500 w 3397250"/>
              <a:gd name="connsiteY67" fmla="*/ 755650 h 863600"/>
              <a:gd name="connsiteX68" fmla="*/ 2568575 w 3397250"/>
              <a:gd name="connsiteY68" fmla="*/ 758825 h 863600"/>
              <a:gd name="connsiteX69" fmla="*/ 2590800 w 3397250"/>
              <a:gd name="connsiteY69" fmla="*/ 784225 h 863600"/>
              <a:gd name="connsiteX70" fmla="*/ 2682875 w 3397250"/>
              <a:gd name="connsiteY70" fmla="*/ 781050 h 863600"/>
              <a:gd name="connsiteX71" fmla="*/ 2689225 w 3397250"/>
              <a:gd name="connsiteY71" fmla="*/ 796925 h 863600"/>
              <a:gd name="connsiteX72" fmla="*/ 2784475 w 3397250"/>
              <a:gd name="connsiteY72" fmla="*/ 796925 h 863600"/>
              <a:gd name="connsiteX73" fmla="*/ 2790825 w 3397250"/>
              <a:gd name="connsiteY73" fmla="*/ 803275 h 863600"/>
              <a:gd name="connsiteX74" fmla="*/ 2971800 w 3397250"/>
              <a:gd name="connsiteY74" fmla="*/ 809625 h 863600"/>
              <a:gd name="connsiteX75" fmla="*/ 2990850 w 3397250"/>
              <a:gd name="connsiteY75" fmla="*/ 822325 h 863600"/>
              <a:gd name="connsiteX76" fmla="*/ 3051175 w 3397250"/>
              <a:gd name="connsiteY76" fmla="*/ 822325 h 863600"/>
              <a:gd name="connsiteX77" fmla="*/ 3067050 w 3397250"/>
              <a:gd name="connsiteY77" fmla="*/ 831850 h 863600"/>
              <a:gd name="connsiteX78" fmla="*/ 3086100 w 3397250"/>
              <a:gd name="connsiteY78" fmla="*/ 863600 h 863600"/>
              <a:gd name="connsiteX79" fmla="*/ 3397250 w 3397250"/>
              <a:gd name="connsiteY79" fmla="*/ 86360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397250" h="863600">
                <a:moveTo>
                  <a:pt x="0" y="0"/>
                </a:moveTo>
                <a:lnTo>
                  <a:pt x="41275" y="6350"/>
                </a:lnTo>
                <a:lnTo>
                  <a:pt x="85725" y="15875"/>
                </a:lnTo>
                <a:lnTo>
                  <a:pt x="114300" y="28575"/>
                </a:lnTo>
                <a:lnTo>
                  <a:pt x="184150" y="47625"/>
                </a:lnTo>
                <a:lnTo>
                  <a:pt x="212725" y="88900"/>
                </a:lnTo>
                <a:lnTo>
                  <a:pt x="247650" y="92075"/>
                </a:lnTo>
                <a:lnTo>
                  <a:pt x="304800" y="123825"/>
                </a:lnTo>
                <a:lnTo>
                  <a:pt x="355600" y="146050"/>
                </a:lnTo>
                <a:lnTo>
                  <a:pt x="355600" y="146050"/>
                </a:lnTo>
                <a:lnTo>
                  <a:pt x="400050" y="165100"/>
                </a:lnTo>
                <a:lnTo>
                  <a:pt x="444500" y="168275"/>
                </a:lnTo>
                <a:lnTo>
                  <a:pt x="473075" y="187325"/>
                </a:lnTo>
                <a:lnTo>
                  <a:pt x="498475" y="187325"/>
                </a:lnTo>
                <a:lnTo>
                  <a:pt x="498475" y="187325"/>
                </a:lnTo>
                <a:lnTo>
                  <a:pt x="555625" y="222250"/>
                </a:lnTo>
                <a:lnTo>
                  <a:pt x="606425" y="257175"/>
                </a:lnTo>
                <a:lnTo>
                  <a:pt x="606425" y="257175"/>
                </a:lnTo>
                <a:lnTo>
                  <a:pt x="635000" y="266700"/>
                </a:lnTo>
                <a:lnTo>
                  <a:pt x="673100" y="263525"/>
                </a:lnTo>
                <a:lnTo>
                  <a:pt x="688975" y="276225"/>
                </a:lnTo>
                <a:lnTo>
                  <a:pt x="730250" y="292100"/>
                </a:lnTo>
                <a:lnTo>
                  <a:pt x="755650" y="301625"/>
                </a:lnTo>
                <a:lnTo>
                  <a:pt x="784225" y="311150"/>
                </a:lnTo>
                <a:lnTo>
                  <a:pt x="812800" y="327025"/>
                </a:lnTo>
                <a:lnTo>
                  <a:pt x="850900" y="336550"/>
                </a:lnTo>
                <a:lnTo>
                  <a:pt x="898525" y="349250"/>
                </a:lnTo>
                <a:lnTo>
                  <a:pt x="911225" y="361950"/>
                </a:lnTo>
                <a:lnTo>
                  <a:pt x="952500" y="371475"/>
                </a:lnTo>
                <a:lnTo>
                  <a:pt x="977900" y="381000"/>
                </a:lnTo>
                <a:lnTo>
                  <a:pt x="1019175" y="384175"/>
                </a:lnTo>
                <a:lnTo>
                  <a:pt x="1038225" y="403225"/>
                </a:lnTo>
                <a:lnTo>
                  <a:pt x="1066800" y="428625"/>
                </a:lnTo>
                <a:lnTo>
                  <a:pt x="1101725" y="431800"/>
                </a:lnTo>
                <a:lnTo>
                  <a:pt x="1152525" y="447675"/>
                </a:lnTo>
                <a:lnTo>
                  <a:pt x="1181100" y="457200"/>
                </a:lnTo>
                <a:lnTo>
                  <a:pt x="1231900" y="460375"/>
                </a:lnTo>
                <a:lnTo>
                  <a:pt x="1260475" y="469900"/>
                </a:lnTo>
                <a:lnTo>
                  <a:pt x="1282700" y="488950"/>
                </a:lnTo>
                <a:lnTo>
                  <a:pt x="1317625" y="495300"/>
                </a:lnTo>
                <a:lnTo>
                  <a:pt x="1343025" y="498475"/>
                </a:lnTo>
                <a:lnTo>
                  <a:pt x="1365250" y="508000"/>
                </a:lnTo>
                <a:cubicBezTo>
                  <a:pt x="1370542" y="515408"/>
                  <a:pt x="1376441" y="522418"/>
                  <a:pt x="1381125" y="530225"/>
                </a:cubicBezTo>
                <a:cubicBezTo>
                  <a:pt x="1393490" y="550833"/>
                  <a:pt x="1374561" y="530011"/>
                  <a:pt x="1390650" y="546100"/>
                </a:cubicBezTo>
                <a:lnTo>
                  <a:pt x="1441450" y="555625"/>
                </a:lnTo>
                <a:lnTo>
                  <a:pt x="1441450" y="555625"/>
                </a:lnTo>
                <a:lnTo>
                  <a:pt x="1511300" y="568325"/>
                </a:lnTo>
                <a:lnTo>
                  <a:pt x="1546225" y="587375"/>
                </a:lnTo>
                <a:lnTo>
                  <a:pt x="1590675" y="584200"/>
                </a:lnTo>
                <a:lnTo>
                  <a:pt x="1597025" y="600075"/>
                </a:lnTo>
                <a:lnTo>
                  <a:pt x="1644650" y="612775"/>
                </a:lnTo>
                <a:lnTo>
                  <a:pt x="1679575" y="631825"/>
                </a:lnTo>
                <a:lnTo>
                  <a:pt x="1720850" y="644525"/>
                </a:lnTo>
                <a:lnTo>
                  <a:pt x="1746250" y="657225"/>
                </a:lnTo>
                <a:lnTo>
                  <a:pt x="1781175" y="657225"/>
                </a:lnTo>
                <a:lnTo>
                  <a:pt x="1806575" y="669925"/>
                </a:lnTo>
                <a:lnTo>
                  <a:pt x="1870075" y="673100"/>
                </a:lnTo>
                <a:lnTo>
                  <a:pt x="1908175" y="685800"/>
                </a:lnTo>
                <a:lnTo>
                  <a:pt x="1943100" y="692150"/>
                </a:lnTo>
                <a:lnTo>
                  <a:pt x="1978025" y="698500"/>
                </a:lnTo>
                <a:lnTo>
                  <a:pt x="2047875" y="698500"/>
                </a:lnTo>
                <a:lnTo>
                  <a:pt x="2063750" y="708025"/>
                </a:lnTo>
                <a:lnTo>
                  <a:pt x="2120900" y="711200"/>
                </a:lnTo>
                <a:lnTo>
                  <a:pt x="2149475" y="717550"/>
                </a:lnTo>
                <a:lnTo>
                  <a:pt x="2419350" y="730250"/>
                </a:lnTo>
                <a:lnTo>
                  <a:pt x="2425700" y="746125"/>
                </a:lnTo>
                <a:lnTo>
                  <a:pt x="2470150" y="746125"/>
                </a:lnTo>
                <a:lnTo>
                  <a:pt x="2476500" y="755650"/>
                </a:lnTo>
                <a:lnTo>
                  <a:pt x="2568575" y="758825"/>
                </a:lnTo>
                <a:lnTo>
                  <a:pt x="2590800" y="784225"/>
                </a:lnTo>
                <a:lnTo>
                  <a:pt x="2682875" y="781050"/>
                </a:lnTo>
                <a:lnTo>
                  <a:pt x="2689225" y="796925"/>
                </a:lnTo>
                <a:lnTo>
                  <a:pt x="2784475" y="796925"/>
                </a:lnTo>
                <a:lnTo>
                  <a:pt x="2790825" y="803275"/>
                </a:lnTo>
                <a:lnTo>
                  <a:pt x="2971800" y="809625"/>
                </a:lnTo>
                <a:lnTo>
                  <a:pt x="2990850" y="822325"/>
                </a:lnTo>
                <a:lnTo>
                  <a:pt x="3051175" y="822325"/>
                </a:lnTo>
                <a:lnTo>
                  <a:pt x="3067050" y="831850"/>
                </a:lnTo>
                <a:cubicBezTo>
                  <a:pt x="3088166" y="856486"/>
                  <a:pt x="3086100" y="844318"/>
                  <a:pt x="3086100" y="863600"/>
                </a:cubicBezTo>
                <a:lnTo>
                  <a:pt x="3397250" y="863600"/>
                </a:lnTo>
              </a:path>
            </a:pathLst>
          </a:custGeom>
          <a:ln>
            <a:solidFill>
              <a:srgbClr val="D85C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3348"/>
              </a:solidFill>
              <a:effectLst/>
              <a:uLnTx/>
              <a:uFillTx/>
              <a:latin typeface="Arial"/>
              <a:ea typeface="+mn-ea"/>
              <a:cs typeface="+mn-cs"/>
            </a:endParaRPr>
          </a:p>
        </p:txBody>
      </p:sp>
    </p:spTree>
    <p:extLst>
      <p:ext uri="{BB962C8B-B14F-4D97-AF65-F5344CB8AC3E}">
        <p14:creationId xmlns:p14="http://schemas.microsoft.com/office/powerpoint/2010/main" val="11329940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11</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81" b="16317"/>
          <a:stretch/>
        </p:blipFill>
        <p:spPr bwMode="auto">
          <a:xfrm>
            <a:off x="-1" y="640772"/>
            <a:ext cx="12183989" cy="557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E75986C-9E79-BDD2-D7BF-3DF3B9D5E10A}"/>
              </a:ext>
            </a:extLst>
          </p:cNvPr>
          <p:cNvSpPr txBox="1"/>
          <p:nvPr/>
        </p:nvSpPr>
        <p:spPr>
          <a:xfrm>
            <a:off x="246888" y="6526521"/>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Levy ASCO 2025; Abstract 8501</a:t>
            </a:r>
          </a:p>
        </p:txBody>
      </p:sp>
    </p:spTree>
    <p:extLst>
      <p:ext uri="{BB962C8B-B14F-4D97-AF65-F5344CB8AC3E}">
        <p14:creationId xmlns:p14="http://schemas.microsoft.com/office/powerpoint/2010/main" val="34239387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72BE2B-9059-8397-719E-78F487858F41}"/>
              </a:ext>
            </a:extLst>
          </p:cNvPr>
          <p:cNvSpPr/>
          <p:nvPr/>
        </p:nvSpPr>
        <p:spPr>
          <a:xfrm>
            <a:off x="0" y="941294"/>
            <a:ext cx="12192000" cy="59167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B20E8A7-9130-BD0F-B998-E3756E94503B}"/>
              </a:ext>
            </a:extLst>
          </p:cNvPr>
          <p:cNvSpPr txBox="1"/>
          <p:nvPr/>
        </p:nvSpPr>
        <p:spPr>
          <a:xfrm>
            <a:off x="246888" y="6526521"/>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Garassino</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et al WCLC 2024</a:t>
            </a:r>
          </a:p>
        </p:txBody>
      </p:sp>
      <p:sp>
        <p:nvSpPr>
          <p:cNvPr id="2" name="Title 1">
            <a:extLst>
              <a:ext uri="{FF2B5EF4-FFF2-40B4-BE49-F238E27FC236}">
                <a16:creationId xmlns:a16="http://schemas.microsoft.com/office/drawing/2014/main" id="{DE9BF01B-640D-32D6-297A-6766D716FCE3}"/>
              </a:ext>
            </a:extLst>
          </p:cNvPr>
          <p:cNvSpPr>
            <a:spLocks noGrp="1"/>
          </p:cNvSpPr>
          <p:nvPr>
            <p:ph type="title"/>
          </p:nvPr>
        </p:nvSpPr>
        <p:spPr>
          <a:xfrm>
            <a:off x="495300" y="0"/>
            <a:ext cx="11201400" cy="914400"/>
          </a:xfrm>
        </p:spPr>
        <p:txBody>
          <a:bodyPr/>
          <a:lstStyle/>
          <a:p>
            <a:r>
              <a:rPr lang="en-US" dirty="0"/>
              <a:t>Overall BEP: Efficacy by TROP2 QCS-NMR Status</a:t>
            </a:r>
          </a:p>
        </p:txBody>
      </p:sp>
      <p:pic>
        <p:nvPicPr>
          <p:cNvPr id="4" name="Picture 3">
            <a:extLst>
              <a:ext uri="{FF2B5EF4-FFF2-40B4-BE49-F238E27FC236}">
                <a16:creationId xmlns:a16="http://schemas.microsoft.com/office/drawing/2014/main" id="{B1A8EDAA-A100-4F34-8224-0E74740388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6807"/>
          <a:stretch/>
        </p:blipFill>
        <p:spPr>
          <a:xfrm>
            <a:off x="246888" y="1466828"/>
            <a:ext cx="11703050" cy="4929541"/>
          </a:xfrm>
          <a:prstGeom prst="rect">
            <a:avLst/>
          </a:prstGeom>
        </p:spPr>
      </p:pic>
      <p:sp>
        <p:nvSpPr>
          <p:cNvPr id="13" name="TextBox 12">
            <a:extLst>
              <a:ext uri="{FF2B5EF4-FFF2-40B4-BE49-F238E27FC236}">
                <a16:creationId xmlns:a16="http://schemas.microsoft.com/office/drawing/2014/main" id="{5424AE72-9420-312F-B1D6-5F38BAAEB559}"/>
              </a:ext>
            </a:extLst>
          </p:cNvPr>
          <p:cNvSpPr txBox="1"/>
          <p:nvPr/>
        </p:nvSpPr>
        <p:spPr>
          <a:xfrm>
            <a:off x="1071837" y="1059677"/>
            <a:ext cx="10048327"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Roboto" pitchFamily="2" charset="0"/>
                <a:cs typeface="+mn-cs"/>
              </a:rPr>
              <a:t>TROP2 QCS-NMR positivity is predictive for longer PFS with Dato-DXd in the biomarker-evaluable population</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B63A67B-D714-E622-B9B2-67ACC6F90311}"/>
              </a:ext>
            </a:extLst>
          </p:cNvPr>
          <p:cNvSpPr/>
          <p:nvPr/>
        </p:nvSpPr>
        <p:spPr>
          <a:xfrm>
            <a:off x="5477933" y="1336676"/>
            <a:ext cx="1930400" cy="4146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005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TROPION-Lung02</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1" y="0"/>
            <a:ext cx="11493501" cy="646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7CDEAF02-478A-5591-7468-7F2F5D840473}"/>
              </a:ext>
            </a:extLst>
          </p:cNvPr>
          <p:cNvSpPr/>
          <p:nvPr/>
        </p:nvSpPr>
        <p:spPr bwMode="auto">
          <a:xfrm>
            <a:off x="11346873" y="207818"/>
            <a:ext cx="332509" cy="280555"/>
          </a:xfrm>
          <a:prstGeom prst="rect">
            <a:avLst/>
          </a:prstGeom>
          <a:solidFill>
            <a:srgbClr val="0025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4" name="TextBox 3">
            <a:extLst>
              <a:ext uri="{FF2B5EF4-FFF2-40B4-BE49-F238E27FC236}">
                <a16:creationId xmlns:a16="http://schemas.microsoft.com/office/drawing/2014/main" id="{14B93E3C-B2E5-A0C5-9A62-9AD6261AA44C}"/>
              </a:ext>
            </a:extLst>
          </p:cNvPr>
          <p:cNvSpPr txBox="1"/>
          <p:nvPr/>
        </p:nvSpPr>
        <p:spPr>
          <a:xfrm>
            <a:off x="2812211" y="6185140"/>
            <a:ext cx="366622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A1432-ABFB-D75E-9C84-0F2AB4C8D97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05DFB32-B6A7-456F-E5CE-83A8DA175113}"/>
              </a:ext>
            </a:extLst>
          </p:cNvPr>
          <p:cNvSpPr>
            <a:spLocks noGrp="1"/>
          </p:cNvSpPr>
          <p:nvPr>
            <p:ph type="body" sz="quarter" idx="15"/>
          </p:nvPr>
        </p:nvSpPr>
        <p:spPr/>
        <p:txBody>
          <a:bodyPr/>
          <a:lstStyle/>
          <a:p>
            <a:r>
              <a:rPr lang="en-US" dirty="0"/>
              <a:t>Benjamin P. Levy, MD, FASCO</a:t>
            </a:r>
          </a:p>
        </p:txBody>
      </p:sp>
      <p:sp>
        <p:nvSpPr>
          <p:cNvPr id="223" name="Title 222">
            <a:extLst>
              <a:ext uri="{FF2B5EF4-FFF2-40B4-BE49-F238E27FC236}">
                <a16:creationId xmlns:a16="http://schemas.microsoft.com/office/drawing/2014/main" id="{38EBE0E2-947B-9A20-E601-72A036E878E7}"/>
              </a:ext>
            </a:extLst>
          </p:cNvPr>
          <p:cNvSpPr>
            <a:spLocks noGrp="1"/>
          </p:cNvSpPr>
          <p:nvPr>
            <p:ph type="title"/>
          </p:nvPr>
        </p:nvSpPr>
        <p:spPr/>
        <p:txBody>
          <a:bodyPr/>
          <a:lstStyle/>
          <a:p>
            <a:r>
              <a:rPr lang="en-GB" dirty="0"/>
              <a:t>TROPION-Lung02: Efficacy, 1L Doublet</a:t>
            </a:r>
          </a:p>
        </p:txBody>
      </p:sp>
      <p:graphicFrame>
        <p:nvGraphicFramePr>
          <p:cNvPr id="6" name="Table 5">
            <a:extLst>
              <a:ext uri="{FF2B5EF4-FFF2-40B4-BE49-F238E27FC236}">
                <a16:creationId xmlns:a16="http://schemas.microsoft.com/office/drawing/2014/main" id="{FB375D38-3DD0-04DD-18E4-AA815FA4F006}"/>
              </a:ext>
            </a:extLst>
          </p:cNvPr>
          <p:cNvGraphicFramePr>
            <a:graphicFrameLocks noGrp="1"/>
          </p:cNvGraphicFramePr>
          <p:nvPr/>
        </p:nvGraphicFramePr>
        <p:xfrm>
          <a:off x="750845" y="1181802"/>
          <a:ext cx="4206240" cy="3990480"/>
        </p:xfrm>
        <a:graphic>
          <a:graphicData uri="http://schemas.openxmlformats.org/drawingml/2006/table">
            <a:tbl>
              <a:tblPr firstRow="1" firstCol="1" bandRow="1">
                <a:tableStyleId>{5C22544A-7EE6-4342-B048-85BDC9FD1C3A}</a:tableStyleId>
              </a:tblPr>
              <a:tblGrid>
                <a:gridCol w="2377440">
                  <a:extLst>
                    <a:ext uri="{9D8B030D-6E8A-4147-A177-3AD203B41FA5}">
                      <a16:colId xmlns:a16="http://schemas.microsoft.com/office/drawing/2014/main" val="1673087112"/>
                    </a:ext>
                  </a:extLst>
                </a:gridCol>
                <a:gridCol w="1828800">
                  <a:extLst>
                    <a:ext uri="{9D8B030D-6E8A-4147-A177-3AD203B41FA5}">
                      <a16:colId xmlns:a16="http://schemas.microsoft.com/office/drawing/2014/main" val="1511584152"/>
                    </a:ext>
                  </a:extLst>
                </a:gridCol>
              </a:tblGrid>
              <a:tr h="0">
                <a:tc>
                  <a:txBody>
                    <a:bodyPr/>
                    <a:lstStyle/>
                    <a:p>
                      <a:endParaRPr dirty="0"/>
                    </a:p>
                  </a:txBody>
                  <a:tcPr marL="56802" marR="56802" marT="0" marB="0">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buNone/>
                      </a:pPr>
                      <a:r>
                        <a:rPr lang="en-US" sz="1400" b="1" kern="100" dirty="0">
                          <a:solidFill>
                            <a:schemeClr val="tx1"/>
                          </a:solidFill>
                          <a:effectLst/>
                        </a:rPr>
                        <a:t>Doublet (n=42)</a:t>
                      </a:r>
                      <a:endParaRPr lang="en-CH" sz="1400" b="1" kern="10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768649958"/>
                  </a:ext>
                </a:extLst>
              </a:tr>
              <a:tr h="0">
                <a:tc>
                  <a:txBody>
                    <a:bodyPr/>
                    <a:lstStyle/>
                    <a:p>
                      <a:pPr>
                        <a:lnSpc>
                          <a:spcPct val="100000"/>
                        </a:lnSpc>
                        <a:buNone/>
                      </a:pPr>
                      <a:r>
                        <a:rPr lang="en-US" sz="1400" b="1" kern="100" dirty="0">
                          <a:solidFill>
                            <a:schemeClr val="bg1"/>
                          </a:solidFill>
                          <a:effectLst/>
                          <a:latin typeface="+mj-lt"/>
                        </a:rPr>
                        <a:t>Confirmed ORR*, n (%)</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23 (54.8)</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192373"/>
                  </a:ext>
                </a:extLst>
              </a:tr>
              <a:tr h="0">
                <a:tc>
                  <a:txBody>
                    <a:bodyPr/>
                    <a:lstStyle/>
                    <a:p>
                      <a:pPr marL="144145">
                        <a:lnSpc>
                          <a:spcPct val="100000"/>
                        </a:lnSpc>
                        <a:buNone/>
                      </a:pPr>
                      <a:r>
                        <a:rPr lang="en-US" sz="1400" b="0" kern="100" dirty="0">
                          <a:solidFill>
                            <a:schemeClr val="bg1"/>
                          </a:solidFill>
                          <a:effectLst/>
                          <a:latin typeface="+mj-lt"/>
                        </a:rPr>
                        <a:t>95% CI</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j-lt"/>
                        </a:rPr>
                        <a:t>38.7–70.2</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6460652"/>
                  </a:ext>
                </a:extLst>
              </a:tr>
              <a:tr h="0">
                <a:tc>
                  <a:txBody>
                    <a:bodyPr/>
                    <a:lstStyle/>
                    <a:p>
                      <a:pPr>
                        <a:lnSpc>
                          <a:spcPct val="100000"/>
                        </a:lnSpc>
                        <a:buNone/>
                      </a:pPr>
                      <a:r>
                        <a:rPr lang="en-US" sz="1400" b="1" kern="100" dirty="0">
                          <a:solidFill>
                            <a:schemeClr val="bg1"/>
                          </a:solidFill>
                          <a:effectLst/>
                          <a:latin typeface="+mj-lt"/>
                        </a:rPr>
                        <a:t>Median DOR, months</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20.1</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8780808"/>
                  </a:ext>
                </a:extLst>
              </a:tr>
              <a:tr h="0">
                <a:tc>
                  <a:txBody>
                    <a:bodyPr/>
                    <a:lstStyle/>
                    <a:p>
                      <a:pPr marL="111125"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95% CI</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n-lt"/>
                          <a:ea typeface="+mn-ea"/>
                          <a:cs typeface="+mn-cs"/>
                        </a:rPr>
                        <a:t>9.7–NE</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5469052"/>
                  </a:ext>
                </a:extLst>
              </a:tr>
              <a:tr h="0">
                <a:tc>
                  <a:txBody>
                    <a:bodyPr/>
                    <a:lstStyle/>
                    <a:p>
                      <a:pPr>
                        <a:lnSpc>
                          <a:spcPct val="100000"/>
                        </a:lnSpc>
                        <a:buNone/>
                      </a:pPr>
                      <a:r>
                        <a:rPr lang="en-US" sz="1400" b="1" kern="100" dirty="0">
                          <a:solidFill>
                            <a:schemeClr val="bg1"/>
                          </a:solidFill>
                          <a:effectLst/>
                          <a:latin typeface="+mj-lt"/>
                        </a:rPr>
                        <a:t>DCR, n (%)</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37 (88.1)</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532656"/>
                  </a:ext>
                </a:extLst>
              </a:tr>
              <a:tr h="0">
                <a:tc>
                  <a:txBody>
                    <a:bodyPr/>
                    <a:lstStyle/>
                    <a:p>
                      <a:pPr marL="144145">
                        <a:lnSpc>
                          <a:spcPct val="100000"/>
                        </a:lnSpc>
                        <a:buNone/>
                      </a:pPr>
                      <a:r>
                        <a:rPr lang="en-US" sz="1400" b="0" kern="100" dirty="0">
                          <a:solidFill>
                            <a:schemeClr val="bg1"/>
                          </a:solidFill>
                          <a:effectLst/>
                          <a:latin typeface="+mj-lt"/>
                        </a:rPr>
                        <a:t>95% CI</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j-lt"/>
                        </a:rPr>
                        <a:t>74.4–96.0</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6765519"/>
                  </a:ext>
                </a:extLst>
              </a:tr>
              <a:tr h="0">
                <a:tc>
                  <a:txBody>
                    <a:bodyPr/>
                    <a:lstStyle/>
                    <a:p>
                      <a:pPr>
                        <a:lnSpc>
                          <a:spcPct val="100000"/>
                        </a:lnSpc>
                        <a:buNone/>
                      </a:pPr>
                      <a:r>
                        <a:rPr lang="en-US" sz="1400" b="1" kern="100" dirty="0">
                          <a:solidFill>
                            <a:schemeClr val="bg1"/>
                          </a:solidFill>
                          <a:effectLst/>
                          <a:latin typeface="+mj-lt"/>
                        </a:rPr>
                        <a:t>Median TTR, months</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1.4</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98707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   Range</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1.2–7.0</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673158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chemeClr val="bg1"/>
                          </a:solidFill>
                          <a:effectLst/>
                          <a:latin typeface="+mn-lt"/>
                          <a:ea typeface="+mn-ea"/>
                          <a:cs typeface="+mn-cs"/>
                        </a:rPr>
                        <a:t>Median PFS, months</a:t>
                      </a:r>
                      <a:endParaRPr lang="en-CH" sz="1400" b="1"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ea typeface="Arial" panose="020B0604020202020204" pitchFamily="34" charset="0"/>
                          <a:cs typeface="Arial" panose="020B0604020202020204" pitchFamily="34" charset="0"/>
                        </a:rPr>
                        <a:t>11.2</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58735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   95% CI</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n-lt"/>
                          <a:ea typeface="+mn-ea"/>
                          <a:cs typeface="+mn-cs"/>
                        </a:rPr>
                        <a:t>8.2–21.3</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885050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chemeClr val="bg1"/>
                          </a:solidFill>
                          <a:effectLst/>
                          <a:latin typeface="+mn-lt"/>
                          <a:ea typeface="+mn-ea"/>
                          <a:cs typeface="+mn-cs"/>
                        </a:rPr>
                        <a:t>Median OS, months</a:t>
                      </a:r>
                      <a:endParaRPr lang="en-CH" sz="1400" b="1"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ea typeface="Arial" panose="020B0604020202020204" pitchFamily="34" charset="0"/>
                          <a:cs typeface="Arial" panose="020B0604020202020204" pitchFamily="34" charset="0"/>
                        </a:rPr>
                        <a:t>NE</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33507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   95% CI</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19.2–NE</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9117689"/>
                  </a:ext>
                </a:extLst>
              </a:tr>
            </a:tbl>
          </a:graphicData>
        </a:graphic>
      </p:graphicFrame>
      <p:sp>
        <p:nvSpPr>
          <p:cNvPr id="9" name="TextBox 8">
            <a:extLst>
              <a:ext uri="{FF2B5EF4-FFF2-40B4-BE49-F238E27FC236}">
                <a16:creationId xmlns:a16="http://schemas.microsoft.com/office/drawing/2014/main" id="{6E6E1D07-FC43-394B-D453-1DBD737F6FEC}"/>
              </a:ext>
            </a:extLst>
          </p:cNvPr>
          <p:cNvSpPr txBox="1"/>
          <p:nvPr/>
        </p:nvSpPr>
        <p:spPr>
          <a:xfrm>
            <a:off x="6819862" y="1054270"/>
            <a:ext cx="40715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Progression-Free Survival</a:t>
            </a:r>
          </a:p>
        </p:txBody>
      </p:sp>
      <p:sp>
        <p:nvSpPr>
          <p:cNvPr id="2" name="Rectangle 1">
            <a:extLst>
              <a:ext uri="{FF2B5EF4-FFF2-40B4-BE49-F238E27FC236}">
                <a16:creationId xmlns:a16="http://schemas.microsoft.com/office/drawing/2014/main" id="{80BB8A3D-2EE7-3B3C-FDAE-98B934F4B641}"/>
              </a:ext>
            </a:extLst>
          </p:cNvPr>
          <p:cNvSpPr/>
          <p:nvPr/>
        </p:nvSpPr>
        <p:spPr>
          <a:xfrm>
            <a:off x="8176501" y="1659043"/>
            <a:ext cx="2817356" cy="57629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wrap="non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Median PFS (95% CI)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FAADC"/>
                </a:solidFill>
                <a:effectLst/>
                <a:uLnTx/>
                <a:uFillTx/>
                <a:latin typeface="Arial" panose="020B0604020202020204"/>
                <a:ea typeface="+mn-ea"/>
                <a:cs typeface="+mn-cs"/>
              </a:rPr>
              <a:t>Doublet:</a:t>
            </a:r>
            <a:r>
              <a:rPr kumimoji="0" lang="en-US" sz="1400" b="1"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11.2 months (8.2</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21.3)</a:t>
            </a:r>
          </a:p>
        </p:txBody>
      </p:sp>
      <p:sp>
        <p:nvSpPr>
          <p:cNvPr id="38" name="TextBox 37">
            <a:extLst>
              <a:ext uri="{FF2B5EF4-FFF2-40B4-BE49-F238E27FC236}">
                <a16:creationId xmlns:a16="http://schemas.microsoft.com/office/drawing/2014/main" id="{133EB1B6-09B1-016B-4321-5FEE51367F83}"/>
              </a:ext>
            </a:extLst>
          </p:cNvPr>
          <p:cNvSpPr txBox="1"/>
          <p:nvPr/>
        </p:nvSpPr>
        <p:spPr>
          <a:xfrm>
            <a:off x="5721630" y="5049788"/>
            <a:ext cx="5257525"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004888" algn="ctr"/>
                <a:tab pos="1247775" algn="ctr"/>
                <a:tab pos="1485900" algn="ctr"/>
                <a:tab pos="1728788" algn="ctr"/>
                <a:tab pos="1971675" algn="ctr"/>
                <a:tab pos="2214563" algn="ctr"/>
                <a:tab pos="2452688" algn="ctr"/>
                <a:tab pos="2695575" algn="ctr"/>
                <a:tab pos="2938463" algn="ctr"/>
                <a:tab pos="3181350" algn="ctr"/>
                <a:tab pos="3419475" algn="ctr"/>
                <a:tab pos="3662363" algn="ctr"/>
                <a:tab pos="3895725" algn="ctr"/>
                <a:tab pos="4148138" algn="ctr"/>
                <a:tab pos="4386263" algn="ctr"/>
                <a:tab pos="4629150" algn="ctr"/>
                <a:tab pos="4872038" algn="ctr"/>
              </a:tabLst>
              <a:defRPr/>
            </a:pPr>
            <a:r>
              <a:rPr kumimoji="0" lang="en-GB" sz="11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No. at risk:</a:t>
            </a:r>
          </a:p>
          <a:p>
            <a:pPr marL="0" marR="0" lvl="0" indent="0" algn="l" defTabSz="914400" rtl="0" eaLnBrk="1" fontAlgn="auto" latinLnBrk="0" hangingPunct="1">
              <a:lnSpc>
                <a:spcPct val="100000"/>
              </a:lnSpc>
              <a:spcBef>
                <a:spcPts val="0"/>
              </a:spcBef>
              <a:spcAft>
                <a:spcPts val="0"/>
              </a:spcAft>
              <a:buClrTx/>
              <a:buSzTx/>
              <a:buFontTx/>
              <a:buNone/>
              <a:tabLst>
                <a:tab pos="1004888" algn="ctr"/>
                <a:tab pos="1247775" algn="ctr"/>
                <a:tab pos="1485900" algn="ctr"/>
                <a:tab pos="1728788" algn="ctr"/>
                <a:tab pos="1971675" algn="ctr"/>
                <a:tab pos="2214563" algn="ctr"/>
                <a:tab pos="2452688" algn="ctr"/>
                <a:tab pos="2695575" algn="ctr"/>
                <a:tab pos="2938463" algn="ctr"/>
                <a:tab pos="3181350" algn="ctr"/>
                <a:tab pos="3419475" algn="ctr"/>
                <a:tab pos="3662363" algn="ctr"/>
                <a:tab pos="3895725" algn="ctr"/>
                <a:tab pos="4148138" algn="ctr"/>
                <a:tab pos="4386263" algn="ctr"/>
                <a:tab pos="4629150" algn="ctr"/>
                <a:tab pos="4872038" algn="ctr"/>
              </a:tabLst>
              <a:defRPr/>
            </a:pPr>
            <a:r>
              <a:rPr kumimoji="0" lang="en-GB" sz="1100" b="0" i="0" u="none" strike="noStrike" kern="1200" cap="none" spc="0" normalizeH="0" baseline="0" noProof="0" dirty="0">
                <a:ln>
                  <a:noFill/>
                </a:ln>
                <a:solidFill>
                  <a:srgbClr val="8FAADC"/>
                </a:solidFill>
                <a:effectLst/>
                <a:uLnTx/>
                <a:uFillTx/>
                <a:latin typeface="Arial" pitchFamily="34" charset="0"/>
                <a:ea typeface="+mn-ea"/>
                <a:cs typeface="Arial" pitchFamily="34" charset="0"/>
              </a:rPr>
              <a:t>Doublet</a:t>
            </a:r>
            <a:r>
              <a:rPr kumimoji="0" lang="en-GB" sz="1100" b="0" i="0" u="none" strike="noStrike" kern="1200" cap="none" spc="0" normalizeH="0" baseline="0" noProof="0" dirty="0">
                <a:ln>
                  <a:noFill/>
                </a:ln>
                <a:solidFill>
                  <a:srgbClr val="00B0F0"/>
                </a:solidFill>
                <a:effectLst/>
                <a:uLnTx/>
                <a:uFillTx/>
                <a:latin typeface="Arial" pitchFamily="34" charset="0"/>
                <a:ea typeface="+mn-ea"/>
                <a:cs typeface="Arial" pitchFamily="34" charset="0"/>
              </a:rPr>
              <a:t>	</a:t>
            </a:r>
            <a:r>
              <a:rPr kumimoji="0" lang="en-GB" sz="1100" b="0" i="0" u="none" strike="noStrike" kern="1200" cap="none" spc="0" normalizeH="0" baseline="0" noProof="0" dirty="0">
                <a:ln>
                  <a:noFill/>
                </a:ln>
                <a:solidFill>
                  <a:srgbClr val="8FAADC"/>
                </a:solidFill>
                <a:effectLst/>
                <a:uLnTx/>
                <a:uFillTx/>
                <a:latin typeface="Arial" pitchFamily="34" charset="0"/>
                <a:ea typeface="+mn-ea"/>
                <a:cs typeface="Arial" pitchFamily="34" charset="0"/>
              </a:rPr>
              <a:t>42	36	32	28	25	22	12	10	8	6	5	4	4	4	2	0</a:t>
            </a:r>
          </a:p>
          <a:p>
            <a:pPr marL="0" marR="0" lvl="0" indent="0" algn="l" defTabSz="914400" rtl="0" eaLnBrk="1" fontAlgn="auto" latinLnBrk="0" hangingPunct="1">
              <a:lnSpc>
                <a:spcPct val="100000"/>
              </a:lnSpc>
              <a:spcBef>
                <a:spcPts val="0"/>
              </a:spcBef>
              <a:spcAft>
                <a:spcPts val="0"/>
              </a:spcAft>
              <a:buClrTx/>
              <a:buSzTx/>
              <a:buFontTx/>
              <a:buNone/>
              <a:tabLst>
                <a:tab pos="1004888" algn="ctr"/>
                <a:tab pos="1247775" algn="ctr"/>
                <a:tab pos="1485900" algn="ctr"/>
                <a:tab pos="1728788" algn="ctr"/>
                <a:tab pos="1971675" algn="ctr"/>
                <a:tab pos="2214563" algn="ctr"/>
                <a:tab pos="2452688" algn="ctr"/>
                <a:tab pos="2695575" algn="ctr"/>
                <a:tab pos="2938463" algn="ctr"/>
                <a:tab pos="3181350" algn="ctr"/>
                <a:tab pos="3419475" algn="ctr"/>
                <a:tab pos="3662363" algn="ctr"/>
                <a:tab pos="3895725" algn="ctr"/>
                <a:tab pos="4148138" algn="ctr"/>
                <a:tab pos="4386263" algn="ctr"/>
                <a:tab pos="4629150" algn="ctr"/>
                <a:tab pos="4872038" algn="ctr"/>
              </a:tabLst>
              <a:defRPr/>
            </a:pPr>
            <a:r>
              <a:rPr kumimoji="0" lang="en-GB" sz="11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endParaRPr kumimoji="0" lang="en-GB" sz="1100" b="0" i="0" u="none" strike="noStrike" kern="1200" cap="none" spc="0" normalizeH="0" baseline="0" noProof="0" dirty="0">
              <a:ln>
                <a:noFill/>
              </a:ln>
              <a:solidFill>
                <a:srgbClr val="92D050"/>
              </a:solidFill>
              <a:effectLst/>
              <a:uLnTx/>
              <a:uFillTx/>
              <a:latin typeface="Arial" pitchFamily="34" charset="0"/>
              <a:ea typeface="+mn-ea"/>
              <a:cs typeface="Arial" pitchFamily="34" charset="0"/>
            </a:endParaRPr>
          </a:p>
        </p:txBody>
      </p:sp>
      <p:sp>
        <p:nvSpPr>
          <p:cNvPr id="142" name="Text Placeholder 4">
            <a:extLst>
              <a:ext uri="{FF2B5EF4-FFF2-40B4-BE49-F238E27FC236}">
                <a16:creationId xmlns:a16="http://schemas.microsoft.com/office/drawing/2014/main" id="{6F60FB4C-6948-F74A-D0C6-F433FF7C3AD4}"/>
              </a:ext>
            </a:extLst>
          </p:cNvPr>
          <p:cNvSpPr txBox="1">
            <a:spLocks/>
          </p:cNvSpPr>
          <p:nvPr/>
        </p:nvSpPr>
        <p:spPr>
          <a:xfrm>
            <a:off x="224532" y="5649952"/>
            <a:ext cx="11906655" cy="507831"/>
          </a:xfrm>
          <a:prstGeom prst="rect">
            <a:avLst/>
          </a:prstGeom>
        </p:spPr>
        <p:txBody>
          <a:bodyPr wrap="square" lIns="0" tIns="45720" rIns="0" bIns="45720" anchor="b">
            <a:spAutoFit/>
          </a:bodyPr>
          <a:lstStyle>
            <a:lvl1pPr marL="0" indent="0" algn="ctr" defTabSz="609585" rtl="0" eaLnBrk="1" latinLnBrk="0" hangingPunct="1">
              <a:spcBef>
                <a:spcPct val="20000"/>
              </a:spcBef>
              <a:buFont typeface="Arial"/>
              <a:buNone/>
              <a:defRPr kumimoji="1"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kumimoji="1"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kumimoji="1"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1" lang="en-GB" sz="900" b="0" i="0" u="none" strike="noStrike" kern="1200" cap="none" spc="0" normalizeH="0" baseline="0" noProof="0" dirty="0">
                <a:ln>
                  <a:noFill/>
                </a:ln>
                <a:solidFill>
                  <a:prstClr val="white"/>
                </a:solidFill>
                <a:effectLst/>
                <a:uLnTx/>
                <a:uFillTx/>
                <a:latin typeface="Arial" panose="020B0604020202020204"/>
                <a:ea typeface="+mn-ea"/>
                <a:cs typeface="+mn-cs"/>
              </a:rPr>
              <a:t>Data cutoff: April 29, 2024. </a:t>
            </a:r>
            <a:r>
              <a:rPr kumimoji="1" lang="en-US" sz="900" b="0" i="0" u="none" strike="noStrike" kern="1200" cap="none" spc="0" normalizeH="0" baseline="0" noProof="0" dirty="0">
                <a:ln>
                  <a:noFill/>
                </a:ln>
                <a:solidFill>
                  <a:prstClr val="white"/>
                </a:solidFill>
                <a:effectLst/>
                <a:uLnTx/>
                <a:uFillTx/>
                <a:latin typeface="Arial" panose="020B0604020202020204"/>
                <a:ea typeface="+mn-ea"/>
                <a:cs typeface="+mn-cs"/>
              </a:rPr>
              <a:t>*1 CR, 22 PR. Pooled data including patients who received Dato-DXd 4mg/kg (5%) and Dato-DXd 6 mg/kg (doublet: 95%) </a:t>
            </a:r>
            <a:endParaRPr kumimoji="1" lang="en-GB" sz="900" b="0" i="0" u="none" strike="noStrike" kern="1200" cap="none" spc="0" normalizeH="0" baseline="0" noProof="0" dirty="0">
              <a:ln>
                <a:noFill/>
              </a:ln>
              <a:solidFill>
                <a:srgbClr val="FF0000"/>
              </a:solidFill>
              <a:effectLst/>
              <a:highlight>
                <a:srgbClr val="FFFF00"/>
              </a:highligh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1" lang="en-US" sz="900" b="0" i="0" u="none" strike="noStrike" kern="1200" cap="none" spc="0" normalizeH="0" baseline="0" noProof="0" dirty="0">
                <a:ln>
                  <a:noFill/>
                </a:ln>
                <a:solidFill>
                  <a:prstClr val="white"/>
                </a:solidFill>
                <a:effectLst/>
                <a:uLnTx/>
                <a:uFillTx/>
                <a:latin typeface="Arial" panose="020B0604020202020204"/>
                <a:ea typeface="+mn-ea"/>
                <a:cs typeface="+mn-cs"/>
              </a:rPr>
              <a:t>1L, first line; BOR, best overall response; CI, confidence interval; CR, complete response; DCR, disease control rate; DOR, duration of response; NE, not evaluable; ORR, objective response rate; PR, partial response; </a:t>
            </a:r>
          </a:p>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1" lang="en-US" sz="900" b="0" i="0" u="none" strike="noStrike" kern="1200" cap="none" spc="0" normalizeH="0" baseline="0" noProof="0" dirty="0">
                <a:ln>
                  <a:noFill/>
                </a:ln>
                <a:solidFill>
                  <a:prstClr val="white"/>
                </a:solidFill>
                <a:effectLst/>
                <a:uLnTx/>
                <a:uFillTx/>
                <a:latin typeface="Arial" panose="020B0604020202020204"/>
                <a:ea typeface="+mn-ea"/>
                <a:cs typeface="+mn-cs"/>
              </a:rPr>
              <a:t>TTR, time to response.</a:t>
            </a:r>
            <a:endParaRPr kumimoji="1" lang="en-US" sz="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224" name="Group 223">
            <a:extLst>
              <a:ext uri="{FF2B5EF4-FFF2-40B4-BE49-F238E27FC236}">
                <a16:creationId xmlns:a16="http://schemas.microsoft.com/office/drawing/2014/main" id="{ABBF5260-9F54-E4AB-740E-F2AE7E456CE3}"/>
              </a:ext>
            </a:extLst>
          </p:cNvPr>
          <p:cNvGrpSpPr/>
          <p:nvPr/>
        </p:nvGrpSpPr>
        <p:grpSpPr>
          <a:xfrm>
            <a:off x="6018750" y="1414516"/>
            <a:ext cx="4872696" cy="3570274"/>
            <a:chOff x="6480750" y="1414516"/>
            <a:chExt cx="4872696" cy="3570274"/>
          </a:xfrm>
        </p:grpSpPr>
        <p:sp>
          <p:nvSpPr>
            <p:cNvPr id="11" name="Rectangle 10">
              <a:extLst>
                <a:ext uri="{FF2B5EF4-FFF2-40B4-BE49-F238E27FC236}">
                  <a16:creationId xmlns:a16="http://schemas.microsoft.com/office/drawing/2014/main" id="{0B1EE6D1-6F5C-DF95-C682-225CF1B6BFD0}"/>
                </a:ext>
              </a:extLst>
            </p:cNvPr>
            <p:cNvSpPr>
              <a:spLocks noChangeArrowheads="1"/>
            </p:cNvSpPr>
            <p:nvPr/>
          </p:nvSpPr>
          <p:spPr bwMode="auto">
            <a:xfrm>
              <a:off x="7271095" y="4784735"/>
              <a:ext cx="408235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Time since start of treatment (months)</a:t>
              </a:r>
            </a:p>
          </p:txBody>
        </p:sp>
        <p:sp>
          <p:nvSpPr>
            <p:cNvPr id="12" name="Rectangle 10">
              <a:extLst>
                <a:ext uri="{FF2B5EF4-FFF2-40B4-BE49-F238E27FC236}">
                  <a16:creationId xmlns:a16="http://schemas.microsoft.com/office/drawing/2014/main" id="{B1491AC8-6444-9D0E-C5A4-4FA0EAF05075}"/>
                </a:ext>
              </a:extLst>
            </p:cNvPr>
            <p:cNvSpPr>
              <a:spLocks noChangeArrowheads="1"/>
            </p:cNvSpPr>
            <p:nvPr/>
          </p:nvSpPr>
          <p:spPr bwMode="auto">
            <a:xfrm>
              <a:off x="6857247" y="1414516"/>
              <a:ext cx="42432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100</a:t>
              </a:r>
            </a:p>
          </p:txBody>
        </p:sp>
        <p:sp>
          <p:nvSpPr>
            <p:cNvPr id="13" name="Rectangle 10">
              <a:extLst>
                <a:ext uri="{FF2B5EF4-FFF2-40B4-BE49-F238E27FC236}">
                  <a16:creationId xmlns:a16="http://schemas.microsoft.com/office/drawing/2014/main" id="{AF9DD37A-980E-E051-448A-00EA43F5857F}"/>
                </a:ext>
              </a:extLst>
            </p:cNvPr>
            <p:cNvSpPr>
              <a:spLocks noChangeArrowheads="1"/>
            </p:cNvSpPr>
            <p:nvPr/>
          </p:nvSpPr>
          <p:spPr bwMode="auto">
            <a:xfrm>
              <a:off x="723508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0</a:t>
              </a:r>
            </a:p>
          </p:txBody>
        </p:sp>
        <p:sp>
          <p:nvSpPr>
            <p:cNvPr id="14" name="Freeform 8">
              <a:extLst>
                <a:ext uri="{FF2B5EF4-FFF2-40B4-BE49-F238E27FC236}">
                  <a16:creationId xmlns:a16="http://schemas.microsoft.com/office/drawing/2014/main" id="{4281831A-F556-421D-52AD-EE19F5FB6AC5}"/>
                </a:ext>
              </a:extLst>
            </p:cNvPr>
            <p:cNvSpPr>
              <a:spLocks/>
            </p:cNvSpPr>
            <p:nvPr/>
          </p:nvSpPr>
          <p:spPr bwMode="auto">
            <a:xfrm>
              <a:off x="7281575" y="1514544"/>
              <a:ext cx="4071871" cy="2881312"/>
            </a:xfrm>
            <a:custGeom>
              <a:avLst/>
              <a:gdLst>
                <a:gd name="T0" fmla="*/ 0 w 3067"/>
                <a:gd name="T1" fmla="*/ 0 h 1963"/>
                <a:gd name="T2" fmla="*/ 0 w 3067"/>
                <a:gd name="T3" fmla="*/ 2147483647 h 1963"/>
                <a:gd name="T4" fmla="*/ 2147483647 w 3067"/>
                <a:gd name="T5" fmla="*/ 2147483647 h 1963"/>
                <a:gd name="T6" fmla="*/ 0 60000 65536"/>
                <a:gd name="T7" fmla="*/ 0 60000 65536"/>
                <a:gd name="T8" fmla="*/ 0 60000 65536"/>
                <a:gd name="T9" fmla="*/ 0 w 3067"/>
                <a:gd name="T10" fmla="*/ 0 h 1963"/>
                <a:gd name="T11" fmla="*/ 3067 w 3067"/>
                <a:gd name="T12" fmla="*/ 1963 h 1963"/>
              </a:gdLst>
              <a:ahLst/>
              <a:cxnLst>
                <a:cxn ang="T6">
                  <a:pos x="T0" y="T1"/>
                </a:cxn>
                <a:cxn ang="T7">
                  <a:pos x="T2" y="T3"/>
                </a:cxn>
                <a:cxn ang="T8">
                  <a:pos x="T4" y="T5"/>
                </a:cxn>
              </a:cxnLst>
              <a:rect l="T9" t="T10" r="T11" b="T12"/>
              <a:pathLst>
                <a:path w="3067" h="1963">
                  <a:moveTo>
                    <a:pt x="0" y="0"/>
                  </a:moveTo>
                  <a:lnTo>
                    <a:pt x="0" y="1963"/>
                  </a:lnTo>
                  <a:lnTo>
                    <a:pt x="3067" y="1963"/>
                  </a:lnTo>
                </a:path>
              </a:pathLst>
            </a:custGeom>
            <a:noFill/>
            <a:ln w="12700" cap="sq"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6" name="Line 9">
              <a:extLst>
                <a:ext uri="{FF2B5EF4-FFF2-40B4-BE49-F238E27FC236}">
                  <a16:creationId xmlns:a16="http://schemas.microsoft.com/office/drawing/2014/main" id="{BBDFE209-666B-2356-8CBA-E27B2933262A}"/>
                </a:ext>
              </a:extLst>
            </p:cNvPr>
            <p:cNvSpPr>
              <a:spLocks noChangeShapeType="1"/>
            </p:cNvSpPr>
            <p:nvPr/>
          </p:nvSpPr>
          <p:spPr bwMode="auto">
            <a:xfrm>
              <a:off x="7188347" y="151454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7" name="Line 15">
              <a:extLst>
                <a:ext uri="{FF2B5EF4-FFF2-40B4-BE49-F238E27FC236}">
                  <a16:creationId xmlns:a16="http://schemas.microsoft.com/office/drawing/2014/main" id="{EFE2183E-1325-FBCF-1E4D-188A6923B1FA}"/>
                </a:ext>
              </a:extLst>
            </p:cNvPr>
            <p:cNvSpPr>
              <a:spLocks noChangeShapeType="1"/>
            </p:cNvSpPr>
            <p:nvPr/>
          </p:nvSpPr>
          <p:spPr bwMode="auto">
            <a:xfrm>
              <a:off x="7188347" y="209241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9" name="Line 16">
              <a:extLst>
                <a:ext uri="{FF2B5EF4-FFF2-40B4-BE49-F238E27FC236}">
                  <a16:creationId xmlns:a16="http://schemas.microsoft.com/office/drawing/2014/main" id="{DCB5D7EB-953D-056E-93E3-F60C5D82046E}"/>
                </a:ext>
              </a:extLst>
            </p:cNvPr>
            <p:cNvSpPr>
              <a:spLocks noChangeShapeType="1"/>
            </p:cNvSpPr>
            <p:nvPr/>
          </p:nvSpPr>
          <p:spPr bwMode="auto">
            <a:xfrm>
              <a:off x="7188347" y="267028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 name="Line 17">
              <a:extLst>
                <a:ext uri="{FF2B5EF4-FFF2-40B4-BE49-F238E27FC236}">
                  <a16:creationId xmlns:a16="http://schemas.microsoft.com/office/drawing/2014/main" id="{FD7B0D7D-4B93-472C-D422-98B37B84DA0E}"/>
                </a:ext>
              </a:extLst>
            </p:cNvPr>
            <p:cNvSpPr>
              <a:spLocks noChangeShapeType="1"/>
            </p:cNvSpPr>
            <p:nvPr/>
          </p:nvSpPr>
          <p:spPr bwMode="auto">
            <a:xfrm>
              <a:off x="7188347" y="324815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 name="Line 18">
              <a:extLst>
                <a:ext uri="{FF2B5EF4-FFF2-40B4-BE49-F238E27FC236}">
                  <a16:creationId xmlns:a16="http://schemas.microsoft.com/office/drawing/2014/main" id="{AE8EBA5E-DD6D-FADF-A383-843CFDBF4BDA}"/>
                </a:ext>
              </a:extLst>
            </p:cNvPr>
            <p:cNvSpPr>
              <a:spLocks noChangeShapeType="1"/>
            </p:cNvSpPr>
            <p:nvPr/>
          </p:nvSpPr>
          <p:spPr bwMode="auto">
            <a:xfrm>
              <a:off x="7188347" y="382602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2" name="Line 19">
              <a:extLst>
                <a:ext uri="{FF2B5EF4-FFF2-40B4-BE49-F238E27FC236}">
                  <a16:creationId xmlns:a16="http://schemas.microsoft.com/office/drawing/2014/main" id="{520339E7-77F7-715F-1B16-DA2E4F4E1200}"/>
                </a:ext>
              </a:extLst>
            </p:cNvPr>
            <p:cNvSpPr>
              <a:spLocks noChangeShapeType="1"/>
            </p:cNvSpPr>
            <p:nvPr/>
          </p:nvSpPr>
          <p:spPr bwMode="auto">
            <a:xfrm>
              <a:off x="7188347" y="439585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3" name="Line 20">
              <a:extLst>
                <a:ext uri="{FF2B5EF4-FFF2-40B4-BE49-F238E27FC236}">
                  <a16:creationId xmlns:a16="http://schemas.microsoft.com/office/drawing/2014/main" id="{10650CC2-0E97-68D8-C41A-011EE0017EA6}"/>
                </a:ext>
              </a:extLst>
            </p:cNvPr>
            <p:cNvSpPr>
              <a:spLocks noChangeShapeType="1"/>
            </p:cNvSpPr>
            <p:nvPr/>
          </p:nvSpPr>
          <p:spPr bwMode="auto">
            <a:xfrm rot="16200000">
              <a:off x="72365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4" name="Line 22">
              <a:extLst>
                <a:ext uri="{FF2B5EF4-FFF2-40B4-BE49-F238E27FC236}">
                  <a16:creationId xmlns:a16="http://schemas.microsoft.com/office/drawing/2014/main" id="{8BDE05F7-D912-68CE-B012-F866ED1FA68B}"/>
                </a:ext>
              </a:extLst>
            </p:cNvPr>
            <p:cNvSpPr>
              <a:spLocks noChangeShapeType="1"/>
            </p:cNvSpPr>
            <p:nvPr/>
          </p:nvSpPr>
          <p:spPr bwMode="auto">
            <a:xfrm rot="16200000">
              <a:off x="74782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5" name="Line 24">
              <a:extLst>
                <a:ext uri="{FF2B5EF4-FFF2-40B4-BE49-F238E27FC236}">
                  <a16:creationId xmlns:a16="http://schemas.microsoft.com/office/drawing/2014/main" id="{D0A89C73-D459-23D4-2670-547765679F26}"/>
                </a:ext>
              </a:extLst>
            </p:cNvPr>
            <p:cNvSpPr>
              <a:spLocks noChangeShapeType="1"/>
            </p:cNvSpPr>
            <p:nvPr/>
          </p:nvSpPr>
          <p:spPr bwMode="auto">
            <a:xfrm rot="16200000">
              <a:off x="11102980"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8" name="Rectangle 10">
              <a:extLst>
                <a:ext uri="{FF2B5EF4-FFF2-40B4-BE49-F238E27FC236}">
                  <a16:creationId xmlns:a16="http://schemas.microsoft.com/office/drawing/2014/main" id="{8C501FF9-63A4-5283-B875-F788F592D531}"/>
                </a:ext>
              </a:extLst>
            </p:cNvPr>
            <p:cNvSpPr>
              <a:spLocks noChangeArrowheads="1"/>
            </p:cNvSpPr>
            <p:nvPr/>
          </p:nvSpPr>
          <p:spPr bwMode="auto">
            <a:xfrm rot="16200000">
              <a:off x="5186289" y="2809007"/>
              <a:ext cx="28813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Progression-free survival (%)</a:t>
              </a:r>
            </a:p>
          </p:txBody>
        </p:sp>
        <p:sp>
          <p:nvSpPr>
            <p:cNvPr id="29" name="Rectangle 10">
              <a:extLst>
                <a:ext uri="{FF2B5EF4-FFF2-40B4-BE49-F238E27FC236}">
                  <a16:creationId xmlns:a16="http://schemas.microsoft.com/office/drawing/2014/main" id="{0E7C2DD1-0767-9280-2E2C-194FD1131D20}"/>
                </a:ext>
              </a:extLst>
            </p:cNvPr>
            <p:cNvSpPr>
              <a:spLocks noChangeArrowheads="1"/>
            </p:cNvSpPr>
            <p:nvPr/>
          </p:nvSpPr>
          <p:spPr bwMode="auto">
            <a:xfrm>
              <a:off x="6950221" y="199238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80</a:t>
              </a:r>
            </a:p>
          </p:txBody>
        </p:sp>
        <p:sp>
          <p:nvSpPr>
            <p:cNvPr id="30" name="Rectangle 10">
              <a:extLst>
                <a:ext uri="{FF2B5EF4-FFF2-40B4-BE49-F238E27FC236}">
                  <a16:creationId xmlns:a16="http://schemas.microsoft.com/office/drawing/2014/main" id="{CA28A39D-C97C-49F6-BFB1-3022D5927365}"/>
                </a:ext>
              </a:extLst>
            </p:cNvPr>
            <p:cNvSpPr>
              <a:spLocks noChangeArrowheads="1"/>
            </p:cNvSpPr>
            <p:nvPr/>
          </p:nvSpPr>
          <p:spPr bwMode="auto">
            <a:xfrm>
              <a:off x="6950221" y="257025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60</a:t>
              </a:r>
            </a:p>
          </p:txBody>
        </p:sp>
        <p:sp>
          <p:nvSpPr>
            <p:cNvPr id="31" name="Rectangle 10">
              <a:extLst>
                <a:ext uri="{FF2B5EF4-FFF2-40B4-BE49-F238E27FC236}">
                  <a16:creationId xmlns:a16="http://schemas.microsoft.com/office/drawing/2014/main" id="{BDA8A8D7-87D4-1A48-70CF-CE9EAC5E8ED2}"/>
                </a:ext>
              </a:extLst>
            </p:cNvPr>
            <p:cNvSpPr>
              <a:spLocks noChangeArrowheads="1"/>
            </p:cNvSpPr>
            <p:nvPr/>
          </p:nvSpPr>
          <p:spPr bwMode="auto">
            <a:xfrm>
              <a:off x="6950221" y="314812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40</a:t>
              </a:r>
            </a:p>
          </p:txBody>
        </p:sp>
        <p:sp>
          <p:nvSpPr>
            <p:cNvPr id="32" name="Rectangle 10">
              <a:extLst>
                <a:ext uri="{FF2B5EF4-FFF2-40B4-BE49-F238E27FC236}">
                  <a16:creationId xmlns:a16="http://schemas.microsoft.com/office/drawing/2014/main" id="{86DE652C-C36D-4B57-44AC-06FD6BF3B8CB}"/>
                </a:ext>
              </a:extLst>
            </p:cNvPr>
            <p:cNvSpPr>
              <a:spLocks noChangeArrowheads="1"/>
            </p:cNvSpPr>
            <p:nvPr/>
          </p:nvSpPr>
          <p:spPr bwMode="auto">
            <a:xfrm>
              <a:off x="6950221" y="372599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20</a:t>
              </a:r>
            </a:p>
          </p:txBody>
        </p:sp>
        <p:sp>
          <p:nvSpPr>
            <p:cNvPr id="33" name="Rectangle 10">
              <a:extLst>
                <a:ext uri="{FF2B5EF4-FFF2-40B4-BE49-F238E27FC236}">
                  <a16:creationId xmlns:a16="http://schemas.microsoft.com/office/drawing/2014/main" id="{1A685A01-2AB7-D800-B85A-002A4CD63DE1}"/>
                </a:ext>
              </a:extLst>
            </p:cNvPr>
            <p:cNvSpPr>
              <a:spLocks noChangeArrowheads="1"/>
            </p:cNvSpPr>
            <p:nvPr/>
          </p:nvSpPr>
          <p:spPr bwMode="auto">
            <a:xfrm>
              <a:off x="7043195" y="4295828"/>
              <a:ext cx="23838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0</a:t>
              </a:r>
            </a:p>
          </p:txBody>
        </p:sp>
        <p:sp>
          <p:nvSpPr>
            <p:cNvPr id="34" name="Rectangle 10">
              <a:extLst>
                <a:ext uri="{FF2B5EF4-FFF2-40B4-BE49-F238E27FC236}">
                  <a16:creationId xmlns:a16="http://schemas.microsoft.com/office/drawing/2014/main" id="{4B65A3BA-8B2C-16F8-0B85-5F218D032CF3}"/>
                </a:ext>
              </a:extLst>
            </p:cNvPr>
            <p:cNvSpPr>
              <a:spLocks noChangeArrowheads="1"/>
            </p:cNvSpPr>
            <p:nvPr/>
          </p:nvSpPr>
          <p:spPr bwMode="auto">
            <a:xfrm>
              <a:off x="747673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a:t>
              </a:r>
            </a:p>
          </p:txBody>
        </p:sp>
        <p:sp>
          <p:nvSpPr>
            <p:cNvPr id="35" name="Rectangle 10">
              <a:extLst>
                <a:ext uri="{FF2B5EF4-FFF2-40B4-BE49-F238E27FC236}">
                  <a16:creationId xmlns:a16="http://schemas.microsoft.com/office/drawing/2014/main" id="{E7C084E3-5C48-1D3E-BC18-C40A9199EB3B}"/>
                </a:ext>
              </a:extLst>
            </p:cNvPr>
            <p:cNvSpPr>
              <a:spLocks noChangeArrowheads="1"/>
            </p:cNvSpPr>
            <p:nvPr/>
          </p:nvSpPr>
          <p:spPr bwMode="auto">
            <a:xfrm>
              <a:off x="11055005"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32</a:t>
              </a:r>
            </a:p>
          </p:txBody>
        </p:sp>
        <p:sp>
          <p:nvSpPr>
            <p:cNvPr id="40" name="Line 22">
              <a:extLst>
                <a:ext uri="{FF2B5EF4-FFF2-40B4-BE49-F238E27FC236}">
                  <a16:creationId xmlns:a16="http://schemas.microsoft.com/office/drawing/2014/main" id="{1F5CFD7E-4079-614C-A523-E244885B12E4}"/>
                </a:ext>
              </a:extLst>
            </p:cNvPr>
            <p:cNvSpPr>
              <a:spLocks noChangeShapeType="1"/>
            </p:cNvSpPr>
            <p:nvPr/>
          </p:nvSpPr>
          <p:spPr bwMode="auto">
            <a:xfrm rot="16200000">
              <a:off x="77198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1" name="Rectangle 10">
              <a:extLst>
                <a:ext uri="{FF2B5EF4-FFF2-40B4-BE49-F238E27FC236}">
                  <a16:creationId xmlns:a16="http://schemas.microsoft.com/office/drawing/2014/main" id="{55AF6527-FCA2-52E0-E7AC-E87C81331E4E}"/>
                </a:ext>
              </a:extLst>
            </p:cNvPr>
            <p:cNvSpPr>
              <a:spLocks noChangeArrowheads="1"/>
            </p:cNvSpPr>
            <p:nvPr/>
          </p:nvSpPr>
          <p:spPr bwMode="auto">
            <a:xfrm>
              <a:off x="771838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4</a:t>
              </a:r>
            </a:p>
          </p:txBody>
        </p:sp>
        <p:sp>
          <p:nvSpPr>
            <p:cNvPr id="42" name="Line 22">
              <a:extLst>
                <a:ext uri="{FF2B5EF4-FFF2-40B4-BE49-F238E27FC236}">
                  <a16:creationId xmlns:a16="http://schemas.microsoft.com/office/drawing/2014/main" id="{45452999-1DF7-2EA8-02EA-8B9911051714}"/>
                </a:ext>
              </a:extLst>
            </p:cNvPr>
            <p:cNvSpPr>
              <a:spLocks noChangeShapeType="1"/>
            </p:cNvSpPr>
            <p:nvPr/>
          </p:nvSpPr>
          <p:spPr bwMode="auto">
            <a:xfrm rot="16200000">
              <a:off x="79615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3" name="Rectangle 10">
              <a:extLst>
                <a:ext uri="{FF2B5EF4-FFF2-40B4-BE49-F238E27FC236}">
                  <a16:creationId xmlns:a16="http://schemas.microsoft.com/office/drawing/2014/main" id="{D331DE01-F784-22F8-6EE1-A5CEC0AD4F75}"/>
                </a:ext>
              </a:extLst>
            </p:cNvPr>
            <p:cNvSpPr>
              <a:spLocks noChangeArrowheads="1"/>
            </p:cNvSpPr>
            <p:nvPr/>
          </p:nvSpPr>
          <p:spPr bwMode="auto">
            <a:xfrm>
              <a:off x="796003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6</a:t>
              </a:r>
            </a:p>
          </p:txBody>
        </p:sp>
        <p:sp>
          <p:nvSpPr>
            <p:cNvPr id="44" name="Line 22">
              <a:extLst>
                <a:ext uri="{FF2B5EF4-FFF2-40B4-BE49-F238E27FC236}">
                  <a16:creationId xmlns:a16="http://schemas.microsoft.com/office/drawing/2014/main" id="{DBA0839F-1B1D-FA23-011A-021F189D77A4}"/>
                </a:ext>
              </a:extLst>
            </p:cNvPr>
            <p:cNvSpPr>
              <a:spLocks noChangeShapeType="1"/>
            </p:cNvSpPr>
            <p:nvPr/>
          </p:nvSpPr>
          <p:spPr bwMode="auto">
            <a:xfrm rot="16200000">
              <a:off x="82031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5" name="Rectangle 10">
              <a:extLst>
                <a:ext uri="{FF2B5EF4-FFF2-40B4-BE49-F238E27FC236}">
                  <a16:creationId xmlns:a16="http://schemas.microsoft.com/office/drawing/2014/main" id="{690C4FE4-00AE-EF14-3B7C-5C2E3EF1DB18}"/>
                </a:ext>
              </a:extLst>
            </p:cNvPr>
            <p:cNvSpPr>
              <a:spLocks noChangeArrowheads="1"/>
            </p:cNvSpPr>
            <p:nvPr/>
          </p:nvSpPr>
          <p:spPr bwMode="auto">
            <a:xfrm>
              <a:off x="820168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8</a:t>
              </a:r>
            </a:p>
          </p:txBody>
        </p:sp>
        <p:sp>
          <p:nvSpPr>
            <p:cNvPr id="46" name="Line 22">
              <a:extLst>
                <a:ext uri="{FF2B5EF4-FFF2-40B4-BE49-F238E27FC236}">
                  <a16:creationId xmlns:a16="http://schemas.microsoft.com/office/drawing/2014/main" id="{31A144DC-F785-BCE5-A488-7146FE4EE965}"/>
                </a:ext>
              </a:extLst>
            </p:cNvPr>
            <p:cNvSpPr>
              <a:spLocks noChangeShapeType="1"/>
            </p:cNvSpPr>
            <p:nvPr/>
          </p:nvSpPr>
          <p:spPr bwMode="auto">
            <a:xfrm rot="16200000">
              <a:off x="84448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7" name="Rectangle 10">
              <a:extLst>
                <a:ext uri="{FF2B5EF4-FFF2-40B4-BE49-F238E27FC236}">
                  <a16:creationId xmlns:a16="http://schemas.microsoft.com/office/drawing/2014/main" id="{D40E2FD9-C65E-DBE1-83B7-1F8619B3EBD9}"/>
                </a:ext>
              </a:extLst>
            </p:cNvPr>
            <p:cNvSpPr>
              <a:spLocks noChangeArrowheads="1"/>
            </p:cNvSpPr>
            <p:nvPr/>
          </p:nvSpPr>
          <p:spPr bwMode="auto">
            <a:xfrm>
              <a:off x="83968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10</a:t>
              </a:r>
            </a:p>
          </p:txBody>
        </p:sp>
        <p:sp>
          <p:nvSpPr>
            <p:cNvPr id="48" name="Line 22">
              <a:extLst>
                <a:ext uri="{FF2B5EF4-FFF2-40B4-BE49-F238E27FC236}">
                  <a16:creationId xmlns:a16="http://schemas.microsoft.com/office/drawing/2014/main" id="{81835C02-A6BF-85D8-2CD0-B760F2F3A7BC}"/>
                </a:ext>
              </a:extLst>
            </p:cNvPr>
            <p:cNvSpPr>
              <a:spLocks noChangeShapeType="1"/>
            </p:cNvSpPr>
            <p:nvPr/>
          </p:nvSpPr>
          <p:spPr bwMode="auto">
            <a:xfrm rot="16200000">
              <a:off x="86864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9" name="Rectangle 10">
              <a:extLst>
                <a:ext uri="{FF2B5EF4-FFF2-40B4-BE49-F238E27FC236}">
                  <a16:creationId xmlns:a16="http://schemas.microsoft.com/office/drawing/2014/main" id="{12445A9F-1C48-DBB8-DE87-69B55444A8AB}"/>
                </a:ext>
              </a:extLst>
            </p:cNvPr>
            <p:cNvSpPr>
              <a:spLocks noChangeArrowheads="1"/>
            </p:cNvSpPr>
            <p:nvPr/>
          </p:nvSpPr>
          <p:spPr bwMode="auto">
            <a:xfrm>
              <a:off x="86385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12</a:t>
              </a:r>
            </a:p>
          </p:txBody>
        </p:sp>
        <p:sp>
          <p:nvSpPr>
            <p:cNvPr id="50" name="Line 22">
              <a:extLst>
                <a:ext uri="{FF2B5EF4-FFF2-40B4-BE49-F238E27FC236}">
                  <a16:creationId xmlns:a16="http://schemas.microsoft.com/office/drawing/2014/main" id="{09864891-7051-BA3E-E4C6-34049642656E}"/>
                </a:ext>
              </a:extLst>
            </p:cNvPr>
            <p:cNvSpPr>
              <a:spLocks noChangeShapeType="1"/>
            </p:cNvSpPr>
            <p:nvPr/>
          </p:nvSpPr>
          <p:spPr bwMode="auto">
            <a:xfrm rot="16200000">
              <a:off x="89281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1" name="Rectangle 10">
              <a:extLst>
                <a:ext uri="{FF2B5EF4-FFF2-40B4-BE49-F238E27FC236}">
                  <a16:creationId xmlns:a16="http://schemas.microsoft.com/office/drawing/2014/main" id="{3734D066-7FDA-1F73-65DF-27951FF42BF1}"/>
                </a:ext>
              </a:extLst>
            </p:cNvPr>
            <p:cNvSpPr>
              <a:spLocks noChangeArrowheads="1"/>
            </p:cNvSpPr>
            <p:nvPr/>
          </p:nvSpPr>
          <p:spPr bwMode="auto">
            <a:xfrm>
              <a:off x="88801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14</a:t>
              </a:r>
            </a:p>
          </p:txBody>
        </p:sp>
        <p:sp>
          <p:nvSpPr>
            <p:cNvPr id="52" name="Line 22">
              <a:extLst>
                <a:ext uri="{FF2B5EF4-FFF2-40B4-BE49-F238E27FC236}">
                  <a16:creationId xmlns:a16="http://schemas.microsoft.com/office/drawing/2014/main" id="{2BA18E1B-CEB4-24D5-8F84-82F2ED23C4C0}"/>
                </a:ext>
              </a:extLst>
            </p:cNvPr>
            <p:cNvSpPr>
              <a:spLocks noChangeShapeType="1"/>
            </p:cNvSpPr>
            <p:nvPr/>
          </p:nvSpPr>
          <p:spPr bwMode="auto">
            <a:xfrm rot="16200000">
              <a:off x="91697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3" name="Rectangle 10">
              <a:extLst>
                <a:ext uri="{FF2B5EF4-FFF2-40B4-BE49-F238E27FC236}">
                  <a16:creationId xmlns:a16="http://schemas.microsoft.com/office/drawing/2014/main" id="{E525B75A-8129-7A7F-FE59-996152B64FBF}"/>
                </a:ext>
              </a:extLst>
            </p:cNvPr>
            <p:cNvSpPr>
              <a:spLocks noChangeArrowheads="1"/>
            </p:cNvSpPr>
            <p:nvPr/>
          </p:nvSpPr>
          <p:spPr bwMode="auto">
            <a:xfrm>
              <a:off x="91218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16</a:t>
              </a:r>
            </a:p>
          </p:txBody>
        </p:sp>
        <p:sp>
          <p:nvSpPr>
            <p:cNvPr id="54" name="Line 22">
              <a:extLst>
                <a:ext uri="{FF2B5EF4-FFF2-40B4-BE49-F238E27FC236}">
                  <a16:creationId xmlns:a16="http://schemas.microsoft.com/office/drawing/2014/main" id="{FBA03917-533D-137D-3ED7-8E6BB64C8809}"/>
                </a:ext>
              </a:extLst>
            </p:cNvPr>
            <p:cNvSpPr>
              <a:spLocks noChangeShapeType="1"/>
            </p:cNvSpPr>
            <p:nvPr/>
          </p:nvSpPr>
          <p:spPr bwMode="auto">
            <a:xfrm rot="16200000">
              <a:off x="94114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5" name="Rectangle 10">
              <a:extLst>
                <a:ext uri="{FF2B5EF4-FFF2-40B4-BE49-F238E27FC236}">
                  <a16:creationId xmlns:a16="http://schemas.microsoft.com/office/drawing/2014/main" id="{9197D834-B303-DA61-89C8-8640E00A5EBD}"/>
                </a:ext>
              </a:extLst>
            </p:cNvPr>
            <p:cNvSpPr>
              <a:spLocks noChangeArrowheads="1"/>
            </p:cNvSpPr>
            <p:nvPr/>
          </p:nvSpPr>
          <p:spPr bwMode="auto">
            <a:xfrm>
              <a:off x="93634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18</a:t>
              </a:r>
            </a:p>
          </p:txBody>
        </p:sp>
        <p:sp>
          <p:nvSpPr>
            <p:cNvPr id="56" name="Line 22">
              <a:extLst>
                <a:ext uri="{FF2B5EF4-FFF2-40B4-BE49-F238E27FC236}">
                  <a16:creationId xmlns:a16="http://schemas.microsoft.com/office/drawing/2014/main" id="{5C1202FE-A425-F31C-EE84-F9B97B439971}"/>
                </a:ext>
              </a:extLst>
            </p:cNvPr>
            <p:cNvSpPr>
              <a:spLocks noChangeShapeType="1"/>
            </p:cNvSpPr>
            <p:nvPr/>
          </p:nvSpPr>
          <p:spPr bwMode="auto">
            <a:xfrm rot="16200000">
              <a:off x="96530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7" name="Rectangle 10">
              <a:extLst>
                <a:ext uri="{FF2B5EF4-FFF2-40B4-BE49-F238E27FC236}">
                  <a16:creationId xmlns:a16="http://schemas.microsoft.com/office/drawing/2014/main" id="{FCA3E5D4-1438-F7A4-0FA1-CCDCEC3CA592}"/>
                </a:ext>
              </a:extLst>
            </p:cNvPr>
            <p:cNvSpPr>
              <a:spLocks noChangeArrowheads="1"/>
            </p:cNvSpPr>
            <p:nvPr/>
          </p:nvSpPr>
          <p:spPr bwMode="auto">
            <a:xfrm>
              <a:off x="9605102"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20</a:t>
              </a:r>
            </a:p>
          </p:txBody>
        </p:sp>
        <p:sp>
          <p:nvSpPr>
            <p:cNvPr id="58" name="Line 22">
              <a:extLst>
                <a:ext uri="{FF2B5EF4-FFF2-40B4-BE49-F238E27FC236}">
                  <a16:creationId xmlns:a16="http://schemas.microsoft.com/office/drawing/2014/main" id="{D3BBB077-324E-7CA6-C56D-9437BFB55F2C}"/>
                </a:ext>
              </a:extLst>
            </p:cNvPr>
            <p:cNvSpPr>
              <a:spLocks noChangeShapeType="1"/>
            </p:cNvSpPr>
            <p:nvPr/>
          </p:nvSpPr>
          <p:spPr bwMode="auto">
            <a:xfrm rot="16200000">
              <a:off x="101363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9" name="Rectangle 10">
              <a:extLst>
                <a:ext uri="{FF2B5EF4-FFF2-40B4-BE49-F238E27FC236}">
                  <a16:creationId xmlns:a16="http://schemas.microsoft.com/office/drawing/2014/main" id="{50EA4C17-390D-D4BC-12D8-8C5763F09783}"/>
                </a:ext>
              </a:extLst>
            </p:cNvPr>
            <p:cNvSpPr>
              <a:spLocks noChangeArrowheads="1"/>
            </p:cNvSpPr>
            <p:nvPr/>
          </p:nvSpPr>
          <p:spPr bwMode="auto">
            <a:xfrm>
              <a:off x="100884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24</a:t>
              </a:r>
            </a:p>
          </p:txBody>
        </p:sp>
        <p:sp>
          <p:nvSpPr>
            <p:cNvPr id="60" name="Line 22">
              <a:extLst>
                <a:ext uri="{FF2B5EF4-FFF2-40B4-BE49-F238E27FC236}">
                  <a16:creationId xmlns:a16="http://schemas.microsoft.com/office/drawing/2014/main" id="{0467BA6D-6700-8AB5-3112-363D4E4CE548}"/>
                </a:ext>
              </a:extLst>
            </p:cNvPr>
            <p:cNvSpPr>
              <a:spLocks noChangeShapeType="1"/>
            </p:cNvSpPr>
            <p:nvPr/>
          </p:nvSpPr>
          <p:spPr bwMode="auto">
            <a:xfrm rot="16200000">
              <a:off x="106196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1" name="Rectangle 10">
              <a:extLst>
                <a:ext uri="{FF2B5EF4-FFF2-40B4-BE49-F238E27FC236}">
                  <a16:creationId xmlns:a16="http://schemas.microsoft.com/office/drawing/2014/main" id="{18800263-8913-04E4-0163-8DE2AEDE558D}"/>
                </a:ext>
              </a:extLst>
            </p:cNvPr>
            <p:cNvSpPr>
              <a:spLocks noChangeArrowheads="1"/>
            </p:cNvSpPr>
            <p:nvPr/>
          </p:nvSpPr>
          <p:spPr bwMode="auto">
            <a:xfrm>
              <a:off x="105717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28</a:t>
              </a:r>
            </a:p>
          </p:txBody>
        </p:sp>
        <p:sp>
          <p:nvSpPr>
            <p:cNvPr id="62" name="Line 22">
              <a:extLst>
                <a:ext uri="{FF2B5EF4-FFF2-40B4-BE49-F238E27FC236}">
                  <a16:creationId xmlns:a16="http://schemas.microsoft.com/office/drawing/2014/main" id="{45AA5A64-BCBA-02BA-FFD6-1CB2CC684AD5}"/>
                </a:ext>
              </a:extLst>
            </p:cNvPr>
            <p:cNvSpPr>
              <a:spLocks noChangeShapeType="1"/>
            </p:cNvSpPr>
            <p:nvPr/>
          </p:nvSpPr>
          <p:spPr bwMode="auto">
            <a:xfrm rot="16200000">
              <a:off x="108613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3" name="Rectangle 10">
              <a:extLst>
                <a:ext uri="{FF2B5EF4-FFF2-40B4-BE49-F238E27FC236}">
                  <a16:creationId xmlns:a16="http://schemas.microsoft.com/office/drawing/2014/main" id="{E49E699B-581C-ED79-34C0-C1F2A56BDA7E}"/>
                </a:ext>
              </a:extLst>
            </p:cNvPr>
            <p:cNvSpPr>
              <a:spLocks noChangeArrowheads="1"/>
            </p:cNvSpPr>
            <p:nvPr/>
          </p:nvSpPr>
          <p:spPr bwMode="auto">
            <a:xfrm>
              <a:off x="108133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30</a:t>
              </a:r>
            </a:p>
          </p:txBody>
        </p:sp>
        <p:sp>
          <p:nvSpPr>
            <p:cNvPr id="64" name="Line 22">
              <a:extLst>
                <a:ext uri="{FF2B5EF4-FFF2-40B4-BE49-F238E27FC236}">
                  <a16:creationId xmlns:a16="http://schemas.microsoft.com/office/drawing/2014/main" id="{E6840813-97F3-D710-675D-32C59C14B017}"/>
                </a:ext>
              </a:extLst>
            </p:cNvPr>
            <p:cNvSpPr>
              <a:spLocks noChangeShapeType="1"/>
            </p:cNvSpPr>
            <p:nvPr/>
          </p:nvSpPr>
          <p:spPr bwMode="auto">
            <a:xfrm rot="16200000">
              <a:off x="103780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5" name="Rectangle 10">
              <a:extLst>
                <a:ext uri="{FF2B5EF4-FFF2-40B4-BE49-F238E27FC236}">
                  <a16:creationId xmlns:a16="http://schemas.microsoft.com/office/drawing/2014/main" id="{8A110F95-7610-1C6E-A8B0-16EF74569FC3}"/>
                </a:ext>
              </a:extLst>
            </p:cNvPr>
            <p:cNvSpPr>
              <a:spLocks noChangeArrowheads="1"/>
            </p:cNvSpPr>
            <p:nvPr/>
          </p:nvSpPr>
          <p:spPr bwMode="auto">
            <a:xfrm>
              <a:off x="103300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26</a:t>
              </a:r>
            </a:p>
          </p:txBody>
        </p:sp>
        <p:sp>
          <p:nvSpPr>
            <p:cNvPr id="66" name="Line 22">
              <a:extLst>
                <a:ext uri="{FF2B5EF4-FFF2-40B4-BE49-F238E27FC236}">
                  <a16:creationId xmlns:a16="http://schemas.microsoft.com/office/drawing/2014/main" id="{F8159077-2750-1BB4-751D-A73FDCD78C55}"/>
                </a:ext>
              </a:extLst>
            </p:cNvPr>
            <p:cNvSpPr>
              <a:spLocks noChangeShapeType="1"/>
            </p:cNvSpPr>
            <p:nvPr/>
          </p:nvSpPr>
          <p:spPr bwMode="auto">
            <a:xfrm rot="16200000">
              <a:off x="98947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7" name="Rectangle 10">
              <a:extLst>
                <a:ext uri="{FF2B5EF4-FFF2-40B4-BE49-F238E27FC236}">
                  <a16:creationId xmlns:a16="http://schemas.microsoft.com/office/drawing/2014/main" id="{328E822F-F4EA-F483-44BB-BDE5C93BC756}"/>
                </a:ext>
              </a:extLst>
            </p:cNvPr>
            <p:cNvSpPr>
              <a:spLocks noChangeArrowheads="1"/>
            </p:cNvSpPr>
            <p:nvPr/>
          </p:nvSpPr>
          <p:spPr bwMode="auto">
            <a:xfrm>
              <a:off x="98467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22</a:t>
              </a:r>
            </a:p>
          </p:txBody>
        </p:sp>
        <p:grpSp>
          <p:nvGrpSpPr>
            <p:cNvPr id="215" name="Group 214">
              <a:extLst>
                <a:ext uri="{FF2B5EF4-FFF2-40B4-BE49-F238E27FC236}">
                  <a16:creationId xmlns:a16="http://schemas.microsoft.com/office/drawing/2014/main" id="{B36AEE47-C750-1AEF-AA11-ED79EF646E43}"/>
                </a:ext>
              </a:extLst>
            </p:cNvPr>
            <p:cNvGrpSpPr/>
            <p:nvPr/>
          </p:nvGrpSpPr>
          <p:grpSpPr>
            <a:xfrm>
              <a:off x="7282836" y="1513939"/>
              <a:ext cx="3624263" cy="2330450"/>
              <a:chOff x="6553200" y="8483600"/>
              <a:chExt cx="3624263" cy="2330450"/>
            </a:xfrm>
          </p:grpSpPr>
          <p:sp>
            <p:nvSpPr>
              <p:cNvPr id="151" name="Freeform 79">
                <a:extLst>
                  <a:ext uri="{FF2B5EF4-FFF2-40B4-BE49-F238E27FC236}">
                    <a16:creationId xmlns:a16="http://schemas.microsoft.com/office/drawing/2014/main" id="{5496E603-BF8F-1CFE-7FDA-55588E7CB88C}"/>
                  </a:ext>
                </a:extLst>
              </p:cNvPr>
              <p:cNvSpPr>
                <a:spLocks/>
              </p:cNvSpPr>
              <p:nvPr/>
            </p:nvSpPr>
            <p:spPr bwMode="auto">
              <a:xfrm>
                <a:off x="6553200" y="8483600"/>
                <a:ext cx="3579813" cy="2286000"/>
              </a:xfrm>
              <a:custGeom>
                <a:avLst/>
                <a:gdLst>
                  <a:gd name="T0" fmla="*/ 0 w 2255"/>
                  <a:gd name="T1" fmla="*/ 0 h 1440"/>
                  <a:gd name="T2" fmla="*/ 30 w 2255"/>
                  <a:gd name="T3" fmla="*/ 0 h 1440"/>
                  <a:gd name="T4" fmla="*/ 30 w 2255"/>
                  <a:gd name="T5" fmla="*/ 42 h 1440"/>
                  <a:gd name="T6" fmla="*/ 90 w 2255"/>
                  <a:gd name="T7" fmla="*/ 42 h 1440"/>
                  <a:gd name="T8" fmla="*/ 90 w 2255"/>
                  <a:gd name="T9" fmla="*/ 84 h 1440"/>
                  <a:gd name="T10" fmla="*/ 94 w 2255"/>
                  <a:gd name="T11" fmla="*/ 84 h 1440"/>
                  <a:gd name="T12" fmla="*/ 94 w 2255"/>
                  <a:gd name="T13" fmla="*/ 128 h 1440"/>
                  <a:gd name="T14" fmla="*/ 106 w 2255"/>
                  <a:gd name="T15" fmla="*/ 128 h 1440"/>
                  <a:gd name="T16" fmla="*/ 106 w 2255"/>
                  <a:gd name="T17" fmla="*/ 170 h 1440"/>
                  <a:gd name="T18" fmla="*/ 126 w 2255"/>
                  <a:gd name="T19" fmla="*/ 170 h 1440"/>
                  <a:gd name="T20" fmla="*/ 126 w 2255"/>
                  <a:gd name="T21" fmla="*/ 214 h 1440"/>
                  <a:gd name="T22" fmla="*/ 214 w 2255"/>
                  <a:gd name="T23" fmla="*/ 214 h 1440"/>
                  <a:gd name="T24" fmla="*/ 214 w 2255"/>
                  <a:gd name="T25" fmla="*/ 258 h 1440"/>
                  <a:gd name="T26" fmla="*/ 216 w 2255"/>
                  <a:gd name="T27" fmla="*/ 258 h 1440"/>
                  <a:gd name="T28" fmla="*/ 216 w 2255"/>
                  <a:gd name="T29" fmla="*/ 302 h 1440"/>
                  <a:gd name="T30" fmla="*/ 234 w 2255"/>
                  <a:gd name="T31" fmla="*/ 302 h 1440"/>
                  <a:gd name="T32" fmla="*/ 234 w 2255"/>
                  <a:gd name="T33" fmla="*/ 348 h 1440"/>
                  <a:gd name="T34" fmla="*/ 316 w 2255"/>
                  <a:gd name="T35" fmla="*/ 348 h 1440"/>
                  <a:gd name="T36" fmla="*/ 316 w 2255"/>
                  <a:gd name="T37" fmla="*/ 396 h 1440"/>
                  <a:gd name="T38" fmla="*/ 322 w 2255"/>
                  <a:gd name="T39" fmla="*/ 396 h 1440"/>
                  <a:gd name="T40" fmla="*/ 322 w 2255"/>
                  <a:gd name="T41" fmla="*/ 442 h 1440"/>
                  <a:gd name="T42" fmla="*/ 466 w 2255"/>
                  <a:gd name="T43" fmla="*/ 442 h 1440"/>
                  <a:gd name="T44" fmla="*/ 466 w 2255"/>
                  <a:gd name="T45" fmla="*/ 490 h 1440"/>
                  <a:gd name="T46" fmla="*/ 520 w 2255"/>
                  <a:gd name="T47" fmla="*/ 490 h 1440"/>
                  <a:gd name="T48" fmla="*/ 520 w 2255"/>
                  <a:gd name="T49" fmla="*/ 540 h 1440"/>
                  <a:gd name="T50" fmla="*/ 548 w 2255"/>
                  <a:gd name="T51" fmla="*/ 540 h 1440"/>
                  <a:gd name="T52" fmla="*/ 548 w 2255"/>
                  <a:gd name="T53" fmla="*/ 588 h 1440"/>
                  <a:gd name="T54" fmla="*/ 622 w 2255"/>
                  <a:gd name="T55" fmla="*/ 588 h 1440"/>
                  <a:gd name="T56" fmla="*/ 622 w 2255"/>
                  <a:gd name="T57" fmla="*/ 636 h 1440"/>
                  <a:gd name="T58" fmla="*/ 630 w 2255"/>
                  <a:gd name="T59" fmla="*/ 636 h 1440"/>
                  <a:gd name="T60" fmla="*/ 630 w 2255"/>
                  <a:gd name="T61" fmla="*/ 684 h 1440"/>
                  <a:gd name="T62" fmla="*/ 710 w 2255"/>
                  <a:gd name="T63" fmla="*/ 684 h 1440"/>
                  <a:gd name="T64" fmla="*/ 710 w 2255"/>
                  <a:gd name="T65" fmla="*/ 732 h 1440"/>
                  <a:gd name="T66" fmla="*/ 771 w 2255"/>
                  <a:gd name="T67" fmla="*/ 732 h 1440"/>
                  <a:gd name="T68" fmla="*/ 771 w 2255"/>
                  <a:gd name="T69" fmla="*/ 784 h 1440"/>
                  <a:gd name="T70" fmla="*/ 827 w 2255"/>
                  <a:gd name="T71" fmla="*/ 784 h 1440"/>
                  <a:gd name="T72" fmla="*/ 827 w 2255"/>
                  <a:gd name="T73" fmla="*/ 836 h 1440"/>
                  <a:gd name="T74" fmla="*/ 847 w 2255"/>
                  <a:gd name="T75" fmla="*/ 836 h 1440"/>
                  <a:gd name="T76" fmla="*/ 847 w 2255"/>
                  <a:gd name="T77" fmla="*/ 888 h 1440"/>
                  <a:gd name="T78" fmla="*/ 853 w 2255"/>
                  <a:gd name="T79" fmla="*/ 888 h 1440"/>
                  <a:gd name="T80" fmla="*/ 853 w 2255"/>
                  <a:gd name="T81" fmla="*/ 944 h 1440"/>
                  <a:gd name="T82" fmla="*/ 859 w 2255"/>
                  <a:gd name="T83" fmla="*/ 944 h 1440"/>
                  <a:gd name="T84" fmla="*/ 859 w 2255"/>
                  <a:gd name="T85" fmla="*/ 950 h 1440"/>
                  <a:gd name="T86" fmla="*/ 885 w 2255"/>
                  <a:gd name="T87" fmla="*/ 950 h 1440"/>
                  <a:gd name="T88" fmla="*/ 885 w 2255"/>
                  <a:gd name="T89" fmla="*/ 1010 h 1440"/>
                  <a:gd name="T90" fmla="*/ 913 w 2255"/>
                  <a:gd name="T91" fmla="*/ 1010 h 1440"/>
                  <a:gd name="T92" fmla="*/ 913 w 2255"/>
                  <a:gd name="T93" fmla="*/ 1070 h 1440"/>
                  <a:gd name="T94" fmla="*/ 1015 w 2255"/>
                  <a:gd name="T95" fmla="*/ 1070 h 1440"/>
                  <a:gd name="T96" fmla="*/ 1015 w 2255"/>
                  <a:gd name="T97" fmla="*/ 1132 h 1440"/>
                  <a:gd name="T98" fmla="*/ 1019 w 2255"/>
                  <a:gd name="T99" fmla="*/ 1132 h 1440"/>
                  <a:gd name="T100" fmla="*/ 1019 w 2255"/>
                  <a:gd name="T101" fmla="*/ 1198 h 1440"/>
                  <a:gd name="T102" fmla="*/ 1621 w 2255"/>
                  <a:gd name="T103" fmla="*/ 1198 h 1440"/>
                  <a:gd name="T104" fmla="*/ 1621 w 2255"/>
                  <a:gd name="T105" fmla="*/ 1318 h 1440"/>
                  <a:gd name="T106" fmla="*/ 1995 w 2255"/>
                  <a:gd name="T107" fmla="*/ 1318 h 1440"/>
                  <a:gd name="T108" fmla="*/ 1995 w 2255"/>
                  <a:gd name="T109" fmla="*/ 1440 h 1440"/>
                  <a:gd name="T110" fmla="*/ 2255 w 2255"/>
                  <a:gd name="T111" fmla="*/ 144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5" h="1440">
                    <a:moveTo>
                      <a:pt x="0" y="0"/>
                    </a:moveTo>
                    <a:lnTo>
                      <a:pt x="30" y="0"/>
                    </a:lnTo>
                    <a:lnTo>
                      <a:pt x="30" y="42"/>
                    </a:lnTo>
                    <a:lnTo>
                      <a:pt x="90" y="42"/>
                    </a:lnTo>
                    <a:lnTo>
                      <a:pt x="90" y="84"/>
                    </a:lnTo>
                    <a:lnTo>
                      <a:pt x="94" y="84"/>
                    </a:lnTo>
                    <a:lnTo>
                      <a:pt x="94" y="128"/>
                    </a:lnTo>
                    <a:lnTo>
                      <a:pt x="106" y="128"/>
                    </a:lnTo>
                    <a:lnTo>
                      <a:pt x="106" y="170"/>
                    </a:lnTo>
                    <a:lnTo>
                      <a:pt x="126" y="170"/>
                    </a:lnTo>
                    <a:lnTo>
                      <a:pt x="126" y="214"/>
                    </a:lnTo>
                    <a:lnTo>
                      <a:pt x="214" y="214"/>
                    </a:lnTo>
                    <a:lnTo>
                      <a:pt x="214" y="258"/>
                    </a:lnTo>
                    <a:lnTo>
                      <a:pt x="216" y="258"/>
                    </a:lnTo>
                    <a:lnTo>
                      <a:pt x="216" y="302"/>
                    </a:lnTo>
                    <a:lnTo>
                      <a:pt x="234" y="302"/>
                    </a:lnTo>
                    <a:lnTo>
                      <a:pt x="234" y="348"/>
                    </a:lnTo>
                    <a:lnTo>
                      <a:pt x="316" y="348"/>
                    </a:lnTo>
                    <a:lnTo>
                      <a:pt x="316" y="396"/>
                    </a:lnTo>
                    <a:lnTo>
                      <a:pt x="322" y="396"/>
                    </a:lnTo>
                    <a:lnTo>
                      <a:pt x="322" y="442"/>
                    </a:lnTo>
                    <a:lnTo>
                      <a:pt x="466" y="442"/>
                    </a:lnTo>
                    <a:lnTo>
                      <a:pt x="466" y="490"/>
                    </a:lnTo>
                    <a:lnTo>
                      <a:pt x="520" y="490"/>
                    </a:lnTo>
                    <a:lnTo>
                      <a:pt x="520" y="540"/>
                    </a:lnTo>
                    <a:lnTo>
                      <a:pt x="548" y="540"/>
                    </a:lnTo>
                    <a:lnTo>
                      <a:pt x="548" y="588"/>
                    </a:lnTo>
                    <a:lnTo>
                      <a:pt x="622" y="588"/>
                    </a:lnTo>
                    <a:lnTo>
                      <a:pt x="622" y="636"/>
                    </a:lnTo>
                    <a:lnTo>
                      <a:pt x="630" y="636"/>
                    </a:lnTo>
                    <a:lnTo>
                      <a:pt x="630" y="684"/>
                    </a:lnTo>
                    <a:lnTo>
                      <a:pt x="710" y="684"/>
                    </a:lnTo>
                    <a:lnTo>
                      <a:pt x="710" y="732"/>
                    </a:lnTo>
                    <a:lnTo>
                      <a:pt x="771" y="732"/>
                    </a:lnTo>
                    <a:lnTo>
                      <a:pt x="771" y="784"/>
                    </a:lnTo>
                    <a:lnTo>
                      <a:pt x="827" y="784"/>
                    </a:lnTo>
                    <a:lnTo>
                      <a:pt x="827" y="836"/>
                    </a:lnTo>
                    <a:lnTo>
                      <a:pt x="847" y="836"/>
                    </a:lnTo>
                    <a:lnTo>
                      <a:pt x="847" y="888"/>
                    </a:lnTo>
                    <a:lnTo>
                      <a:pt x="853" y="888"/>
                    </a:lnTo>
                    <a:lnTo>
                      <a:pt x="853" y="944"/>
                    </a:lnTo>
                    <a:lnTo>
                      <a:pt x="859" y="944"/>
                    </a:lnTo>
                    <a:lnTo>
                      <a:pt x="859" y="950"/>
                    </a:lnTo>
                    <a:lnTo>
                      <a:pt x="885" y="950"/>
                    </a:lnTo>
                    <a:lnTo>
                      <a:pt x="885" y="1010"/>
                    </a:lnTo>
                    <a:lnTo>
                      <a:pt x="913" y="1010"/>
                    </a:lnTo>
                    <a:lnTo>
                      <a:pt x="913" y="1070"/>
                    </a:lnTo>
                    <a:lnTo>
                      <a:pt x="1015" y="1070"/>
                    </a:lnTo>
                    <a:lnTo>
                      <a:pt x="1015" y="1132"/>
                    </a:lnTo>
                    <a:lnTo>
                      <a:pt x="1019" y="1132"/>
                    </a:lnTo>
                    <a:lnTo>
                      <a:pt x="1019" y="1198"/>
                    </a:lnTo>
                    <a:lnTo>
                      <a:pt x="1621" y="1198"/>
                    </a:lnTo>
                    <a:lnTo>
                      <a:pt x="1621" y="1318"/>
                    </a:lnTo>
                    <a:lnTo>
                      <a:pt x="1995" y="1318"/>
                    </a:lnTo>
                    <a:lnTo>
                      <a:pt x="1995" y="1440"/>
                    </a:lnTo>
                    <a:lnTo>
                      <a:pt x="2255" y="1440"/>
                    </a:lnTo>
                  </a:path>
                </a:pathLst>
              </a:custGeom>
              <a:noFill/>
              <a:ln w="19050" cap="flat">
                <a:solidFill>
                  <a:srgbClr val="8FAAD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2" name="Line 80">
                <a:extLst>
                  <a:ext uri="{FF2B5EF4-FFF2-40B4-BE49-F238E27FC236}">
                    <a16:creationId xmlns:a16="http://schemas.microsoft.com/office/drawing/2014/main" id="{29CECCCC-8FB6-5058-4AA7-195916C4CD21}"/>
                  </a:ext>
                </a:extLst>
              </p:cNvPr>
              <p:cNvSpPr>
                <a:spLocks noChangeShapeType="1"/>
              </p:cNvSpPr>
              <p:nvPr/>
            </p:nvSpPr>
            <p:spPr bwMode="auto">
              <a:xfrm>
                <a:off x="6734175" y="8705850"/>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3" name="Line 81">
                <a:extLst>
                  <a:ext uri="{FF2B5EF4-FFF2-40B4-BE49-F238E27FC236}">
                    <a16:creationId xmlns:a16="http://schemas.microsoft.com/office/drawing/2014/main" id="{9E34DE8B-7AD5-4ED8-5580-9F160A15C1CB}"/>
                  </a:ext>
                </a:extLst>
              </p:cNvPr>
              <p:cNvSpPr>
                <a:spLocks noChangeShapeType="1"/>
              </p:cNvSpPr>
              <p:nvPr/>
            </p:nvSpPr>
            <p:spPr bwMode="auto">
              <a:xfrm flipH="1">
                <a:off x="6689725" y="8753475"/>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4" name="Line 82">
                <a:extLst>
                  <a:ext uri="{FF2B5EF4-FFF2-40B4-BE49-F238E27FC236}">
                    <a16:creationId xmlns:a16="http://schemas.microsoft.com/office/drawing/2014/main" id="{A9086A85-BA5A-3F37-A602-A75FD64A70CF}"/>
                  </a:ext>
                </a:extLst>
              </p:cNvPr>
              <p:cNvSpPr>
                <a:spLocks noChangeShapeType="1"/>
              </p:cNvSpPr>
              <p:nvPr/>
            </p:nvSpPr>
            <p:spPr bwMode="auto">
              <a:xfrm>
                <a:off x="7032625" y="8991600"/>
                <a:ext cx="0" cy="8890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5" name="Line 83">
                <a:extLst>
                  <a:ext uri="{FF2B5EF4-FFF2-40B4-BE49-F238E27FC236}">
                    <a16:creationId xmlns:a16="http://schemas.microsoft.com/office/drawing/2014/main" id="{8544C5BC-9CDD-F94A-FCE1-7DAEE7009B84}"/>
                  </a:ext>
                </a:extLst>
              </p:cNvPr>
              <p:cNvSpPr>
                <a:spLocks noChangeShapeType="1"/>
              </p:cNvSpPr>
              <p:nvPr/>
            </p:nvSpPr>
            <p:spPr bwMode="auto">
              <a:xfrm flipH="1">
                <a:off x="6988175" y="9036050"/>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6" name="Line 84">
                <a:extLst>
                  <a:ext uri="{FF2B5EF4-FFF2-40B4-BE49-F238E27FC236}">
                    <a16:creationId xmlns:a16="http://schemas.microsoft.com/office/drawing/2014/main" id="{D37111F3-AEA4-883D-3B1F-8CBF12614894}"/>
                  </a:ext>
                </a:extLst>
              </p:cNvPr>
              <p:cNvSpPr>
                <a:spLocks noChangeShapeType="1"/>
              </p:cNvSpPr>
              <p:nvPr/>
            </p:nvSpPr>
            <p:spPr bwMode="auto">
              <a:xfrm>
                <a:off x="7073900" y="9140825"/>
                <a:ext cx="0" cy="8890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7" name="Line 85">
                <a:extLst>
                  <a:ext uri="{FF2B5EF4-FFF2-40B4-BE49-F238E27FC236}">
                    <a16:creationId xmlns:a16="http://schemas.microsoft.com/office/drawing/2014/main" id="{5563EB4E-F984-C7DA-A3B9-EE775599B7E0}"/>
                  </a:ext>
                </a:extLst>
              </p:cNvPr>
              <p:cNvSpPr>
                <a:spLocks noChangeShapeType="1"/>
              </p:cNvSpPr>
              <p:nvPr/>
            </p:nvSpPr>
            <p:spPr bwMode="auto">
              <a:xfrm flipH="1">
                <a:off x="7026275" y="9185275"/>
                <a:ext cx="92075"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8" name="Line 86">
                <a:extLst>
                  <a:ext uri="{FF2B5EF4-FFF2-40B4-BE49-F238E27FC236}">
                    <a16:creationId xmlns:a16="http://schemas.microsoft.com/office/drawing/2014/main" id="{63380B9C-012F-BF97-D6DE-00FB6AD0B8E1}"/>
                  </a:ext>
                </a:extLst>
              </p:cNvPr>
              <p:cNvSpPr>
                <a:spLocks noChangeShapeType="1"/>
              </p:cNvSpPr>
              <p:nvPr/>
            </p:nvSpPr>
            <p:spPr bwMode="auto">
              <a:xfrm>
                <a:off x="7108825" y="9140825"/>
                <a:ext cx="0" cy="8890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9" name="Line 87">
                <a:extLst>
                  <a:ext uri="{FF2B5EF4-FFF2-40B4-BE49-F238E27FC236}">
                    <a16:creationId xmlns:a16="http://schemas.microsoft.com/office/drawing/2014/main" id="{DFF54F56-9A40-3C46-DC0A-F30CFA4D8A96}"/>
                  </a:ext>
                </a:extLst>
              </p:cNvPr>
              <p:cNvSpPr>
                <a:spLocks noChangeShapeType="1"/>
              </p:cNvSpPr>
              <p:nvPr/>
            </p:nvSpPr>
            <p:spPr bwMode="auto">
              <a:xfrm flipH="1">
                <a:off x="7064375" y="9185275"/>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0" name="Line 88">
                <a:extLst>
                  <a:ext uri="{FF2B5EF4-FFF2-40B4-BE49-F238E27FC236}">
                    <a16:creationId xmlns:a16="http://schemas.microsoft.com/office/drawing/2014/main" id="{A40BD870-4074-901D-292D-95DD83989491}"/>
                  </a:ext>
                </a:extLst>
              </p:cNvPr>
              <p:cNvSpPr>
                <a:spLocks noChangeShapeType="1"/>
              </p:cNvSpPr>
              <p:nvPr/>
            </p:nvSpPr>
            <p:spPr bwMode="auto">
              <a:xfrm>
                <a:off x="7866063" y="9680575"/>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1" name="Line 89">
                <a:extLst>
                  <a:ext uri="{FF2B5EF4-FFF2-40B4-BE49-F238E27FC236}">
                    <a16:creationId xmlns:a16="http://schemas.microsoft.com/office/drawing/2014/main" id="{09F37AC3-EF6F-8CA9-136B-8687C45A9FAD}"/>
                  </a:ext>
                </a:extLst>
              </p:cNvPr>
              <p:cNvSpPr>
                <a:spLocks noChangeShapeType="1"/>
              </p:cNvSpPr>
              <p:nvPr/>
            </p:nvSpPr>
            <p:spPr bwMode="auto">
              <a:xfrm flipH="1">
                <a:off x="7821613" y="9728200"/>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2" name="Line 90">
                <a:extLst>
                  <a:ext uri="{FF2B5EF4-FFF2-40B4-BE49-F238E27FC236}">
                    <a16:creationId xmlns:a16="http://schemas.microsoft.com/office/drawing/2014/main" id="{D9E6F548-E32F-0A83-A4B0-11B65EE9C365}"/>
                  </a:ext>
                </a:extLst>
              </p:cNvPr>
              <p:cNvSpPr>
                <a:spLocks noChangeShapeType="1"/>
              </p:cNvSpPr>
              <p:nvPr/>
            </p:nvSpPr>
            <p:spPr bwMode="auto">
              <a:xfrm>
                <a:off x="7866063" y="9763125"/>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3" name="Line 91">
                <a:extLst>
                  <a:ext uri="{FF2B5EF4-FFF2-40B4-BE49-F238E27FC236}">
                    <a16:creationId xmlns:a16="http://schemas.microsoft.com/office/drawing/2014/main" id="{18D1B78F-4DA4-92F7-C938-4290931D56DB}"/>
                  </a:ext>
                </a:extLst>
              </p:cNvPr>
              <p:cNvSpPr>
                <a:spLocks noChangeShapeType="1"/>
              </p:cNvSpPr>
              <p:nvPr/>
            </p:nvSpPr>
            <p:spPr bwMode="auto">
              <a:xfrm flipH="1">
                <a:off x="7821613" y="9810750"/>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4" name="Line 92">
                <a:extLst>
                  <a:ext uri="{FF2B5EF4-FFF2-40B4-BE49-F238E27FC236}">
                    <a16:creationId xmlns:a16="http://schemas.microsoft.com/office/drawing/2014/main" id="{1BEDCAA4-5609-61C8-2E60-9DACA3834B36}"/>
                  </a:ext>
                </a:extLst>
              </p:cNvPr>
              <p:cNvSpPr>
                <a:spLocks noChangeShapeType="1"/>
              </p:cNvSpPr>
              <p:nvPr/>
            </p:nvSpPr>
            <p:spPr bwMode="auto">
              <a:xfrm>
                <a:off x="7897813" y="9848850"/>
                <a:ext cx="0" cy="8890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5" name="Line 93">
                <a:extLst>
                  <a:ext uri="{FF2B5EF4-FFF2-40B4-BE49-F238E27FC236}">
                    <a16:creationId xmlns:a16="http://schemas.microsoft.com/office/drawing/2014/main" id="{69752D47-B7C8-4D02-A94A-514E5F00C106}"/>
                  </a:ext>
                </a:extLst>
              </p:cNvPr>
              <p:cNvSpPr>
                <a:spLocks noChangeShapeType="1"/>
              </p:cNvSpPr>
              <p:nvPr/>
            </p:nvSpPr>
            <p:spPr bwMode="auto">
              <a:xfrm flipH="1">
                <a:off x="7850188" y="9893300"/>
                <a:ext cx="92075"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6" name="Line 94">
                <a:extLst>
                  <a:ext uri="{FF2B5EF4-FFF2-40B4-BE49-F238E27FC236}">
                    <a16:creationId xmlns:a16="http://schemas.microsoft.com/office/drawing/2014/main" id="{65557D2E-DFBF-3E41-349B-66372E472294}"/>
                  </a:ext>
                </a:extLst>
              </p:cNvPr>
              <p:cNvSpPr>
                <a:spLocks noChangeShapeType="1"/>
              </p:cNvSpPr>
              <p:nvPr/>
            </p:nvSpPr>
            <p:spPr bwMode="auto">
              <a:xfrm>
                <a:off x="7916863" y="9937750"/>
                <a:ext cx="0" cy="8890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7" name="Line 95">
                <a:extLst>
                  <a:ext uri="{FF2B5EF4-FFF2-40B4-BE49-F238E27FC236}">
                    <a16:creationId xmlns:a16="http://schemas.microsoft.com/office/drawing/2014/main" id="{6B23557D-F7C0-726D-14E4-B8435C457C28}"/>
                  </a:ext>
                </a:extLst>
              </p:cNvPr>
              <p:cNvSpPr>
                <a:spLocks noChangeShapeType="1"/>
              </p:cNvSpPr>
              <p:nvPr/>
            </p:nvSpPr>
            <p:spPr bwMode="auto">
              <a:xfrm flipH="1">
                <a:off x="7872413" y="9982200"/>
                <a:ext cx="92075"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8" name="Line 96">
                <a:extLst>
                  <a:ext uri="{FF2B5EF4-FFF2-40B4-BE49-F238E27FC236}">
                    <a16:creationId xmlns:a16="http://schemas.microsoft.com/office/drawing/2014/main" id="{A0A095E1-21FD-44A6-39CD-C1383D608CF1}"/>
                  </a:ext>
                </a:extLst>
              </p:cNvPr>
              <p:cNvSpPr>
                <a:spLocks noChangeShapeType="1"/>
              </p:cNvSpPr>
              <p:nvPr/>
            </p:nvSpPr>
            <p:spPr bwMode="auto">
              <a:xfrm>
                <a:off x="8272463" y="10337800"/>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9" name="Line 97">
                <a:extLst>
                  <a:ext uri="{FF2B5EF4-FFF2-40B4-BE49-F238E27FC236}">
                    <a16:creationId xmlns:a16="http://schemas.microsoft.com/office/drawing/2014/main" id="{585E461D-FA92-AD56-633A-ED4BEF782525}"/>
                  </a:ext>
                </a:extLst>
              </p:cNvPr>
              <p:cNvSpPr>
                <a:spLocks noChangeShapeType="1"/>
              </p:cNvSpPr>
              <p:nvPr/>
            </p:nvSpPr>
            <p:spPr bwMode="auto">
              <a:xfrm flipH="1">
                <a:off x="8228013" y="10385425"/>
                <a:ext cx="88900" cy="0"/>
              </a:xfrm>
              <a:prstGeom prst="line">
                <a:avLst/>
              </a:prstGeom>
              <a:noFill/>
              <a:ln w="63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0" name="Line 98">
                <a:extLst>
                  <a:ext uri="{FF2B5EF4-FFF2-40B4-BE49-F238E27FC236}">
                    <a16:creationId xmlns:a16="http://schemas.microsoft.com/office/drawing/2014/main" id="{1605B3BA-2414-66DF-0400-3867B0C74D70}"/>
                  </a:ext>
                </a:extLst>
              </p:cNvPr>
              <p:cNvSpPr>
                <a:spLocks noChangeShapeType="1"/>
              </p:cNvSpPr>
              <p:nvPr/>
            </p:nvSpPr>
            <p:spPr bwMode="auto">
              <a:xfrm>
                <a:off x="8415338" y="10337800"/>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Line 99">
                <a:extLst>
                  <a:ext uri="{FF2B5EF4-FFF2-40B4-BE49-F238E27FC236}">
                    <a16:creationId xmlns:a16="http://schemas.microsoft.com/office/drawing/2014/main" id="{7B2CA0C5-D617-12FE-721B-D416E74EF0FC}"/>
                  </a:ext>
                </a:extLst>
              </p:cNvPr>
              <p:cNvSpPr>
                <a:spLocks noChangeShapeType="1"/>
              </p:cNvSpPr>
              <p:nvPr/>
            </p:nvSpPr>
            <p:spPr bwMode="auto">
              <a:xfrm flipH="1">
                <a:off x="8370888" y="10385425"/>
                <a:ext cx="92075" cy="0"/>
              </a:xfrm>
              <a:prstGeom prst="line">
                <a:avLst/>
              </a:prstGeom>
              <a:noFill/>
              <a:ln w="63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2" name="Line 100">
                <a:extLst>
                  <a:ext uri="{FF2B5EF4-FFF2-40B4-BE49-F238E27FC236}">
                    <a16:creationId xmlns:a16="http://schemas.microsoft.com/office/drawing/2014/main" id="{9CC482FC-2E6F-A4C9-4037-B426FDB02ACE}"/>
                  </a:ext>
                </a:extLst>
              </p:cNvPr>
              <p:cNvSpPr>
                <a:spLocks noChangeShapeType="1"/>
              </p:cNvSpPr>
              <p:nvPr/>
            </p:nvSpPr>
            <p:spPr bwMode="auto">
              <a:xfrm>
                <a:off x="8640763" y="10337800"/>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3" name="Line 101">
                <a:extLst>
                  <a:ext uri="{FF2B5EF4-FFF2-40B4-BE49-F238E27FC236}">
                    <a16:creationId xmlns:a16="http://schemas.microsoft.com/office/drawing/2014/main" id="{A0D01F7F-4BE4-ED89-665F-2D76826E601B}"/>
                  </a:ext>
                </a:extLst>
              </p:cNvPr>
              <p:cNvSpPr>
                <a:spLocks noChangeShapeType="1"/>
              </p:cNvSpPr>
              <p:nvPr/>
            </p:nvSpPr>
            <p:spPr bwMode="auto">
              <a:xfrm flipH="1">
                <a:off x="8596313" y="10385425"/>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4" name="Line 102">
                <a:extLst>
                  <a:ext uri="{FF2B5EF4-FFF2-40B4-BE49-F238E27FC236}">
                    <a16:creationId xmlns:a16="http://schemas.microsoft.com/office/drawing/2014/main" id="{582A4638-EF1C-FDD0-5678-FBC47CB2372B}"/>
                  </a:ext>
                </a:extLst>
              </p:cNvPr>
              <p:cNvSpPr>
                <a:spLocks noChangeShapeType="1"/>
              </p:cNvSpPr>
              <p:nvPr/>
            </p:nvSpPr>
            <p:spPr bwMode="auto">
              <a:xfrm>
                <a:off x="8755063" y="10337800"/>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5" name="Line 103">
                <a:extLst>
                  <a:ext uri="{FF2B5EF4-FFF2-40B4-BE49-F238E27FC236}">
                    <a16:creationId xmlns:a16="http://schemas.microsoft.com/office/drawing/2014/main" id="{F703962C-9A8B-E853-A692-4CF5D0A06E50}"/>
                  </a:ext>
                </a:extLst>
              </p:cNvPr>
              <p:cNvSpPr>
                <a:spLocks noChangeShapeType="1"/>
              </p:cNvSpPr>
              <p:nvPr/>
            </p:nvSpPr>
            <p:spPr bwMode="auto">
              <a:xfrm flipH="1">
                <a:off x="8710613" y="10385425"/>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6" name="Line 104">
                <a:extLst>
                  <a:ext uri="{FF2B5EF4-FFF2-40B4-BE49-F238E27FC236}">
                    <a16:creationId xmlns:a16="http://schemas.microsoft.com/office/drawing/2014/main" id="{B3D827D5-E77E-F7E2-1F85-0408E7DAF270}"/>
                  </a:ext>
                </a:extLst>
              </p:cNvPr>
              <p:cNvSpPr>
                <a:spLocks noChangeShapeType="1"/>
              </p:cNvSpPr>
              <p:nvPr/>
            </p:nvSpPr>
            <p:spPr bwMode="auto">
              <a:xfrm>
                <a:off x="9790113" y="10721975"/>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7" name="Line 105">
                <a:extLst>
                  <a:ext uri="{FF2B5EF4-FFF2-40B4-BE49-F238E27FC236}">
                    <a16:creationId xmlns:a16="http://schemas.microsoft.com/office/drawing/2014/main" id="{F71739BC-EC88-EC6E-8350-47D5B5474DF4}"/>
                  </a:ext>
                </a:extLst>
              </p:cNvPr>
              <p:cNvSpPr>
                <a:spLocks noChangeShapeType="1"/>
              </p:cNvSpPr>
              <p:nvPr/>
            </p:nvSpPr>
            <p:spPr bwMode="auto">
              <a:xfrm flipH="1">
                <a:off x="9742488" y="10769600"/>
                <a:ext cx="92075"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8" name="Line 106">
                <a:extLst>
                  <a:ext uri="{FF2B5EF4-FFF2-40B4-BE49-F238E27FC236}">
                    <a16:creationId xmlns:a16="http://schemas.microsoft.com/office/drawing/2014/main" id="{2F76A95B-139F-BFC8-B00F-40FA0452D44B}"/>
                  </a:ext>
                </a:extLst>
              </p:cNvPr>
              <p:cNvSpPr>
                <a:spLocks noChangeShapeType="1"/>
              </p:cNvSpPr>
              <p:nvPr/>
            </p:nvSpPr>
            <p:spPr bwMode="auto">
              <a:xfrm>
                <a:off x="9983788" y="10721975"/>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9" name="Line 107">
                <a:extLst>
                  <a:ext uri="{FF2B5EF4-FFF2-40B4-BE49-F238E27FC236}">
                    <a16:creationId xmlns:a16="http://schemas.microsoft.com/office/drawing/2014/main" id="{32BB7CAC-579F-00C0-0D19-0299CED82EB8}"/>
                  </a:ext>
                </a:extLst>
              </p:cNvPr>
              <p:cNvSpPr>
                <a:spLocks noChangeShapeType="1"/>
              </p:cNvSpPr>
              <p:nvPr/>
            </p:nvSpPr>
            <p:spPr bwMode="auto">
              <a:xfrm flipH="1">
                <a:off x="9939338" y="10769600"/>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0" name="Line 108">
                <a:extLst>
                  <a:ext uri="{FF2B5EF4-FFF2-40B4-BE49-F238E27FC236}">
                    <a16:creationId xmlns:a16="http://schemas.microsoft.com/office/drawing/2014/main" id="{B2F821BB-8383-0498-50E3-1C2913F4B06E}"/>
                  </a:ext>
                </a:extLst>
              </p:cNvPr>
              <p:cNvSpPr>
                <a:spLocks noChangeShapeType="1"/>
              </p:cNvSpPr>
              <p:nvPr/>
            </p:nvSpPr>
            <p:spPr bwMode="auto">
              <a:xfrm>
                <a:off x="10133013" y="10721975"/>
                <a:ext cx="0" cy="92075"/>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1" name="Line 109">
                <a:extLst>
                  <a:ext uri="{FF2B5EF4-FFF2-40B4-BE49-F238E27FC236}">
                    <a16:creationId xmlns:a16="http://schemas.microsoft.com/office/drawing/2014/main" id="{C427BDA1-63A1-FB57-6E05-7790CB70696E}"/>
                  </a:ext>
                </a:extLst>
              </p:cNvPr>
              <p:cNvSpPr>
                <a:spLocks noChangeShapeType="1"/>
              </p:cNvSpPr>
              <p:nvPr/>
            </p:nvSpPr>
            <p:spPr bwMode="auto">
              <a:xfrm flipH="1">
                <a:off x="10088563" y="10769600"/>
                <a:ext cx="88900" cy="0"/>
              </a:xfrm>
              <a:prstGeom prst="line">
                <a:avLst/>
              </a:prstGeom>
              <a:noFill/>
              <a:ln w="6350" cap="flat">
                <a:solidFill>
                  <a:srgbClr val="8FAAD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1" name="Group 220">
              <a:extLst>
                <a:ext uri="{FF2B5EF4-FFF2-40B4-BE49-F238E27FC236}">
                  <a16:creationId xmlns:a16="http://schemas.microsoft.com/office/drawing/2014/main" id="{C73BB200-2BB5-D85E-B60A-19271AC91291}"/>
                </a:ext>
              </a:extLst>
            </p:cNvPr>
            <p:cNvGrpSpPr/>
            <p:nvPr/>
          </p:nvGrpSpPr>
          <p:grpSpPr>
            <a:xfrm>
              <a:off x="7404941" y="4141059"/>
              <a:ext cx="705579" cy="153888"/>
              <a:chOff x="7373191" y="4153759"/>
              <a:chExt cx="705579" cy="153888"/>
            </a:xfrm>
          </p:grpSpPr>
          <p:grpSp>
            <p:nvGrpSpPr>
              <p:cNvPr id="219" name="Group 218">
                <a:extLst>
                  <a:ext uri="{FF2B5EF4-FFF2-40B4-BE49-F238E27FC236}">
                    <a16:creationId xmlns:a16="http://schemas.microsoft.com/office/drawing/2014/main" id="{5C166C69-42D1-32BD-FBEB-7EC9975A62C6}"/>
                  </a:ext>
                </a:extLst>
              </p:cNvPr>
              <p:cNvGrpSpPr/>
              <p:nvPr/>
            </p:nvGrpSpPr>
            <p:grpSpPr>
              <a:xfrm>
                <a:off x="7373191" y="4184354"/>
                <a:ext cx="92075" cy="88900"/>
                <a:chOff x="10675324" y="3860264"/>
                <a:chExt cx="92075" cy="88900"/>
              </a:xfrm>
            </p:grpSpPr>
            <p:sp>
              <p:nvSpPr>
                <p:cNvPr id="217" name="Line 135">
                  <a:extLst>
                    <a:ext uri="{FF2B5EF4-FFF2-40B4-BE49-F238E27FC236}">
                      <a16:creationId xmlns:a16="http://schemas.microsoft.com/office/drawing/2014/main" id="{E2AAB60F-3231-FED5-BAFD-2581CD75F130}"/>
                    </a:ext>
                  </a:extLst>
                </p:cNvPr>
                <p:cNvSpPr>
                  <a:spLocks noChangeShapeType="1"/>
                </p:cNvSpPr>
                <p:nvPr/>
              </p:nvSpPr>
              <p:spPr bwMode="auto">
                <a:xfrm>
                  <a:off x="10721361" y="3860264"/>
                  <a:ext cx="0" cy="88900"/>
                </a:xfrm>
                <a:prstGeom prst="line">
                  <a:avLst/>
                </a:prstGeom>
                <a:noFill/>
                <a:ln w="63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8" name="Line 136">
                  <a:extLst>
                    <a:ext uri="{FF2B5EF4-FFF2-40B4-BE49-F238E27FC236}">
                      <a16:creationId xmlns:a16="http://schemas.microsoft.com/office/drawing/2014/main" id="{6059B9D5-37F0-FC05-1FFA-75C0DCD64205}"/>
                    </a:ext>
                  </a:extLst>
                </p:cNvPr>
                <p:cNvSpPr>
                  <a:spLocks noChangeShapeType="1"/>
                </p:cNvSpPr>
                <p:nvPr/>
              </p:nvSpPr>
              <p:spPr bwMode="auto">
                <a:xfrm flipH="1">
                  <a:off x="10675324" y="3904714"/>
                  <a:ext cx="92075" cy="0"/>
                </a:xfrm>
                <a:prstGeom prst="line">
                  <a:avLst/>
                </a:prstGeom>
                <a:noFill/>
                <a:ln w="63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20" name="Rectangle 10">
                <a:extLst>
                  <a:ext uri="{FF2B5EF4-FFF2-40B4-BE49-F238E27FC236}">
                    <a16:creationId xmlns:a16="http://schemas.microsoft.com/office/drawing/2014/main" id="{B5E4BCC1-C9DC-4538-B9DF-52108143F987}"/>
                  </a:ext>
                </a:extLst>
              </p:cNvPr>
              <p:cNvSpPr>
                <a:spLocks noChangeArrowheads="1"/>
              </p:cNvSpPr>
              <p:nvPr/>
            </p:nvSpPr>
            <p:spPr bwMode="auto">
              <a:xfrm>
                <a:off x="7525733" y="4153759"/>
                <a:ext cx="5530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Censored</a:t>
                </a:r>
              </a:p>
            </p:txBody>
          </p:sp>
        </p:grpSp>
      </p:grpSp>
      <p:sp>
        <p:nvSpPr>
          <p:cNvPr id="3" name="TextBox 2">
            <a:extLst>
              <a:ext uri="{FF2B5EF4-FFF2-40B4-BE49-F238E27FC236}">
                <a16:creationId xmlns:a16="http://schemas.microsoft.com/office/drawing/2014/main" id="{ACE367FF-5C5F-88B6-5EE8-2F762D509FFE}"/>
              </a:ext>
            </a:extLst>
          </p:cNvPr>
          <p:cNvSpPr txBox="1"/>
          <p:nvPr/>
        </p:nvSpPr>
        <p:spPr>
          <a:xfrm>
            <a:off x="2584257" y="658902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87303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medical document&#10;&#10;AI-generated content may be incorrect.">
            <a:extLst>
              <a:ext uri="{FF2B5EF4-FFF2-40B4-BE49-F238E27FC236}">
                <a16:creationId xmlns:a16="http://schemas.microsoft.com/office/drawing/2014/main" id="{BF3E2103-632E-E104-1987-CBBAD0002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620688"/>
            <a:ext cx="9142784" cy="51115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8717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F45C0-F383-D425-A037-28A944019E8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DF494A9-E3CC-24B5-37B8-B90700EC7FAB}"/>
              </a:ext>
            </a:extLst>
          </p:cNvPr>
          <p:cNvSpPr>
            <a:spLocks noGrp="1"/>
          </p:cNvSpPr>
          <p:nvPr>
            <p:ph type="body" sz="quarter" idx="15"/>
          </p:nvPr>
        </p:nvSpPr>
        <p:spPr/>
        <p:txBody>
          <a:bodyPr/>
          <a:lstStyle/>
          <a:p>
            <a:r>
              <a:rPr lang="en-US" dirty="0"/>
              <a:t>Benjamin P. Levy, MD, FASCO</a:t>
            </a:r>
          </a:p>
        </p:txBody>
      </p:sp>
      <p:sp>
        <p:nvSpPr>
          <p:cNvPr id="223" name="Title 222">
            <a:extLst>
              <a:ext uri="{FF2B5EF4-FFF2-40B4-BE49-F238E27FC236}">
                <a16:creationId xmlns:a16="http://schemas.microsoft.com/office/drawing/2014/main" id="{FB9C97DF-9443-3078-6763-090F547C56B5}"/>
              </a:ext>
            </a:extLst>
          </p:cNvPr>
          <p:cNvSpPr>
            <a:spLocks noGrp="1"/>
          </p:cNvSpPr>
          <p:nvPr>
            <p:ph type="title"/>
          </p:nvPr>
        </p:nvSpPr>
        <p:spPr/>
        <p:txBody>
          <a:bodyPr/>
          <a:lstStyle/>
          <a:p>
            <a:r>
              <a:rPr lang="en-GB" dirty="0"/>
              <a:t>TROPION-Lung02: Efficacy, 1L Triplet</a:t>
            </a:r>
          </a:p>
        </p:txBody>
      </p:sp>
      <p:graphicFrame>
        <p:nvGraphicFramePr>
          <p:cNvPr id="6" name="Table 5">
            <a:extLst>
              <a:ext uri="{FF2B5EF4-FFF2-40B4-BE49-F238E27FC236}">
                <a16:creationId xmlns:a16="http://schemas.microsoft.com/office/drawing/2014/main" id="{8ECAB287-E853-1304-8C67-A7F54896C247}"/>
              </a:ext>
            </a:extLst>
          </p:cNvPr>
          <p:cNvGraphicFramePr>
            <a:graphicFrameLocks noGrp="1"/>
          </p:cNvGraphicFramePr>
          <p:nvPr/>
        </p:nvGraphicFramePr>
        <p:xfrm>
          <a:off x="750845" y="1240170"/>
          <a:ext cx="4206240" cy="3990480"/>
        </p:xfrm>
        <a:graphic>
          <a:graphicData uri="http://schemas.openxmlformats.org/drawingml/2006/table">
            <a:tbl>
              <a:tblPr firstRow="1" firstCol="1" bandRow="1">
                <a:tableStyleId>{5C22544A-7EE6-4342-B048-85BDC9FD1C3A}</a:tableStyleId>
              </a:tblPr>
              <a:tblGrid>
                <a:gridCol w="2377440">
                  <a:extLst>
                    <a:ext uri="{9D8B030D-6E8A-4147-A177-3AD203B41FA5}">
                      <a16:colId xmlns:a16="http://schemas.microsoft.com/office/drawing/2014/main" val="1673087112"/>
                    </a:ext>
                  </a:extLst>
                </a:gridCol>
                <a:gridCol w="1828800">
                  <a:extLst>
                    <a:ext uri="{9D8B030D-6E8A-4147-A177-3AD203B41FA5}">
                      <a16:colId xmlns:a16="http://schemas.microsoft.com/office/drawing/2014/main" val="3913044846"/>
                    </a:ext>
                  </a:extLst>
                </a:gridCol>
              </a:tblGrid>
              <a:tr h="0">
                <a:tc>
                  <a:txBody>
                    <a:bodyPr/>
                    <a:lstStyle/>
                    <a:p>
                      <a:endParaRPr dirty="0"/>
                    </a:p>
                  </a:txBody>
                  <a:tcPr marL="56802" marR="56802" marT="0" marB="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buNone/>
                      </a:pPr>
                      <a:r>
                        <a:rPr lang="en-US" sz="1400" b="1" kern="100" dirty="0">
                          <a:solidFill>
                            <a:schemeClr val="tx1"/>
                          </a:solidFill>
                          <a:effectLst/>
                        </a:rPr>
                        <a:t>Triplet (n=54)</a:t>
                      </a:r>
                      <a:endParaRPr lang="en-CH" sz="1400" b="1" kern="10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90000" marR="90000" marT="46800" marB="468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768649958"/>
                  </a:ext>
                </a:extLst>
              </a:tr>
              <a:tr h="0">
                <a:tc>
                  <a:txBody>
                    <a:bodyPr/>
                    <a:lstStyle/>
                    <a:p>
                      <a:pPr>
                        <a:lnSpc>
                          <a:spcPct val="100000"/>
                        </a:lnSpc>
                        <a:buNone/>
                      </a:pPr>
                      <a:r>
                        <a:rPr lang="en-US" sz="1400" b="1" kern="100" dirty="0">
                          <a:solidFill>
                            <a:schemeClr val="bg1"/>
                          </a:solidFill>
                          <a:effectLst/>
                          <a:latin typeface="+mj-lt"/>
                        </a:rPr>
                        <a:t>Confirmed ORR*, n (%)</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30 (55.6)</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192373"/>
                  </a:ext>
                </a:extLst>
              </a:tr>
              <a:tr h="0">
                <a:tc>
                  <a:txBody>
                    <a:bodyPr/>
                    <a:lstStyle/>
                    <a:p>
                      <a:pPr marL="144145">
                        <a:lnSpc>
                          <a:spcPct val="100000"/>
                        </a:lnSpc>
                        <a:buNone/>
                      </a:pPr>
                      <a:r>
                        <a:rPr lang="en-US" sz="1400" b="0" kern="100" dirty="0">
                          <a:solidFill>
                            <a:schemeClr val="bg1"/>
                          </a:solidFill>
                          <a:effectLst/>
                          <a:latin typeface="+mj-lt"/>
                        </a:rPr>
                        <a:t>95% CI</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j-lt"/>
                        </a:rPr>
                        <a:t>41.4–69.1</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6460652"/>
                  </a:ext>
                </a:extLst>
              </a:tr>
              <a:tr h="0">
                <a:tc>
                  <a:txBody>
                    <a:bodyPr/>
                    <a:lstStyle/>
                    <a:p>
                      <a:pPr>
                        <a:lnSpc>
                          <a:spcPct val="100000"/>
                        </a:lnSpc>
                        <a:buNone/>
                      </a:pPr>
                      <a:r>
                        <a:rPr lang="en-US" sz="1400" b="1" kern="100" dirty="0">
                          <a:solidFill>
                            <a:schemeClr val="bg1"/>
                          </a:solidFill>
                          <a:effectLst/>
                          <a:latin typeface="+mj-lt"/>
                        </a:rPr>
                        <a:t>Median DOR, months</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13.7</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8780808"/>
                  </a:ext>
                </a:extLst>
              </a:tr>
              <a:tr h="0">
                <a:tc>
                  <a:txBody>
                    <a:bodyPr/>
                    <a:lstStyle/>
                    <a:p>
                      <a:pPr marL="111125"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95% CI</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n-lt"/>
                          <a:ea typeface="+mn-ea"/>
                          <a:cs typeface="+mn-cs"/>
                        </a:rPr>
                        <a:t>5.7–NE</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5469052"/>
                  </a:ext>
                </a:extLst>
              </a:tr>
              <a:tr h="0">
                <a:tc>
                  <a:txBody>
                    <a:bodyPr/>
                    <a:lstStyle/>
                    <a:p>
                      <a:pPr>
                        <a:lnSpc>
                          <a:spcPct val="100000"/>
                        </a:lnSpc>
                        <a:buNone/>
                      </a:pPr>
                      <a:r>
                        <a:rPr lang="en-US" sz="1400" b="1" kern="100" dirty="0">
                          <a:solidFill>
                            <a:schemeClr val="bg1"/>
                          </a:solidFill>
                          <a:effectLst/>
                          <a:latin typeface="+mj-lt"/>
                        </a:rPr>
                        <a:t>DCR, n (%)</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48 (88.9)</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532656"/>
                  </a:ext>
                </a:extLst>
              </a:tr>
              <a:tr h="0">
                <a:tc>
                  <a:txBody>
                    <a:bodyPr/>
                    <a:lstStyle/>
                    <a:p>
                      <a:pPr marL="144145">
                        <a:lnSpc>
                          <a:spcPct val="100000"/>
                        </a:lnSpc>
                        <a:buNone/>
                      </a:pPr>
                      <a:r>
                        <a:rPr lang="en-US" sz="1400" b="0" kern="100" dirty="0">
                          <a:solidFill>
                            <a:schemeClr val="bg1"/>
                          </a:solidFill>
                          <a:effectLst/>
                          <a:latin typeface="+mj-lt"/>
                        </a:rPr>
                        <a:t>95% CI</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0" kern="100" dirty="0">
                          <a:solidFill>
                            <a:schemeClr val="bg1"/>
                          </a:solidFill>
                          <a:effectLst/>
                          <a:latin typeface="+mj-lt"/>
                        </a:rPr>
                        <a:t>77.4–95.8</a:t>
                      </a:r>
                      <a:endParaRPr lang="en-CH" sz="1400" b="0"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6765519"/>
                  </a:ext>
                </a:extLst>
              </a:tr>
              <a:tr h="0">
                <a:tc>
                  <a:txBody>
                    <a:bodyPr/>
                    <a:lstStyle/>
                    <a:p>
                      <a:pPr>
                        <a:lnSpc>
                          <a:spcPct val="100000"/>
                        </a:lnSpc>
                        <a:buNone/>
                      </a:pPr>
                      <a:r>
                        <a:rPr lang="en-US" sz="1400" b="1" kern="100" dirty="0">
                          <a:solidFill>
                            <a:schemeClr val="bg1"/>
                          </a:solidFill>
                          <a:effectLst/>
                          <a:latin typeface="+mj-lt"/>
                        </a:rPr>
                        <a:t>Median TTR, months</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rPr>
                        <a:t>1.4</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98707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   Range</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1.2–9.6</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956529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chemeClr val="bg1"/>
                          </a:solidFill>
                          <a:effectLst/>
                          <a:latin typeface="+mn-lt"/>
                          <a:ea typeface="+mn-ea"/>
                          <a:cs typeface="+mn-cs"/>
                        </a:rPr>
                        <a:t>Median PFS, months</a:t>
                      </a:r>
                      <a:endParaRPr lang="en-CH" sz="1400" b="1"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ea typeface="Arial" panose="020B0604020202020204" pitchFamily="34" charset="0"/>
                          <a:cs typeface="Arial" panose="020B0604020202020204" pitchFamily="34" charset="0"/>
                        </a:rPr>
                        <a:t>6.8</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570302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   95% CI</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5.5–11.1</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866559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chemeClr val="bg1"/>
                          </a:solidFill>
                          <a:effectLst/>
                          <a:latin typeface="+mn-lt"/>
                          <a:ea typeface="+mn-ea"/>
                          <a:cs typeface="+mn-cs"/>
                        </a:rPr>
                        <a:t>Median OS, months</a:t>
                      </a:r>
                      <a:endParaRPr lang="en-CH" sz="1400" b="1"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buNone/>
                      </a:pPr>
                      <a:r>
                        <a:rPr lang="en-US" sz="1400" b="1" kern="100" dirty="0">
                          <a:solidFill>
                            <a:schemeClr val="bg1"/>
                          </a:solidFill>
                          <a:effectLst/>
                          <a:latin typeface="+mj-lt"/>
                          <a:ea typeface="Arial" panose="020B0604020202020204" pitchFamily="34" charset="0"/>
                          <a:cs typeface="Arial" panose="020B0604020202020204" pitchFamily="34" charset="0"/>
                        </a:rPr>
                        <a:t>17.4</a:t>
                      </a:r>
                      <a:endParaRPr lang="en-CH" sz="1400" b="1" kern="100">
                        <a:solidFill>
                          <a:schemeClr val="bg1"/>
                        </a:solidFill>
                        <a:effectLst/>
                        <a:latin typeface="+mj-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71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   95% CI</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00" dirty="0">
                          <a:solidFill>
                            <a:schemeClr val="bg1"/>
                          </a:solidFill>
                          <a:effectLst/>
                          <a:latin typeface="+mn-lt"/>
                          <a:ea typeface="+mn-ea"/>
                          <a:cs typeface="+mn-cs"/>
                        </a:rPr>
                        <a:t>9.1–NE</a:t>
                      </a:r>
                      <a:endParaRPr lang="en-CH" sz="1400" b="0" kern="100">
                        <a:solidFill>
                          <a:schemeClr val="bg1"/>
                        </a:solidFill>
                        <a:effectLst/>
                        <a:latin typeface="+mn-lt"/>
                        <a:ea typeface="Arial" panose="020B0604020202020204" pitchFamily="34" charset="0"/>
                        <a:cs typeface="Arial" panose="020B0604020202020204" pitchFamily="34" charset="0"/>
                      </a:endParaRPr>
                    </a:p>
                  </a:txBody>
                  <a:tcPr marL="90000" marR="90000" marT="46800" marB="46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429699"/>
                  </a:ext>
                </a:extLst>
              </a:tr>
            </a:tbl>
          </a:graphicData>
        </a:graphic>
      </p:graphicFrame>
      <p:sp>
        <p:nvSpPr>
          <p:cNvPr id="9" name="TextBox 8">
            <a:extLst>
              <a:ext uri="{FF2B5EF4-FFF2-40B4-BE49-F238E27FC236}">
                <a16:creationId xmlns:a16="http://schemas.microsoft.com/office/drawing/2014/main" id="{967C60C8-82B5-E2D3-9AFB-E6BD627BD690}"/>
              </a:ext>
            </a:extLst>
          </p:cNvPr>
          <p:cNvSpPr txBox="1"/>
          <p:nvPr/>
        </p:nvSpPr>
        <p:spPr>
          <a:xfrm>
            <a:off x="6829487" y="1054270"/>
            <a:ext cx="40715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Progression-Free Survival</a:t>
            </a:r>
          </a:p>
        </p:txBody>
      </p:sp>
      <p:sp>
        <p:nvSpPr>
          <p:cNvPr id="2" name="Rectangle 1">
            <a:extLst>
              <a:ext uri="{FF2B5EF4-FFF2-40B4-BE49-F238E27FC236}">
                <a16:creationId xmlns:a16="http://schemas.microsoft.com/office/drawing/2014/main" id="{5AB40605-8E17-9039-C72C-D99393C0BE60}"/>
              </a:ext>
            </a:extLst>
          </p:cNvPr>
          <p:cNvSpPr/>
          <p:nvPr/>
        </p:nvSpPr>
        <p:spPr>
          <a:xfrm>
            <a:off x="8186126" y="1659043"/>
            <a:ext cx="2589473" cy="57629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wrap="non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Median PFS (95% CI)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uLnTx/>
                <a:uFillTx/>
                <a:latin typeface="Arial" panose="020B0604020202020204"/>
                <a:ea typeface="+mn-ea"/>
                <a:cs typeface="+mn-cs"/>
              </a:rPr>
              <a:t>Triplet:</a:t>
            </a:r>
            <a:r>
              <a:rPr kumimoji="0" lang="en-US" sz="1400" b="1" i="0" u="none" strike="noStrike" kern="1200" cap="none" spc="0" normalizeH="0" baseline="0" noProof="0" dirty="0">
                <a:ln>
                  <a:noFill/>
                </a:ln>
                <a:solidFill>
                  <a:srgbClr val="C00000"/>
                </a:solidFill>
                <a:effectLst/>
                <a:uLnTx/>
                <a:uFillTx/>
                <a:latin typeface="Arial" panose="020B0604020202020204"/>
                <a:ea typeface="+mn-ea"/>
                <a:cs typeface="+mn-cs"/>
              </a:rPr>
              <a:t> </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6.8 months (5.5</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–11.1</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38" name="TextBox 37">
            <a:extLst>
              <a:ext uri="{FF2B5EF4-FFF2-40B4-BE49-F238E27FC236}">
                <a16:creationId xmlns:a16="http://schemas.microsoft.com/office/drawing/2014/main" id="{789D89D5-7600-30F0-79D1-0C0AF700A800}"/>
              </a:ext>
            </a:extLst>
          </p:cNvPr>
          <p:cNvSpPr txBox="1"/>
          <p:nvPr/>
        </p:nvSpPr>
        <p:spPr>
          <a:xfrm>
            <a:off x="5731255" y="5049788"/>
            <a:ext cx="52575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004888" algn="ctr"/>
                <a:tab pos="1247775" algn="ctr"/>
                <a:tab pos="1485900" algn="ctr"/>
                <a:tab pos="1728788" algn="ctr"/>
                <a:tab pos="1971675" algn="ctr"/>
                <a:tab pos="2214563" algn="ctr"/>
                <a:tab pos="2452688" algn="ctr"/>
                <a:tab pos="2695575" algn="ctr"/>
                <a:tab pos="2938463" algn="ctr"/>
                <a:tab pos="3181350" algn="ctr"/>
                <a:tab pos="3419475" algn="ctr"/>
                <a:tab pos="3662363" algn="ctr"/>
                <a:tab pos="3895725" algn="ctr"/>
                <a:tab pos="4148138" algn="ctr"/>
                <a:tab pos="4386263" algn="ctr"/>
                <a:tab pos="4629150" algn="ctr"/>
                <a:tab pos="4872038" algn="ctr"/>
              </a:tabLst>
              <a:defRPr/>
            </a:pPr>
            <a:r>
              <a:rPr kumimoji="0" lang="en-GB" sz="11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No. at risk:</a:t>
            </a:r>
          </a:p>
          <a:p>
            <a:pPr marL="0" marR="0" lvl="0" indent="0" algn="l" defTabSz="914400" rtl="0" eaLnBrk="1" fontAlgn="auto" latinLnBrk="0" hangingPunct="1">
              <a:lnSpc>
                <a:spcPct val="100000"/>
              </a:lnSpc>
              <a:spcBef>
                <a:spcPts val="0"/>
              </a:spcBef>
              <a:spcAft>
                <a:spcPts val="0"/>
              </a:spcAft>
              <a:buClrTx/>
              <a:buSzTx/>
              <a:buFontTx/>
              <a:buNone/>
              <a:tabLst>
                <a:tab pos="1004888" algn="ctr"/>
                <a:tab pos="1247775" algn="ctr"/>
                <a:tab pos="1485900" algn="ctr"/>
                <a:tab pos="1728788" algn="ctr"/>
                <a:tab pos="1971675" algn="ctr"/>
                <a:tab pos="2214563" algn="ctr"/>
                <a:tab pos="2452688" algn="ctr"/>
                <a:tab pos="2695575" algn="ctr"/>
                <a:tab pos="2938463" algn="ctr"/>
                <a:tab pos="3181350" algn="ctr"/>
                <a:tab pos="3419475" algn="ctr"/>
                <a:tab pos="3662363" algn="ctr"/>
                <a:tab pos="3895725" algn="ctr"/>
                <a:tab pos="4148138" algn="ctr"/>
                <a:tab pos="4386263" algn="ctr"/>
                <a:tab pos="4629150" algn="ctr"/>
                <a:tab pos="4872038" algn="ctr"/>
              </a:tabLst>
              <a:defRPr/>
            </a:pPr>
            <a:r>
              <a:rPr kumimoji="0" lang="en-GB" sz="1100" b="0" i="0" u="none" strike="noStrike" kern="1200" cap="none" spc="0" normalizeH="0" baseline="0" noProof="0" dirty="0">
                <a:ln>
                  <a:noFill/>
                </a:ln>
                <a:solidFill>
                  <a:srgbClr val="92D050"/>
                </a:solidFill>
                <a:effectLst/>
                <a:uLnTx/>
                <a:uFillTx/>
                <a:latin typeface="Arial" pitchFamily="34" charset="0"/>
                <a:ea typeface="+mn-ea"/>
                <a:cs typeface="Arial" pitchFamily="34" charset="0"/>
              </a:rPr>
              <a:t>Triplet</a:t>
            </a:r>
            <a:r>
              <a:rPr kumimoji="0" lang="en-GB" sz="11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GB" sz="1100" b="0" i="0" u="none" strike="noStrike" kern="1200" cap="none" spc="0" normalizeH="0" baseline="0" noProof="0" dirty="0">
                <a:ln>
                  <a:noFill/>
                </a:ln>
                <a:solidFill>
                  <a:srgbClr val="92D050"/>
                </a:solidFill>
                <a:effectLst/>
                <a:uLnTx/>
                <a:uFillTx/>
                <a:latin typeface="Arial" pitchFamily="34" charset="0"/>
                <a:ea typeface="+mn-ea"/>
                <a:cs typeface="Arial" pitchFamily="34" charset="0"/>
              </a:rPr>
              <a:t>54	48	38	28	23	20	18	17	14	9	7	6	5	4	2	1	0</a:t>
            </a:r>
          </a:p>
        </p:txBody>
      </p:sp>
      <p:grpSp>
        <p:nvGrpSpPr>
          <p:cNvPr id="224" name="Group 223">
            <a:extLst>
              <a:ext uri="{FF2B5EF4-FFF2-40B4-BE49-F238E27FC236}">
                <a16:creationId xmlns:a16="http://schemas.microsoft.com/office/drawing/2014/main" id="{33B477BC-05A8-8A63-519B-CE841CB8A23A}"/>
              </a:ext>
            </a:extLst>
          </p:cNvPr>
          <p:cNvGrpSpPr/>
          <p:nvPr/>
        </p:nvGrpSpPr>
        <p:grpSpPr>
          <a:xfrm>
            <a:off x="6028375" y="1414516"/>
            <a:ext cx="4872696" cy="3570274"/>
            <a:chOff x="6480750" y="1414516"/>
            <a:chExt cx="4872696" cy="3570274"/>
          </a:xfrm>
        </p:grpSpPr>
        <p:sp>
          <p:nvSpPr>
            <p:cNvPr id="11" name="Rectangle 10">
              <a:extLst>
                <a:ext uri="{FF2B5EF4-FFF2-40B4-BE49-F238E27FC236}">
                  <a16:creationId xmlns:a16="http://schemas.microsoft.com/office/drawing/2014/main" id="{30D45988-15B9-B48B-9805-D3131F462C38}"/>
                </a:ext>
              </a:extLst>
            </p:cNvPr>
            <p:cNvSpPr>
              <a:spLocks noChangeArrowheads="1"/>
            </p:cNvSpPr>
            <p:nvPr/>
          </p:nvSpPr>
          <p:spPr bwMode="auto">
            <a:xfrm>
              <a:off x="7271095" y="4784735"/>
              <a:ext cx="408235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Time since start of treatment (months)</a:t>
              </a:r>
            </a:p>
          </p:txBody>
        </p:sp>
        <p:sp>
          <p:nvSpPr>
            <p:cNvPr id="12" name="Rectangle 10">
              <a:extLst>
                <a:ext uri="{FF2B5EF4-FFF2-40B4-BE49-F238E27FC236}">
                  <a16:creationId xmlns:a16="http://schemas.microsoft.com/office/drawing/2014/main" id="{62A66B21-A69E-8257-D68E-D8846A26C73D}"/>
                </a:ext>
              </a:extLst>
            </p:cNvPr>
            <p:cNvSpPr>
              <a:spLocks noChangeArrowheads="1"/>
            </p:cNvSpPr>
            <p:nvPr/>
          </p:nvSpPr>
          <p:spPr bwMode="auto">
            <a:xfrm>
              <a:off x="6857247" y="1414516"/>
              <a:ext cx="42432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100</a:t>
              </a:r>
            </a:p>
          </p:txBody>
        </p:sp>
        <p:sp>
          <p:nvSpPr>
            <p:cNvPr id="13" name="Rectangle 10">
              <a:extLst>
                <a:ext uri="{FF2B5EF4-FFF2-40B4-BE49-F238E27FC236}">
                  <a16:creationId xmlns:a16="http://schemas.microsoft.com/office/drawing/2014/main" id="{61C0286A-46DC-9D62-C34C-ECA7E06A41E2}"/>
                </a:ext>
              </a:extLst>
            </p:cNvPr>
            <p:cNvSpPr>
              <a:spLocks noChangeArrowheads="1"/>
            </p:cNvSpPr>
            <p:nvPr/>
          </p:nvSpPr>
          <p:spPr bwMode="auto">
            <a:xfrm>
              <a:off x="723508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0</a:t>
              </a:r>
            </a:p>
          </p:txBody>
        </p:sp>
        <p:sp>
          <p:nvSpPr>
            <p:cNvPr id="14" name="Freeform 8">
              <a:extLst>
                <a:ext uri="{FF2B5EF4-FFF2-40B4-BE49-F238E27FC236}">
                  <a16:creationId xmlns:a16="http://schemas.microsoft.com/office/drawing/2014/main" id="{AD74C5AA-C600-82E9-5C39-17039CF93E27}"/>
                </a:ext>
              </a:extLst>
            </p:cNvPr>
            <p:cNvSpPr>
              <a:spLocks/>
            </p:cNvSpPr>
            <p:nvPr/>
          </p:nvSpPr>
          <p:spPr bwMode="auto">
            <a:xfrm>
              <a:off x="7281575" y="1514544"/>
              <a:ext cx="4071871" cy="2881312"/>
            </a:xfrm>
            <a:custGeom>
              <a:avLst/>
              <a:gdLst>
                <a:gd name="T0" fmla="*/ 0 w 3067"/>
                <a:gd name="T1" fmla="*/ 0 h 1963"/>
                <a:gd name="T2" fmla="*/ 0 w 3067"/>
                <a:gd name="T3" fmla="*/ 2147483647 h 1963"/>
                <a:gd name="T4" fmla="*/ 2147483647 w 3067"/>
                <a:gd name="T5" fmla="*/ 2147483647 h 1963"/>
                <a:gd name="T6" fmla="*/ 0 60000 65536"/>
                <a:gd name="T7" fmla="*/ 0 60000 65536"/>
                <a:gd name="T8" fmla="*/ 0 60000 65536"/>
                <a:gd name="T9" fmla="*/ 0 w 3067"/>
                <a:gd name="T10" fmla="*/ 0 h 1963"/>
                <a:gd name="T11" fmla="*/ 3067 w 3067"/>
                <a:gd name="T12" fmla="*/ 1963 h 1963"/>
              </a:gdLst>
              <a:ahLst/>
              <a:cxnLst>
                <a:cxn ang="T6">
                  <a:pos x="T0" y="T1"/>
                </a:cxn>
                <a:cxn ang="T7">
                  <a:pos x="T2" y="T3"/>
                </a:cxn>
                <a:cxn ang="T8">
                  <a:pos x="T4" y="T5"/>
                </a:cxn>
              </a:cxnLst>
              <a:rect l="T9" t="T10" r="T11" b="T12"/>
              <a:pathLst>
                <a:path w="3067" h="1963">
                  <a:moveTo>
                    <a:pt x="0" y="0"/>
                  </a:moveTo>
                  <a:lnTo>
                    <a:pt x="0" y="1963"/>
                  </a:lnTo>
                  <a:lnTo>
                    <a:pt x="3067" y="1963"/>
                  </a:lnTo>
                </a:path>
              </a:pathLst>
            </a:custGeom>
            <a:noFill/>
            <a:ln w="12700" cap="sq"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6" name="Line 9">
              <a:extLst>
                <a:ext uri="{FF2B5EF4-FFF2-40B4-BE49-F238E27FC236}">
                  <a16:creationId xmlns:a16="http://schemas.microsoft.com/office/drawing/2014/main" id="{536AB02D-AD64-7734-F4EB-9EEC5F9339EB}"/>
                </a:ext>
              </a:extLst>
            </p:cNvPr>
            <p:cNvSpPr>
              <a:spLocks noChangeShapeType="1"/>
            </p:cNvSpPr>
            <p:nvPr/>
          </p:nvSpPr>
          <p:spPr bwMode="auto">
            <a:xfrm>
              <a:off x="7188347" y="151454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7" name="Line 15">
              <a:extLst>
                <a:ext uri="{FF2B5EF4-FFF2-40B4-BE49-F238E27FC236}">
                  <a16:creationId xmlns:a16="http://schemas.microsoft.com/office/drawing/2014/main" id="{04DBCEFD-2543-AC5E-AA0E-CF8DDE78B8FC}"/>
                </a:ext>
              </a:extLst>
            </p:cNvPr>
            <p:cNvSpPr>
              <a:spLocks noChangeShapeType="1"/>
            </p:cNvSpPr>
            <p:nvPr/>
          </p:nvSpPr>
          <p:spPr bwMode="auto">
            <a:xfrm>
              <a:off x="7188347" y="209241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9" name="Line 16">
              <a:extLst>
                <a:ext uri="{FF2B5EF4-FFF2-40B4-BE49-F238E27FC236}">
                  <a16:creationId xmlns:a16="http://schemas.microsoft.com/office/drawing/2014/main" id="{6B184366-2D2C-6BC8-F964-95D3767F0769}"/>
                </a:ext>
              </a:extLst>
            </p:cNvPr>
            <p:cNvSpPr>
              <a:spLocks noChangeShapeType="1"/>
            </p:cNvSpPr>
            <p:nvPr/>
          </p:nvSpPr>
          <p:spPr bwMode="auto">
            <a:xfrm>
              <a:off x="7188347" y="267028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0" name="Line 17">
              <a:extLst>
                <a:ext uri="{FF2B5EF4-FFF2-40B4-BE49-F238E27FC236}">
                  <a16:creationId xmlns:a16="http://schemas.microsoft.com/office/drawing/2014/main" id="{6CBB43C8-6254-12D8-CFFE-630226ECCC00}"/>
                </a:ext>
              </a:extLst>
            </p:cNvPr>
            <p:cNvSpPr>
              <a:spLocks noChangeShapeType="1"/>
            </p:cNvSpPr>
            <p:nvPr/>
          </p:nvSpPr>
          <p:spPr bwMode="auto">
            <a:xfrm>
              <a:off x="7188347" y="324815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 name="Line 18">
              <a:extLst>
                <a:ext uri="{FF2B5EF4-FFF2-40B4-BE49-F238E27FC236}">
                  <a16:creationId xmlns:a16="http://schemas.microsoft.com/office/drawing/2014/main" id="{ED004593-CBE0-2850-B6A6-30BB4FAA8ACF}"/>
                </a:ext>
              </a:extLst>
            </p:cNvPr>
            <p:cNvSpPr>
              <a:spLocks noChangeShapeType="1"/>
            </p:cNvSpPr>
            <p:nvPr/>
          </p:nvSpPr>
          <p:spPr bwMode="auto">
            <a:xfrm>
              <a:off x="7188347" y="382602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2" name="Line 19">
              <a:extLst>
                <a:ext uri="{FF2B5EF4-FFF2-40B4-BE49-F238E27FC236}">
                  <a16:creationId xmlns:a16="http://schemas.microsoft.com/office/drawing/2014/main" id="{743A520B-D178-E68C-5FE4-977658ED3842}"/>
                </a:ext>
              </a:extLst>
            </p:cNvPr>
            <p:cNvSpPr>
              <a:spLocks noChangeShapeType="1"/>
            </p:cNvSpPr>
            <p:nvPr/>
          </p:nvSpPr>
          <p:spPr bwMode="auto">
            <a:xfrm>
              <a:off x="7188347" y="4395854"/>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3" name="Line 20">
              <a:extLst>
                <a:ext uri="{FF2B5EF4-FFF2-40B4-BE49-F238E27FC236}">
                  <a16:creationId xmlns:a16="http://schemas.microsoft.com/office/drawing/2014/main" id="{8E683DA1-BDF2-4100-D993-50E961BEA330}"/>
                </a:ext>
              </a:extLst>
            </p:cNvPr>
            <p:cNvSpPr>
              <a:spLocks noChangeShapeType="1"/>
            </p:cNvSpPr>
            <p:nvPr/>
          </p:nvSpPr>
          <p:spPr bwMode="auto">
            <a:xfrm rot="16200000">
              <a:off x="72365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4" name="Line 22">
              <a:extLst>
                <a:ext uri="{FF2B5EF4-FFF2-40B4-BE49-F238E27FC236}">
                  <a16:creationId xmlns:a16="http://schemas.microsoft.com/office/drawing/2014/main" id="{64572589-20F8-D644-E85D-868346681437}"/>
                </a:ext>
              </a:extLst>
            </p:cNvPr>
            <p:cNvSpPr>
              <a:spLocks noChangeShapeType="1"/>
            </p:cNvSpPr>
            <p:nvPr/>
          </p:nvSpPr>
          <p:spPr bwMode="auto">
            <a:xfrm rot="16200000">
              <a:off x="74782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5" name="Line 24">
              <a:extLst>
                <a:ext uri="{FF2B5EF4-FFF2-40B4-BE49-F238E27FC236}">
                  <a16:creationId xmlns:a16="http://schemas.microsoft.com/office/drawing/2014/main" id="{8C535417-D243-D74E-4056-78FC83D81695}"/>
                </a:ext>
              </a:extLst>
            </p:cNvPr>
            <p:cNvSpPr>
              <a:spLocks noChangeShapeType="1"/>
            </p:cNvSpPr>
            <p:nvPr/>
          </p:nvSpPr>
          <p:spPr bwMode="auto">
            <a:xfrm rot="16200000">
              <a:off x="11102980"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8" name="Rectangle 10">
              <a:extLst>
                <a:ext uri="{FF2B5EF4-FFF2-40B4-BE49-F238E27FC236}">
                  <a16:creationId xmlns:a16="http://schemas.microsoft.com/office/drawing/2014/main" id="{B68E24DC-DC90-F960-C200-D335F8C715C2}"/>
                </a:ext>
              </a:extLst>
            </p:cNvPr>
            <p:cNvSpPr>
              <a:spLocks noChangeArrowheads="1"/>
            </p:cNvSpPr>
            <p:nvPr/>
          </p:nvSpPr>
          <p:spPr bwMode="auto">
            <a:xfrm rot="16200000">
              <a:off x="5186289" y="2809007"/>
              <a:ext cx="28813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Progression-free survival (%)</a:t>
              </a:r>
            </a:p>
          </p:txBody>
        </p:sp>
        <p:sp>
          <p:nvSpPr>
            <p:cNvPr id="29" name="Rectangle 10">
              <a:extLst>
                <a:ext uri="{FF2B5EF4-FFF2-40B4-BE49-F238E27FC236}">
                  <a16:creationId xmlns:a16="http://schemas.microsoft.com/office/drawing/2014/main" id="{BF9EA3A9-F1EC-5CCC-5108-EE9AFE56B02A}"/>
                </a:ext>
              </a:extLst>
            </p:cNvPr>
            <p:cNvSpPr>
              <a:spLocks noChangeArrowheads="1"/>
            </p:cNvSpPr>
            <p:nvPr/>
          </p:nvSpPr>
          <p:spPr bwMode="auto">
            <a:xfrm>
              <a:off x="6950221" y="199238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80</a:t>
              </a:r>
            </a:p>
          </p:txBody>
        </p:sp>
        <p:sp>
          <p:nvSpPr>
            <p:cNvPr id="30" name="Rectangle 10">
              <a:extLst>
                <a:ext uri="{FF2B5EF4-FFF2-40B4-BE49-F238E27FC236}">
                  <a16:creationId xmlns:a16="http://schemas.microsoft.com/office/drawing/2014/main" id="{74144317-4252-DB75-13F0-2F5B336C885B}"/>
                </a:ext>
              </a:extLst>
            </p:cNvPr>
            <p:cNvSpPr>
              <a:spLocks noChangeArrowheads="1"/>
            </p:cNvSpPr>
            <p:nvPr/>
          </p:nvSpPr>
          <p:spPr bwMode="auto">
            <a:xfrm>
              <a:off x="6950221" y="257025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60</a:t>
              </a:r>
            </a:p>
          </p:txBody>
        </p:sp>
        <p:sp>
          <p:nvSpPr>
            <p:cNvPr id="31" name="Rectangle 10">
              <a:extLst>
                <a:ext uri="{FF2B5EF4-FFF2-40B4-BE49-F238E27FC236}">
                  <a16:creationId xmlns:a16="http://schemas.microsoft.com/office/drawing/2014/main" id="{2C82A84E-4D81-53F4-C5B5-A6D84FFC5B59}"/>
                </a:ext>
              </a:extLst>
            </p:cNvPr>
            <p:cNvSpPr>
              <a:spLocks noChangeArrowheads="1"/>
            </p:cNvSpPr>
            <p:nvPr/>
          </p:nvSpPr>
          <p:spPr bwMode="auto">
            <a:xfrm>
              <a:off x="6950221" y="314812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40</a:t>
              </a:r>
            </a:p>
          </p:txBody>
        </p:sp>
        <p:sp>
          <p:nvSpPr>
            <p:cNvPr id="32" name="Rectangle 10">
              <a:extLst>
                <a:ext uri="{FF2B5EF4-FFF2-40B4-BE49-F238E27FC236}">
                  <a16:creationId xmlns:a16="http://schemas.microsoft.com/office/drawing/2014/main" id="{EE40286E-BEB3-A1A2-AFCF-A25F0335D0F7}"/>
                </a:ext>
              </a:extLst>
            </p:cNvPr>
            <p:cNvSpPr>
              <a:spLocks noChangeArrowheads="1"/>
            </p:cNvSpPr>
            <p:nvPr/>
          </p:nvSpPr>
          <p:spPr bwMode="auto">
            <a:xfrm>
              <a:off x="6950221" y="3725996"/>
              <a:ext cx="3313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20</a:t>
              </a:r>
            </a:p>
          </p:txBody>
        </p:sp>
        <p:sp>
          <p:nvSpPr>
            <p:cNvPr id="33" name="Rectangle 10">
              <a:extLst>
                <a:ext uri="{FF2B5EF4-FFF2-40B4-BE49-F238E27FC236}">
                  <a16:creationId xmlns:a16="http://schemas.microsoft.com/office/drawing/2014/main" id="{D4E0884E-2819-E39C-7D90-3D88C1DE78C1}"/>
                </a:ext>
              </a:extLst>
            </p:cNvPr>
            <p:cNvSpPr>
              <a:spLocks noChangeArrowheads="1"/>
            </p:cNvSpPr>
            <p:nvPr/>
          </p:nvSpPr>
          <p:spPr bwMode="auto">
            <a:xfrm>
              <a:off x="7043195" y="4295828"/>
              <a:ext cx="23838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0</a:t>
              </a:r>
            </a:p>
          </p:txBody>
        </p:sp>
        <p:sp>
          <p:nvSpPr>
            <p:cNvPr id="34" name="Rectangle 10">
              <a:extLst>
                <a:ext uri="{FF2B5EF4-FFF2-40B4-BE49-F238E27FC236}">
                  <a16:creationId xmlns:a16="http://schemas.microsoft.com/office/drawing/2014/main" id="{05D06212-7AC1-8482-01E5-E9BE2FEDD283}"/>
                </a:ext>
              </a:extLst>
            </p:cNvPr>
            <p:cNvSpPr>
              <a:spLocks noChangeArrowheads="1"/>
            </p:cNvSpPr>
            <p:nvPr/>
          </p:nvSpPr>
          <p:spPr bwMode="auto">
            <a:xfrm>
              <a:off x="747673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a:t>
              </a:r>
            </a:p>
          </p:txBody>
        </p:sp>
        <p:sp>
          <p:nvSpPr>
            <p:cNvPr id="35" name="Rectangle 10">
              <a:extLst>
                <a:ext uri="{FF2B5EF4-FFF2-40B4-BE49-F238E27FC236}">
                  <a16:creationId xmlns:a16="http://schemas.microsoft.com/office/drawing/2014/main" id="{9F808EE9-67F5-FCBB-B80A-F6116B82C75A}"/>
                </a:ext>
              </a:extLst>
            </p:cNvPr>
            <p:cNvSpPr>
              <a:spLocks noChangeArrowheads="1"/>
            </p:cNvSpPr>
            <p:nvPr/>
          </p:nvSpPr>
          <p:spPr bwMode="auto">
            <a:xfrm>
              <a:off x="11055005"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32</a:t>
              </a:r>
            </a:p>
          </p:txBody>
        </p:sp>
        <p:sp>
          <p:nvSpPr>
            <p:cNvPr id="40" name="Line 22">
              <a:extLst>
                <a:ext uri="{FF2B5EF4-FFF2-40B4-BE49-F238E27FC236}">
                  <a16:creationId xmlns:a16="http://schemas.microsoft.com/office/drawing/2014/main" id="{0BE1AF5E-D71F-E407-76A2-CD3B4EFABFD6}"/>
                </a:ext>
              </a:extLst>
            </p:cNvPr>
            <p:cNvSpPr>
              <a:spLocks noChangeShapeType="1"/>
            </p:cNvSpPr>
            <p:nvPr/>
          </p:nvSpPr>
          <p:spPr bwMode="auto">
            <a:xfrm rot="16200000">
              <a:off x="77198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1" name="Rectangle 10">
              <a:extLst>
                <a:ext uri="{FF2B5EF4-FFF2-40B4-BE49-F238E27FC236}">
                  <a16:creationId xmlns:a16="http://schemas.microsoft.com/office/drawing/2014/main" id="{15A2FF24-5CB4-5F4D-60B5-B5F215047B75}"/>
                </a:ext>
              </a:extLst>
            </p:cNvPr>
            <p:cNvSpPr>
              <a:spLocks noChangeArrowheads="1"/>
            </p:cNvSpPr>
            <p:nvPr/>
          </p:nvSpPr>
          <p:spPr bwMode="auto">
            <a:xfrm>
              <a:off x="771838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4</a:t>
              </a:r>
            </a:p>
          </p:txBody>
        </p:sp>
        <p:sp>
          <p:nvSpPr>
            <p:cNvPr id="42" name="Line 22">
              <a:extLst>
                <a:ext uri="{FF2B5EF4-FFF2-40B4-BE49-F238E27FC236}">
                  <a16:creationId xmlns:a16="http://schemas.microsoft.com/office/drawing/2014/main" id="{57CAE21D-0119-294E-B408-24A34B2D2760}"/>
                </a:ext>
              </a:extLst>
            </p:cNvPr>
            <p:cNvSpPr>
              <a:spLocks noChangeShapeType="1"/>
            </p:cNvSpPr>
            <p:nvPr/>
          </p:nvSpPr>
          <p:spPr bwMode="auto">
            <a:xfrm rot="16200000">
              <a:off x="79615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3" name="Rectangle 10">
              <a:extLst>
                <a:ext uri="{FF2B5EF4-FFF2-40B4-BE49-F238E27FC236}">
                  <a16:creationId xmlns:a16="http://schemas.microsoft.com/office/drawing/2014/main" id="{A9DBA7D7-DFB1-F976-2654-115ADB32E43A}"/>
                </a:ext>
              </a:extLst>
            </p:cNvPr>
            <p:cNvSpPr>
              <a:spLocks noChangeArrowheads="1"/>
            </p:cNvSpPr>
            <p:nvPr/>
          </p:nvSpPr>
          <p:spPr bwMode="auto">
            <a:xfrm>
              <a:off x="796003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6</a:t>
              </a:r>
            </a:p>
          </p:txBody>
        </p:sp>
        <p:sp>
          <p:nvSpPr>
            <p:cNvPr id="44" name="Line 22">
              <a:extLst>
                <a:ext uri="{FF2B5EF4-FFF2-40B4-BE49-F238E27FC236}">
                  <a16:creationId xmlns:a16="http://schemas.microsoft.com/office/drawing/2014/main" id="{191F2474-89F7-7419-2596-9F6FFFE4BA1F}"/>
                </a:ext>
              </a:extLst>
            </p:cNvPr>
            <p:cNvSpPr>
              <a:spLocks noChangeShapeType="1"/>
            </p:cNvSpPr>
            <p:nvPr/>
          </p:nvSpPr>
          <p:spPr bwMode="auto">
            <a:xfrm rot="16200000">
              <a:off x="82031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5" name="Rectangle 10">
              <a:extLst>
                <a:ext uri="{FF2B5EF4-FFF2-40B4-BE49-F238E27FC236}">
                  <a16:creationId xmlns:a16="http://schemas.microsoft.com/office/drawing/2014/main" id="{B9D19DE2-600D-EAE3-C159-8083B485EA33}"/>
                </a:ext>
              </a:extLst>
            </p:cNvPr>
            <p:cNvSpPr>
              <a:spLocks noChangeArrowheads="1"/>
            </p:cNvSpPr>
            <p:nvPr/>
          </p:nvSpPr>
          <p:spPr bwMode="auto">
            <a:xfrm>
              <a:off x="8201688" y="4395458"/>
              <a:ext cx="92974"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8</a:t>
              </a:r>
            </a:p>
          </p:txBody>
        </p:sp>
        <p:sp>
          <p:nvSpPr>
            <p:cNvPr id="46" name="Line 22">
              <a:extLst>
                <a:ext uri="{FF2B5EF4-FFF2-40B4-BE49-F238E27FC236}">
                  <a16:creationId xmlns:a16="http://schemas.microsoft.com/office/drawing/2014/main" id="{3E98F838-94AC-A77B-23EF-EC7B7020CB52}"/>
                </a:ext>
              </a:extLst>
            </p:cNvPr>
            <p:cNvSpPr>
              <a:spLocks noChangeShapeType="1"/>
            </p:cNvSpPr>
            <p:nvPr/>
          </p:nvSpPr>
          <p:spPr bwMode="auto">
            <a:xfrm rot="16200000">
              <a:off x="84448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7" name="Rectangle 10">
              <a:extLst>
                <a:ext uri="{FF2B5EF4-FFF2-40B4-BE49-F238E27FC236}">
                  <a16:creationId xmlns:a16="http://schemas.microsoft.com/office/drawing/2014/main" id="{4864FCC3-3C26-B78D-B5E4-E06EDE4E058D}"/>
                </a:ext>
              </a:extLst>
            </p:cNvPr>
            <p:cNvSpPr>
              <a:spLocks noChangeArrowheads="1"/>
            </p:cNvSpPr>
            <p:nvPr/>
          </p:nvSpPr>
          <p:spPr bwMode="auto">
            <a:xfrm>
              <a:off x="83968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10</a:t>
              </a:r>
            </a:p>
          </p:txBody>
        </p:sp>
        <p:sp>
          <p:nvSpPr>
            <p:cNvPr id="48" name="Line 22">
              <a:extLst>
                <a:ext uri="{FF2B5EF4-FFF2-40B4-BE49-F238E27FC236}">
                  <a16:creationId xmlns:a16="http://schemas.microsoft.com/office/drawing/2014/main" id="{3EE8DA4F-66FD-3E21-401B-B26F359EF0A5}"/>
                </a:ext>
              </a:extLst>
            </p:cNvPr>
            <p:cNvSpPr>
              <a:spLocks noChangeShapeType="1"/>
            </p:cNvSpPr>
            <p:nvPr/>
          </p:nvSpPr>
          <p:spPr bwMode="auto">
            <a:xfrm rot="16200000">
              <a:off x="86864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49" name="Rectangle 10">
              <a:extLst>
                <a:ext uri="{FF2B5EF4-FFF2-40B4-BE49-F238E27FC236}">
                  <a16:creationId xmlns:a16="http://schemas.microsoft.com/office/drawing/2014/main" id="{4FB62025-D7F0-6FD9-A2E3-BE19E17B8F3D}"/>
                </a:ext>
              </a:extLst>
            </p:cNvPr>
            <p:cNvSpPr>
              <a:spLocks noChangeArrowheads="1"/>
            </p:cNvSpPr>
            <p:nvPr/>
          </p:nvSpPr>
          <p:spPr bwMode="auto">
            <a:xfrm>
              <a:off x="86385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12</a:t>
              </a:r>
            </a:p>
          </p:txBody>
        </p:sp>
        <p:sp>
          <p:nvSpPr>
            <p:cNvPr id="50" name="Line 22">
              <a:extLst>
                <a:ext uri="{FF2B5EF4-FFF2-40B4-BE49-F238E27FC236}">
                  <a16:creationId xmlns:a16="http://schemas.microsoft.com/office/drawing/2014/main" id="{BF28AF17-E2EC-F188-152A-7C0F4D6A4D64}"/>
                </a:ext>
              </a:extLst>
            </p:cNvPr>
            <p:cNvSpPr>
              <a:spLocks noChangeShapeType="1"/>
            </p:cNvSpPr>
            <p:nvPr/>
          </p:nvSpPr>
          <p:spPr bwMode="auto">
            <a:xfrm rot="16200000">
              <a:off x="89281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1" name="Rectangle 10">
              <a:extLst>
                <a:ext uri="{FF2B5EF4-FFF2-40B4-BE49-F238E27FC236}">
                  <a16:creationId xmlns:a16="http://schemas.microsoft.com/office/drawing/2014/main" id="{340D3114-BB50-39E9-3EC6-9521AD8588FF}"/>
                </a:ext>
              </a:extLst>
            </p:cNvPr>
            <p:cNvSpPr>
              <a:spLocks noChangeArrowheads="1"/>
            </p:cNvSpPr>
            <p:nvPr/>
          </p:nvSpPr>
          <p:spPr bwMode="auto">
            <a:xfrm>
              <a:off x="88801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14</a:t>
              </a:r>
            </a:p>
          </p:txBody>
        </p:sp>
        <p:sp>
          <p:nvSpPr>
            <p:cNvPr id="52" name="Line 22">
              <a:extLst>
                <a:ext uri="{FF2B5EF4-FFF2-40B4-BE49-F238E27FC236}">
                  <a16:creationId xmlns:a16="http://schemas.microsoft.com/office/drawing/2014/main" id="{E6EC93E9-20CF-4F30-81FE-E0D6E8152D55}"/>
                </a:ext>
              </a:extLst>
            </p:cNvPr>
            <p:cNvSpPr>
              <a:spLocks noChangeShapeType="1"/>
            </p:cNvSpPr>
            <p:nvPr/>
          </p:nvSpPr>
          <p:spPr bwMode="auto">
            <a:xfrm rot="16200000">
              <a:off x="91697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3" name="Rectangle 10">
              <a:extLst>
                <a:ext uri="{FF2B5EF4-FFF2-40B4-BE49-F238E27FC236}">
                  <a16:creationId xmlns:a16="http://schemas.microsoft.com/office/drawing/2014/main" id="{1D95FA6F-C4C8-62AC-A431-70301F6F7F52}"/>
                </a:ext>
              </a:extLst>
            </p:cNvPr>
            <p:cNvSpPr>
              <a:spLocks noChangeArrowheads="1"/>
            </p:cNvSpPr>
            <p:nvPr/>
          </p:nvSpPr>
          <p:spPr bwMode="auto">
            <a:xfrm>
              <a:off x="91218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16</a:t>
              </a:r>
            </a:p>
          </p:txBody>
        </p:sp>
        <p:sp>
          <p:nvSpPr>
            <p:cNvPr id="54" name="Line 22">
              <a:extLst>
                <a:ext uri="{FF2B5EF4-FFF2-40B4-BE49-F238E27FC236}">
                  <a16:creationId xmlns:a16="http://schemas.microsoft.com/office/drawing/2014/main" id="{739ED218-753E-A012-0446-E11C7443D699}"/>
                </a:ext>
              </a:extLst>
            </p:cNvPr>
            <p:cNvSpPr>
              <a:spLocks noChangeShapeType="1"/>
            </p:cNvSpPr>
            <p:nvPr/>
          </p:nvSpPr>
          <p:spPr bwMode="auto">
            <a:xfrm rot="16200000">
              <a:off x="94114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5" name="Rectangle 10">
              <a:extLst>
                <a:ext uri="{FF2B5EF4-FFF2-40B4-BE49-F238E27FC236}">
                  <a16:creationId xmlns:a16="http://schemas.microsoft.com/office/drawing/2014/main" id="{27F0BFFD-9392-1E0C-6475-E1AAD6EAD178}"/>
                </a:ext>
              </a:extLst>
            </p:cNvPr>
            <p:cNvSpPr>
              <a:spLocks noChangeArrowheads="1"/>
            </p:cNvSpPr>
            <p:nvPr/>
          </p:nvSpPr>
          <p:spPr bwMode="auto">
            <a:xfrm>
              <a:off x="93634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18</a:t>
              </a:r>
            </a:p>
          </p:txBody>
        </p:sp>
        <p:sp>
          <p:nvSpPr>
            <p:cNvPr id="56" name="Line 22">
              <a:extLst>
                <a:ext uri="{FF2B5EF4-FFF2-40B4-BE49-F238E27FC236}">
                  <a16:creationId xmlns:a16="http://schemas.microsoft.com/office/drawing/2014/main" id="{4FA626A2-B128-3F79-3260-05B47AECDF66}"/>
                </a:ext>
              </a:extLst>
            </p:cNvPr>
            <p:cNvSpPr>
              <a:spLocks noChangeShapeType="1"/>
            </p:cNvSpPr>
            <p:nvPr/>
          </p:nvSpPr>
          <p:spPr bwMode="auto">
            <a:xfrm rot="16200000">
              <a:off x="96530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7" name="Rectangle 10">
              <a:extLst>
                <a:ext uri="{FF2B5EF4-FFF2-40B4-BE49-F238E27FC236}">
                  <a16:creationId xmlns:a16="http://schemas.microsoft.com/office/drawing/2014/main" id="{C4603664-BDB2-70EE-A966-0ECE9D87CA24}"/>
                </a:ext>
              </a:extLst>
            </p:cNvPr>
            <p:cNvSpPr>
              <a:spLocks noChangeArrowheads="1"/>
            </p:cNvSpPr>
            <p:nvPr/>
          </p:nvSpPr>
          <p:spPr bwMode="auto">
            <a:xfrm>
              <a:off x="9605102"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20</a:t>
              </a:r>
            </a:p>
          </p:txBody>
        </p:sp>
        <p:sp>
          <p:nvSpPr>
            <p:cNvPr id="58" name="Line 22">
              <a:extLst>
                <a:ext uri="{FF2B5EF4-FFF2-40B4-BE49-F238E27FC236}">
                  <a16:creationId xmlns:a16="http://schemas.microsoft.com/office/drawing/2014/main" id="{18EC6F7D-588B-EFC4-EE7E-F8CD3A336B1C}"/>
                </a:ext>
              </a:extLst>
            </p:cNvPr>
            <p:cNvSpPr>
              <a:spLocks noChangeShapeType="1"/>
            </p:cNvSpPr>
            <p:nvPr/>
          </p:nvSpPr>
          <p:spPr bwMode="auto">
            <a:xfrm rot="16200000">
              <a:off x="101363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9" name="Rectangle 10">
              <a:extLst>
                <a:ext uri="{FF2B5EF4-FFF2-40B4-BE49-F238E27FC236}">
                  <a16:creationId xmlns:a16="http://schemas.microsoft.com/office/drawing/2014/main" id="{1873137C-F907-98D0-2891-5508498E8818}"/>
                </a:ext>
              </a:extLst>
            </p:cNvPr>
            <p:cNvSpPr>
              <a:spLocks noChangeArrowheads="1"/>
            </p:cNvSpPr>
            <p:nvPr/>
          </p:nvSpPr>
          <p:spPr bwMode="auto">
            <a:xfrm>
              <a:off x="100884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24</a:t>
              </a:r>
            </a:p>
          </p:txBody>
        </p:sp>
        <p:sp>
          <p:nvSpPr>
            <p:cNvPr id="60" name="Line 22">
              <a:extLst>
                <a:ext uri="{FF2B5EF4-FFF2-40B4-BE49-F238E27FC236}">
                  <a16:creationId xmlns:a16="http://schemas.microsoft.com/office/drawing/2014/main" id="{AD4462B8-C2FC-8FC4-0944-944921FDE536}"/>
                </a:ext>
              </a:extLst>
            </p:cNvPr>
            <p:cNvSpPr>
              <a:spLocks noChangeShapeType="1"/>
            </p:cNvSpPr>
            <p:nvPr/>
          </p:nvSpPr>
          <p:spPr bwMode="auto">
            <a:xfrm rot="16200000">
              <a:off x="1061967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1" name="Rectangle 10">
              <a:extLst>
                <a:ext uri="{FF2B5EF4-FFF2-40B4-BE49-F238E27FC236}">
                  <a16:creationId xmlns:a16="http://schemas.microsoft.com/office/drawing/2014/main" id="{DDB14379-864C-E4B4-27F6-6A171988E98D}"/>
                </a:ext>
              </a:extLst>
            </p:cNvPr>
            <p:cNvSpPr>
              <a:spLocks noChangeArrowheads="1"/>
            </p:cNvSpPr>
            <p:nvPr/>
          </p:nvSpPr>
          <p:spPr bwMode="auto">
            <a:xfrm>
              <a:off x="1057170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28</a:t>
              </a:r>
            </a:p>
          </p:txBody>
        </p:sp>
        <p:sp>
          <p:nvSpPr>
            <p:cNvPr id="62" name="Line 22">
              <a:extLst>
                <a:ext uri="{FF2B5EF4-FFF2-40B4-BE49-F238E27FC236}">
                  <a16:creationId xmlns:a16="http://schemas.microsoft.com/office/drawing/2014/main" id="{CEFD0401-E593-BE19-B8B7-EA4F62FA454F}"/>
                </a:ext>
              </a:extLst>
            </p:cNvPr>
            <p:cNvSpPr>
              <a:spLocks noChangeShapeType="1"/>
            </p:cNvSpPr>
            <p:nvPr/>
          </p:nvSpPr>
          <p:spPr bwMode="auto">
            <a:xfrm rot="16200000">
              <a:off x="108613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3" name="Rectangle 10">
              <a:extLst>
                <a:ext uri="{FF2B5EF4-FFF2-40B4-BE49-F238E27FC236}">
                  <a16:creationId xmlns:a16="http://schemas.microsoft.com/office/drawing/2014/main" id="{0621C29C-90EC-7788-6E13-3792715FA238}"/>
                </a:ext>
              </a:extLst>
            </p:cNvPr>
            <p:cNvSpPr>
              <a:spLocks noChangeArrowheads="1"/>
            </p:cNvSpPr>
            <p:nvPr/>
          </p:nvSpPr>
          <p:spPr bwMode="auto">
            <a:xfrm>
              <a:off x="108133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30</a:t>
              </a:r>
            </a:p>
          </p:txBody>
        </p:sp>
        <p:sp>
          <p:nvSpPr>
            <p:cNvPr id="64" name="Line 22">
              <a:extLst>
                <a:ext uri="{FF2B5EF4-FFF2-40B4-BE49-F238E27FC236}">
                  <a16:creationId xmlns:a16="http://schemas.microsoft.com/office/drawing/2014/main" id="{2C0D9A2A-8AC6-C948-3D94-1A1AC29288BB}"/>
                </a:ext>
              </a:extLst>
            </p:cNvPr>
            <p:cNvSpPr>
              <a:spLocks noChangeShapeType="1"/>
            </p:cNvSpPr>
            <p:nvPr/>
          </p:nvSpPr>
          <p:spPr bwMode="auto">
            <a:xfrm rot="16200000">
              <a:off x="103780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5" name="Rectangle 10">
              <a:extLst>
                <a:ext uri="{FF2B5EF4-FFF2-40B4-BE49-F238E27FC236}">
                  <a16:creationId xmlns:a16="http://schemas.microsoft.com/office/drawing/2014/main" id="{1B0C049C-7CE4-B030-EA07-ACD1F1196ABE}"/>
                </a:ext>
              </a:extLst>
            </p:cNvPr>
            <p:cNvSpPr>
              <a:spLocks noChangeArrowheads="1"/>
            </p:cNvSpPr>
            <p:nvPr/>
          </p:nvSpPr>
          <p:spPr bwMode="auto">
            <a:xfrm>
              <a:off x="103300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26</a:t>
              </a:r>
            </a:p>
          </p:txBody>
        </p:sp>
        <p:sp>
          <p:nvSpPr>
            <p:cNvPr id="66" name="Line 22">
              <a:extLst>
                <a:ext uri="{FF2B5EF4-FFF2-40B4-BE49-F238E27FC236}">
                  <a16:creationId xmlns:a16="http://schemas.microsoft.com/office/drawing/2014/main" id="{8C71EBBC-A74D-33C7-FA9D-E20F03591BAC}"/>
                </a:ext>
              </a:extLst>
            </p:cNvPr>
            <p:cNvSpPr>
              <a:spLocks noChangeShapeType="1"/>
            </p:cNvSpPr>
            <p:nvPr/>
          </p:nvSpPr>
          <p:spPr bwMode="auto">
            <a:xfrm rot="16200000">
              <a:off x="9894725" y="4442840"/>
              <a:ext cx="90000" cy="0"/>
            </a:xfrm>
            <a:prstGeom prst="line">
              <a:avLst/>
            </a:prstGeom>
            <a:noFill/>
            <a:ln w="12700" cap="sq">
              <a:solidFill>
                <a:schemeClr val="bg1"/>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7" name="Rectangle 10">
              <a:extLst>
                <a:ext uri="{FF2B5EF4-FFF2-40B4-BE49-F238E27FC236}">
                  <a16:creationId xmlns:a16="http://schemas.microsoft.com/office/drawing/2014/main" id="{5ADCE812-2443-1D97-70F6-910CD5FD7CAA}"/>
                </a:ext>
              </a:extLst>
            </p:cNvPr>
            <p:cNvSpPr>
              <a:spLocks noChangeArrowheads="1"/>
            </p:cNvSpPr>
            <p:nvPr/>
          </p:nvSpPr>
          <p:spPr bwMode="auto">
            <a:xfrm>
              <a:off x="9846751" y="4395458"/>
              <a:ext cx="185948" cy="3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22</a:t>
              </a:r>
            </a:p>
          </p:txBody>
        </p:sp>
        <p:grpSp>
          <p:nvGrpSpPr>
            <p:cNvPr id="215" name="Group 214">
              <a:extLst>
                <a:ext uri="{FF2B5EF4-FFF2-40B4-BE49-F238E27FC236}">
                  <a16:creationId xmlns:a16="http://schemas.microsoft.com/office/drawing/2014/main" id="{37E9C19B-1DC9-02B7-906F-288773742F88}"/>
                </a:ext>
              </a:extLst>
            </p:cNvPr>
            <p:cNvGrpSpPr/>
            <p:nvPr/>
          </p:nvGrpSpPr>
          <p:grpSpPr>
            <a:xfrm>
              <a:off x="8957649" y="3415764"/>
              <a:ext cx="234950" cy="0"/>
              <a:chOff x="8228013" y="10385425"/>
              <a:chExt cx="234950" cy="0"/>
            </a:xfrm>
          </p:grpSpPr>
          <p:sp>
            <p:nvSpPr>
              <p:cNvPr id="169" name="Line 97">
                <a:extLst>
                  <a:ext uri="{FF2B5EF4-FFF2-40B4-BE49-F238E27FC236}">
                    <a16:creationId xmlns:a16="http://schemas.microsoft.com/office/drawing/2014/main" id="{FDCEC45B-5E92-6081-A3A2-AF3842AC90E9}"/>
                  </a:ext>
                </a:extLst>
              </p:cNvPr>
              <p:cNvSpPr>
                <a:spLocks noChangeShapeType="1"/>
              </p:cNvSpPr>
              <p:nvPr/>
            </p:nvSpPr>
            <p:spPr bwMode="auto">
              <a:xfrm flipH="1">
                <a:off x="8228013" y="10385425"/>
                <a:ext cx="88900" cy="0"/>
              </a:xfrm>
              <a:prstGeom prst="line">
                <a:avLst/>
              </a:prstGeom>
              <a:noFill/>
              <a:ln w="63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Line 99">
                <a:extLst>
                  <a:ext uri="{FF2B5EF4-FFF2-40B4-BE49-F238E27FC236}">
                    <a16:creationId xmlns:a16="http://schemas.microsoft.com/office/drawing/2014/main" id="{ACC177D0-A55B-841F-371F-8D716209433C}"/>
                  </a:ext>
                </a:extLst>
              </p:cNvPr>
              <p:cNvSpPr>
                <a:spLocks noChangeShapeType="1"/>
              </p:cNvSpPr>
              <p:nvPr/>
            </p:nvSpPr>
            <p:spPr bwMode="auto">
              <a:xfrm flipH="1">
                <a:off x="8370888" y="10385425"/>
                <a:ext cx="92075" cy="0"/>
              </a:xfrm>
              <a:prstGeom prst="line">
                <a:avLst/>
              </a:prstGeom>
              <a:noFill/>
              <a:ln w="63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4" name="Group 213">
              <a:extLst>
                <a:ext uri="{FF2B5EF4-FFF2-40B4-BE49-F238E27FC236}">
                  <a16:creationId xmlns:a16="http://schemas.microsoft.com/office/drawing/2014/main" id="{7BC671A9-D87D-804F-D031-8DDFB9743915}"/>
                </a:ext>
              </a:extLst>
            </p:cNvPr>
            <p:cNvGrpSpPr/>
            <p:nvPr/>
          </p:nvGrpSpPr>
          <p:grpSpPr>
            <a:xfrm>
              <a:off x="7241561" y="1469489"/>
              <a:ext cx="3808413" cy="2924175"/>
              <a:chOff x="6511925" y="8439150"/>
              <a:chExt cx="3808413" cy="2924175"/>
            </a:xfrm>
          </p:grpSpPr>
          <p:sp>
            <p:nvSpPr>
              <p:cNvPr id="182" name="Freeform 110">
                <a:extLst>
                  <a:ext uri="{FF2B5EF4-FFF2-40B4-BE49-F238E27FC236}">
                    <a16:creationId xmlns:a16="http://schemas.microsoft.com/office/drawing/2014/main" id="{E9306FF3-8C4F-3647-D711-F4ED496DE314}"/>
                  </a:ext>
                </a:extLst>
              </p:cNvPr>
              <p:cNvSpPr>
                <a:spLocks/>
              </p:cNvSpPr>
              <p:nvPr/>
            </p:nvSpPr>
            <p:spPr bwMode="auto">
              <a:xfrm>
                <a:off x="6553200" y="8483600"/>
                <a:ext cx="3767138" cy="2879725"/>
              </a:xfrm>
              <a:custGeom>
                <a:avLst/>
                <a:gdLst>
                  <a:gd name="T0" fmla="*/ 58 w 2373"/>
                  <a:gd name="T1" fmla="*/ 0 h 1814"/>
                  <a:gd name="T2" fmla="*/ 62 w 2373"/>
                  <a:gd name="T3" fmla="*/ 30 h 1814"/>
                  <a:gd name="T4" fmla="*/ 78 w 2373"/>
                  <a:gd name="T5" fmla="*/ 66 h 1814"/>
                  <a:gd name="T6" fmla="*/ 106 w 2373"/>
                  <a:gd name="T7" fmla="*/ 104 h 1814"/>
                  <a:gd name="T8" fmla="*/ 160 w 2373"/>
                  <a:gd name="T9" fmla="*/ 134 h 1814"/>
                  <a:gd name="T10" fmla="*/ 166 w 2373"/>
                  <a:gd name="T11" fmla="*/ 170 h 1814"/>
                  <a:gd name="T12" fmla="*/ 196 w 2373"/>
                  <a:gd name="T13" fmla="*/ 206 h 1814"/>
                  <a:gd name="T14" fmla="*/ 200 w 2373"/>
                  <a:gd name="T15" fmla="*/ 242 h 1814"/>
                  <a:gd name="T16" fmla="*/ 216 w 2373"/>
                  <a:gd name="T17" fmla="*/ 280 h 1814"/>
                  <a:gd name="T18" fmla="*/ 232 w 2373"/>
                  <a:gd name="T19" fmla="*/ 348 h 1814"/>
                  <a:gd name="T20" fmla="*/ 290 w 2373"/>
                  <a:gd name="T21" fmla="*/ 384 h 1814"/>
                  <a:gd name="T22" fmla="*/ 308 w 2373"/>
                  <a:gd name="T23" fmla="*/ 420 h 1814"/>
                  <a:gd name="T24" fmla="*/ 316 w 2373"/>
                  <a:gd name="T25" fmla="*/ 456 h 1814"/>
                  <a:gd name="T26" fmla="*/ 322 w 2373"/>
                  <a:gd name="T27" fmla="*/ 492 h 1814"/>
                  <a:gd name="T28" fmla="*/ 406 w 2373"/>
                  <a:gd name="T29" fmla="*/ 530 h 1814"/>
                  <a:gd name="T30" fmla="*/ 416 w 2373"/>
                  <a:gd name="T31" fmla="*/ 568 h 1814"/>
                  <a:gd name="T32" fmla="*/ 422 w 2373"/>
                  <a:gd name="T33" fmla="*/ 598 h 1814"/>
                  <a:gd name="T34" fmla="*/ 426 w 2373"/>
                  <a:gd name="T35" fmla="*/ 678 h 1814"/>
                  <a:gd name="T36" fmla="*/ 430 w 2373"/>
                  <a:gd name="T37" fmla="*/ 750 h 1814"/>
                  <a:gd name="T38" fmla="*/ 492 w 2373"/>
                  <a:gd name="T39" fmla="*/ 786 h 1814"/>
                  <a:gd name="T40" fmla="*/ 506 w 2373"/>
                  <a:gd name="T41" fmla="*/ 824 h 1814"/>
                  <a:gd name="T42" fmla="*/ 520 w 2373"/>
                  <a:gd name="T43" fmla="*/ 860 h 1814"/>
                  <a:gd name="T44" fmla="*/ 578 w 2373"/>
                  <a:gd name="T45" fmla="*/ 932 h 1814"/>
                  <a:gd name="T46" fmla="*/ 616 w 2373"/>
                  <a:gd name="T47" fmla="*/ 968 h 1814"/>
                  <a:gd name="T48" fmla="*/ 626 w 2373"/>
                  <a:gd name="T49" fmla="*/ 1006 h 1814"/>
                  <a:gd name="T50" fmla="*/ 654 w 2373"/>
                  <a:gd name="T51" fmla="*/ 1044 h 1814"/>
                  <a:gd name="T52" fmla="*/ 825 w 2373"/>
                  <a:gd name="T53" fmla="*/ 1080 h 1814"/>
                  <a:gd name="T54" fmla="*/ 843 w 2373"/>
                  <a:gd name="T55" fmla="*/ 1116 h 1814"/>
                  <a:gd name="T56" fmla="*/ 1001 w 2373"/>
                  <a:gd name="T57" fmla="*/ 1152 h 1814"/>
                  <a:gd name="T58" fmla="*/ 1205 w 2373"/>
                  <a:gd name="T59" fmla="*/ 1188 h 1814"/>
                  <a:gd name="T60" fmla="*/ 1213 w 2373"/>
                  <a:gd name="T61" fmla="*/ 1228 h 1814"/>
                  <a:gd name="T62" fmla="*/ 1311 w 2373"/>
                  <a:gd name="T63" fmla="*/ 1268 h 1814"/>
                  <a:gd name="T64" fmla="*/ 1315 w 2373"/>
                  <a:gd name="T65" fmla="*/ 1312 h 1814"/>
                  <a:gd name="T66" fmla="*/ 1475 w 2373"/>
                  <a:gd name="T67" fmla="*/ 1352 h 1814"/>
                  <a:gd name="T68" fmla="*/ 2373 w 2373"/>
                  <a:gd name="T69" fmla="*/ 141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3" h="1814">
                    <a:moveTo>
                      <a:pt x="0" y="0"/>
                    </a:moveTo>
                    <a:lnTo>
                      <a:pt x="58" y="0"/>
                    </a:lnTo>
                    <a:lnTo>
                      <a:pt x="58" y="30"/>
                    </a:lnTo>
                    <a:lnTo>
                      <a:pt x="62" y="30"/>
                    </a:lnTo>
                    <a:lnTo>
                      <a:pt x="62" y="66"/>
                    </a:lnTo>
                    <a:lnTo>
                      <a:pt x="78" y="66"/>
                    </a:lnTo>
                    <a:lnTo>
                      <a:pt x="78" y="104"/>
                    </a:lnTo>
                    <a:lnTo>
                      <a:pt x="106" y="104"/>
                    </a:lnTo>
                    <a:lnTo>
                      <a:pt x="106" y="134"/>
                    </a:lnTo>
                    <a:lnTo>
                      <a:pt x="160" y="134"/>
                    </a:lnTo>
                    <a:lnTo>
                      <a:pt x="160" y="170"/>
                    </a:lnTo>
                    <a:lnTo>
                      <a:pt x="166" y="170"/>
                    </a:lnTo>
                    <a:lnTo>
                      <a:pt x="166" y="206"/>
                    </a:lnTo>
                    <a:lnTo>
                      <a:pt x="196" y="206"/>
                    </a:lnTo>
                    <a:lnTo>
                      <a:pt x="196" y="242"/>
                    </a:lnTo>
                    <a:lnTo>
                      <a:pt x="200" y="242"/>
                    </a:lnTo>
                    <a:lnTo>
                      <a:pt x="200" y="280"/>
                    </a:lnTo>
                    <a:lnTo>
                      <a:pt x="216" y="280"/>
                    </a:lnTo>
                    <a:lnTo>
                      <a:pt x="216" y="348"/>
                    </a:lnTo>
                    <a:lnTo>
                      <a:pt x="232" y="348"/>
                    </a:lnTo>
                    <a:lnTo>
                      <a:pt x="232" y="384"/>
                    </a:lnTo>
                    <a:lnTo>
                      <a:pt x="290" y="384"/>
                    </a:lnTo>
                    <a:lnTo>
                      <a:pt x="290" y="420"/>
                    </a:lnTo>
                    <a:lnTo>
                      <a:pt x="308" y="420"/>
                    </a:lnTo>
                    <a:lnTo>
                      <a:pt x="308" y="456"/>
                    </a:lnTo>
                    <a:lnTo>
                      <a:pt x="316" y="456"/>
                    </a:lnTo>
                    <a:lnTo>
                      <a:pt x="316" y="492"/>
                    </a:lnTo>
                    <a:lnTo>
                      <a:pt x="322" y="492"/>
                    </a:lnTo>
                    <a:lnTo>
                      <a:pt x="322" y="530"/>
                    </a:lnTo>
                    <a:lnTo>
                      <a:pt x="406" y="530"/>
                    </a:lnTo>
                    <a:lnTo>
                      <a:pt x="406" y="568"/>
                    </a:lnTo>
                    <a:lnTo>
                      <a:pt x="416" y="568"/>
                    </a:lnTo>
                    <a:lnTo>
                      <a:pt x="416" y="598"/>
                    </a:lnTo>
                    <a:lnTo>
                      <a:pt x="422" y="598"/>
                    </a:lnTo>
                    <a:lnTo>
                      <a:pt x="422" y="678"/>
                    </a:lnTo>
                    <a:lnTo>
                      <a:pt x="426" y="678"/>
                    </a:lnTo>
                    <a:lnTo>
                      <a:pt x="426" y="750"/>
                    </a:lnTo>
                    <a:lnTo>
                      <a:pt x="430" y="750"/>
                    </a:lnTo>
                    <a:lnTo>
                      <a:pt x="430" y="786"/>
                    </a:lnTo>
                    <a:lnTo>
                      <a:pt x="492" y="786"/>
                    </a:lnTo>
                    <a:lnTo>
                      <a:pt x="492" y="824"/>
                    </a:lnTo>
                    <a:lnTo>
                      <a:pt x="506" y="824"/>
                    </a:lnTo>
                    <a:lnTo>
                      <a:pt x="506" y="860"/>
                    </a:lnTo>
                    <a:lnTo>
                      <a:pt x="520" y="860"/>
                    </a:lnTo>
                    <a:lnTo>
                      <a:pt x="520" y="932"/>
                    </a:lnTo>
                    <a:lnTo>
                      <a:pt x="578" y="932"/>
                    </a:lnTo>
                    <a:lnTo>
                      <a:pt x="578" y="968"/>
                    </a:lnTo>
                    <a:lnTo>
                      <a:pt x="616" y="968"/>
                    </a:lnTo>
                    <a:lnTo>
                      <a:pt x="616" y="1006"/>
                    </a:lnTo>
                    <a:lnTo>
                      <a:pt x="626" y="1006"/>
                    </a:lnTo>
                    <a:lnTo>
                      <a:pt x="626" y="1044"/>
                    </a:lnTo>
                    <a:lnTo>
                      <a:pt x="654" y="1044"/>
                    </a:lnTo>
                    <a:lnTo>
                      <a:pt x="654" y="1080"/>
                    </a:lnTo>
                    <a:lnTo>
                      <a:pt x="825" y="1080"/>
                    </a:lnTo>
                    <a:lnTo>
                      <a:pt x="825" y="1116"/>
                    </a:lnTo>
                    <a:lnTo>
                      <a:pt x="843" y="1116"/>
                    </a:lnTo>
                    <a:lnTo>
                      <a:pt x="843" y="1152"/>
                    </a:lnTo>
                    <a:lnTo>
                      <a:pt x="1001" y="1152"/>
                    </a:lnTo>
                    <a:lnTo>
                      <a:pt x="1001" y="1188"/>
                    </a:lnTo>
                    <a:lnTo>
                      <a:pt x="1205" y="1188"/>
                    </a:lnTo>
                    <a:lnTo>
                      <a:pt x="1205" y="1228"/>
                    </a:lnTo>
                    <a:lnTo>
                      <a:pt x="1213" y="1228"/>
                    </a:lnTo>
                    <a:lnTo>
                      <a:pt x="1213" y="1268"/>
                    </a:lnTo>
                    <a:lnTo>
                      <a:pt x="1311" y="1268"/>
                    </a:lnTo>
                    <a:lnTo>
                      <a:pt x="1311" y="1312"/>
                    </a:lnTo>
                    <a:lnTo>
                      <a:pt x="1315" y="1312"/>
                    </a:lnTo>
                    <a:lnTo>
                      <a:pt x="1315" y="1352"/>
                    </a:lnTo>
                    <a:lnTo>
                      <a:pt x="1475" y="1352"/>
                    </a:lnTo>
                    <a:lnTo>
                      <a:pt x="1475" y="1410"/>
                    </a:lnTo>
                    <a:lnTo>
                      <a:pt x="2373" y="1410"/>
                    </a:lnTo>
                    <a:lnTo>
                      <a:pt x="2373" y="1814"/>
                    </a:lnTo>
                  </a:path>
                </a:pathLst>
              </a:custGeom>
              <a:noFill/>
              <a:ln w="19050" cap="flat">
                <a:solidFill>
                  <a:srgbClr val="92D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3" name="Line 111">
                <a:extLst>
                  <a:ext uri="{FF2B5EF4-FFF2-40B4-BE49-F238E27FC236}">
                    <a16:creationId xmlns:a16="http://schemas.microsoft.com/office/drawing/2014/main" id="{F37C83AE-0D49-E233-EB31-A5810405DE6D}"/>
                  </a:ext>
                </a:extLst>
              </p:cNvPr>
              <p:cNvSpPr>
                <a:spLocks noChangeShapeType="1"/>
              </p:cNvSpPr>
              <p:nvPr/>
            </p:nvSpPr>
            <p:spPr bwMode="auto">
              <a:xfrm>
                <a:off x="6556375" y="8439150"/>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4" name="Line 112">
                <a:extLst>
                  <a:ext uri="{FF2B5EF4-FFF2-40B4-BE49-F238E27FC236}">
                    <a16:creationId xmlns:a16="http://schemas.microsoft.com/office/drawing/2014/main" id="{81F05C60-2C16-C4DF-286B-36020DFEAC75}"/>
                  </a:ext>
                </a:extLst>
              </p:cNvPr>
              <p:cNvSpPr>
                <a:spLocks noChangeShapeType="1"/>
              </p:cNvSpPr>
              <p:nvPr/>
            </p:nvSpPr>
            <p:spPr bwMode="auto">
              <a:xfrm flipH="1">
                <a:off x="6511925" y="8483600"/>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5" name="Line 113">
                <a:extLst>
                  <a:ext uri="{FF2B5EF4-FFF2-40B4-BE49-F238E27FC236}">
                    <a16:creationId xmlns:a16="http://schemas.microsoft.com/office/drawing/2014/main" id="{7B0CD059-33CE-27EE-48A0-2E74E3E3A822}"/>
                  </a:ext>
                </a:extLst>
              </p:cNvPr>
              <p:cNvSpPr>
                <a:spLocks noChangeShapeType="1"/>
              </p:cNvSpPr>
              <p:nvPr/>
            </p:nvSpPr>
            <p:spPr bwMode="auto">
              <a:xfrm>
                <a:off x="6734175" y="865187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6" name="Line 114">
                <a:extLst>
                  <a:ext uri="{FF2B5EF4-FFF2-40B4-BE49-F238E27FC236}">
                    <a16:creationId xmlns:a16="http://schemas.microsoft.com/office/drawing/2014/main" id="{86FDDE99-D082-8105-1B01-41AB93271885}"/>
                  </a:ext>
                </a:extLst>
              </p:cNvPr>
              <p:cNvSpPr>
                <a:spLocks noChangeShapeType="1"/>
              </p:cNvSpPr>
              <p:nvPr/>
            </p:nvSpPr>
            <p:spPr bwMode="auto">
              <a:xfrm flipH="1">
                <a:off x="6689725" y="8696325"/>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7" name="Line 115">
                <a:extLst>
                  <a:ext uri="{FF2B5EF4-FFF2-40B4-BE49-F238E27FC236}">
                    <a16:creationId xmlns:a16="http://schemas.microsoft.com/office/drawing/2014/main" id="{BF537187-2E37-9903-533F-2E8C6D903A42}"/>
                  </a:ext>
                </a:extLst>
              </p:cNvPr>
              <p:cNvSpPr>
                <a:spLocks noChangeShapeType="1"/>
              </p:cNvSpPr>
              <p:nvPr/>
            </p:nvSpPr>
            <p:spPr bwMode="auto">
              <a:xfrm>
                <a:off x="6858000" y="8763000"/>
                <a:ext cx="0" cy="92075"/>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8" name="Line 116">
                <a:extLst>
                  <a:ext uri="{FF2B5EF4-FFF2-40B4-BE49-F238E27FC236}">
                    <a16:creationId xmlns:a16="http://schemas.microsoft.com/office/drawing/2014/main" id="{B2AFB8CB-6B25-B68E-F1EB-AB4D51405742}"/>
                  </a:ext>
                </a:extLst>
              </p:cNvPr>
              <p:cNvSpPr>
                <a:spLocks noChangeShapeType="1"/>
              </p:cNvSpPr>
              <p:nvPr/>
            </p:nvSpPr>
            <p:spPr bwMode="auto">
              <a:xfrm flipH="1">
                <a:off x="6813550" y="8810625"/>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9" name="Line 117">
                <a:extLst>
                  <a:ext uri="{FF2B5EF4-FFF2-40B4-BE49-F238E27FC236}">
                    <a16:creationId xmlns:a16="http://schemas.microsoft.com/office/drawing/2014/main" id="{317449A4-E548-7424-73E1-2F44A438AECF}"/>
                  </a:ext>
                </a:extLst>
              </p:cNvPr>
              <p:cNvSpPr>
                <a:spLocks noChangeShapeType="1"/>
              </p:cNvSpPr>
              <p:nvPr/>
            </p:nvSpPr>
            <p:spPr bwMode="auto">
              <a:xfrm>
                <a:off x="6981825" y="9048750"/>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0" name="Line 118">
                <a:extLst>
                  <a:ext uri="{FF2B5EF4-FFF2-40B4-BE49-F238E27FC236}">
                    <a16:creationId xmlns:a16="http://schemas.microsoft.com/office/drawing/2014/main" id="{196DB449-9E81-4979-C616-FD8C13179BC4}"/>
                  </a:ext>
                </a:extLst>
              </p:cNvPr>
              <p:cNvSpPr>
                <a:spLocks noChangeShapeType="1"/>
              </p:cNvSpPr>
              <p:nvPr/>
            </p:nvSpPr>
            <p:spPr bwMode="auto">
              <a:xfrm flipH="1">
                <a:off x="6937375" y="9093200"/>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1" name="Line 119">
                <a:extLst>
                  <a:ext uri="{FF2B5EF4-FFF2-40B4-BE49-F238E27FC236}">
                    <a16:creationId xmlns:a16="http://schemas.microsoft.com/office/drawing/2014/main" id="{58EFA696-4F05-3FC5-A496-BA8F2EFDD113}"/>
                  </a:ext>
                </a:extLst>
              </p:cNvPr>
              <p:cNvSpPr>
                <a:spLocks noChangeShapeType="1"/>
              </p:cNvSpPr>
              <p:nvPr/>
            </p:nvSpPr>
            <p:spPr bwMode="auto">
              <a:xfrm>
                <a:off x="8272463" y="10325100"/>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2" name="Line 120">
                <a:extLst>
                  <a:ext uri="{FF2B5EF4-FFF2-40B4-BE49-F238E27FC236}">
                    <a16:creationId xmlns:a16="http://schemas.microsoft.com/office/drawing/2014/main" id="{37E09B67-E2C3-2A79-E2AB-72D11875D2FD}"/>
                  </a:ext>
                </a:extLst>
              </p:cNvPr>
              <p:cNvSpPr>
                <a:spLocks noChangeShapeType="1"/>
              </p:cNvSpPr>
              <p:nvPr/>
            </p:nvSpPr>
            <p:spPr bwMode="auto">
              <a:xfrm flipH="1">
                <a:off x="8228013" y="10369550"/>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3" name="Line 121">
                <a:extLst>
                  <a:ext uri="{FF2B5EF4-FFF2-40B4-BE49-F238E27FC236}">
                    <a16:creationId xmlns:a16="http://schemas.microsoft.com/office/drawing/2014/main" id="{8395DAB0-0F00-9618-3F32-2F25C89CD645}"/>
                  </a:ext>
                </a:extLst>
              </p:cNvPr>
              <p:cNvSpPr>
                <a:spLocks noChangeShapeType="1"/>
              </p:cNvSpPr>
              <p:nvPr/>
            </p:nvSpPr>
            <p:spPr bwMode="auto">
              <a:xfrm>
                <a:off x="8393113" y="10325100"/>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4" name="Line 122">
                <a:extLst>
                  <a:ext uri="{FF2B5EF4-FFF2-40B4-BE49-F238E27FC236}">
                    <a16:creationId xmlns:a16="http://schemas.microsoft.com/office/drawing/2014/main" id="{D00EEDE3-67DD-0DC5-635F-A156B5E8B03F}"/>
                  </a:ext>
                </a:extLst>
              </p:cNvPr>
              <p:cNvSpPr>
                <a:spLocks noChangeShapeType="1"/>
              </p:cNvSpPr>
              <p:nvPr/>
            </p:nvSpPr>
            <p:spPr bwMode="auto">
              <a:xfrm flipH="1">
                <a:off x="8348663" y="10369550"/>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5" name="Line 123">
                <a:extLst>
                  <a:ext uri="{FF2B5EF4-FFF2-40B4-BE49-F238E27FC236}">
                    <a16:creationId xmlns:a16="http://schemas.microsoft.com/office/drawing/2014/main" id="{E6BE5C67-5FEC-E881-1AD0-6CBD3BB8AD0D}"/>
                  </a:ext>
                </a:extLst>
              </p:cNvPr>
              <p:cNvSpPr>
                <a:spLocks noChangeShapeType="1"/>
              </p:cNvSpPr>
              <p:nvPr/>
            </p:nvSpPr>
            <p:spPr bwMode="auto">
              <a:xfrm>
                <a:off x="8567738" y="10448925"/>
                <a:ext cx="0" cy="92075"/>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6" name="Line 124">
                <a:extLst>
                  <a:ext uri="{FF2B5EF4-FFF2-40B4-BE49-F238E27FC236}">
                    <a16:creationId xmlns:a16="http://schemas.microsoft.com/office/drawing/2014/main" id="{B5ED29F3-C70F-450A-B60B-6CAA12A22F27}"/>
                  </a:ext>
                </a:extLst>
              </p:cNvPr>
              <p:cNvSpPr>
                <a:spLocks noChangeShapeType="1"/>
              </p:cNvSpPr>
              <p:nvPr/>
            </p:nvSpPr>
            <p:spPr bwMode="auto">
              <a:xfrm flipH="1">
                <a:off x="8520113" y="10496550"/>
                <a:ext cx="92075"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7" name="Line 125">
                <a:extLst>
                  <a:ext uri="{FF2B5EF4-FFF2-40B4-BE49-F238E27FC236}">
                    <a16:creationId xmlns:a16="http://schemas.microsoft.com/office/drawing/2014/main" id="{8849ED6A-0E6C-92CE-484E-00115CA07528}"/>
                  </a:ext>
                </a:extLst>
              </p:cNvPr>
              <p:cNvSpPr>
                <a:spLocks noChangeShapeType="1"/>
              </p:cNvSpPr>
              <p:nvPr/>
            </p:nvSpPr>
            <p:spPr bwMode="auto">
              <a:xfrm>
                <a:off x="8640763" y="10585450"/>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8" name="Line 126">
                <a:extLst>
                  <a:ext uri="{FF2B5EF4-FFF2-40B4-BE49-F238E27FC236}">
                    <a16:creationId xmlns:a16="http://schemas.microsoft.com/office/drawing/2014/main" id="{8B9EB604-10ED-677F-7F0D-202DBCA26CE0}"/>
                  </a:ext>
                </a:extLst>
              </p:cNvPr>
              <p:cNvSpPr>
                <a:spLocks noChangeShapeType="1"/>
              </p:cNvSpPr>
              <p:nvPr/>
            </p:nvSpPr>
            <p:spPr bwMode="auto">
              <a:xfrm flipH="1">
                <a:off x="8596313" y="10629900"/>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9" name="Line 127">
                <a:extLst>
                  <a:ext uri="{FF2B5EF4-FFF2-40B4-BE49-F238E27FC236}">
                    <a16:creationId xmlns:a16="http://schemas.microsoft.com/office/drawing/2014/main" id="{E8A9C6E2-CC68-EF69-04EA-032AFCEA39E8}"/>
                  </a:ext>
                </a:extLst>
              </p:cNvPr>
              <p:cNvSpPr>
                <a:spLocks noChangeShapeType="1"/>
              </p:cNvSpPr>
              <p:nvPr/>
            </p:nvSpPr>
            <p:spPr bwMode="auto">
              <a:xfrm>
                <a:off x="8894763" y="10585450"/>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0" name="Line 128">
                <a:extLst>
                  <a:ext uri="{FF2B5EF4-FFF2-40B4-BE49-F238E27FC236}">
                    <a16:creationId xmlns:a16="http://schemas.microsoft.com/office/drawing/2014/main" id="{79890C72-FAC4-3453-BC4E-E642BA673D44}"/>
                  </a:ext>
                </a:extLst>
              </p:cNvPr>
              <p:cNvSpPr>
                <a:spLocks noChangeShapeType="1"/>
              </p:cNvSpPr>
              <p:nvPr/>
            </p:nvSpPr>
            <p:spPr bwMode="auto">
              <a:xfrm flipH="1">
                <a:off x="8850313" y="10629900"/>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1" name="Line 129">
                <a:extLst>
                  <a:ext uri="{FF2B5EF4-FFF2-40B4-BE49-F238E27FC236}">
                    <a16:creationId xmlns:a16="http://schemas.microsoft.com/office/drawing/2014/main" id="{C6E9DB61-015B-62B8-C660-4F3C4CA68074}"/>
                  </a:ext>
                </a:extLst>
              </p:cNvPr>
              <p:cNvSpPr>
                <a:spLocks noChangeShapeType="1"/>
              </p:cNvSpPr>
              <p:nvPr/>
            </p:nvSpPr>
            <p:spPr bwMode="auto">
              <a:xfrm>
                <a:off x="9113838" y="1067752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2" name="Line 130">
                <a:extLst>
                  <a:ext uri="{FF2B5EF4-FFF2-40B4-BE49-F238E27FC236}">
                    <a16:creationId xmlns:a16="http://schemas.microsoft.com/office/drawing/2014/main" id="{0E63D94C-79B6-D2B4-8714-A29F31A069CF}"/>
                  </a:ext>
                </a:extLst>
              </p:cNvPr>
              <p:cNvSpPr>
                <a:spLocks noChangeShapeType="1"/>
              </p:cNvSpPr>
              <p:nvPr/>
            </p:nvSpPr>
            <p:spPr bwMode="auto">
              <a:xfrm flipH="1">
                <a:off x="9069388" y="10721975"/>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3" name="Line 131">
                <a:extLst>
                  <a:ext uri="{FF2B5EF4-FFF2-40B4-BE49-F238E27FC236}">
                    <a16:creationId xmlns:a16="http://schemas.microsoft.com/office/drawing/2014/main" id="{6EFE8ECA-83E1-0344-B7CB-762D9706196F}"/>
                  </a:ext>
                </a:extLst>
              </p:cNvPr>
              <p:cNvSpPr>
                <a:spLocks noChangeShapeType="1"/>
              </p:cNvSpPr>
              <p:nvPr/>
            </p:nvSpPr>
            <p:spPr bwMode="auto">
              <a:xfrm>
                <a:off x="9386888" y="1067752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4" name="Line 132">
                <a:extLst>
                  <a:ext uri="{FF2B5EF4-FFF2-40B4-BE49-F238E27FC236}">
                    <a16:creationId xmlns:a16="http://schemas.microsoft.com/office/drawing/2014/main" id="{116F0293-7BD8-11DF-5CBC-76DA8AFF1EA8}"/>
                  </a:ext>
                </a:extLst>
              </p:cNvPr>
              <p:cNvSpPr>
                <a:spLocks noChangeShapeType="1"/>
              </p:cNvSpPr>
              <p:nvPr/>
            </p:nvSpPr>
            <p:spPr bwMode="auto">
              <a:xfrm flipH="1">
                <a:off x="9342438" y="10721975"/>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5" name="Line 133">
                <a:extLst>
                  <a:ext uri="{FF2B5EF4-FFF2-40B4-BE49-F238E27FC236}">
                    <a16:creationId xmlns:a16="http://schemas.microsoft.com/office/drawing/2014/main" id="{9A84B785-F5C1-0F3B-D7EA-CB8C09797C1C}"/>
                  </a:ext>
                </a:extLst>
              </p:cNvPr>
              <p:cNvSpPr>
                <a:spLocks noChangeShapeType="1"/>
              </p:cNvSpPr>
              <p:nvPr/>
            </p:nvSpPr>
            <p:spPr bwMode="auto">
              <a:xfrm>
                <a:off x="9612313" y="1067752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 name="Line 134">
                <a:extLst>
                  <a:ext uri="{FF2B5EF4-FFF2-40B4-BE49-F238E27FC236}">
                    <a16:creationId xmlns:a16="http://schemas.microsoft.com/office/drawing/2014/main" id="{198EE684-C840-BB81-CBF9-CBE67E5173CA}"/>
                  </a:ext>
                </a:extLst>
              </p:cNvPr>
              <p:cNvSpPr>
                <a:spLocks noChangeShapeType="1"/>
              </p:cNvSpPr>
              <p:nvPr/>
            </p:nvSpPr>
            <p:spPr bwMode="auto">
              <a:xfrm flipH="1">
                <a:off x="9567863" y="10721975"/>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7" name="Line 135">
                <a:extLst>
                  <a:ext uri="{FF2B5EF4-FFF2-40B4-BE49-F238E27FC236}">
                    <a16:creationId xmlns:a16="http://schemas.microsoft.com/office/drawing/2014/main" id="{40B01630-7A82-DB38-7C5E-6E4ED33B5E9E}"/>
                  </a:ext>
                </a:extLst>
              </p:cNvPr>
              <p:cNvSpPr>
                <a:spLocks noChangeShapeType="1"/>
              </p:cNvSpPr>
              <p:nvPr/>
            </p:nvSpPr>
            <p:spPr bwMode="auto">
              <a:xfrm>
                <a:off x="9840913" y="1067752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8" name="Line 136">
                <a:extLst>
                  <a:ext uri="{FF2B5EF4-FFF2-40B4-BE49-F238E27FC236}">
                    <a16:creationId xmlns:a16="http://schemas.microsoft.com/office/drawing/2014/main" id="{917BEA56-F1AB-7F6E-C2C1-F23FA2673B95}"/>
                  </a:ext>
                </a:extLst>
              </p:cNvPr>
              <p:cNvSpPr>
                <a:spLocks noChangeShapeType="1"/>
              </p:cNvSpPr>
              <p:nvPr/>
            </p:nvSpPr>
            <p:spPr bwMode="auto">
              <a:xfrm flipH="1">
                <a:off x="9793288" y="10721975"/>
                <a:ext cx="92075"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9" name="Line 137">
                <a:extLst>
                  <a:ext uri="{FF2B5EF4-FFF2-40B4-BE49-F238E27FC236}">
                    <a16:creationId xmlns:a16="http://schemas.microsoft.com/office/drawing/2014/main" id="{1C88D267-6719-EBD1-77D5-B1486DAEE068}"/>
                  </a:ext>
                </a:extLst>
              </p:cNvPr>
              <p:cNvSpPr>
                <a:spLocks noChangeShapeType="1"/>
              </p:cNvSpPr>
              <p:nvPr/>
            </p:nvSpPr>
            <p:spPr bwMode="auto">
              <a:xfrm>
                <a:off x="9920288" y="1067752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0" name="Line 138">
                <a:extLst>
                  <a:ext uri="{FF2B5EF4-FFF2-40B4-BE49-F238E27FC236}">
                    <a16:creationId xmlns:a16="http://schemas.microsoft.com/office/drawing/2014/main" id="{4083F937-F7A4-C009-BCF4-EEB87912F219}"/>
                  </a:ext>
                </a:extLst>
              </p:cNvPr>
              <p:cNvSpPr>
                <a:spLocks noChangeShapeType="1"/>
              </p:cNvSpPr>
              <p:nvPr/>
            </p:nvSpPr>
            <p:spPr bwMode="auto">
              <a:xfrm flipH="1">
                <a:off x="9872663" y="10721975"/>
                <a:ext cx="92075"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1" name="Line 139">
                <a:extLst>
                  <a:ext uri="{FF2B5EF4-FFF2-40B4-BE49-F238E27FC236}">
                    <a16:creationId xmlns:a16="http://schemas.microsoft.com/office/drawing/2014/main" id="{D5225AA3-4D4F-9A2C-1395-F43DFCE89D30}"/>
                  </a:ext>
                </a:extLst>
              </p:cNvPr>
              <p:cNvSpPr>
                <a:spLocks noChangeShapeType="1"/>
              </p:cNvSpPr>
              <p:nvPr/>
            </p:nvSpPr>
            <p:spPr bwMode="auto">
              <a:xfrm>
                <a:off x="10145713" y="10677525"/>
                <a:ext cx="0" cy="8890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2" name="Line 140">
                <a:extLst>
                  <a:ext uri="{FF2B5EF4-FFF2-40B4-BE49-F238E27FC236}">
                    <a16:creationId xmlns:a16="http://schemas.microsoft.com/office/drawing/2014/main" id="{15A4051F-4925-C405-FDCD-C897D823CE70}"/>
                  </a:ext>
                </a:extLst>
              </p:cNvPr>
              <p:cNvSpPr>
                <a:spLocks noChangeShapeType="1"/>
              </p:cNvSpPr>
              <p:nvPr/>
            </p:nvSpPr>
            <p:spPr bwMode="auto">
              <a:xfrm flipH="1">
                <a:off x="10101263" y="10721975"/>
                <a:ext cx="88900" cy="0"/>
              </a:xfrm>
              <a:prstGeom prst="line">
                <a:avLst/>
              </a:prstGeom>
              <a:noFill/>
              <a:ln w="6350" cap="flat">
                <a:solidFill>
                  <a:srgbClr val="92D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1" name="Group 220">
              <a:extLst>
                <a:ext uri="{FF2B5EF4-FFF2-40B4-BE49-F238E27FC236}">
                  <a16:creationId xmlns:a16="http://schemas.microsoft.com/office/drawing/2014/main" id="{79169567-17FB-4A4A-EFB3-37338DFEA449}"/>
                </a:ext>
              </a:extLst>
            </p:cNvPr>
            <p:cNvGrpSpPr/>
            <p:nvPr/>
          </p:nvGrpSpPr>
          <p:grpSpPr>
            <a:xfrm>
              <a:off x="7404941" y="4141059"/>
              <a:ext cx="705579" cy="153888"/>
              <a:chOff x="7373191" y="4153759"/>
              <a:chExt cx="705579" cy="153888"/>
            </a:xfrm>
          </p:grpSpPr>
          <p:grpSp>
            <p:nvGrpSpPr>
              <p:cNvPr id="219" name="Group 218">
                <a:extLst>
                  <a:ext uri="{FF2B5EF4-FFF2-40B4-BE49-F238E27FC236}">
                    <a16:creationId xmlns:a16="http://schemas.microsoft.com/office/drawing/2014/main" id="{093402C4-F363-9F91-8FC2-A48375A487AA}"/>
                  </a:ext>
                </a:extLst>
              </p:cNvPr>
              <p:cNvGrpSpPr/>
              <p:nvPr/>
            </p:nvGrpSpPr>
            <p:grpSpPr>
              <a:xfrm>
                <a:off x="7373191" y="4184354"/>
                <a:ext cx="92075" cy="88900"/>
                <a:chOff x="10675324" y="3860264"/>
                <a:chExt cx="92075" cy="88900"/>
              </a:xfrm>
            </p:grpSpPr>
            <p:sp>
              <p:nvSpPr>
                <p:cNvPr id="217" name="Line 135">
                  <a:extLst>
                    <a:ext uri="{FF2B5EF4-FFF2-40B4-BE49-F238E27FC236}">
                      <a16:creationId xmlns:a16="http://schemas.microsoft.com/office/drawing/2014/main" id="{892F8409-111E-88A5-92B3-F0409B8971F3}"/>
                    </a:ext>
                  </a:extLst>
                </p:cNvPr>
                <p:cNvSpPr>
                  <a:spLocks noChangeShapeType="1"/>
                </p:cNvSpPr>
                <p:nvPr/>
              </p:nvSpPr>
              <p:spPr bwMode="auto">
                <a:xfrm>
                  <a:off x="10721361" y="3860264"/>
                  <a:ext cx="0" cy="88900"/>
                </a:xfrm>
                <a:prstGeom prst="line">
                  <a:avLst/>
                </a:prstGeom>
                <a:noFill/>
                <a:ln w="63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8" name="Line 136">
                  <a:extLst>
                    <a:ext uri="{FF2B5EF4-FFF2-40B4-BE49-F238E27FC236}">
                      <a16:creationId xmlns:a16="http://schemas.microsoft.com/office/drawing/2014/main" id="{17942A09-227F-AD33-5345-B57480CB162E}"/>
                    </a:ext>
                  </a:extLst>
                </p:cNvPr>
                <p:cNvSpPr>
                  <a:spLocks noChangeShapeType="1"/>
                </p:cNvSpPr>
                <p:nvPr/>
              </p:nvSpPr>
              <p:spPr bwMode="auto">
                <a:xfrm flipH="1">
                  <a:off x="10675324" y="3904714"/>
                  <a:ext cx="92075" cy="0"/>
                </a:xfrm>
                <a:prstGeom prst="line">
                  <a:avLst/>
                </a:prstGeom>
                <a:noFill/>
                <a:ln w="63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20" name="Rectangle 10">
                <a:extLst>
                  <a:ext uri="{FF2B5EF4-FFF2-40B4-BE49-F238E27FC236}">
                    <a16:creationId xmlns:a16="http://schemas.microsoft.com/office/drawing/2014/main" id="{7857899B-C104-EE42-EE39-2196472401D1}"/>
                  </a:ext>
                </a:extLst>
              </p:cNvPr>
              <p:cNvSpPr>
                <a:spLocks noChangeArrowheads="1"/>
              </p:cNvSpPr>
              <p:nvPr/>
            </p:nvSpPr>
            <p:spPr bwMode="auto">
              <a:xfrm>
                <a:off x="7525733" y="4153759"/>
                <a:ext cx="5530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Censored</a:t>
                </a:r>
              </a:p>
            </p:txBody>
          </p:sp>
        </p:grpSp>
      </p:grpSp>
      <p:sp>
        <p:nvSpPr>
          <p:cNvPr id="7" name="Text Placeholder 4">
            <a:extLst>
              <a:ext uri="{FF2B5EF4-FFF2-40B4-BE49-F238E27FC236}">
                <a16:creationId xmlns:a16="http://schemas.microsoft.com/office/drawing/2014/main" id="{125A3502-A695-F320-6747-E1B9C4FCFEF5}"/>
              </a:ext>
            </a:extLst>
          </p:cNvPr>
          <p:cNvSpPr txBox="1">
            <a:spLocks/>
          </p:cNvSpPr>
          <p:nvPr/>
        </p:nvSpPr>
        <p:spPr>
          <a:xfrm>
            <a:off x="275864" y="5652973"/>
            <a:ext cx="11682186" cy="507831"/>
          </a:xfrm>
          <a:prstGeom prst="rect">
            <a:avLst/>
          </a:prstGeom>
        </p:spPr>
        <p:txBody>
          <a:bodyPr wrap="square" lIns="0" tIns="45720" rIns="0" bIns="45720" anchor="b">
            <a:spAutoFit/>
          </a:bodyPr>
          <a:lstStyle>
            <a:lvl1pPr marL="0" indent="0" algn="ctr" defTabSz="609585" rtl="0" eaLnBrk="1" latinLnBrk="0" hangingPunct="1">
              <a:spcBef>
                <a:spcPct val="20000"/>
              </a:spcBef>
              <a:buFont typeface="Arial"/>
              <a:buNone/>
              <a:defRPr kumimoji="1"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kumimoji="1"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kumimoji="1"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kumimoji="1"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1" lang="en-GB" sz="900" b="0" i="0" u="none" strike="noStrike" kern="1200" cap="none" spc="0" normalizeH="0" baseline="0" noProof="0" dirty="0">
                <a:ln>
                  <a:noFill/>
                </a:ln>
                <a:solidFill>
                  <a:prstClr val="white"/>
                </a:solidFill>
                <a:effectLst/>
                <a:uLnTx/>
                <a:uFillTx/>
                <a:latin typeface="Arial" panose="020B0604020202020204"/>
                <a:ea typeface="+mn-ea"/>
                <a:cs typeface="+mn-cs"/>
              </a:rPr>
              <a:t>Data cutoff: April 29, 2024. </a:t>
            </a:r>
            <a:r>
              <a:rPr kumimoji="1" lang="en-US" sz="900" b="0" i="0" u="none" strike="noStrike" kern="1200" cap="none" spc="0" normalizeH="0" baseline="0" noProof="0" dirty="0">
                <a:ln>
                  <a:noFill/>
                </a:ln>
                <a:solidFill>
                  <a:prstClr val="white"/>
                </a:solidFill>
                <a:effectLst/>
                <a:uLnTx/>
                <a:uFillTx/>
                <a:latin typeface="Arial" panose="020B0604020202020204"/>
                <a:ea typeface="+mn-ea"/>
                <a:cs typeface="+mn-cs"/>
              </a:rPr>
              <a:t>*2 CR, 28 PR. Pooled data including patients who received Dato-DXd 4mg/kg (41%) and Dato-DXd 6 mg/kg (59%) </a:t>
            </a:r>
            <a:endParaRPr kumimoji="1" lang="en-GB" sz="9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1" lang="en-US" sz="900" b="0" i="0" u="none" strike="noStrike" kern="1200" cap="none" spc="0" normalizeH="0" baseline="0" noProof="0" dirty="0">
                <a:ln>
                  <a:noFill/>
                </a:ln>
                <a:solidFill>
                  <a:prstClr val="white"/>
                </a:solidFill>
                <a:effectLst/>
                <a:uLnTx/>
                <a:uFillTx/>
                <a:latin typeface="Arial" panose="020B0604020202020204"/>
                <a:ea typeface="+mn-ea"/>
                <a:cs typeface="+mn-cs"/>
              </a:rPr>
              <a:t>1L, first line; BOR, best overall response; CI, confidence interval; CR, complete response; DCR, disease control rate; DOR, duration of response; NE, not evaluable; ORR, objective response rate; PR, partial response; </a:t>
            </a:r>
          </a:p>
          <a:p>
            <a:pPr marL="0" marR="0" lvl="0" indent="0" algn="l" defTabSz="609585" rtl="0" eaLnBrk="1" fontAlgn="auto" latinLnBrk="0" hangingPunct="1">
              <a:lnSpc>
                <a:spcPct val="100000"/>
              </a:lnSpc>
              <a:spcBef>
                <a:spcPts val="0"/>
              </a:spcBef>
              <a:spcAft>
                <a:spcPts val="0"/>
              </a:spcAft>
              <a:buClrTx/>
              <a:buSzTx/>
              <a:buFont typeface="Arial"/>
              <a:buNone/>
              <a:tabLst/>
              <a:defRPr/>
            </a:pPr>
            <a:r>
              <a:rPr kumimoji="1" lang="en-US" sz="900" b="0" i="0" u="none" strike="noStrike" kern="1200" cap="none" spc="0" normalizeH="0" baseline="0" noProof="0" dirty="0">
                <a:ln>
                  <a:noFill/>
                </a:ln>
                <a:solidFill>
                  <a:prstClr val="white"/>
                </a:solidFill>
                <a:effectLst/>
                <a:uLnTx/>
                <a:uFillTx/>
                <a:latin typeface="Arial" panose="020B0604020202020204"/>
                <a:ea typeface="+mn-ea"/>
                <a:cs typeface="+mn-cs"/>
              </a:rPr>
              <a:t>TTR, time to response.</a:t>
            </a:r>
            <a:endParaRPr kumimoji="1" lang="en-US" sz="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48E461B8-609C-34CC-64E5-FCD1F04B3839}"/>
              </a:ext>
            </a:extLst>
          </p:cNvPr>
          <p:cNvSpPr txBox="1"/>
          <p:nvPr/>
        </p:nvSpPr>
        <p:spPr>
          <a:xfrm>
            <a:off x="2584257" y="658902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5982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Efficacy by TROP2 NMR, 1L Biomarker Evaluable Population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026"/>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70C57AF5-1A53-9FCC-FEAF-B65E40CC8B21}"/>
              </a:ext>
            </a:extLst>
          </p:cNvPr>
          <p:cNvSpPr/>
          <p:nvPr/>
        </p:nvSpPr>
        <p:spPr bwMode="auto">
          <a:xfrm>
            <a:off x="11346873" y="187036"/>
            <a:ext cx="332509" cy="280555"/>
          </a:xfrm>
          <a:prstGeom prst="rect">
            <a:avLst/>
          </a:prstGeom>
          <a:solidFill>
            <a:srgbClr val="0025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4" name="TextBox 3">
            <a:extLst>
              <a:ext uri="{FF2B5EF4-FFF2-40B4-BE49-F238E27FC236}">
                <a16:creationId xmlns:a16="http://schemas.microsoft.com/office/drawing/2014/main" id="{32E3C2B7-79AE-CF3C-421A-3BF45799DDC6}"/>
              </a:ext>
            </a:extLst>
          </p:cNvPr>
          <p:cNvSpPr txBox="1"/>
          <p:nvPr/>
        </p:nvSpPr>
        <p:spPr>
          <a:xfrm>
            <a:off x="2860302" y="6174955"/>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
        <p:nvSpPr>
          <p:cNvPr id="5" name="TextBox 4">
            <a:extLst>
              <a:ext uri="{FF2B5EF4-FFF2-40B4-BE49-F238E27FC236}">
                <a16:creationId xmlns:a16="http://schemas.microsoft.com/office/drawing/2014/main" id="{B2F5DA25-BB20-637E-A8C9-EA4B8077E1F1}"/>
              </a:ext>
            </a:extLst>
          </p:cNvPr>
          <p:cNvSpPr txBox="1"/>
          <p:nvPr/>
        </p:nvSpPr>
        <p:spPr>
          <a:xfrm>
            <a:off x="9321877" y="-56026"/>
            <a:ext cx="2351926" cy="400110"/>
          </a:xfrm>
          <a:prstGeom prst="rect">
            <a:avLst/>
          </a:prstGeom>
          <a:noFill/>
        </p:spPr>
        <p:txBody>
          <a:bodyPr wrap="none" rtlCol="0">
            <a:spAutoFit/>
          </a:bodyPr>
          <a:lstStyle/>
          <a:p>
            <a:r>
              <a:rPr lang="en-GB" sz="2000" dirty="0">
                <a:solidFill>
                  <a:schemeClr val="bg1"/>
                </a:solidFill>
              </a:rPr>
              <a:t>TROPION-Lung02</a:t>
            </a:r>
            <a:endParaRPr lang="en-US" sz="2000" dirty="0">
              <a:solidFill>
                <a:schemeClr val="bg1"/>
              </a:solidFill>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F5C51-BFCB-ED46-C90B-2607DB152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340C4A-A7E7-6434-CBD5-1F6EA48717BA}"/>
              </a:ext>
            </a:extLst>
          </p:cNvPr>
          <p:cNvSpPr>
            <a:spLocks noGrp="1"/>
          </p:cNvSpPr>
          <p:nvPr>
            <p:ph type="title"/>
          </p:nvPr>
        </p:nvSpPr>
        <p:spPr>
          <a:xfrm>
            <a:off x="916516" y="2857500"/>
            <a:ext cx="10358967" cy="1143000"/>
          </a:xfrm>
        </p:spPr>
        <p:txBody>
          <a:bodyPr/>
          <a:lstStyle/>
          <a:p>
            <a:r>
              <a:rPr lang="en-US" sz="3600" dirty="0"/>
              <a:t>QUESTIONS?</a:t>
            </a:r>
          </a:p>
        </p:txBody>
      </p:sp>
    </p:spTree>
    <p:extLst>
      <p:ext uri="{BB962C8B-B14F-4D97-AF65-F5344CB8AC3E}">
        <p14:creationId xmlns:p14="http://schemas.microsoft.com/office/powerpoint/2010/main" val="2001143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95D77-6F45-9BF6-7D98-8D0C454EBB7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31873F5-0C87-90B7-DAA5-FF1E27F9E45E}"/>
              </a:ext>
            </a:extLst>
          </p:cNvPr>
          <p:cNvSpPr/>
          <p:nvPr/>
        </p:nvSpPr>
        <p:spPr bwMode="auto">
          <a:xfrm>
            <a:off x="371364" y="422108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4F4120B-941B-D051-3CBE-1F5D96CB6329}"/>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B646DEA5-0AEE-641D-E736-843C70C54A44}"/>
              </a:ext>
            </a:extLst>
          </p:cNvPr>
          <p:cNvSpPr>
            <a:spLocks noGrp="1"/>
          </p:cNvSpPr>
          <p:nvPr>
            <p:ph idx="1"/>
          </p:nvPr>
        </p:nvSpPr>
        <p:spPr>
          <a:xfrm>
            <a:off x="911424" y="1484784"/>
            <a:ext cx="9774980" cy="2736304"/>
          </a:xfrm>
        </p:spPr>
        <p:txBody>
          <a:bodyPr/>
          <a:lstStyle/>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The Boards </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Immune Checkpoint Inhibition for Localized Non-Small Cell Lung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Cancer (NSCLC)</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solidFill>
                  <a:schemeClr val="tx1"/>
                </a:solidFill>
                <a:cs typeface="Times New Roman" panose="02020603050405020304" pitchFamily="18" charset="0"/>
              </a:rPr>
              <a:t>Antibody-Drug Conjugates</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chemeClr val="bg1"/>
                </a:solidFill>
                <a:latin typeface="Calibri" panose="020F0502020204030204" pitchFamily="34" charset="0"/>
                <a:cs typeface="Calibri" panose="020F0502020204030204" pitchFamily="34" charset="0"/>
              </a:rPr>
              <a:t>MODULE 4: </a:t>
            </a:r>
            <a:r>
              <a:rPr lang="en-US" sz="2400" dirty="0">
                <a:solidFill>
                  <a:schemeClr val="bg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cs typeface="Times New Roman" panose="02020603050405020304" pitchFamily="18" charset="0"/>
              </a:rPr>
              <a:t>Journal Club with Dr Levy </a:t>
            </a:r>
          </a:p>
        </p:txBody>
      </p:sp>
    </p:spTree>
    <p:extLst>
      <p:ext uri="{BB962C8B-B14F-4D97-AF65-F5344CB8AC3E}">
        <p14:creationId xmlns:p14="http://schemas.microsoft.com/office/powerpoint/2010/main" val="3366431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The science</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8626"/>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43803CC-0A59-F139-6C01-5728C3BC710C}"/>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2EB6163C-9356-1FF5-4DE1-0F99F33664F1}"/>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46A489-1221-4FE8-AF29-C9611E47579E}"/>
              </a:ext>
            </a:extLst>
          </p:cNvPr>
          <p:cNvSpPr txBox="1">
            <a:spLocks/>
          </p:cNvSpPr>
          <p:nvPr/>
        </p:nvSpPr>
        <p:spPr>
          <a:xfrm>
            <a:off x="609600" y="112564"/>
            <a:ext cx="10972800" cy="1143000"/>
          </a:xfrm>
          <a:prstGeom prst="rect">
            <a:avLst/>
          </a:prstGeom>
        </p:spPr>
        <p:txBody>
          <a:bodyPr vert="horz" lIns="91440" tIns="45720" rIns="91440" bIns="45720" rtlCol="0" anchor="t">
            <a:normAutofit/>
          </a:bodyPr>
          <a:lstStyle>
            <a:lvl1pPr algn="ctr" defTabSz="609585" rtl="0" eaLnBrk="1" latinLnBrk="0" hangingPunct="1">
              <a:spcBef>
                <a:spcPct val="0"/>
              </a:spcBef>
              <a:buNone/>
              <a:defRPr sz="3200" b="1" i="0" kern="1200">
                <a:solidFill>
                  <a:schemeClr val="tx2">
                    <a:lumMod val="85000"/>
                    <a:lumOff val="15000"/>
                  </a:schemeClr>
                </a:solidFill>
                <a:latin typeface="Arial Narrow" panose="020B0606020202030204" pitchFamily="34" charset="0"/>
                <a:ea typeface="+mj-ea"/>
                <a:cs typeface="Arial"/>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cs typeface="Arial" panose="020B0604020202020204" pitchFamily="34" charset="0"/>
              </a:rPr>
              <a:t>HARMONi-2 STUDY</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0000">
                    <a:lumMod val="85000"/>
                    <a:lumOff val="15000"/>
                  </a:srgbClr>
                </a:solidFill>
                <a:effectLst/>
                <a:uLnTx/>
                <a:uFillTx/>
                <a:latin typeface="Arial" panose="020B0604020202020204" pitchFamily="34" charset="0"/>
                <a:cs typeface="Arial" panose="020B0604020202020204" pitchFamily="34" charset="0"/>
              </a:rPr>
              <a:t>Ivonescimab</a:t>
            </a:r>
            <a:r>
              <a:rPr kumimoji="0" lang="en-US" sz="2800" b="1"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cs typeface="Arial" panose="020B0604020202020204" pitchFamily="34" charset="0"/>
              </a:rPr>
              <a:t> vs Pembrolizumab for PD-L1 positive NSCLC  </a:t>
            </a:r>
          </a:p>
        </p:txBody>
      </p:sp>
      <p:pic>
        <p:nvPicPr>
          <p:cNvPr id="6" name="Picture 5">
            <a:extLst>
              <a:ext uri="{FF2B5EF4-FFF2-40B4-BE49-F238E27FC236}">
                <a16:creationId xmlns:a16="http://schemas.microsoft.com/office/drawing/2014/main" id="{FA7081F7-397F-44E4-89A1-5B4692C4EAAE}"/>
              </a:ext>
            </a:extLst>
          </p:cNvPr>
          <p:cNvPicPr>
            <a:picLocks noChangeAspect="1"/>
          </p:cNvPicPr>
          <p:nvPr/>
        </p:nvPicPr>
        <p:blipFill>
          <a:blip r:embed="rId2"/>
          <a:stretch>
            <a:fillRect/>
          </a:stretch>
        </p:blipFill>
        <p:spPr>
          <a:xfrm>
            <a:off x="980560" y="1369865"/>
            <a:ext cx="10601840" cy="5212080"/>
          </a:xfrm>
          <a:prstGeom prst="rect">
            <a:avLst/>
          </a:prstGeom>
        </p:spPr>
      </p:pic>
      <p:sp>
        <p:nvSpPr>
          <p:cNvPr id="3" name="TextBox 2">
            <a:extLst>
              <a:ext uri="{FF2B5EF4-FFF2-40B4-BE49-F238E27FC236}">
                <a16:creationId xmlns:a16="http://schemas.microsoft.com/office/drawing/2014/main" id="{5D270C79-EAB5-C88D-C5FF-328F0FDF703C}"/>
              </a:ext>
            </a:extLst>
          </p:cNvPr>
          <p:cNvSpPr txBox="1"/>
          <p:nvPr/>
        </p:nvSpPr>
        <p:spPr>
          <a:xfrm>
            <a:off x="10135318" y="6581001"/>
            <a:ext cx="163470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12121"/>
                </a:solidFill>
                <a:effectLst/>
                <a:uLnTx/>
                <a:uFillTx/>
                <a:latin typeface="Times New Roman" panose="02020603050405020304" pitchFamily="18" charset="0"/>
                <a:ea typeface="Times New Roman" panose="02020603050405020304" pitchFamily="18" charset="0"/>
                <a:cs typeface="Lucida Sans Unicode"/>
              </a:rPr>
              <a:t>Xiong </a:t>
            </a:r>
            <a:r>
              <a:rPr kumimoji="0" lang="en-US" sz="1200" b="0" i="0" u="none" strike="noStrike" kern="1200" cap="none" spc="0" normalizeH="0" baseline="0" noProof="0" dirty="0">
                <a:ln>
                  <a:noFill/>
                </a:ln>
                <a:solidFill>
                  <a:srgbClr val="000000"/>
                </a:solidFill>
                <a:effectLst/>
                <a:uLnTx/>
                <a:uFillTx/>
                <a:latin typeface="Times New Roman"/>
                <a:cs typeface="Lucida Sans Unicode"/>
              </a:rPr>
              <a:t>Lancet 2025 </a:t>
            </a:r>
            <a:r>
              <a:rPr kumimoji="0" lang="en-US" sz="1200" b="0" i="0" u="none" strike="noStrike" kern="0" cap="none" spc="0" normalizeH="0" baseline="0" noProof="0" dirty="0">
                <a:ln>
                  <a:noFill/>
                </a:ln>
                <a:solidFill>
                  <a:srgbClr val="212121"/>
                </a:solidFill>
                <a:effectLst/>
                <a:uLnTx/>
                <a:uFillTx/>
                <a:latin typeface="Times New Roman" panose="02020603050405020304" pitchFamily="18" charset="0"/>
                <a:ea typeface="Times New Roman" panose="02020603050405020304" pitchFamily="18" charset="0"/>
                <a:cs typeface="Lucida Sans Unicode"/>
              </a:rPr>
              <a:t> </a:t>
            </a:r>
            <a:endParaRPr kumimoji="0" lang="en-US" sz="1200" b="0" i="0" u="none" strike="noStrike" kern="1200" cap="none" spc="0" normalizeH="0" baseline="0" noProof="0" dirty="0">
              <a:ln>
                <a:noFill/>
              </a:ln>
              <a:solidFill>
                <a:srgbClr val="000000"/>
              </a:solidFill>
              <a:effectLst/>
              <a:uLnTx/>
              <a:uFillTx/>
              <a:latin typeface="Times New Roman"/>
              <a:cs typeface="Lucida Sans Unicode"/>
            </a:endParaRPr>
          </a:p>
        </p:txBody>
      </p:sp>
      <p:sp>
        <p:nvSpPr>
          <p:cNvPr id="5" name="Rectangle 4">
            <a:extLst>
              <a:ext uri="{FF2B5EF4-FFF2-40B4-BE49-F238E27FC236}">
                <a16:creationId xmlns:a16="http://schemas.microsoft.com/office/drawing/2014/main" id="{73695BB9-C517-72A1-B18A-CA3B6A9DA3E7}"/>
              </a:ext>
            </a:extLst>
          </p:cNvPr>
          <p:cNvSpPr/>
          <p:nvPr/>
        </p:nvSpPr>
        <p:spPr bwMode="auto">
          <a:xfrm>
            <a:off x="1271464" y="2204864"/>
            <a:ext cx="5328592"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pitchFamily="16" charset="0"/>
            </a:endParaRPr>
          </a:p>
        </p:txBody>
      </p:sp>
      <p:sp>
        <p:nvSpPr>
          <p:cNvPr id="2" name="TextBox 1">
            <a:extLst>
              <a:ext uri="{FF2B5EF4-FFF2-40B4-BE49-F238E27FC236}">
                <a16:creationId xmlns:a16="http://schemas.microsoft.com/office/drawing/2014/main" id="{8A51DF37-3EC8-84B6-B18E-1D2FE8356325}"/>
              </a:ext>
            </a:extLst>
          </p:cNvPr>
          <p:cNvSpPr txBox="1"/>
          <p:nvPr/>
        </p:nvSpPr>
        <p:spPr>
          <a:xfrm>
            <a:off x="1255101" y="2027949"/>
            <a:ext cx="2395207" cy="461665"/>
          </a:xfrm>
          <a:prstGeom prst="rect">
            <a:avLst/>
          </a:prstGeom>
          <a:noFill/>
        </p:spPr>
        <p:txBody>
          <a:bodyPr wrap="none" rtlCol="0">
            <a:spAutoFit/>
          </a:bodyPr>
          <a:lstStyle/>
          <a:p>
            <a:r>
              <a:rPr lang="en-US" sz="2400" dirty="0">
                <a:solidFill>
                  <a:srgbClr val="044883"/>
                </a:solidFill>
              </a:rPr>
              <a:t>(NCT05499390)</a:t>
            </a:r>
          </a:p>
        </p:txBody>
      </p:sp>
    </p:spTree>
    <p:extLst>
      <p:ext uri="{BB962C8B-B14F-4D97-AF65-F5344CB8AC3E}">
        <p14:creationId xmlns:p14="http://schemas.microsoft.com/office/powerpoint/2010/main" val="12376854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089987-473E-40DA-AC7B-DB89C9176790}"/>
              </a:ext>
            </a:extLst>
          </p:cNvPr>
          <p:cNvPicPr>
            <a:picLocks noChangeAspect="1"/>
          </p:cNvPicPr>
          <p:nvPr/>
        </p:nvPicPr>
        <p:blipFill>
          <a:blip r:embed="rId2"/>
          <a:stretch>
            <a:fillRect/>
          </a:stretch>
        </p:blipFill>
        <p:spPr>
          <a:xfrm>
            <a:off x="230738" y="192232"/>
            <a:ext cx="11730523" cy="6473535"/>
          </a:xfrm>
          <a:prstGeom prst="rect">
            <a:avLst/>
          </a:prstGeom>
        </p:spPr>
      </p:pic>
      <p:sp>
        <p:nvSpPr>
          <p:cNvPr id="2" name="TextBox 1">
            <a:extLst>
              <a:ext uri="{FF2B5EF4-FFF2-40B4-BE49-F238E27FC236}">
                <a16:creationId xmlns:a16="http://schemas.microsoft.com/office/drawing/2014/main" id="{97C79E31-23DF-336D-C000-A43D7B31D1F4}"/>
              </a:ext>
            </a:extLst>
          </p:cNvPr>
          <p:cNvSpPr txBox="1"/>
          <p:nvPr/>
        </p:nvSpPr>
        <p:spPr>
          <a:xfrm>
            <a:off x="10135318" y="6630308"/>
            <a:ext cx="163470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12121"/>
                </a:solidFill>
                <a:effectLst/>
                <a:uLnTx/>
                <a:uFillTx/>
                <a:latin typeface="Times New Roman" panose="02020603050405020304" pitchFamily="18" charset="0"/>
                <a:ea typeface="Times New Roman" panose="02020603050405020304" pitchFamily="18" charset="0"/>
                <a:cs typeface="Lucida Sans Unicode"/>
              </a:rPr>
              <a:t>Xiong </a:t>
            </a:r>
            <a:r>
              <a:rPr kumimoji="0" lang="en-US" sz="1200" b="0" i="0" u="none" strike="noStrike" kern="1200" cap="none" spc="0" normalizeH="0" baseline="0" noProof="0" dirty="0">
                <a:ln>
                  <a:noFill/>
                </a:ln>
                <a:solidFill>
                  <a:srgbClr val="000000"/>
                </a:solidFill>
                <a:effectLst/>
                <a:uLnTx/>
                <a:uFillTx/>
                <a:latin typeface="Times New Roman"/>
                <a:cs typeface="Lucida Sans Unicode"/>
              </a:rPr>
              <a:t>Lancet 2025 </a:t>
            </a:r>
            <a:r>
              <a:rPr kumimoji="0" lang="en-US" sz="1200" b="0" i="0" u="none" strike="noStrike" kern="0" cap="none" spc="0" normalizeH="0" baseline="0" noProof="0" dirty="0">
                <a:ln>
                  <a:noFill/>
                </a:ln>
                <a:solidFill>
                  <a:srgbClr val="212121"/>
                </a:solidFill>
                <a:effectLst/>
                <a:uLnTx/>
                <a:uFillTx/>
                <a:latin typeface="Times New Roman" panose="02020603050405020304" pitchFamily="18" charset="0"/>
                <a:ea typeface="Times New Roman" panose="02020603050405020304" pitchFamily="18" charset="0"/>
                <a:cs typeface="Lucida Sans Unicode"/>
              </a:rPr>
              <a:t> </a:t>
            </a:r>
            <a:endParaRPr kumimoji="0" lang="en-US" sz="1200" b="0" i="0" u="none" strike="noStrike" kern="1200" cap="none" spc="0" normalizeH="0" baseline="0" noProof="0" dirty="0">
              <a:ln>
                <a:noFill/>
              </a:ln>
              <a:solidFill>
                <a:srgbClr val="000000"/>
              </a:solidFill>
              <a:effectLst/>
              <a:uLnTx/>
              <a:uFillTx/>
              <a:latin typeface="Times New Roman"/>
              <a:cs typeface="Lucida Sans Unicode"/>
            </a:endParaRPr>
          </a:p>
        </p:txBody>
      </p:sp>
    </p:spTree>
    <p:extLst>
      <p:ext uri="{BB962C8B-B14F-4D97-AF65-F5344CB8AC3E}">
        <p14:creationId xmlns:p14="http://schemas.microsoft.com/office/powerpoint/2010/main" val="213142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59286C-842B-401C-8B36-BAC4A2F9B3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8135" y="415637"/>
            <a:ext cx="11635729" cy="5876377"/>
          </a:xfrm>
          <a:prstGeom prst="rect">
            <a:avLst/>
          </a:prstGeom>
        </p:spPr>
      </p:pic>
      <p:sp>
        <p:nvSpPr>
          <p:cNvPr id="4" name="TextBox 3">
            <a:extLst>
              <a:ext uri="{FF2B5EF4-FFF2-40B4-BE49-F238E27FC236}">
                <a16:creationId xmlns:a16="http://schemas.microsoft.com/office/drawing/2014/main" id="{9B0DD831-A3D5-87CF-6448-DDF3DDABBC88}"/>
              </a:ext>
            </a:extLst>
          </p:cNvPr>
          <p:cNvSpPr txBox="1"/>
          <p:nvPr/>
        </p:nvSpPr>
        <p:spPr>
          <a:xfrm>
            <a:off x="9064925" y="6530153"/>
            <a:ext cx="3046562" cy="327847"/>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Pts val="1000"/>
              <a:buFontTx/>
              <a:buNone/>
              <a:tabLst>
                <a:tab pos="457200" algn="l"/>
              </a:tabLst>
              <a:defRPr/>
            </a:pPr>
            <a:r>
              <a:rPr kumimoji="0" lang="en-US" sz="1400" b="0" i="0" u="none" strike="noStrike" kern="0" cap="none" spc="0" normalizeH="0" baseline="0" noProof="0" dirty="0">
                <a:ln>
                  <a:noFill/>
                </a:ln>
                <a:solidFill>
                  <a:srgbClr val="212121"/>
                </a:solidFill>
                <a:effectLst/>
                <a:uLnTx/>
                <a:uFillTx/>
                <a:latin typeface="Aptos" panose="020B0004020202020204" pitchFamily="34" charset="0"/>
                <a:ea typeface="Times New Roman" panose="02020603050405020304" pitchFamily="18" charset="0"/>
                <a:cs typeface="Times New Roman" panose="02020603050405020304" pitchFamily="18" charset="0"/>
              </a:rPr>
              <a:t>Zhou WCLC 2024; Abstract PL02.04</a:t>
            </a:r>
            <a:endParaRPr kumimoji="0" lang="en-US" sz="1400" b="0" i="0" u="none" strike="noStrike" kern="100" cap="none" spc="0" normalizeH="0" baseline="0" noProof="0" dirty="0">
              <a:ln>
                <a:noFill/>
              </a:ln>
              <a:solidFill>
                <a:srgbClr val="212121"/>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4FEA2B8-8F5B-491C-31D1-56E808913C80}"/>
              </a:ext>
            </a:extLst>
          </p:cNvPr>
          <p:cNvSpPr txBox="1"/>
          <p:nvPr/>
        </p:nvSpPr>
        <p:spPr>
          <a:xfrm>
            <a:off x="623392" y="177498"/>
            <a:ext cx="2555508" cy="584775"/>
          </a:xfrm>
          <a:prstGeom prst="rect">
            <a:avLst/>
          </a:prstGeom>
          <a:noFill/>
        </p:spPr>
        <p:txBody>
          <a:bodyPr wrap="none" rtlCol="0">
            <a:spAutoFit/>
          </a:bodyPr>
          <a:lstStyle/>
          <a:p>
            <a:r>
              <a:rPr lang="en-US" sz="3200" dirty="0">
                <a:solidFill>
                  <a:schemeClr val="tx1"/>
                </a:solidFill>
                <a:latin typeface="Times New Roman" panose="02020603050405020304" pitchFamily="18" charset="0"/>
                <a:cs typeface="Times New Roman" panose="02020603050405020304" pitchFamily="18" charset="0"/>
              </a:rPr>
              <a:t>HARMONi-2</a:t>
            </a:r>
          </a:p>
        </p:txBody>
      </p:sp>
    </p:spTree>
    <p:extLst>
      <p:ext uri="{BB962C8B-B14F-4D97-AF65-F5344CB8AC3E}">
        <p14:creationId xmlns:p14="http://schemas.microsoft.com/office/powerpoint/2010/main" val="405787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Mechanisms of action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E34CBF4-4317-AC45-2CFB-2BACFE2EA4C1}"/>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42DD43C8-8A3F-241D-D703-826A5BED5E40}"/>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Dual CPI</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1B40E9E-3865-957A-B166-1DE23C1FE9D4}"/>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B848671B-E328-D0FE-9D13-101E58FB2DD3}"/>
              </a:ext>
            </a:extLst>
          </p:cNvPr>
          <p:cNvSpPr txBox="1"/>
          <p:nvPr/>
        </p:nvSpPr>
        <p:spPr>
          <a:xfrm>
            <a:off x="2825797" y="6210959"/>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52FC1-959D-8039-FB83-42EEA9C086D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7759576-1483-12BA-51FB-3B5E1F68E007}"/>
              </a:ext>
            </a:extLst>
          </p:cNvPr>
          <p:cNvSpPr txBox="1"/>
          <p:nvPr/>
        </p:nvSpPr>
        <p:spPr>
          <a:xfrm>
            <a:off x="0" y="18071"/>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8681B760-3B78-E760-B24D-E6D32978C26A}"/>
              </a:ext>
            </a:extLst>
          </p:cNvPr>
          <p:cNvSpPr txBox="1"/>
          <p:nvPr/>
        </p:nvSpPr>
        <p:spPr>
          <a:xfrm>
            <a:off x="479376" y="692696"/>
            <a:ext cx="10585176" cy="6032421"/>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Benjamin Levy, MD</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Forde PM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Overall survival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neoadjuvant nivolumab (NIVO) + chemotherapy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(chemo) in patients with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resectable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NSCLC in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CheckMate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816</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LBA8000.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Heymach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JV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Perioperative durvalumab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resectable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NSCLC (R-NSCLC):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outcomes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Phase 3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AEGEAN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WCLC 2024;Abstract OA13.03.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Spicer JD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Neoadjuvant pembrolizumab plus chemotherapy followed by adjuvant pembrolizumab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compared with neoadjuvant chemotherapy alone in patients with early-stage non-small-cell lung cancer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(KEYNOTE-671)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randomised</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double-blind, placebo-controlled, phase 3 trial.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Lancet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2024;404(10459):1240-52.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Provencio M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Perioperative nivolumab (NIVO)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vs placebo (PBO) in patients (pts) with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resectable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NSCLC: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survival and biomarker analyses from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CheckMate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77T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LBA8010.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Filippi AR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Real-world 5-year survival outcomes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durvalumab (D) after chemoradiotherapy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(CRT) in unresectable, stage III NSCLC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urNSCLC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Final data extraction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PACIFIC-R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ELCC 2025;Abstract 190P.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Reck M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Five-year outcomes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first-line nivolumab plus ipilimumab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 cycles of chemotherapy versus 4 cycles of chemotherapy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alone in patients with metastatic non-small cell lung cancer in the randomized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CheckMate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9LA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Eur</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2024;211:114296.</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Peters S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Durvalumab with or without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tremelimumab</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combination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with chemotherapy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first-line metastatic NSCLC: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Five-year overall survival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outcomes from the phase 3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POSEIDON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a:t>
            </a:r>
            <a:b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br>
            <a:r>
              <a:rPr lang="en-US" sz="18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J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Thorac</a:t>
            </a:r>
            <a:r>
              <a:rPr lang="en-US" sz="18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Oncol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2025;20(1):76-93.</a:t>
            </a:r>
          </a:p>
        </p:txBody>
      </p:sp>
    </p:spTree>
    <p:custDataLst>
      <p:tags r:id="rId1"/>
    </p:custDataLst>
    <p:extLst>
      <p:ext uri="{BB962C8B-B14F-4D97-AF65-F5344CB8AC3E}">
        <p14:creationId xmlns:p14="http://schemas.microsoft.com/office/powerpoint/2010/main" val="2271546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Volrustomig</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7A22402-32F4-ECFA-0AF0-0C0C76EA1096}"/>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825497A4-362F-926A-85C4-B914A31F1B45}"/>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Volrustomig: Toxicity</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5CA6ADC-66B6-BD98-3463-A042801AA822}"/>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C135075F-8343-3380-2905-F0037FF1508C}"/>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Volrustomig: Ongoing Trials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18C8A54-54A4-17B6-A99D-E632A866E5FE}"/>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E71F84E0-63C6-0639-AFA1-85A6D86C68FF}"/>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Rilvegostomig</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1" y="0"/>
            <a:ext cx="11559683"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9F1801E-7CA9-E4A9-6580-347DC638D5DC}"/>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DF401D5D-5050-C85E-ED2F-F13B5477EFEA}"/>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Rilvegostomig: Toxicity</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66B0C42-1536-A21B-8AEC-B5CBF1B820F9}"/>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4" name="TextBox 3">
            <a:extLst>
              <a:ext uri="{FF2B5EF4-FFF2-40B4-BE49-F238E27FC236}">
                <a16:creationId xmlns:a16="http://schemas.microsoft.com/office/drawing/2014/main" id="{CEF62462-9E60-0D8A-0A09-28666C12AF73}"/>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Rilvegostomig: Ongoing Trials</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D3AE5370-EDDC-620D-38C7-2177292E282E}"/>
              </a:ext>
            </a:extLst>
          </p:cNvPr>
          <p:cNvSpPr txBox="1"/>
          <p:nvPr/>
        </p:nvSpPr>
        <p:spPr>
          <a:xfrm>
            <a:off x="8236789" y="6550223"/>
            <a:ext cx="3955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cs typeface="Lucida Sans Unicode"/>
              </a:rPr>
              <a:t>Mamdani ASCO 2025; Clinical Science Symposium </a:t>
            </a:r>
          </a:p>
        </p:txBody>
      </p:sp>
      <p:sp>
        <p:nvSpPr>
          <p:cNvPr id="5" name="TextBox 4">
            <a:extLst>
              <a:ext uri="{FF2B5EF4-FFF2-40B4-BE49-F238E27FC236}">
                <a16:creationId xmlns:a16="http://schemas.microsoft.com/office/drawing/2014/main" id="{E42624F6-3532-9C66-ECE0-1607DBA6DFF0}"/>
              </a:ext>
            </a:extLst>
          </p:cNvPr>
          <p:cNvSpPr txBox="1"/>
          <p:nvPr/>
        </p:nvSpPr>
        <p:spPr>
          <a:xfrm>
            <a:off x="2825797" y="6202333"/>
            <a:ext cx="3903964" cy="168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FFFFFF"/>
                </a:solidFill>
              </a:ln>
              <a:solidFill>
                <a:srgbClr val="FFFFFF"/>
              </a:solidFill>
              <a:effectLst/>
              <a:uLnTx/>
              <a:uFillTx/>
              <a:latin typeface="Times New Roman"/>
              <a:cs typeface="Lucida Sans Unicode"/>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547B-DA80-1365-ABA9-024DD6C62CEA}"/>
              </a:ext>
            </a:extLst>
          </p:cNvPr>
          <p:cNvSpPr>
            <a:spLocks noGrp="1"/>
          </p:cNvSpPr>
          <p:nvPr>
            <p:ph type="title"/>
          </p:nvPr>
        </p:nvSpPr>
        <p:spPr>
          <a:xfrm>
            <a:off x="623392" y="227013"/>
            <a:ext cx="10647861" cy="1143000"/>
          </a:xfrm>
        </p:spPr>
        <p:txBody>
          <a:bodyPr/>
          <a:lstStyle/>
          <a:p>
            <a:pPr algn="l"/>
            <a:r>
              <a:rPr lang="en-US" dirty="0"/>
              <a:t>Phase II Study of </a:t>
            </a:r>
            <a:r>
              <a:rPr lang="en-US" dirty="0" err="1"/>
              <a:t>Acasunlimab</a:t>
            </a:r>
            <a:r>
              <a:rPr lang="en-US" dirty="0"/>
              <a:t> with or without Pembrolizumab for Previously Treated Metastatic NSCLC</a:t>
            </a:r>
          </a:p>
        </p:txBody>
      </p:sp>
      <p:sp>
        <p:nvSpPr>
          <p:cNvPr id="4" name="TextBox 3">
            <a:extLst>
              <a:ext uri="{FF2B5EF4-FFF2-40B4-BE49-F238E27FC236}">
                <a16:creationId xmlns:a16="http://schemas.microsoft.com/office/drawing/2014/main" id="{7B555544-5605-A511-5F7A-344495F1E666}"/>
              </a:ext>
            </a:extLst>
          </p:cNvPr>
          <p:cNvSpPr txBox="1"/>
          <p:nvPr/>
        </p:nvSpPr>
        <p:spPr>
          <a:xfrm>
            <a:off x="47485" y="6482880"/>
            <a:ext cx="321895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Aerts J et al. ASCO 2024;Abstract 2533.</a:t>
            </a:r>
          </a:p>
        </p:txBody>
      </p:sp>
      <p:pic>
        <p:nvPicPr>
          <p:cNvPr id="5" name="Picture 4">
            <a:extLst>
              <a:ext uri="{FF2B5EF4-FFF2-40B4-BE49-F238E27FC236}">
                <a16:creationId xmlns:a16="http://schemas.microsoft.com/office/drawing/2014/main" id="{1F8F6F2E-F9CE-7F48-8EA1-47B4356CD8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0" y="1785749"/>
            <a:ext cx="2603649" cy="351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78C95604-9E96-C238-7A1C-FB6119B1983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603649" y="2053456"/>
            <a:ext cx="9423340" cy="297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633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6D96D-8036-4D43-780A-B1FD0E1682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99F4A-5246-E329-21BB-0CC8C89DC855}"/>
              </a:ext>
            </a:extLst>
          </p:cNvPr>
          <p:cNvSpPr>
            <a:spLocks noGrp="1"/>
          </p:cNvSpPr>
          <p:nvPr>
            <p:ph type="title"/>
          </p:nvPr>
        </p:nvSpPr>
        <p:spPr>
          <a:xfrm>
            <a:off x="0" y="91333"/>
            <a:ext cx="12192000" cy="805306"/>
          </a:xfrm>
        </p:spPr>
        <p:txBody>
          <a:bodyPr/>
          <a:lstStyle/>
          <a:p>
            <a:r>
              <a:rPr lang="en-US" dirty="0" err="1"/>
              <a:t>Acasunlimab</a:t>
            </a:r>
            <a:r>
              <a:rPr lang="en-US" dirty="0"/>
              <a:t> with or without Pembrolizumab: Efficacy by PD-L1 Status</a:t>
            </a:r>
          </a:p>
        </p:txBody>
      </p:sp>
      <p:sp>
        <p:nvSpPr>
          <p:cNvPr id="4" name="TextBox 3">
            <a:extLst>
              <a:ext uri="{FF2B5EF4-FFF2-40B4-BE49-F238E27FC236}">
                <a16:creationId xmlns:a16="http://schemas.microsoft.com/office/drawing/2014/main" id="{E06F9572-B5C6-4A7E-122D-6BE74AD95E32}"/>
              </a:ext>
            </a:extLst>
          </p:cNvPr>
          <p:cNvSpPr txBox="1"/>
          <p:nvPr/>
        </p:nvSpPr>
        <p:spPr>
          <a:xfrm>
            <a:off x="83127" y="6534835"/>
            <a:ext cx="321895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Aerts J et al. ASCO 2024;Abstract 2533.</a:t>
            </a:r>
          </a:p>
        </p:txBody>
      </p:sp>
      <p:pic>
        <p:nvPicPr>
          <p:cNvPr id="6" name="Picture 2">
            <a:extLst>
              <a:ext uri="{FF2B5EF4-FFF2-40B4-BE49-F238E27FC236}">
                <a16:creationId xmlns:a16="http://schemas.microsoft.com/office/drawing/2014/main" id="{E780AFF6-2DC5-9493-8B00-D9D4FF1DBBC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119336" y="764704"/>
            <a:ext cx="5433010" cy="5204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a:extLst>
              <a:ext uri="{FF2B5EF4-FFF2-40B4-BE49-F238E27FC236}">
                <a16:creationId xmlns:a16="http://schemas.microsoft.com/office/drawing/2014/main" id="{75A56ADC-39A0-ABCE-DD5F-9172B173A2B1}"/>
              </a:ext>
            </a:extLst>
          </p:cNvPr>
          <p:cNvGrpSpPr/>
          <p:nvPr/>
        </p:nvGrpSpPr>
        <p:grpSpPr>
          <a:xfrm>
            <a:off x="5606295" y="1340768"/>
            <a:ext cx="6538377" cy="3369359"/>
            <a:chOff x="5521443" y="1706940"/>
            <a:chExt cx="6670557" cy="3444120"/>
          </a:xfrm>
        </p:grpSpPr>
        <p:pic>
          <p:nvPicPr>
            <p:cNvPr id="7" name="Picture 2">
              <a:extLst>
                <a:ext uri="{FF2B5EF4-FFF2-40B4-BE49-F238E27FC236}">
                  <a16:creationId xmlns:a16="http://schemas.microsoft.com/office/drawing/2014/main" id="{0279DF5D-0170-1146-82ED-BAE7EA6380F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a:fillRect/>
            </a:stretch>
          </p:blipFill>
          <p:spPr bwMode="auto">
            <a:xfrm>
              <a:off x="5521443" y="1706940"/>
              <a:ext cx="6670557" cy="344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34C4FD43-66A3-26EB-C50F-2F5DE625F325}"/>
                </a:ext>
              </a:extLst>
            </p:cNvPr>
            <p:cNvSpPr/>
            <p:nvPr/>
          </p:nvSpPr>
          <p:spPr bwMode="auto">
            <a:xfrm>
              <a:off x="5584021" y="4798006"/>
              <a:ext cx="1023959" cy="3530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3" name="TextBox 2">
            <a:extLst>
              <a:ext uri="{FF2B5EF4-FFF2-40B4-BE49-F238E27FC236}">
                <a16:creationId xmlns:a16="http://schemas.microsoft.com/office/drawing/2014/main" id="{7AD201EA-0434-B3C7-F46F-39F8FE120849}"/>
              </a:ext>
            </a:extLst>
          </p:cNvPr>
          <p:cNvSpPr txBox="1"/>
          <p:nvPr/>
        </p:nvSpPr>
        <p:spPr>
          <a:xfrm>
            <a:off x="83127" y="5980837"/>
            <a:ext cx="9469257" cy="553998"/>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ORR = objective response rate; DCR = disease control rate; DOR = duration of response; PFS = progression-free survival; OS = overall survival; TPS = tumor proportion score</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09186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C3199-9B6E-D1C3-240D-4A4A9247BF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7B26C-E99B-E161-E201-CB94D975FCD6}"/>
              </a:ext>
            </a:extLst>
          </p:cNvPr>
          <p:cNvSpPr>
            <a:spLocks noGrp="1"/>
          </p:cNvSpPr>
          <p:nvPr>
            <p:ph type="title"/>
          </p:nvPr>
        </p:nvSpPr>
        <p:spPr>
          <a:xfrm>
            <a:off x="912286" y="139346"/>
            <a:ext cx="10358967" cy="552305"/>
          </a:xfrm>
        </p:spPr>
        <p:txBody>
          <a:bodyPr/>
          <a:lstStyle/>
          <a:p>
            <a:r>
              <a:rPr lang="en-US" dirty="0" err="1"/>
              <a:t>Acasunlimab</a:t>
            </a:r>
            <a:r>
              <a:rPr lang="en-US" dirty="0"/>
              <a:t> with or without Pembrolizumab: Safety</a:t>
            </a:r>
          </a:p>
        </p:txBody>
      </p:sp>
      <p:sp>
        <p:nvSpPr>
          <p:cNvPr id="4" name="TextBox 3">
            <a:extLst>
              <a:ext uri="{FF2B5EF4-FFF2-40B4-BE49-F238E27FC236}">
                <a16:creationId xmlns:a16="http://schemas.microsoft.com/office/drawing/2014/main" id="{43F52E5D-5F05-1D31-DA22-4063638C7C16}"/>
              </a:ext>
            </a:extLst>
          </p:cNvPr>
          <p:cNvSpPr txBox="1"/>
          <p:nvPr/>
        </p:nvSpPr>
        <p:spPr>
          <a:xfrm>
            <a:off x="0" y="6534835"/>
            <a:ext cx="321895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Aerts J et al. ASCO 2024;Abstract 2533.</a:t>
            </a:r>
          </a:p>
        </p:txBody>
      </p:sp>
      <p:pic>
        <p:nvPicPr>
          <p:cNvPr id="12" name="Picture 11">
            <a:extLst>
              <a:ext uri="{FF2B5EF4-FFF2-40B4-BE49-F238E27FC236}">
                <a16:creationId xmlns:a16="http://schemas.microsoft.com/office/drawing/2014/main" id="{21516B59-402B-43B4-9312-C93CD6E2BD6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919536" y="721594"/>
            <a:ext cx="7856784" cy="541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39F8CE6-B107-F7FB-3C40-D9B193657CDD}"/>
              </a:ext>
            </a:extLst>
          </p:cNvPr>
          <p:cNvSpPr txBox="1"/>
          <p:nvPr/>
        </p:nvSpPr>
        <p:spPr>
          <a:xfrm>
            <a:off x="11875" y="6190450"/>
            <a:ext cx="3455433"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TRAEs = treatment-related adverse events</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27C2A721-0E9E-58C3-C34B-16D032EDA89F}"/>
              </a:ext>
            </a:extLst>
          </p:cNvPr>
          <p:cNvSpPr txBox="1"/>
          <p:nvPr/>
        </p:nvSpPr>
        <p:spPr>
          <a:xfrm>
            <a:off x="2063552" y="3573016"/>
            <a:ext cx="2137124" cy="199174"/>
          </a:xfrm>
          <a:prstGeom prst="rect">
            <a:avLst/>
          </a:prstGeom>
          <a:solidFill>
            <a:schemeClr val="bg1"/>
          </a:solidFill>
        </p:spPr>
        <p:txBody>
          <a:bodyPr wrap="none" lIns="0" tIns="0" rIns="0" bIns="0" rtlCol="0" anchor="ctr">
            <a:noAutofit/>
          </a:bodyPr>
          <a:lstStyle/>
          <a:p>
            <a:pPr algn="r"/>
            <a:r>
              <a:rPr lang="en-US" sz="1000" b="0" dirty="0">
                <a:solidFill>
                  <a:schemeClr val="tx1"/>
                </a:solidFill>
                <a:latin typeface="Calibri" panose="020F0502020204030204" pitchFamily="34" charset="0"/>
                <a:cs typeface="Calibri" panose="020F0502020204030204" pitchFamily="34" charset="0"/>
              </a:rPr>
              <a:t>Blood alkaline phosphatase increased </a:t>
            </a:r>
          </a:p>
        </p:txBody>
      </p:sp>
    </p:spTree>
    <p:extLst>
      <p:ext uri="{BB962C8B-B14F-4D97-AF65-F5344CB8AC3E}">
        <p14:creationId xmlns:p14="http://schemas.microsoft.com/office/powerpoint/2010/main" val="926582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3F89D-3BE3-6B06-F9DF-A8F3EC884CE2}"/>
              </a:ext>
            </a:extLst>
          </p:cNvPr>
          <p:cNvSpPr>
            <a:spLocks noGrp="1"/>
          </p:cNvSpPr>
          <p:nvPr>
            <p:ph type="title"/>
          </p:nvPr>
        </p:nvSpPr>
        <p:spPr>
          <a:xfrm>
            <a:off x="912286" y="32026"/>
            <a:ext cx="10358967" cy="1143000"/>
          </a:xfrm>
        </p:spPr>
        <p:txBody>
          <a:bodyPr/>
          <a:lstStyle/>
          <a:p>
            <a:r>
              <a:rPr lang="en-US" dirty="0"/>
              <a:t>Ongoing Phase III ABBIL1TY NSCLC-06 Trial Schema</a:t>
            </a:r>
          </a:p>
        </p:txBody>
      </p:sp>
      <p:pic>
        <p:nvPicPr>
          <p:cNvPr id="5" name="Picture 4" descr="A close-up of a poster&#10;&#10;AI-generated content may be incorrect.">
            <a:extLst>
              <a:ext uri="{FF2B5EF4-FFF2-40B4-BE49-F238E27FC236}">
                <a16:creationId xmlns:a16="http://schemas.microsoft.com/office/drawing/2014/main" id="{880065A5-D523-8B5A-9DBD-579262C787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94738" y="1027113"/>
            <a:ext cx="7332308" cy="4996806"/>
          </a:xfrm>
          <a:prstGeom prst="rect">
            <a:avLst/>
          </a:prstGeom>
        </p:spPr>
      </p:pic>
      <p:pic>
        <p:nvPicPr>
          <p:cNvPr id="6" name="Picture 5" descr="A close-up of a poster&#10;&#10;AI-generated content may be incorrect.">
            <a:extLst>
              <a:ext uri="{FF2B5EF4-FFF2-40B4-BE49-F238E27FC236}">
                <a16:creationId xmlns:a16="http://schemas.microsoft.com/office/drawing/2014/main" id="{7ACF6F17-AD55-EF7D-9573-656EE4B0259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a:xfrm>
            <a:off x="7427046" y="1027113"/>
            <a:ext cx="4677393" cy="3262183"/>
          </a:xfrm>
          <a:prstGeom prst="rect">
            <a:avLst/>
          </a:prstGeom>
        </p:spPr>
      </p:pic>
      <p:sp>
        <p:nvSpPr>
          <p:cNvPr id="7" name="TextBox 6">
            <a:extLst>
              <a:ext uri="{FF2B5EF4-FFF2-40B4-BE49-F238E27FC236}">
                <a16:creationId xmlns:a16="http://schemas.microsoft.com/office/drawing/2014/main" id="{C0C05A92-CD71-CBBD-2FB0-7ECA761C80D0}"/>
              </a:ext>
            </a:extLst>
          </p:cNvPr>
          <p:cNvSpPr txBox="1"/>
          <p:nvPr/>
        </p:nvSpPr>
        <p:spPr>
          <a:xfrm>
            <a:off x="94738" y="6482880"/>
            <a:ext cx="355930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Paz-Ares L et al. ELCC 2025;Abstract 128TiP.</a:t>
            </a:r>
          </a:p>
        </p:txBody>
      </p:sp>
      <p:pic>
        <p:nvPicPr>
          <p:cNvPr id="8" name="Picture 7" descr="A close-up of a poster&#10;&#10;AI-generated content may be incorrect.">
            <a:extLst>
              <a:ext uri="{FF2B5EF4-FFF2-40B4-BE49-F238E27FC236}">
                <a16:creationId xmlns:a16="http://schemas.microsoft.com/office/drawing/2014/main" id="{C78EDC44-D882-E49E-A33F-21842E9AC40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a:fillRect/>
          </a:stretch>
        </p:blipFill>
        <p:spPr>
          <a:xfrm>
            <a:off x="7427046" y="4289296"/>
            <a:ext cx="3151800" cy="1734623"/>
          </a:xfrm>
          <a:prstGeom prst="rect">
            <a:avLst/>
          </a:prstGeom>
        </p:spPr>
      </p:pic>
      <p:sp>
        <p:nvSpPr>
          <p:cNvPr id="3" name="Rectangle 2">
            <a:extLst>
              <a:ext uri="{FF2B5EF4-FFF2-40B4-BE49-F238E27FC236}">
                <a16:creationId xmlns:a16="http://schemas.microsoft.com/office/drawing/2014/main" id="{FFEAF903-40B8-650E-9893-DEC6553B9C51}"/>
              </a:ext>
            </a:extLst>
          </p:cNvPr>
          <p:cNvSpPr/>
          <p:nvPr/>
        </p:nvSpPr>
        <p:spPr bwMode="auto">
          <a:xfrm>
            <a:off x="10578846" y="4289296"/>
            <a:ext cx="1525593" cy="17346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024670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BF978-7BCC-BD21-70C0-E246C2409BF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C568F2B-B796-2F25-5FCD-A8C4EC710275}"/>
              </a:ext>
            </a:extLst>
          </p:cNvPr>
          <p:cNvSpPr txBox="1"/>
          <p:nvPr/>
        </p:nvSpPr>
        <p:spPr>
          <a:xfrm>
            <a:off x="0" y="1166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367B3F7C-4F5A-634F-1D80-5970A51109F2}"/>
              </a:ext>
            </a:extLst>
          </p:cNvPr>
          <p:cNvSpPr txBox="1"/>
          <p:nvPr/>
        </p:nvSpPr>
        <p:spPr>
          <a:xfrm>
            <a:off x="551384" y="764704"/>
            <a:ext cx="10729192" cy="5858014"/>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Benjamin Levy, MD (continued)</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Garassino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MC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Normalized membrane ratio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TROP2</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by quantitative continuous scoring is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predictive </a:t>
            </a:r>
            <a:b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b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clinical outcomes in TROPION-Lung 01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WCLC 2024;Abstract PL02.11.</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Levy BP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TROPION-Lung02: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Datopotamab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deruxtecan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(Dato-</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DXd</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pembrolizumab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pembro</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b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b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or without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platinum chemotherapy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(Pt-CT) as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first-line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(1L) therapy for advanced non-small cell lung cancer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8501.</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Xiong A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Ivonescimab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pembrolizumab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PD-L1-positive non-small cell lung cancer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(HARMONi-2)</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randomised</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double-blind,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study in China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Lancet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2025;405(10481):839-49.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Aerts J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Acasunlimab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(DuoBody-PD-L1x4-1BB) alone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or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combination with pembrolizumab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pembro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b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b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previously treated metastatic non-small cell lung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Initial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 randomized, open-label,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2 trial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2533.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Paz-Ares L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ABBIL1TY NSCLC-06</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global, randomized, open-label,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acasunlimab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combination with pembrolizumab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embro</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vs docetaxel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checkpoint inhibitor (CPI)-experienced patients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PD-L1+ metastatic non-small cell lung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ELCC 2025;Abstract 128TiP. </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Mamdani H.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Bispecific antibodies in action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Engineering immunity to target thoracic malignancies. ASCO 2025 Clinical Science Symposium.</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85449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30142-63ED-558B-AE4B-CF4DA334C9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B16578-7FF1-3F54-5330-14D72D665564}"/>
              </a:ext>
            </a:extLst>
          </p:cNvPr>
          <p:cNvSpPr>
            <a:spLocks noGrp="1"/>
          </p:cNvSpPr>
          <p:nvPr>
            <p:ph type="title"/>
          </p:nvPr>
        </p:nvSpPr>
        <p:spPr>
          <a:xfrm>
            <a:off x="916516" y="2857500"/>
            <a:ext cx="10358967" cy="1143000"/>
          </a:xfrm>
        </p:spPr>
        <p:txBody>
          <a:bodyPr/>
          <a:lstStyle/>
          <a:p>
            <a:r>
              <a:rPr lang="en-US" sz="3600" dirty="0"/>
              <a:t>QUESTIONS?</a:t>
            </a:r>
          </a:p>
        </p:txBody>
      </p:sp>
    </p:spTree>
    <p:extLst>
      <p:ext uri="{BB962C8B-B14F-4D97-AF65-F5344CB8AC3E}">
        <p14:creationId xmlns:p14="http://schemas.microsoft.com/office/powerpoint/2010/main" val="4210513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F33E1-300B-BF7C-56DC-CF40285EF85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9FECF6-A78D-71FA-F023-FC32FBA07521}"/>
              </a:ext>
            </a:extLst>
          </p:cNvPr>
          <p:cNvSpPr/>
          <p:nvPr/>
        </p:nvSpPr>
        <p:spPr bwMode="auto">
          <a:xfrm>
            <a:off x="371364" y="4869160"/>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6C0D451-8C20-257E-F8D3-A0C5F61570D3}"/>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B5D0F30A-B0EB-C5D6-5CB8-3162488ADA7F}"/>
              </a:ext>
            </a:extLst>
          </p:cNvPr>
          <p:cNvSpPr>
            <a:spLocks noGrp="1"/>
          </p:cNvSpPr>
          <p:nvPr>
            <p:ph idx="1"/>
          </p:nvPr>
        </p:nvSpPr>
        <p:spPr>
          <a:xfrm>
            <a:off x="911424" y="1484784"/>
            <a:ext cx="9774980" cy="2736304"/>
          </a:xfrm>
        </p:spPr>
        <p:txBody>
          <a:bodyPr/>
          <a:lstStyle/>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The Boards </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Immune Checkpoint Inhibition for Localized Non-Small Cell Lung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Cancer (NSCLC)</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solidFill>
                  <a:schemeClr val="tx1"/>
                </a:solidFill>
                <a:cs typeface="Times New Roman" panose="02020603050405020304" pitchFamily="18" charset="0"/>
              </a:rPr>
              <a:t>Antibody-Drug Conjugates</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chemeClr val="bg1"/>
                </a:solidFill>
                <a:latin typeface="Calibri" panose="020F0502020204030204" pitchFamily="34" charset="0"/>
                <a:cs typeface="Calibri" panose="020F0502020204030204" pitchFamily="34" charset="0"/>
              </a:rPr>
              <a:t>MODULE 5: </a:t>
            </a:r>
            <a:r>
              <a:rPr lang="en-US" sz="2400" dirty="0">
                <a:solidFill>
                  <a:schemeClr val="bg1"/>
                </a:solidFill>
                <a:cs typeface="Times New Roman" panose="02020603050405020304" pitchFamily="18" charset="0"/>
              </a:rPr>
              <a:t>Journal Club with Dr Levy </a:t>
            </a:r>
          </a:p>
        </p:txBody>
      </p:sp>
    </p:spTree>
    <p:extLst>
      <p:ext uri="{BB962C8B-B14F-4D97-AF65-F5344CB8AC3E}">
        <p14:creationId xmlns:p14="http://schemas.microsoft.com/office/powerpoint/2010/main" val="1336771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B7F47-5FBA-7130-1063-51B7B31551D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E30035D-2308-EE88-EBAB-B6678CC9FA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6C1A7B90-FCCA-3007-F06E-D2C2CC6A55F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357302" y="274131"/>
            <a:ext cx="9069411" cy="5218017"/>
          </a:xfrm>
          <a:prstGeom prst="rect">
            <a:avLst/>
          </a:prstGeom>
        </p:spPr>
      </p:pic>
      <p:sp>
        <p:nvSpPr>
          <p:cNvPr id="5" name="Rectangle 4">
            <a:extLst>
              <a:ext uri="{FF2B5EF4-FFF2-40B4-BE49-F238E27FC236}">
                <a16:creationId xmlns:a16="http://schemas.microsoft.com/office/drawing/2014/main" id="{E7CEEAD1-9132-6ABE-5744-FF71B94C6B77}"/>
              </a:ext>
            </a:extLst>
          </p:cNvPr>
          <p:cNvSpPr/>
          <p:nvPr/>
        </p:nvSpPr>
        <p:spPr bwMode="auto">
          <a:xfrm>
            <a:off x="1343472" y="5445224"/>
            <a:ext cx="907300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5166F874-C0A6-48A1-51C0-EA8CD2A20EE5}"/>
              </a:ext>
            </a:extLst>
          </p:cNvPr>
          <p:cNvSpPr txBox="1"/>
          <p:nvPr/>
        </p:nvSpPr>
        <p:spPr>
          <a:xfrm>
            <a:off x="5921327" y="5505043"/>
            <a:ext cx="4505386" cy="400110"/>
          </a:xfrm>
          <a:prstGeom prst="rect">
            <a:avLst/>
          </a:prstGeom>
          <a:noFill/>
        </p:spPr>
        <p:txBody>
          <a:bodyPr wrap="square" rtlCol="0">
            <a:spAutoFit/>
          </a:bodyPr>
          <a:lstStyle/>
          <a:p>
            <a:pPr algn="r"/>
            <a:r>
              <a:rPr lang="en-US" sz="2000" b="0" dirty="0">
                <a:solidFill>
                  <a:schemeClr val="tx1"/>
                </a:solidFill>
              </a:rPr>
              <a:t>2023;29(10):2559-69. </a:t>
            </a:r>
          </a:p>
        </p:txBody>
      </p:sp>
      <p:sp>
        <p:nvSpPr>
          <p:cNvPr id="2" name="Rectangle 1">
            <a:extLst>
              <a:ext uri="{FF2B5EF4-FFF2-40B4-BE49-F238E27FC236}">
                <a16:creationId xmlns:a16="http://schemas.microsoft.com/office/drawing/2014/main" id="{0EA2CBAA-6550-7E3A-D710-ABA9D6B8A78C}"/>
              </a:ext>
            </a:extLst>
          </p:cNvPr>
          <p:cNvSpPr/>
          <p:nvPr/>
        </p:nvSpPr>
        <p:spPr bwMode="auto">
          <a:xfrm>
            <a:off x="1487488" y="5013176"/>
            <a:ext cx="165618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09920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51BF9-CBBB-674E-7F6E-4E042CCE0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92AC96-1B7D-F8C2-42B4-BE5A1CEA811B}"/>
              </a:ext>
            </a:extLst>
          </p:cNvPr>
          <p:cNvSpPr>
            <a:spLocks noGrp="1"/>
          </p:cNvSpPr>
          <p:nvPr>
            <p:ph type="title"/>
          </p:nvPr>
        </p:nvSpPr>
        <p:spPr>
          <a:xfrm>
            <a:off x="879123" y="-7300"/>
            <a:ext cx="10358967" cy="1143000"/>
          </a:xfrm>
        </p:spPr>
        <p:txBody>
          <a:bodyPr/>
          <a:lstStyle/>
          <a:p>
            <a:r>
              <a:rPr lang="en-US" dirty="0"/>
              <a:t>BR36 Trial Schema</a:t>
            </a:r>
          </a:p>
        </p:txBody>
      </p:sp>
      <p:pic>
        <p:nvPicPr>
          <p:cNvPr id="4" name="Picture 3">
            <a:extLst>
              <a:ext uri="{FF2B5EF4-FFF2-40B4-BE49-F238E27FC236}">
                <a16:creationId xmlns:a16="http://schemas.microsoft.com/office/drawing/2014/main" id="{EFF63839-1D53-4B00-5B12-0347E43839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D85485B6-9D51-65B0-495E-890E4D6A6A3B}"/>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6" name="Picture 5" descr="A diagram of a dna test&#10;&#10;AI-generated content may be incorrect.">
            <a:extLst>
              <a:ext uri="{FF2B5EF4-FFF2-40B4-BE49-F238E27FC236}">
                <a16:creationId xmlns:a16="http://schemas.microsoft.com/office/drawing/2014/main" id="{038BD0FD-86C5-2F51-2241-549C2C555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369" y="826863"/>
            <a:ext cx="7016204" cy="5277767"/>
          </a:xfrm>
          <a:prstGeom prst="rect">
            <a:avLst/>
          </a:prstGeom>
        </p:spPr>
      </p:pic>
      <p:sp>
        <p:nvSpPr>
          <p:cNvPr id="11" name="TextBox 10">
            <a:extLst>
              <a:ext uri="{FF2B5EF4-FFF2-40B4-BE49-F238E27FC236}">
                <a16:creationId xmlns:a16="http://schemas.microsoft.com/office/drawing/2014/main" id="{A92E41A3-9F3E-C5BF-7C51-0A474CCBBB66}"/>
              </a:ext>
            </a:extLst>
          </p:cNvPr>
          <p:cNvSpPr txBox="1"/>
          <p:nvPr/>
        </p:nvSpPr>
        <p:spPr>
          <a:xfrm>
            <a:off x="881840" y="3065636"/>
            <a:ext cx="1258934" cy="400110"/>
          </a:xfrm>
          <a:prstGeom prst="rect">
            <a:avLst/>
          </a:prstGeom>
          <a:noFill/>
        </p:spPr>
        <p:txBody>
          <a:bodyPr wrap="none" rtlCol="0">
            <a:spAutoFit/>
          </a:bodyPr>
          <a:lstStyle/>
          <a:p>
            <a:r>
              <a:rPr lang="en-US" sz="2000" dirty="0">
                <a:solidFill>
                  <a:schemeClr val="tx1"/>
                </a:solidFill>
                <a:latin typeface="Calibri" panose="020F0502020204030204" pitchFamily="34" charset="0"/>
                <a:cs typeface="Calibri" panose="020F0502020204030204" pitchFamily="34" charset="0"/>
              </a:rPr>
              <a:t>First stage</a:t>
            </a:r>
          </a:p>
        </p:txBody>
      </p:sp>
      <p:sp>
        <p:nvSpPr>
          <p:cNvPr id="12" name="TextBox 11">
            <a:extLst>
              <a:ext uri="{FF2B5EF4-FFF2-40B4-BE49-F238E27FC236}">
                <a16:creationId xmlns:a16="http://schemas.microsoft.com/office/drawing/2014/main" id="{7154D0CF-1140-0317-4FE7-225A077F0271}"/>
              </a:ext>
            </a:extLst>
          </p:cNvPr>
          <p:cNvSpPr txBox="1"/>
          <p:nvPr/>
        </p:nvSpPr>
        <p:spPr>
          <a:xfrm>
            <a:off x="9480376" y="2915035"/>
            <a:ext cx="2367190" cy="707886"/>
          </a:xfrm>
          <a:prstGeom prst="rect">
            <a:avLst/>
          </a:prstGeom>
          <a:noFill/>
        </p:spPr>
        <p:txBody>
          <a:bodyPr wrap="square" rtlCol="0">
            <a:spAutoFit/>
          </a:bodyPr>
          <a:lstStyle/>
          <a:p>
            <a:r>
              <a:rPr lang="en-US" sz="2000" dirty="0">
                <a:solidFill>
                  <a:schemeClr val="tx1"/>
                </a:solidFill>
                <a:latin typeface="Calibri" panose="020F0502020204030204" pitchFamily="34" charset="0"/>
                <a:cs typeface="Calibri" panose="020F0502020204030204" pitchFamily="34" charset="0"/>
              </a:rPr>
              <a:t>Target enrollment of 50 patients reached</a:t>
            </a:r>
          </a:p>
        </p:txBody>
      </p:sp>
    </p:spTree>
    <p:extLst>
      <p:ext uri="{BB962C8B-B14F-4D97-AF65-F5344CB8AC3E}">
        <p14:creationId xmlns:p14="http://schemas.microsoft.com/office/powerpoint/2010/main" val="706918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0B053-2960-D3FC-0327-491E9404BD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FA205-9DC6-AD3D-C723-CF56EA711CD2}"/>
              </a:ext>
            </a:extLst>
          </p:cNvPr>
          <p:cNvSpPr>
            <a:spLocks noGrp="1"/>
          </p:cNvSpPr>
          <p:nvPr>
            <p:ph type="title"/>
          </p:nvPr>
        </p:nvSpPr>
        <p:spPr>
          <a:xfrm>
            <a:off x="879123" y="-7300"/>
            <a:ext cx="10358967" cy="844012"/>
          </a:xfrm>
        </p:spPr>
        <p:txBody>
          <a:bodyPr/>
          <a:lstStyle/>
          <a:p>
            <a:r>
              <a:rPr lang="en-US" dirty="0"/>
              <a:t>BR36 Consort Flow Diagram</a:t>
            </a:r>
          </a:p>
        </p:txBody>
      </p:sp>
      <p:pic>
        <p:nvPicPr>
          <p:cNvPr id="4" name="Picture 3">
            <a:extLst>
              <a:ext uri="{FF2B5EF4-FFF2-40B4-BE49-F238E27FC236}">
                <a16:creationId xmlns:a16="http://schemas.microsoft.com/office/drawing/2014/main" id="{CEA79CE5-7AD4-6BA6-1CA6-7AB2CC6D3FB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D8EF1949-3529-482A-F191-D6AC8F8FD894}"/>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13" name="Picture 12" descr="A diagram of a flowchart&#10;&#10;AI-generated content may be incorrect.">
            <a:extLst>
              <a:ext uri="{FF2B5EF4-FFF2-40B4-BE49-F238E27FC236}">
                <a16:creationId xmlns:a16="http://schemas.microsoft.com/office/drawing/2014/main" id="{C0429B13-133E-3E63-4FE3-9FEEF4E04BD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575719" y="759522"/>
            <a:ext cx="5045751" cy="5723358"/>
          </a:xfrm>
          <a:prstGeom prst="rect">
            <a:avLst/>
          </a:prstGeom>
        </p:spPr>
      </p:pic>
    </p:spTree>
    <p:extLst>
      <p:ext uri="{BB962C8B-B14F-4D97-AF65-F5344CB8AC3E}">
        <p14:creationId xmlns:p14="http://schemas.microsoft.com/office/powerpoint/2010/main" val="37546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362CB-09E0-6B6F-95C5-728978AB8D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28A5CA-E4B2-D7FB-915F-0460A00D7AA7}"/>
              </a:ext>
            </a:extLst>
          </p:cNvPr>
          <p:cNvSpPr>
            <a:spLocks noGrp="1"/>
          </p:cNvSpPr>
          <p:nvPr>
            <p:ph type="title"/>
          </p:nvPr>
        </p:nvSpPr>
        <p:spPr>
          <a:xfrm>
            <a:off x="1" y="-7300"/>
            <a:ext cx="12192000" cy="854136"/>
          </a:xfrm>
        </p:spPr>
        <p:txBody>
          <a:bodyPr/>
          <a:lstStyle/>
          <a:p>
            <a:r>
              <a:rPr lang="en-US" dirty="0"/>
              <a:t>Overview of Plasma Variants Detected by Next-Generation Sequencing</a:t>
            </a:r>
          </a:p>
        </p:txBody>
      </p:sp>
      <p:pic>
        <p:nvPicPr>
          <p:cNvPr id="4" name="Picture 3">
            <a:extLst>
              <a:ext uri="{FF2B5EF4-FFF2-40B4-BE49-F238E27FC236}">
                <a16:creationId xmlns:a16="http://schemas.microsoft.com/office/drawing/2014/main" id="{1B042B3A-7FAE-393E-3727-D1C12D0399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5C24133B-75FE-CB2D-13F5-C454F764A6CB}"/>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6" name="Picture 5" descr="A graph with numbers and lines&#10;&#10;AI-generated content may be incorrect.">
            <a:extLst>
              <a:ext uri="{FF2B5EF4-FFF2-40B4-BE49-F238E27FC236}">
                <a16:creationId xmlns:a16="http://schemas.microsoft.com/office/drawing/2014/main" id="{551D93CB-C4D9-4EB2-AD43-58E61079B15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80206" y="714617"/>
            <a:ext cx="10556800" cy="5213395"/>
          </a:xfrm>
          <a:prstGeom prst="rect">
            <a:avLst/>
          </a:prstGeom>
        </p:spPr>
      </p:pic>
      <p:sp>
        <p:nvSpPr>
          <p:cNvPr id="3" name="TextBox 2">
            <a:extLst>
              <a:ext uri="{FF2B5EF4-FFF2-40B4-BE49-F238E27FC236}">
                <a16:creationId xmlns:a16="http://schemas.microsoft.com/office/drawing/2014/main" id="{CD7394B0-DDA0-177F-4CE2-E635A6455073}"/>
              </a:ext>
            </a:extLst>
          </p:cNvPr>
          <p:cNvSpPr txBox="1"/>
          <p:nvPr/>
        </p:nvSpPr>
        <p:spPr>
          <a:xfrm>
            <a:off x="771631" y="5945440"/>
            <a:ext cx="8737566" cy="323165"/>
          </a:xfrm>
          <a:prstGeom prst="rect">
            <a:avLst/>
          </a:prstGeom>
          <a:noFill/>
        </p:spPr>
        <p:txBody>
          <a:bodyPr wrap="square" rtlCol="0">
            <a:spAutoFit/>
          </a:bodyPr>
          <a:lstStyle/>
          <a:p>
            <a:pPr defTabSz="914400" fontAlgn="auto">
              <a:spcBef>
                <a:spcPts val="0"/>
              </a:spcBef>
              <a:spcAft>
                <a:spcPts val="0"/>
              </a:spcAft>
              <a:defRPr/>
            </a:pPr>
            <a:r>
              <a:rPr lang="en-US" sz="1500" b="0" dirty="0">
                <a:solidFill>
                  <a:srgbClr val="000000"/>
                </a:solidFill>
                <a:latin typeface="Calibri"/>
                <a:ea typeface="+mn-ea"/>
                <a:cs typeface="+mn-cs"/>
              </a:rPr>
              <a:t>ctDNA = circulating tumor DNA</a:t>
            </a:r>
            <a:endParaRPr kumimoji="0" lang="en-US" sz="1500" b="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15335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53C20-30A5-93D4-20DC-CDBD385CE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65CF6-39F3-4692-DAAF-22808AC187AD}"/>
              </a:ext>
            </a:extLst>
          </p:cNvPr>
          <p:cNvSpPr>
            <a:spLocks noGrp="1"/>
          </p:cNvSpPr>
          <p:nvPr>
            <p:ph type="title"/>
          </p:nvPr>
        </p:nvSpPr>
        <p:spPr>
          <a:xfrm>
            <a:off x="879123" y="-7300"/>
            <a:ext cx="10358967" cy="1143000"/>
          </a:xfrm>
        </p:spPr>
        <p:txBody>
          <a:bodyPr/>
          <a:lstStyle/>
          <a:p>
            <a:r>
              <a:rPr lang="en-US" dirty="0"/>
              <a:t>Representative ctDNA Kinetics Patterns</a:t>
            </a:r>
          </a:p>
        </p:txBody>
      </p:sp>
      <p:pic>
        <p:nvPicPr>
          <p:cNvPr id="4" name="Picture 3">
            <a:extLst>
              <a:ext uri="{FF2B5EF4-FFF2-40B4-BE49-F238E27FC236}">
                <a16:creationId xmlns:a16="http://schemas.microsoft.com/office/drawing/2014/main" id="{79753175-8CF8-A380-0C9D-D0A20FC51D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21FB221B-71A2-BDCB-CBE4-73BB6A647C40}"/>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11" name="Picture 10" descr="A graph of different colored lines&#10;&#10;AI-generated content may be incorrect.">
            <a:extLst>
              <a:ext uri="{FF2B5EF4-FFF2-40B4-BE49-F238E27FC236}">
                <a16:creationId xmlns:a16="http://schemas.microsoft.com/office/drawing/2014/main" id="{965AB92C-184F-1178-89F0-6BCACE0905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493611" y="767490"/>
            <a:ext cx="9129990" cy="5323019"/>
          </a:xfrm>
          <a:prstGeom prst="rect">
            <a:avLst/>
          </a:prstGeom>
        </p:spPr>
      </p:pic>
    </p:spTree>
    <p:extLst>
      <p:ext uri="{BB962C8B-B14F-4D97-AF65-F5344CB8AC3E}">
        <p14:creationId xmlns:p14="http://schemas.microsoft.com/office/powerpoint/2010/main" val="2462476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7FE09-AD1A-4E77-0FCC-10545C572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A01652-B8CC-2784-D7E6-4E92D0EC05C6}"/>
              </a:ext>
            </a:extLst>
          </p:cNvPr>
          <p:cNvSpPr>
            <a:spLocks noGrp="1"/>
          </p:cNvSpPr>
          <p:nvPr>
            <p:ph type="title"/>
          </p:nvPr>
        </p:nvSpPr>
        <p:spPr>
          <a:xfrm>
            <a:off x="879123" y="-7300"/>
            <a:ext cx="10358967" cy="725964"/>
          </a:xfrm>
        </p:spPr>
        <p:txBody>
          <a:bodyPr/>
          <a:lstStyle/>
          <a:p>
            <a:r>
              <a:rPr lang="en-US" dirty="0"/>
              <a:t>Radiographic Response Assessment, Molecular Response and OS</a:t>
            </a:r>
          </a:p>
        </p:txBody>
      </p:sp>
      <p:pic>
        <p:nvPicPr>
          <p:cNvPr id="4" name="Picture 3">
            <a:extLst>
              <a:ext uri="{FF2B5EF4-FFF2-40B4-BE49-F238E27FC236}">
                <a16:creationId xmlns:a16="http://schemas.microsoft.com/office/drawing/2014/main" id="{979900BC-9EF6-F159-A731-05AE16A825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8DE06CCE-74B5-C67F-1D3B-FA1D753AEB26}"/>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11" name="Picture 10" descr="A screenshot of a graph&#10;&#10;AI-generated content may be incorrect.">
            <a:extLst>
              <a:ext uri="{FF2B5EF4-FFF2-40B4-BE49-F238E27FC236}">
                <a16:creationId xmlns:a16="http://schemas.microsoft.com/office/drawing/2014/main" id="{714BDADA-CFDC-7989-39DE-6B1429636D8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64155" y="718664"/>
            <a:ext cx="5608109" cy="5788223"/>
          </a:xfrm>
          <a:prstGeom prst="rect">
            <a:avLst/>
          </a:prstGeom>
        </p:spPr>
      </p:pic>
    </p:spTree>
    <p:extLst>
      <p:ext uri="{BB962C8B-B14F-4D97-AF65-F5344CB8AC3E}">
        <p14:creationId xmlns:p14="http://schemas.microsoft.com/office/powerpoint/2010/main" val="3107358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6FA50-ABD0-09F8-9122-2D9BA3550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DFCFC-0D8D-B9BA-876A-508F4EF7CB57}"/>
              </a:ext>
            </a:extLst>
          </p:cNvPr>
          <p:cNvSpPr>
            <a:spLocks noGrp="1"/>
          </p:cNvSpPr>
          <p:nvPr>
            <p:ph type="title"/>
          </p:nvPr>
        </p:nvSpPr>
        <p:spPr>
          <a:xfrm>
            <a:off x="879123" y="-7300"/>
            <a:ext cx="10358967" cy="1143000"/>
          </a:xfrm>
        </p:spPr>
        <p:txBody>
          <a:bodyPr/>
          <a:lstStyle/>
          <a:p>
            <a:r>
              <a:rPr lang="en-US" dirty="0"/>
              <a:t>PFS and OS for Patients with ctDNA Molecular Responses</a:t>
            </a:r>
          </a:p>
        </p:txBody>
      </p:sp>
      <p:pic>
        <p:nvPicPr>
          <p:cNvPr id="4" name="Picture 3">
            <a:extLst>
              <a:ext uri="{FF2B5EF4-FFF2-40B4-BE49-F238E27FC236}">
                <a16:creationId xmlns:a16="http://schemas.microsoft.com/office/drawing/2014/main" id="{0DE27EB5-99D7-E86D-71E9-DC51024382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4708DE08-83CB-9EE0-0195-05355B77E2CE}"/>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13" name="Picture 12" descr="A comparison of a graph&#10;&#10;AI-generated content may be incorrect.">
            <a:extLst>
              <a:ext uri="{FF2B5EF4-FFF2-40B4-BE49-F238E27FC236}">
                <a16:creationId xmlns:a16="http://schemas.microsoft.com/office/drawing/2014/main" id="{160F134B-2136-6EB2-B2AB-B63E36672DF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73463" y="1002993"/>
            <a:ext cx="10170285" cy="4968552"/>
          </a:xfrm>
          <a:prstGeom prst="rect">
            <a:avLst/>
          </a:prstGeom>
        </p:spPr>
      </p:pic>
      <p:sp>
        <p:nvSpPr>
          <p:cNvPr id="14" name="Rectangle 13">
            <a:extLst>
              <a:ext uri="{FF2B5EF4-FFF2-40B4-BE49-F238E27FC236}">
                <a16:creationId xmlns:a16="http://schemas.microsoft.com/office/drawing/2014/main" id="{F82B8A5A-B438-519A-40BF-3485DFCA1BD0}"/>
              </a:ext>
            </a:extLst>
          </p:cNvPr>
          <p:cNvSpPr/>
          <p:nvPr/>
        </p:nvSpPr>
        <p:spPr bwMode="auto">
          <a:xfrm>
            <a:off x="6384032" y="1002993"/>
            <a:ext cx="360040" cy="3377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276763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62403-2D01-2B42-F40E-25ACDFF65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E87C2-DFBC-86DC-D356-CF3824CCDCF0}"/>
              </a:ext>
            </a:extLst>
          </p:cNvPr>
          <p:cNvSpPr>
            <a:spLocks noGrp="1"/>
          </p:cNvSpPr>
          <p:nvPr>
            <p:ph type="title"/>
          </p:nvPr>
        </p:nvSpPr>
        <p:spPr>
          <a:xfrm>
            <a:off x="879123" y="-7300"/>
            <a:ext cx="10358967" cy="964157"/>
          </a:xfrm>
        </p:spPr>
        <p:txBody>
          <a:bodyPr/>
          <a:lstStyle/>
          <a:p>
            <a:pPr algn="l"/>
            <a:r>
              <a:rPr lang="en-US" dirty="0"/>
              <a:t>Depth of ctDNA Response in Association with RECIST Radiographic Response</a:t>
            </a:r>
          </a:p>
        </p:txBody>
      </p:sp>
      <p:pic>
        <p:nvPicPr>
          <p:cNvPr id="4" name="Picture 3">
            <a:extLst>
              <a:ext uri="{FF2B5EF4-FFF2-40B4-BE49-F238E27FC236}">
                <a16:creationId xmlns:a16="http://schemas.microsoft.com/office/drawing/2014/main" id="{B8005B3A-FF76-74EA-1A8C-3A16EA150D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945B22E6-A228-2804-AF14-9C539C841B00}"/>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Anagnostou 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Nat Med</a:t>
            </a:r>
            <a:r>
              <a:rPr lang="en-US" sz="1500" b="0" i="1" dirty="0">
                <a:solidFill>
                  <a:srgbClr val="000000"/>
                </a:solidFill>
                <a:latin typeface="Calibri"/>
                <a:ea typeface="+mn-ea"/>
                <a:cs typeface="+mn-cs"/>
              </a:rPr>
              <a:t> </a:t>
            </a:r>
            <a:r>
              <a:rPr kumimoji="0" lang="en-US" sz="1500" b="0" u="none" strike="noStrike" kern="1200" cap="none" spc="0" normalizeH="0" baseline="0" noProof="0" dirty="0">
                <a:ln>
                  <a:noFill/>
                </a:ln>
                <a:solidFill>
                  <a:srgbClr val="000000"/>
                </a:solidFill>
                <a:effectLst/>
                <a:uLnTx/>
                <a:uFillTx/>
                <a:latin typeface="Calibri"/>
                <a:ea typeface="+mn-ea"/>
                <a:cs typeface="+mn-cs"/>
              </a:rPr>
              <a:t>2023;29(10):2559-69. </a:t>
            </a:r>
          </a:p>
        </p:txBody>
      </p:sp>
      <p:pic>
        <p:nvPicPr>
          <p:cNvPr id="6" name="Picture 5" descr="A screenshot of a graph&#10;&#10;AI-generated content may be incorrect.">
            <a:extLst>
              <a:ext uri="{FF2B5EF4-FFF2-40B4-BE49-F238E27FC236}">
                <a16:creationId xmlns:a16="http://schemas.microsoft.com/office/drawing/2014/main" id="{E95787A1-4CF0-E2FB-E837-2FA8B79BBF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167794" y="927450"/>
            <a:ext cx="5856411" cy="5003100"/>
          </a:xfrm>
          <a:prstGeom prst="rect">
            <a:avLst/>
          </a:prstGeom>
        </p:spPr>
      </p:pic>
      <p:sp>
        <p:nvSpPr>
          <p:cNvPr id="3" name="TextBox 2">
            <a:extLst>
              <a:ext uri="{FF2B5EF4-FFF2-40B4-BE49-F238E27FC236}">
                <a16:creationId xmlns:a16="http://schemas.microsoft.com/office/drawing/2014/main" id="{C89D074E-39E7-882B-1453-549FDA2E301D}"/>
              </a:ext>
            </a:extLst>
          </p:cNvPr>
          <p:cNvSpPr txBox="1"/>
          <p:nvPr/>
        </p:nvSpPr>
        <p:spPr>
          <a:xfrm>
            <a:off x="94738" y="5959957"/>
            <a:ext cx="8737566" cy="553998"/>
          </a:xfrm>
          <a:prstGeom prst="rect">
            <a:avLst/>
          </a:prstGeom>
          <a:noFill/>
        </p:spPr>
        <p:txBody>
          <a:bodyPr wrap="square" rtlCol="0">
            <a:spAutoFit/>
          </a:bodyPr>
          <a:lstStyle/>
          <a:p>
            <a:pPr defTabSz="914400" fontAlgn="auto">
              <a:spcBef>
                <a:spcPts val="0"/>
              </a:spcBef>
              <a:spcAft>
                <a:spcPts val="0"/>
              </a:spcAft>
              <a:defRPr/>
            </a:pPr>
            <a:r>
              <a:rPr lang="en-US" sz="1500" b="0" dirty="0" err="1">
                <a:solidFill>
                  <a:srgbClr val="000000"/>
                </a:solidFill>
                <a:latin typeface="Calibri"/>
                <a:ea typeface="+mn-ea"/>
                <a:cs typeface="+mn-cs"/>
              </a:rPr>
              <a:t>maxMAF</a:t>
            </a:r>
            <a:r>
              <a:rPr lang="en-US" sz="1500" b="0" dirty="0">
                <a:solidFill>
                  <a:srgbClr val="000000"/>
                </a:solidFill>
                <a:latin typeface="Calibri"/>
                <a:ea typeface="+mn-ea"/>
                <a:cs typeface="+mn-cs"/>
              </a:rPr>
              <a:t> = maximal mutant allele fraction; CR = complete response; PR = partial response; SD = stable disease; PD = progressive disease</a:t>
            </a:r>
            <a:endParaRPr kumimoji="0" lang="en-US" sz="1500" b="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35172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1EC6-C62A-EE3E-0CFE-037E40683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24AAA-E5A0-E7EB-00E6-673EFB97312E}"/>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a:t>
            </a:r>
            <a:br>
              <a:rPr lang="en-US" sz="2800" dirty="0"/>
            </a:br>
            <a:r>
              <a:rPr lang="en-US" sz="2800" dirty="0"/>
              <a:t>Nontargeted Approaches for Lung Cancer</a:t>
            </a:r>
          </a:p>
        </p:txBody>
      </p:sp>
      <p:sp>
        <p:nvSpPr>
          <p:cNvPr id="3" name="Content Placeholder 2">
            <a:extLst>
              <a:ext uri="{FF2B5EF4-FFF2-40B4-BE49-F238E27FC236}">
                <a16:creationId xmlns:a16="http://schemas.microsoft.com/office/drawing/2014/main" id="{6A228461-3319-3BA6-9540-C53033707A61}"/>
              </a:ext>
            </a:extLst>
          </p:cNvPr>
          <p:cNvSpPr>
            <a:spLocks noGrp="1"/>
          </p:cNvSpPr>
          <p:nvPr>
            <p:ph idx="1"/>
          </p:nvPr>
        </p:nvSpPr>
        <p:spPr>
          <a:xfrm>
            <a:off x="911424" y="1412776"/>
            <a:ext cx="9774980" cy="2736304"/>
          </a:xfrm>
        </p:spPr>
        <p:txBody>
          <a:bodyPr/>
          <a:lstStyle/>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The Boards </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Immune Checkpoint Inhibition for Localized Non-Small Cell Lung</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Cancer (NSCLC)</a:t>
            </a:r>
            <a:endParaRPr lang="en-US" sz="2400" b="1"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rPr>
              <a:t>MODULE 2: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Immunotherapy for Metastatic NSCLC</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3: </a:t>
            </a:r>
            <a:r>
              <a:rPr lang="en-US" sz="2400" dirty="0">
                <a:solidFill>
                  <a:schemeClr val="tx1"/>
                </a:solidFill>
                <a:cs typeface="Times New Roman" panose="02020603050405020304" pitchFamily="18" charset="0"/>
              </a:rPr>
              <a:t>Antibody-Drug Conjugates</a:t>
            </a:r>
            <a:endParaRPr lang="en-US" sz="2400" dirty="0">
              <a:solidFill>
                <a:srgbClr val="3233FF"/>
              </a:solidFill>
              <a:latin typeface="Calibri" panose="020F0502020204030204" pitchFamily="34" charset="0"/>
              <a:cs typeface="Calibri" panose="020F0502020204030204" pitchFamily="34" charset="0"/>
            </a:endParaRP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4: </a:t>
            </a:r>
            <a:r>
              <a:rPr lang="en-US" sz="2400" dirty="0">
                <a:solidFill>
                  <a:schemeClr val="tx1"/>
                </a:solidFill>
                <a:cs typeface="Times New Roman" panose="02020603050405020304" pitchFamily="18" charset="0"/>
              </a:rPr>
              <a:t>Novel Bispecific Antibodies</a:t>
            </a:r>
          </a:p>
          <a:p>
            <a:pPr marL="98425" indent="0">
              <a:lnSpc>
                <a:spcPts val="2600"/>
              </a:lnSpc>
              <a:spcBef>
                <a:spcPts val="0"/>
              </a:spcBef>
              <a:spcAft>
                <a:spcPts val="2400"/>
              </a:spcAft>
              <a:buNone/>
            </a:pPr>
            <a:r>
              <a:rPr lang="en-US" sz="2400" dirty="0">
                <a:solidFill>
                  <a:srgbClr val="3233FF"/>
                </a:solidFill>
                <a:latin typeface="Calibri" panose="020F0502020204030204" pitchFamily="34" charset="0"/>
                <a:cs typeface="Calibri" panose="020F0502020204030204" pitchFamily="34" charset="0"/>
              </a:rPr>
              <a:t>MODULE 5: </a:t>
            </a:r>
            <a:r>
              <a:rPr lang="en-US" sz="2400" dirty="0">
                <a:solidFill>
                  <a:schemeClr val="tx1"/>
                </a:solidFill>
                <a:cs typeface="Times New Roman" panose="02020603050405020304" pitchFamily="18" charset="0"/>
              </a:rPr>
              <a:t>Journal Club with Dr Levy </a:t>
            </a:r>
          </a:p>
        </p:txBody>
      </p:sp>
    </p:spTree>
    <p:extLst>
      <p:ext uri="{BB962C8B-B14F-4D97-AF65-F5344CB8AC3E}">
        <p14:creationId xmlns:p14="http://schemas.microsoft.com/office/powerpoint/2010/main" val="197626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B156E-DC4A-7F46-341E-C79C5E85F30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1E86329-F0FC-4F88-ACC6-86A649DAD0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Rectangle 4">
            <a:extLst>
              <a:ext uri="{FF2B5EF4-FFF2-40B4-BE49-F238E27FC236}">
                <a16:creationId xmlns:a16="http://schemas.microsoft.com/office/drawing/2014/main" id="{D21795F0-51D0-2A81-FEED-9D497399C93D}"/>
              </a:ext>
            </a:extLst>
          </p:cNvPr>
          <p:cNvSpPr/>
          <p:nvPr/>
        </p:nvSpPr>
        <p:spPr bwMode="auto">
          <a:xfrm>
            <a:off x="1096790" y="5097107"/>
            <a:ext cx="9649071"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161543E0-9B28-9204-6D2C-1B901036F627}"/>
              </a:ext>
            </a:extLst>
          </p:cNvPr>
          <p:cNvSpPr txBox="1"/>
          <p:nvPr/>
        </p:nvSpPr>
        <p:spPr>
          <a:xfrm>
            <a:off x="4045628" y="5139498"/>
            <a:ext cx="6665626" cy="400110"/>
          </a:xfrm>
          <a:prstGeom prst="rect">
            <a:avLst/>
          </a:prstGeom>
          <a:noFill/>
        </p:spPr>
        <p:txBody>
          <a:bodyPr wrap="square" rtlCol="0">
            <a:spAutoFit/>
          </a:bodyPr>
          <a:lstStyle/>
          <a:p>
            <a:pPr algn="r"/>
            <a:r>
              <a:rPr lang="en-US" sz="2000" b="0" dirty="0">
                <a:solidFill>
                  <a:schemeClr val="tx1"/>
                </a:solidFill>
              </a:rPr>
              <a:t>2024;30(2):389-403. </a:t>
            </a:r>
          </a:p>
        </p:txBody>
      </p:sp>
      <p:pic>
        <p:nvPicPr>
          <p:cNvPr id="11" name="Picture 10" descr="A screenshot of a medical research&#10;&#10;AI-generated content may be incorrect.">
            <a:extLst>
              <a:ext uri="{FF2B5EF4-FFF2-40B4-BE49-F238E27FC236}">
                <a16:creationId xmlns:a16="http://schemas.microsoft.com/office/drawing/2014/main" id="{AFF6D6CC-50EA-6821-BE77-98F480DDDE3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096791" y="536752"/>
            <a:ext cx="9649072" cy="4619781"/>
          </a:xfrm>
          <a:prstGeom prst="rect">
            <a:avLst/>
          </a:prstGeom>
        </p:spPr>
      </p:pic>
      <p:sp>
        <p:nvSpPr>
          <p:cNvPr id="2" name="Rectangle 1">
            <a:extLst>
              <a:ext uri="{FF2B5EF4-FFF2-40B4-BE49-F238E27FC236}">
                <a16:creationId xmlns:a16="http://schemas.microsoft.com/office/drawing/2014/main" id="{0E1E2F83-CC42-A17B-87B1-3C30F377ED7B}"/>
              </a:ext>
            </a:extLst>
          </p:cNvPr>
          <p:cNvSpPr/>
          <p:nvPr/>
        </p:nvSpPr>
        <p:spPr bwMode="auto">
          <a:xfrm>
            <a:off x="9701981" y="1916832"/>
            <a:ext cx="1009273" cy="1008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442979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E45D0-67CC-BAC8-AC1A-785A0E19FA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B4DAB8-6363-F47A-C0B6-B640825D482D}"/>
              </a:ext>
            </a:extLst>
          </p:cNvPr>
          <p:cNvSpPr>
            <a:spLocks noGrp="1"/>
          </p:cNvSpPr>
          <p:nvPr>
            <p:ph type="title"/>
          </p:nvPr>
        </p:nvSpPr>
        <p:spPr>
          <a:xfrm>
            <a:off x="879123" y="-7300"/>
            <a:ext cx="10358967" cy="832085"/>
          </a:xfrm>
        </p:spPr>
        <p:txBody>
          <a:bodyPr/>
          <a:lstStyle/>
          <a:p>
            <a:r>
              <a:rPr lang="en-US" dirty="0"/>
              <a:t>Overview of Study Methodology</a:t>
            </a:r>
          </a:p>
        </p:txBody>
      </p:sp>
      <p:pic>
        <p:nvPicPr>
          <p:cNvPr id="4" name="Picture 3">
            <a:extLst>
              <a:ext uri="{FF2B5EF4-FFF2-40B4-BE49-F238E27FC236}">
                <a16:creationId xmlns:a16="http://schemas.microsoft.com/office/drawing/2014/main" id="{34669E0E-740A-19DF-77F3-D45A399268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BD48CCC5-8BAA-F061-067E-AC68A054BACA}"/>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12" name="Picture 11" descr="A diagram of a cancer treatment&#10;&#10;AI-generated content may be incorrect.">
            <a:extLst>
              <a:ext uri="{FF2B5EF4-FFF2-40B4-BE49-F238E27FC236}">
                <a16:creationId xmlns:a16="http://schemas.microsoft.com/office/drawing/2014/main" id="{0BF5B726-4AA3-8457-569B-9929EC5643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261995" y="800544"/>
            <a:ext cx="7668010" cy="5274292"/>
          </a:xfrm>
          <a:prstGeom prst="rect">
            <a:avLst/>
          </a:prstGeom>
        </p:spPr>
      </p:pic>
      <p:sp>
        <p:nvSpPr>
          <p:cNvPr id="3" name="TextBox 2">
            <a:extLst>
              <a:ext uri="{FF2B5EF4-FFF2-40B4-BE49-F238E27FC236}">
                <a16:creationId xmlns:a16="http://schemas.microsoft.com/office/drawing/2014/main" id="{418E4406-FB21-0A4D-8E22-4A702F78C54B}"/>
              </a:ext>
            </a:extLst>
          </p:cNvPr>
          <p:cNvSpPr txBox="1"/>
          <p:nvPr/>
        </p:nvSpPr>
        <p:spPr>
          <a:xfrm>
            <a:off x="2220421" y="6079119"/>
            <a:ext cx="8737566" cy="323165"/>
          </a:xfrm>
          <a:prstGeom prst="rect">
            <a:avLst/>
          </a:prstGeom>
          <a:noFill/>
        </p:spPr>
        <p:txBody>
          <a:bodyPr wrap="square" rtlCol="0">
            <a:spAutoFit/>
          </a:bodyPr>
          <a:lstStyle/>
          <a:p>
            <a:pPr defTabSz="914400" fontAlgn="auto">
              <a:spcBef>
                <a:spcPts val="0"/>
              </a:spcBef>
              <a:spcAft>
                <a:spcPts val="0"/>
              </a:spcAft>
              <a:defRPr/>
            </a:pPr>
            <a:r>
              <a:rPr lang="en-US" sz="1500" b="0" dirty="0">
                <a:solidFill>
                  <a:srgbClr val="000000"/>
                </a:solidFill>
                <a:latin typeface="Calibri"/>
                <a:ea typeface="+mn-ea"/>
                <a:cs typeface="+mn-cs"/>
              </a:rPr>
              <a:t>NGS = next-generation sequencing</a:t>
            </a:r>
            <a:endParaRPr kumimoji="0" lang="en-US" sz="1500" b="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49570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261C5-5FDB-1E58-4ED1-4EAF97FF7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3DF1F-DC23-2132-339A-1E137F837D4E}"/>
              </a:ext>
            </a:extLst>
          </p:cNvPr>
          <p:cNvSpPr>
            <a:spLocks noGrp="1"/>
          </p:cNvSpPr>
          <p:nvPr>
            <p:ph type="title"/>
          </p:nvPr>
        </p:nvSpPr>
        <p:spPr>
          <a:xfrm>
            <a:off x="879123" y="-7300"/>
            <a:ext cx="10358967" cy="892578"/>
          </a:xfrm>
        </p:spPr>
        <p:txBody>
          <a:bodyPr/>
          <a:lstStyle/>
          <a:p>
            <a:r>
              <a:rPr lang="en-US" dirty="0"/>
              <a:t>Course of Disease for Each Patient</a:t>
            </a:r>
          </a:p>
        </p:txBody>
      </p:sp>
      <p:pic>
        <p:nvPicPr>
          <p:cNvPr id="4" name="Picture 3">
            <a:extLst>
              <a:ext uri="{FF2B5EF4-FFF2-40B4-BE49-F238E27FC236}">
                <a16:creationId xmlns:a16="http://schemas.microsoft.com/office/drawing/2014/main" id="{AA540E7B-5A0B-FA1A-2826-9473C5E08C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ACB7F3E6-4B16-549E-3EA6-0943714E4491}"/>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6" name="Picture 5" descr="A graph showing a number of data&#10;&#10;AI-generated content may be incorrect.">
            <a:extLst>
              <a:ext uri="{FF2B5EF4-FFF2-40B4-BE49-F238E27FC236}">
                <a16:creationId xmlns:a16="http://schemas.microsoft.com/office/drawing/2014/main" id="{3ABA1660-F04C-68E8-1EAD-31BAC8C6447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04357" y="760695"/>
            <a:ext cx="7308497" cy="5336610"/>
          </a:xfrm>
          <a:prstGeom prst="rect">
            <a:avLst/>
          </a:prstGeom>
        </p:spPr>
      </p:pic>
      <p:sp>
        <p:nvSpPr>
          <p:cNvPr id="11" name="Rectangle 10">
            <a:extLst>
              <a:ext uri="{FF2B5EF4-FFF2-40B4-BE49-F238E27FC236}">
                <a16:creationId xmlns:a16="http://schemas.microsoft.com/office/drawing/2014/main" id="{884C537D-2CB9-3956-DBA7-A548FE7BDD58}"/>
              </a:ext>
            </a:extLst>
          </p:cNvPr>
          <p:cNvSpPr/>
          <p:nvPr/>
        </p:nvSpPr>
        <p:spPr bwMode="auto">
          <a:xfrm>
            <a:off x="2423592" y="764704"/>
            <a:ext cx="223396" cy="2045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723754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87BE5-061B-FD14-37A5-6AED4B795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B36743-4759-0101-9CD3-82B65C72D09A}"/>
              </a:ext>
            </a:extLst>
          </p:cNvPr>
          <p:cNvSpPr>
            <a:spLocks noGrp="1"/>
          </p:cNvSpPr>
          <p:nvPr>
            <p:ph type="title"/>
          </p:nvPr>
        </p:nvSpPr>
        <p:spPr>
          <a:xfrm>
            <a:off x="879123" y="-7300"/>
            <a:ext cx="10358967" cy="1143000"/>
          </a:xfrm>
        </p:spPr>
        <p:txBody>
          <a:bodyPr/>
          <a:lstStyle/>
          <a:p>
            <a:r>
              <a:rPr lang="en-US" dirty="0"/>
              <a:t>Landscape of Variants Detected in Plasma</a:t>
            </a:r>
          </a:p>
        </p:txBody>
      </p:sp>
      <p:pic>
        <p:nvPicPr>
          <p:cNvPr id="4" name="Picture 3">
            <a:extLst>
              <a:ext uri="{FF2B5EF4-FFF2-40B4-BE49-F238E27FC236}">
                <a16:creationId xmlns:a16="http://schemas.microsoft.com/office/drawing/2014/main" id="{049329B8-73ED-E05D-6EB1-AA6B210A0D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006D4D05-DC68-F06C-8FB1-7B5F281DB262}"/>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sp>
        <p:nvSpPr>
          <p:cNvPr id="11" name="Rectangle 10">
            <a:extLst>
              <a:ext uri="{FF2B5EF4-FFF2-40B4-BE49-F238E27FC236}">
                <a16:creationId xmlns:a16="http://schemas.microsoft.com/office/drawing/2014/main" id="{7CA914AE-C8C8-2F8E-4DD6-60DC22B0DF98}"/>
              </a:ext>
            </a:extLst>
          </p:cNvPr>
          <p:cNvSpPr/>
          <p:nvPr/>
        </p:nvSpPr>
        <p:spPr bwMode="auto">
          <a:xfrm>
            <a:off x="2423592" y="764704"/>
            <a:ext cx="223396" cy="2045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2" name="Picture 11" descr="A close-up of a graph&#10;&#10;AI-generated content may be incorrect.">
            <a:extLst>
              <a:ext uri="{FF2B5EF4-FFF2-40B4-BE49-F238E27FC236}">
                <a16:creationId xmlns:a16="http://schemas.microsoft.com/office/drawing/2014/main" id="{8E9D5640-84DB-CC34-24A6-EFB44DBE5A9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159038" y="764704"/>
            <a:ext cx="7316874" cy="5328592"/>
          </a:xfrm>
          <a:prstGeom prst="rect">
            <a:avLst/>
          </a:prstGeom>
        </p:spPr>
      </p:pic>
    </p:spTree>
    <p:extLst>
      <p:ext uri="{BB962C8B-B14F-4D97-AF65-F5344CB8AC3E}">
        <p14:creationId xmlns:p14="http://schemas.microsoft.com/office/powerpoint/2010/main" val="187252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039CD-9AAA-8CE4-FB0E-E7517243CF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83E4A-4BC2-FBCA-0444-D3EBC57F5004}"/>
              </a:ext>
            </a:extLst>
          </p:cNvPr>
          <p:cNvSpPr>
            <a:spLocks noGrp="1"/>
          </p:cNvSpPr>
          <p:nvPr>
            <p:ph type="title"/>
          </p:nvPr>
        </p:nvSpPr>
        <p:spPr>
          <a:xfrm>
            <a:off x="916516" y="0"/>
            <a:ext cx="10358967" cy="1052736"/>
          </a:xfrm>
        </p:spPr>
        <p:txBody>
          <a:bodyPr/>
          <a:lstStyle/>
          <a:p>
            <a:pPr algn="l"/>
            <a:r>
              <a:rPr lang="en-US" dirty="0"/>
              <a:t>Longitudinal Cell-Free Tumor Load Dynamics and Molecular Response Classifications</a:t>
            </a:r>
          </a:p>
        </p:txBody>
      </p:sp>
      <p:pic>
        <p:nvPicPr>
          <p:cNvPr id="4" name="Picture 3">
            <a:extLst>
              <a:ext uri="{FF2B5EF4-FFF2-40B4-BE49-F238E27FC236}">
                <a16:creationId xmlns:a16="http://schemas.microsoft.com/office/drawing/2014/main" id="{3110E96C-93B8-546A-EE68-10EB5816CA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A229643B-FDEC-C711-BA56-00A9B61CBAED}"/>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6" name="Picture 5" descr="A collage of graphs and diagrams&#10;&#10;AI-generated content may be incorrect.">
            <a:extLst>
              <a:ext uri="{FF2B5EF4-FFF2-40B4-BE49-F238E27FC236}">
                <a16:creationId xmlns:a16="http://schemas.microsoft.com/office/drawing/2014/main" id="{B0D65CC1-36C4-0A66-49DF-5D678E0A262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90019" y="976481"/>
            <a:ext cx="7062365" cy="5082082"/>
          </a:xfrm>
          <a:prstGeom prst="rect">
            <a:avLst/>
          </a:prstGeom>
        </p:spPr>
      </p:pic>
      <p:sp>
        <p:nvSpPr>
          <p:cNvPr id="3" name="TextBox 2">
            <a:extLst>
              <a:ext uri="{FF2B5EF4-FFF2-40B4-BE49-F238E27FC236}">
                <a16:creationId xmlns:a16="http://schemas.microsoft.com/office/drawing/2014/main" id="{6DC310C7-DE9F-A8E2-03D5-23A3DDBFAC91}"/>
              </a:ext>
            </a:extLst>
          </p:cNvPr>
          <p:cNvSpPr txBox="1"/>
          <p:nvPr/>
        </p:nvSpPr>
        <p:spPr>
          <a:xfrm>
            <a:off x="2493553" y="6067244"/>
            <a:ext cx="8737566" cy="323165"/>
          </a:xfrm>
          <a:prstGeom prst="rect">
            <a:avLst/>
          </a:prstGeom>
          <a:noFill/>
        </p:spPr>
        <p:txBody>
          <a:bodyPr wrap="square" rtlCol="0">
            <a:spAutoFit/>
          </a:bodyPr>
          <a:lstStyle/>
          <a:p>
            <a:pPr defTabSz="914400" fontAlgn="auto">
              <a:spcBef>
                <a:spcPts val="0"/>
              </a:spcBef>
              <a:spcAft>
                <a:spcPts val="0"/>
              </a:spcAft>
              <a:defRPr/>
            </a:pPr>
            <a:r>
              <a:rPr lang="en-US" sz="1500" b="0" dirty="0">
                <a:solidFill>
                  <a:srgbClr val="000000"/>
                </a:solidFill>
                <a:latin typeface="Calibri"/>
                <a:ea typeface="+mn-ea"/>
                <a:cs typeface="+mn-cs"/>
              </a:rPr>
              <a:t>BOR = best overall radiographic response</a:t>
            </a:r>
            <a:endParaRPr kumimoji="0" lang="en-US" sz="1500" b="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34746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24E4-1C5F-8A20-6AEB-07EC3C669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FCB1B-9AB0-D7C9-9074-9A4C9BC4A593}"/>
              </a:ext>
            </a:extLst>
          </p:cNvPr>
          <p:cNvSpPr>
            <a:spLocks noGrp="1"/>
          </p:cNvSpPr>
          <p:nvPr>
            <p:ph type="title"/>
          </p:nvPr>
        </p:nvSpPr>
        <p:spPr>
          <a:xfrm>
            <a:off x="916516" y="0"/>
            <a:ext cx="10358967" cy="1143000"/>
          </a:xfrm>
        </p:spPr>
        <p:txBody>
          <a:bodyPr/>
          <a:lstStyle/>
          <a:p>
            <a:pPr algn="l"/>
            <a:r>
              <a:rPr lang="en-US" dirty="0"/>
              <a:t>Association Between ctDNA Maximum Mutant Allele Fraction (max MAF) Dynamics and Molecular Response</a:t>
            </a:r>
          </a:p>
        </p:txBody>
      </p:sp>
      <p:pic>
        <p:nvPicPr>
          <p:cNvPr id="4" name="Picture 3">
            <a:extLst>
              <a:ext uri="{FF2B5EF4-FFF2-40B4-BE49-F238E27FC236}">
                <a16:creationId xmlns:a16="http://schemas.microsoft.com/office/drawing/2014/main" id="{15D9489B-1531-9333-E223-4B400E599E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C7B2D630-31D1-8909-FE99-FA8D2BB77826}"/>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11" name="Picture 10" descr="A screenshot of a graph&#10;&#10;AI-generated content may be incorrect.">
            <a:extLst>
              <a:ext uri="{FF2B5EF4-FFF2-40B4-BE49-F238E27FC236}">
                <a16:creationId xmlns:a16="http://schemas.microsoft.com/office/drawing/2014/main" id="{F4E0AAB1-8077-8AAE-F72D-6099AE5156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143673" y="934372"/>
            <a:ext cx="5470323" cy="5572572"/>
          </a:xfrm>
          <a:prstGeom prst="rect">
            <a:avLst/>
          </a:prstGeom>
        </p:spPr>
      </p:pic>
      <p:sp>
        <p:nvSpPr>
          <p:cNvPr id="12" name="Rectangle 11">
            <a:extLst>
              <a:ext uri="{FF2B5EF4-FFF2-40B4-BE49-F238E27FC236}">
                <a16:creationId xmlns:a16="http://schemas.microsoft.com/office/drawing/2014/main" id="{2AE46891-EA73-7ECB-34D2-2A475B1CF463}"/>
              </a:ext>
            </a:extLst>
          </p:cNvPr>
          <p:cNvSpPr/>
          <p:nvPr/>
        </p:nvSpPr>
        <p:spPr bwMode="auto">
          <a:xfrm>
            <a:off x="3143673" y="934372"/>
            <a:ext cx="227359" cy="2086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088993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E27A4-5765-7DF7-8249-7257D510D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36BB36-9BD4-2384-0B4C-6CC9CE4E143D}"/>
              </a:ext>
            </a:extLst>
          </p:cNvPr>
          <p:cNvSpPr>
            <a:spLocks noGrp="1"/>
          </p:cNvSpPr>
          <p:nvPr>
            <p:ph type="title"/>
          </p:nvPr>
        </p:nvSpPr>
        <p:spPr>
          <a:xfrm>
            <a:off x="916516" y="0"/>
            <a:ext cx="10358967" cy="1143000"/>
          </a:xfrm>
        </p:spPr>
        <p:txBody>
          <a:bodyPr/>
          <a:lstStyle/>
          <a:p>
            <a:pPr algn="l"/>
            <a:r>
              <a:rPr lang="en-US" dirty="0"/>
              <a:t>Association Between ctDNA Molecular Responses and Radiographic Response Assessments</a:t>
            </a:r>
          </a:p>
        </p:txBody>
      </p:sp>
      <p:pic>
        <p:nvPicPr>
          <p:cNvPr id="4" name="Picture 3">
            <a:extLst>
              <a:ext uri="{FF2B5EF4-FFF2-40B4-BE49-F238E27FC236}">
                <a16:creationId xmlns:a16="http://schemas.microsoft.com/office/drawing/2014/main" id="{CFBFC781-92A3-8BB1-0139-A357ADDFE9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C03E9F15-83B7-BE3F-ED24-4C7BC9F3BE13}"/>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6" name="Picture 5" descr="A graph of a number of patients&#10;&#10;AI-generated content may be incorrect.">
            <a:extLst>
              <a:ext uri="{FF2B5EF4-FFF2-40B4-BE49-F238E27FC236}">
                <a16:creationId xmlns:a16="http://schemas.microsoft.com/office/drawing/2014/main" id="{00B33DE3-8D3E-2A95-3909-80FC5BB77ED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85379" y="1483062"/>
            <a:ext cx="10021242" cy="3891875"/>
          </a:xfrm>
          <a:prstGeom prst="rect">
            <a:avLst/>
          </a:prstGeom>
        </p:spPr>
      </p:pic>
      <p:sp>
        <p:nvSpPr>
          <p:cNvPr id="13" name="Rectangle 12">
            <a:extLst>
              <a:ext uri="{FF2B5EF4-FFF2-40B4-BE49-F238E27FC236}">
                <a16:creationId xmlns:a16="http://schemas.microsoft.com/office/drawing/2014/main" id="{15AE3C84-AEDA-33F8-7D42-A9F2F56E3EF8}"/>
              </a:ext>
            </a:extLst>
          </p:cNvPr>
          <p:cNvSpPr/>
          <p:nvPr/>
        </p:nvSpPr>
        <p:spPr bwMode="auto">
          <a:xfrm>
            <a:off x="4799856" y="1483062"/>
            <a:ext cx="432048" cy="3617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4" name="Rectangle 13">
            <a:extLst>
              <a:ext uri="{FF2B5EF4-FFF2-40B4-BE49-F238E27FC236}">
                <a16:creationId xmlns:a16="http://schemas.microsoft.com/office/drawing/2014/main" id="{F79B7E43-FA82-52A3-6F89-4D02CAFF7E3D}"/>
              </a:ext>
            </a:extLst>
          </p:cNvPr>
          <p:cNvSpPr/>
          <p:nvPr/>
        </p:nvSpPr>
        <p:spPr bwMode="auto">
          <a:xfrm>
            <a:off x="1085379" y="1483062"/>
            <a:ext cx="432048" cy="3617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5" name="Rectangle 14">
            <a:extLst>
              <a:ext uri="{FF2B5EF4-FFF2-40B4-BE49-F238E27FC236}">
                <a16:creationId xmlns:a16="http://schemas.microsoft.com/office/drawing/2014/main" id="{8F5C701E-9A3F-CC34-0781-5055112822D5}"/>
              </a:ext>
            </a:extLst>
          </p:cNvPr>
          <p:cNvSpPr/>
          <p:nvPr/>
        </p:nvSpPr>
        <p:spPr bwMode="auto">
          <a:xfrm>
            <a:off x="8437799" y="1499086"/>
            <a:ext cx="432048" cy="3617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C7084377-58D4-DD95-38C0-E623FBE49033}"/>
              </a:ext>
            </a:extLst>
          </p:cNvPr>
          <p:cNvSpPr txBox="1"/>
          <p:nvPr/>
        </p:nvSpPr>
        <p:spPr>
          <a:xfrm>
            <a:off x="1104140" y="5437851"/>
            <a:ext cx="10464468" cy="553998"/>
          </a:xfrm>
          <a:prstGeom prst="rect">
            <a:avLst/>
          </a:prstGeom>
          <a:noFill/>
        </p:spPr>
        <p:txBody>
          <a:bodyPr wrap="square" rtlCol="0">
            <a:spAutoFit/>
          </a:bodyPr>
          <a:lstStyle/>
          <a:p>
            <a:pPr defTabSz="914400" fontAlgn="auto">
              <a:spcBef>
                <a:spcPts val="0"/>
              </a:spcBef>
              <a:spcAft>
                <a:spcPts val="0"/>
              </a:spcAft>
              <a:defRPr/>
            </a:pPr>
            <a:r>
              <a:rPr lang="en-US" sz="1500" b="0" dirty="0">
                <a:solidFill>
                  <a:srgbClr val="000000"/>
                </a:solidFill>
                <a:latin typeface="Calibri"/>
                <a:ea typeface="+mn-ea"/>
                <a:cs typeface="+mn-cs"/>
              </a:rPr>
              <a:t>DCB = durable clinical benefit; NDB = nondurable clinical benefit; </a:t>
            </a:r>
            <a:r>
              <a:rPr lang="en-US" sz="1500" b="0" dirty="0" err="1">
                <a:solidFill>
                  <a:srgbClr val="000000"/>
                </a:solidFill>
                <a:latin typeface="Calibri"/>
                <a:ea typeface="+mn-ea"/>
                <a:cs typeface="+mn-cs"/>
              </a:rPr>
              <a:t>mPD</a:t>
            </a:r>
            <a:r>
              <a:rPr lang="en-US" sz="1500" b="0" dirty="0">
                <a:solidFill>
                  <a:srgbClr val="000000"/>
                </a:solidFill>
                <a:latin typeface="Calibri"/>
                <a:ea typeface="+mn-ea"/>
                <a:cs typeface="+mn-cs"/>
              </a:rPr>
              <a:t> = molecular progressive disease; </a:t>
            </a:r>
            <a:r>
              <a:rPr lang="en-US" sz="1500" b="0" dirty="0" err="1">
                <a:solidFill>
                  <a:srgbClr val="000000"/>
                </a:solidFill>
                <a:latin typeface="Calibri"/>
                <a:ea typeface="+mn-ea"/>
                <a:cs typeface="+mn-cs"/>
              </a:rPr>
              <a:t>mR</a:t>
            </a:r>
            <a:r>
              <a:rPr lang="en-US" sz="1500" b="0" dirty="0">
                <a:solidFill>
                  <a:srgbClr val="000000"/>
                </a:solidFill>
                <a:latin typeface="Calibri"/>
                <a:ea typeface="+mn-ea"/>
                <a:cs typeface="+mn-cs"/>
              </a:rPr>
              <a:t> = molecular response; </a:t>
            </a:r>
            <a:r>
              <a:rPr lang="en-US" sz="1500" b="0" dirty="0" err="1">
                <a:solidFill>
                  <a:srgbClr val="000000"/>
                </a:solidFill>
                <a:latin typeface="Calibri"/>
                <a:ea typeface="+mn-ea"/>
                <a:cs typeface="+mn-cs"/>
              </a:rPr>
              <a:t>mR</a:t>
            </a:r>
            <a:r>
              <a:rPr lang="en-US" sz="1500" b="0" dirty="0">
                <a:solidFill>
                  <a:srgbClr val="000000"/>
                </a:solidFill>
                <a:latin typeface="Calibri"/>
                <a:ea typeface="+mn-ea"/>
                <a:cs typeface="+mn-cs"/>
              </a:rPr>
              <a:t> f/b REC/EM = </a:t>
            </a:r>
            <a:r>
              <a:rPr lang="en-US" sz="1500" b="0" dirty="0" err="1">
                <a:solidFill>
                  <a:srgbClr val="000000"/>
                </a:solidFill>
                <a:latin typeface="Calibri"/>
                <a:ea typeface="+mn-ea"/>
                <a:cs typeface="+mn-cs"/>
              </a:rPr>
              <a:t>mR</a:t>
            </a:r>
            <a:r>
              <a:rPr lang="en-US" sz="1500" b="0" dirty="0">
                <a:solidFill>
                  <a:srgbClr val="000000"/>
                </a:solidFill>
                <a:latin typeface="Calibri"/>
                <a:ea typeface="+mn-ea"/>
                <a:cs typeface="+mn-cs"/>
              </a:rPr>
              <a:t> followed by recrudescence/emergence</a:t>
            </a:r>
            <a:endParaRPr kumimoji="0" lang="en-US" sz="1500" b="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88721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D72FE-D4B5-BE87-CB8A-EAC8CADC81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0DD61-4DEA-70BA-6974-C60C02B86779}"/>
              </a:ext>
            </a:extLst>
          </p:cNvPr>
          <p:cNvSpPr>
            <a:spLocks noGrp="1"/>
          </p:cNvSpPr>
          <p:nvPr>
            <p:ph type="title"/>
          </p:nvPr>
        </p:nvSpPr>
        <p:spPr>
          <a:xfrm>
            <a:off x="916516" y="0"/>
            <a:ext cx="10358967" cy="1143000"/>
          </a:xfrm>
        </p:spPr>
        <p:txBody>
          <a:bodyPr/>
          <a:lstStyle/>
          <a:p>
            <a:pPr algn="l"/>
            <a:r>
              <a:rPr lang="en-US" dirty="0"/>
              <a:t>Association Between Cell-Free Tumor Load (</a:t>
            </a:r>
            <a:r>
              <a:rPr lang="en-US" dirty="0" err="1"/>
              <a:t>cfTL</a:t>
            </a:r>
            <a:r>
              <a:rPr lang="en-US" dirty="0"/>
              <a:t>) Clearance and PFS and OS</a:t>
            </a:r>
          </a:p>
        </p:txBody>
      </p:sp>
      <p:pic>
        <p:nvPicPr>
          <p:cNvPr id="4" name="Picture 3">
            <a:extLst>
              <a:ext uri="{FF2B5EF4-FFF2-40B4-BE49-F238E27FC236}">
                <a16:creationId xmlns:a16="http://schemas.microsoft.com/office/drawing/2014/main" id="{40809BAA-6341-4075-17FD-D188094794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48F61CF2-4C7A-6722-6995-91052C6AC086}"/>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11" name="Picture 10" descr="A comparison of the overall survival of a patient&#10;&#10;AI-generated content may be incorrect.">
            <a:extLst>
              <a:ext uri="{FF2B5EF4-FFF2-40B4-BE49-F238E27FC236}">
                <a16:creationId xmlns:a16="http://schemas.microsoft.com/office/drawing/2014/main" id="{6751DC79-F6AE-6643-7334-BF058F7A0F0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71364" y="1198921"/>
            <a:ext cx="11449272" cy="4460157"/>
          </a:xfrm>
          <a:prstGeom prst="rect">
            <a:avLst/>
          </a:prstGeom>
        </p:spPr>
      </p:pic>
    </p:spTree>
    <p:extLst>
      <p:ext uri="{BB962C8B-B14F-4D97-AF65-F5344CB8AC3E}">
        <p14:creationId xmlns:p14="http://schemas.microsoft.com/office/powerpoint/2010/main" val="3216233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1907E-A41D-E93D-1845-6DC48AD81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1DA77-42DA-1AE0-6E2C-00E678ECA037}"/>
              </a:ext>
            </a:extLst>
          </p:cNvPr>
          <p:cNvSpPr>
            <a:spLocks noGrp="1"/>
          </p:cNvSpPr>
          <p:nvPr>
            <p:ph type="title"/>
          </p:nvPr>
        </p:nvSpPr>
        <p:spPr>
          <a:xfrm>
            <a:off x="916516" y="0"/>
            <a:ext cx="10508076" cy="1143000"/>
          </a:xfrm>
        </p:spPr>
        <p:txBody>
          <a:bodyPr/>
          <a:lstStyle/>
          <a:p>
            <a:pPr algn="l"/>
            <a:r>
              <a:rPr lang="en-US" dirty="0"/>
              <a:t>Survival Outcomes in the Cohort of Patients with Radiographically Stable Disease</a:t>
            </a:r>
          </a:p>
        </p:txBody>
      </p:sp>
      <p:pic>
        <p:nvPicPr>
          <p:cNvPr id="4" name="Picture 3">
            <a:extLst>
              <a:ext uri="{FF2B5EF4-FFF2-40B4-BE49-F238E27FC236}">
                <a16:creationId xmlns:a16="http://schemas.microsoft.com/office/drawing/2014/main" id="{81DF9575-2AAA-8650-7624-7B4A88F970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A9594DB2-1E71-1D37-650B-70F1A65AE6E3}"/>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6" name="Picture 5" descr="A graph of a number of patients with a number of patients with a number of patients with a number of patients with a number of patients with a number of patients with a number of patients with a&#10;&#10;AI-generated content may be incorrect.">
            <a:extLst>
              <a:ext uri="{FF2B5EF4-FFF2-40B4-BE49-F238E27FC236}">
                <a16:creationId xmlns:a16="http://schemas.microsoft.com/office/drawing/2014/main" id="{4BAEE284-3DAB-DC82-18C9-EF3464C89A2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737222" y="983214"/>
            <a:ext cx="6239098" cy="5258027"/>
          </a:xfrm>
          <a:prstGeom prst="rect">
            <a:avLst/>
          </a:prstGeom>
        </p:spPr>
      </p:pic>
    </p:spTree>
    <p:extLst>
      <p:ext uri="{BB962C8B-B14F-4D97-AF65-F5344CB8AC3E}">
        <p14:creationId xmlns:p14="http://schemas.microsoft.com/office/powerpoint/2010/main" val="203390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0CAFB-E745-171B-88B1-7D87811EE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36885-E016-D2E3-6DC8-98EC10BCD057}"/>
              </a:ext>
            </a:extLst>
          </p:cNvPr>
          <p:cNvSpPr>
            <a:spLocks noGrp="1"/>
          </p:cNvSpPr>
          <p:nvPr>
            <p:ph type="title"/>
          </p:nvPr>
        </p:nvSpPr>
        <p:spPr>
          <a:xfrm>
            <a:off x="916516" y="0"/>
            <a:ext cx="10358967" cy="1143000"/>
          </a:xfrm>
        </p:spPr>
        <p:txBody>
          <a:bodyPr/>
          <a:lstStyle/>
          <a:p>
            <a:r>
              <a:rPr lang="en-US" dirty="0" err="1"/>
              <a:t>cfTL</a:t>
            </a:r>
            <a:r>
              <a:rPr lang="en-US" dirty="0"/>
              <a:t> Clearance and Tumor Responses</a:t>
            </a:r>
          </a:p>
        </p:txBody>
      </p:sp>
      <p:pic>
        <p:nvPicPr>
          <p:cNvPr id="4" name="Picture 3">
            <a:extLst>
              <a:ext uri="{FF2B5EF4-FFF2-40B4-BE49-F238E27FC236}">
                <a16:creationId xmlns:a16="http://schemas.microsoft.com/office/drawing/2014/main" id="{3748CAA8-4A72-08CF-4E43-D7D69BE649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8328" y="6139336"/>
            <a:ext cx="653653" cy="557784"/>
          </a:xfrm>
          <a:prstGeom prst="rect">
            <a:avLst/>
          </a:prstGeom>
        </p:spPr>
      </p:pic>
      <p:sp>
        <p:nvSpPr>
          <p:cNvPr id="5" name="TextBox 4">
            <a:extLst>
              <a:ext uri="{FF2B5EF4-FFF2-40B4-BE49-F238E27FC236}">
                <a16:creationId xmlns:a16="http://schemas.microsoft.com/office/drawing/2014/main" id="{794DCCC0-9DE8-7B4D-A186-8F45D0E33D44}"/>
              </a:ext>
            </a:extLst>
          </p:cNvPr>
          <p:cNvSpPr txBox="1"/>
          <p:nvPr/>
        </p:nvSpPr>
        <p:spPr>
          <a:xfrm>
            <a:off x="94738" y="6482880"/>
            <a:ext cx="8737566"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Murray JC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Clin Cancer Res </a:t>
            </a:r>
            <a:r>
              <a:rPr kumimoji="0" lang="en-US" sz="1500" b="0" u="none" strike="noStrike" kern="1200" cap="none" spc="0" normalizeH="0" baseline="0" noProof="0" dirty="0">
                <a:ln>
                  <a:noFill/>
                </a:ln>
                <a:solidFill>
                  <a:srgbClr val="000000"/>
                </a:solidFill>
                <a:effectLst/>
                <a:uLnTx/>
                <a:uFillTx/>
                <a:latin typeface="Calibri"/>
                <a:ea typeface="+mn-ea"/>
                <a:cs typeface="+mn-cs"/>
              </a:rPr>
              <a:t>2024;30(2):389-403. </a:t>
            </a:r>
          </a:p>
        </p:txBody>
      </p:sp>
      <p:pic>
        <p:nvPicPr>
          <p:cNvPr id="11" name="Picture 10" descr="A diagram of a graph&#10;&#10;AI-generated content may be incorrect.">
            <a:extLst>
              <a:ext uri="{FF2B5EF4-FFF2-40B4-BE49-F238E27FC236}">
                <a16:creationId xmlns:a16="http://schemas.microsoft.com/office/drawing/2014/main" id="{7EE9462D-F85D-839B-54B9-A0DF740B68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95400" y="1069303"/>
            <a:ext cx="10801200" cy="4719394"/>
          </a:xfrm>
          <a:prstGeom prst="rect">
            <a:avLst/>
          </a:prstGeom>
        </p:spPr>
      </p:pic>
      <p:sp>
        <p:nvSpPr>
          <p:cNvPr id="12" name="Rectangle 11">
            <a:extLst>
              <a:ext uri="{FF2B5EF4-FFF2-40B4-BE49-F238E27FC236}">
                <a16:creationId xmlns:a16="http://schemas.microsoft.com/office/drawing/2014/main" id="{A8F4146C-1726-43A7-1A8E-B7F17070AD11}"/>
              </a:ext>
            </a:extLst>
          </p:cNvPr>
          <p:cNvSpPr/>
          <p:nvPr/>
        </p:nvSpPr>
        <p:spPr bwMode="auto">
          <a:xfrm>
            <a:off x="695400" y="1143000"/>
            <a:ext cx="360040" cy="3417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585660F4-8FB4-65C3-8EBB-5818D81D6E8D}"/>
              </a:ext>
            </a:extLst>
          </p:cNvPr>
          <p:cNvSpPr txBox="1"/>
          <p:nvPr/>
        </p:nvSpPr>
        <p:spPr>
          <a:xfrm>
            <a:off x="688504" y="5841613"/>
            <a:ext cx="8737566" cy="323165"/>
          </a:xfrm>
          <a:prstGeom prst="rect">
            <a:avLst/>
          </a:prstGeom>
          <a:noFill/>
        </p:spPr>
        <p:txBody>
          <a:bodyPr wrap="square" rtlCol="0">
            <a:spAutoFit/>
          </a:bodyPr>
          <a:lstStyle/>
          <a:p>
            <a:pPr defTabSz="914400" fontAlgn="auto">
              <a:spcBef>
                <a:spcPts val="0"/>
              </a:spcBef>
              <a:spcAft>
                <a:spcPts val="0"/>
              </a:spcAft>
              <a:defRPr/>
            </a:pPr>
            <a:r>
              <a:rPr lang="en-US" sz="1500" b="0" dirty="0">
                <a:solidFill>
                  <a:srgbClr val="000000"/>
                </a:solidFill>
                <a:latin typeface="Calibri"/>
                <a:ea typeface="+mn-ea"/>
                <a:cs typeface="+mn-cs"/>
              </a:rPr>
              <a:t>SLD = sum of tumor longest diameter; TT = time to</a:t>
            </a:r>
            <a:endParaRPr kumimoji="0" lang="en-US" sz="1500" b="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27171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3"/>
</p:tagLst>
</file>

<file path=ppt/tags/tag11.xml><?xml version="1.0" encoding="utf-8"?>
<p:tagLst xmlns:a="http://schemas.openxmlformats.org/drawingml/2006/main" xmlns:r="http://schemas.openxmlformats.org/officeDocument/2006/relationships" xmlns:p="http://schemas.openxmlformats.org/presentationml/2006/main">
  <p:tag name="AS_UNIQUEID" val="3174"/>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RNRSTYLE" val="Footnot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S_UNIQUEID" val="3182"/>
</p:tagLst>
</file>

<file path=ppt/tags/tag7.xml><?xml version="1.0" encoding="utf-8"?>
<p:tagLst xmlns:a="http://schemas.openxmlformats.org/drawingml/2006/main" xmlns:r="http://schemas.openxmlformats.org/officeDocument/2006/relationships" xmlns:p="http://schemas.openxmlformats.org/presentationml/2006/main">
  <p:tag name="AS_UNIQUEID" val="3170"/>
</p:tagLst>
</file>

<file path=ppt/tags/tag8.xml><?xml version="1.0" encoding="utf-8"?>
<p:tagLst xmlns:a="http://schemas.openxmlformats.org/drawingml/2006/main" xmlns:r="http://schemas.openxmlformats.org/officeDocument/2006/relationships" xmlns:p="http://schemas.openxmlformats.org/presentationml/2006/main">
  <p:tag name="AS_UNIQUEID" val="3171"/>
</p:tagLst>
</file>

<file path=ppt/tags/tag9.xml><?xml version="1.0" encoding="utf-8"?>
<p:tagLst xmlns:a="http://schemas.openxmlformats.org/drawingml/2006/main" xmlns:r="http://schemas.openxmlformats.org/officeDocument/2006/relationships" xmlns:p="http://schemas.openxmlformats.org/presentationml/2006/main">
  <p:tag name="AS_UNIQUEID" val="3172"/>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ASCO 2024 template">
  <a:themeElements>
    <a:clrScheme name="Custom 18">
      <a:dk1>
        <a:srgbClr val="433F3F"/>
      </a:dk1>
      <a:lt1>
        <a:srgbClr val="FFFFFF"/>
      </a:lt1>
      <a:dk2>
        <a:srgbClr val="A69F9F"/>
      </a:dk2>
      <a:lt2>
        <a:srgbClr val="EEE7E7"/>
      </a:lt2>
      <a:accent1>
        <a:srgbClr val="BE2BBB"/>
      </a:accent1>
      <a:accent2>
        <a:srgbClr val="33D6F1"/>
      </a:accent2>
      <a:accent3>
        <a:srgbClr val="59FFB9"/>
      </a:accent3>
      <a:accent4>
        <a:srgbClr val="FDA97D"/>
      </a:accent4>
      <a:accent5>
        <a:srgbClr val="FFD186"/>
      </a:accent5>
      <a:accent6>
        <a:srgbClr val="CB7C78"/>
      </a:accent6>
      <a:hlink>
        <a:srgbClr val="595454"/>
      </a:hlink>
      <a:folHlink>
        <a:srgbClr val="595454"/>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1_Office Theme">
  <a:themeElements>
    <a:clrScheme name="Custom 5">
      <a:dk1>
        <a:srgbClr val="193348"/>
      </a:dk1>
      <a:lt1>
        <a:srgbClr val="FFFFFF"/>
      </a:lt1>
      <a:dk2>
        <a:srgbClr val="000000"/>
      </a:dk2>
      <a:lt2>
        <a:srgbClr val="FFFFFF"/>
      </a:lt2>
      <a:accent1>
        <a:srgbClr val="346691"/>
      </a:accent1>
      <a:accent2>
        <a:srgbClr val="D85C00"/>
      </a:accent2>
      <a:accent3>
        <a:srgbClr val="008000"/>
      </a:accent3>
      <a:accent4>
        <a:srgbClr val="A9233D"/>
      </a:accent4>
      <a:accent5>
        <a:srgbClr val="6B1F7D"/>
      </a:accent5>
      <a:accent6>
        <a:srgbClr val="000099"/>
      </a:accent6>
      <a:hlink>
        <a:srgbClr val="346691"/>
      </a:hlink>
      <a:folHlink>
        <a:srgbClr val="3466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5_Office Theme">
  <a:themeElements>
    <a:clrScheme name="Custom 1192">
      <a:dk1>
        <a:srgbClr val="000000"/>
      </a:dk1>
      <a:lt1>
        <a:srgbClr val="FFFFFF"/>
      </a:lt1>
      <a:dk2>
        <a:srgbClr val="050064"/>
      </a:dk2>
      <a:lt2>
        <a:srgbClr val="EAEAEA"/>
      </a:lt2>
      <a:accent1>
        <a:srgbClr val="2488F1"/>
      </a:accent1>
      <a:accent2>
        <a:srgbClr val="EB1D6F"/>
      </a:accent2>
      <a:accent3>
        <a:srgbClr val="8035B5"/>
      </a:accent3>
      <a:accent4>
        <a:srgbClr val="00A3B8"/>
      </a:accent4>
      <a:accent5>
        <a:srgbClr val="FFD478"/>
      </a:accent5>
      <a:accent6>
        <a:srgbClr val="050064"/>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cap="sq">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chor="b" anchorCtr="0">
        <a:spAutoFit/>
      </a:bodyPr>
      <a:lstStyle>
        <a:defPPr algn="l">
          <a:defRPr sz="1400" dirty="0" smtClean="0">
            <a:ea typeface="Roboto"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AACR 2014 Theme">
      <a:dk1>
        <a:sysClr val="windowText" lastClr="000000"/>
      </a:dk1>
      <a:lt1>
        <a:sysClr val="window" lastClr="FFFFFF"/>
      </a:lt1>
      <a:dk2>
        <a:srgbClr val="6A737B"/>
      </a:dk2>
      <a:lt2>
        <a:srgbClr val="F2F2F2"/>
      </a:lt2>
      <a:accent1>
        <a:srgbClr val="50B848"/>
      </a:accent1>
      <a:accent2>
        <a:srgbClr val="005CAB"/>
      </a:accent2>
      <a:accent3>
        <a:srgbClr val="00A4E4"/>
      </a:accent3>
      <a:accent4>
        <a:srgbClr val="6A737B"/>
      </a:accent4>
      <a:accent5>
        <a:srgbClr val="ED1849"/>
      </a:accent5>
      <a:accent6>
        <a:srgbClr val="FFC425"/>
      </a:accent6>
      <a:hlink>
        <a:srgbClr val="50B848"/>
      </a:hlink>
      <a:folHlink>
        <a:srgbClr val="C1D8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C30ADC84-5561-47EF-8D9F-FE63C6E48EF4}"/>
</file>

<file path=customXml/itemProps2.xml><?xml version="1.0" encoding="utf-8"?>
<ds:datastoreItem xmlns:ds="http://schemas.openxmlformats.org/officeDocument/2006/customXml" ds:itemID="{FF4F85A8-FAAC-4373-8598-76AB6BDF66D8}"/>
</file>

<file path=customXml/itemProps3.xml><?xml version="1.0" encoding="utf-8"?>
<ds:datastoreItem xmlns:ds="http://schemas.openxmlformats.org/officeDocument/2006/customXml" ds:itemID="{711B24D2-4ECE-42D5-8163-9A6A8FF4557E}"/>
</file>

<file path=docProps/app.xml><?xml version="1.0" encoding="utf-8"?>
<Properties xmlns="http://schemas.openxmlformats.org/officeDocument/2006/extended-properties" xmlns:vt="http://schemas.openxmlformats.org/officeDocument/2006/docPropsVTypes">
  <Template/>
  <TotalTime>23424</TotalTime>
  <Words>4511</Words>
  <Application>Microsoft Macintosh PowerPoint</Application>
  <PresentationFormat>Widescreen</PresentationFormat>
  <Paragraphs>691</Paragraphs>
  <Slides>102</Slides>
  <Notes>21</Notes>
  <HiddenSlides>0</HiddenSlides>
  <MMClips>0</MMClips>
  <ScaleCrop>false</ScaleCrop>
  <HeadingPairs>
    <vt:vector size="6" baseType="variant">
      <vt:variant>
        <vt:lpstr>Fonts Used</vt:lpstr>
      </vt:variant>
      <vt:variant>
        <vt:i4>18</vt:i4>
      </vt:variant>
      <vt:variant>
        <vt:lpstr>Theme</vt:lpstr>
      </vt:variant>
      <vt:variant>
        <vt:i4>13</vt:i4>
      </vt:variant>
      <vt:variant>
        <vt:lpstr>Slide Titles</vt:lpstr>
      </vt:variant>
      <vt:variant>
        <vt:i4>102</vt:i4>
      </vt:variant>
    </vt:vector>
  </HeadingPairs>
  <TitlesOfParts>
    <vt:vector size="133" baseType="lpstr">
      <vt:lpstr>ＭＳ Ｐゴシック</vt:lpstr>
      <vt:lpstr>Yu Mincho</vt:lpstr>
      <vt:lpstr>Aptos</vt:lpstr>
      <vt:lpstr>Arial</vt:lpstr>
      <vt:lpstr>Arial Narrow</vt:lpstr>
      <vt:lpstr>Calibri</vt:lpstr>
      <vt:lpstr>Calibri Light</vt:lpstr>
      <vt:lpstr>Courier New</vt:lpstr>
      <vt:lpstr>Google Sans</vt:lpstr>
      <vt:lpstr>Lucida Grande</vt:lpstr>
      <vt:lpstr>Roboto</vt:lpstr>
      <vt:lpstr>StarSymbol</vt:lpstr>
      <vt:lpstr>Symbol</vt:lpstr>
      <vt:lpstr>System Font Regular</vt:lpstr>
      <vt:lpstr>Times</vt:lpstr>
      <vt:lpstr>Times New Roman</vt:lpstr>
      <vt:lpstr>Trebuchet MS</vt:lpstr>
      <vt:lpstr>Wingdings</vt:lpstr>
      <vt:lpstr>6_Default Design</vt:lpstr>
      <vt:lpstr>4_Default Design</vt:lpstr>
      <vt:lpstr>MDACC Moonshot</vt:lpstr>
      <vt:lpstr>2_Office Theme</vt:lpstr>
      <vt:lpstr>4_Office Theme</vt:lpstr>
      <vt:lpstr>1_Genmab PowerPoint template_format 16_9_vs.1.1</vt:lpstr>
      <vt:lpstr>Default Design</vt:lpstr>
      <vt:lpstr>3_Office Theme</vt:lpstr>
      <vt:lpstr>Office Theme</vt:lpstr>
      <vt:lpstr>ASCO 2024 template</vt:lpstr>
      <vt:lpstr>1_Office Theme</vt:lpstr>
      <vt:lpstr>5_Office Theme</vt:lpstr>
      <vt:lpstr>6_Office Theme</vt:lpstr>
      <vt:lpstr>PowerPoint Presentation</vt:lpstr>
      <vt:lpstr>Faculty</vt:lpstr>
      <vt:lpstr>Commercial Support</vt:lpstr>
      <vt:lpstr>Dr Levy — Disclosures</vt:lpstr>
      <vt:lpstr>PowerPoint Presentation</vt:lpstr>
      <vt:lpstr>PowerPoint Presentation</vt:lpstr>
      <vt:lpstr>PowerPoint Presentation</vt:lpstr>
      <vt:lpstr>PowerPoint Presentation</vt:lpstr>
      <vt:lpstr>Year in Review:  Nontargeted Approaches for Lung Cancer</vt:lpstr>
      <vt:lpstr>Year in Review:  Nontargeted Approaches for Lung Cancer</vt:lpstr>
      <vt:lpstr>PowerPoint Presentation</vt:lpstr>
      <vt:lpstr>PowerPoint Presentation</vt:lpstr>
      <vt:lpstr>PowerPoint Presentation</vt:lpstr>
      <vt:lpstr>FDA Grants Accelerated Approval to Datopotamab Deruxtecan-dlnk for EGFR-Mutated NSCLC Press Release: June 23, 2025</vt:lpstr>
      <vt:lpstr>Year in Review:  Nontargeted Approaches for Lung Cancer</vt:lpstr>
      <vt:lpstr>CheckMate 816 study designa</vt:lpstr>
      <vt:lpstr>Final analysis: OS with neoadjuvant NIVO + chemo vs chemo</vt:lpstr>
      <vt:lpstr>Lung cancer–specific survivala</vt:lpstr>
      <vt:lpstr>AEGEAN: A phase 3, global, randomized, double-blind, placebo-controlled study </vt:lpstr>
      <vt:lpstr>AEGEAN: Pathologic response per IASLC 2020 methodology* (mITT)  Final analysis</vt:lpstr>
      <vt:lpstr>PowerPoint Presentation</vt:lpstr>
      <vt:lpstr>PowerPoint Presentation</vt:lpstr>
      <vt:lpstr>KEYNOTE-671 Study Design&lt;br /&gt;Randomized, Double-Blind, Phase 3 Trial</vt:lpstr>
      <vt:lpstr>Pathological Response&lt;br /&gt;Assessed per Blinded, Independent Pathologist Review</vt:lpstr>
      <vt:lpstr>PowerPoint Presentation</vt:lpstr>
      <vt:lpstr>PowerPoint Presentation</vt:lpstr>
      <vt:lpstr>OS and lung cancer–specific survival</vt:lpstr>
      <vt:lpstr>PowerPoint Presentation</vt:lpstr>
      <vt:lpstr>Neoadjuvant and Adjuvant Advantages and Disadvantages</vt:lpstr>
      <vt:lpstr>Neoadjuvant Biology</vt:lpstr>
      <vt:lpstr>Practical Implementation and Patient Navigation for Perioperative Immunotherapy in NSCLC </vt:lpstr>
      <vt:lpstr>PowerPoint Presentation</vt:lpstr>
      <vt:lpstr>Flow Diagram of Cohort Selection</vt:lpstr>
      <vt:lpstr>Distribution of Autoimmune Diseases</vt:lpstr>
      <vt:lpstr>PowerPoint Presentation</vt:lpstr>
      <vt:lpstr>PowerPoint Presentation</vt:lpstr>
      <vt:lpstr>PowerPoint Presentation</vt:lpstr>
      <vt:lpstr>PowerPoint Presentation</vt:lpstr>
      <vt:lpstr>QUESTIONS?</vt:lpstr>
      <vt:lpstr>Year in Review:  Nontargeted Approaches for Lung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Determinants of Clinical Benefit with Immune Checkpoint Blockade</vt:lpstr>
      <vt:lpstr>Genomic Features by Cohort</vt:lpstr>
      <vt:lpstr>QUESTIONS?</vt:lpstr>
      <vt:lpstr>Year in Review:  Nontargeted Approaches for Lung Cancer</vt:lpstr>
      <vt:lpstr>PowerPoint Presentation</vt:lpstr>
      <vt:lpstr>PowerPoint Presentation</vt:lpstr>
      <vt:lpstr>Datopotamab Deruxtecan vs Docetaxel in NSCLC TROPION-Lung01: Study Design</vt:lpstr>
      <vt:lpstr>Datopotamab Deruxtecan vs Docetaxel in NSCLC TROPION-Lung01: Primary Endpoints</vt:lpstr>
      <vt:lpstr>Slide 11</vt:lpstr>
      <vt:lpstr>Overall BEP: Efficacy by TROP2 QCS-NMR Status</vt:lpstr>
      <vt:lpstr>TROPION-Lung02</vt:lpstr>
      <vt:lpstr>TROPION-Lung02: Efficacy, 1L Doublet</vt:lpstr>
      <vt:lpstr>TROPION-Lung02: Efficacy, 1L Triplet</vt:lpstr>
      <vt:lpstr>Efficacy by TROP2 NMR, 1L Biomarker Evaluable Population</vt:lpstr>
      <vt:lpstr>QUESTIONS?</vt:lpstr>
      <vt:lpstr>Year in Review:  Nontargeted Approaches for Lung Cancer</vt:lpstr>
      <vt:lpstr>The science</vt:lpstr>
      <vt:lpstr>PowerPoint Presentation</vt:lpstr>
      <vt:lpstr>PowerPoint Presentation</vt:lpstr>
      <vt:lpstr>PowerPoint Presentation</vt:lpstr>
      <vt:lpstr>Mechanisms of action</vt:lpstr>
      <vt:lpstr>Dual CPI</vt:lpstr>
      <vt:lpstr>Volrustomig</vt:lpstr>
      <vt:lpstr>Volrustomig: Toxicity</vt:lpstr>
      <vt:lpstr>Volrustomig: Ongoing Trials</vt:lpstr>
      <vt:lpstr>Rilvegostomig</vt:lpstr>
      <vt:lpstr>Rilvegostomig: Toxicity</vt:lpstr>
      <vt:lpstr>Rilvegostomig: Ongoing Trials</vt:lpstr>
      <vt:lpstr>Phase II Study of Acasunlimab with or without Pembrolizumab for Previously Treated Metastatic NSCLC</vt:lpstr>
      <vt:lpstr>Acasunlimab with or without Pembrolizumab: Efficacy by PD-L1 Status</vt:lpstr>
      <vt:lpstr>Acasunlimab with or without Pembrolizumab: Safety</vt:lpstr>
      <vt:lpstr>Ongoing Phase III ABBIL1TY NSCLC-06 Trial Schema</vt:lpstr>
      <vt:lpstr>QUESTIONS?</vt:lpstr>
      <vt:lpstr>Year in Review:  Nontargeted Approaches for Lung Cancer</vt:lpstr>
      <vt:lpstr>PowerPoint Presentation</vt:lpstr>
      <vt:lpstr>BR36 Trial Schema</vt:lpstr>
      <vt:lpstr>BR36 Consort Flow Diagram</vt:lpstr>
      <vt:lpstr>Overview of Plasma Variants Detected by Next-Generation Sequencing</vt:lpstr>
      <vt:lpstr>Representative ctDNA Kinetics Patterns</vt:lpstr>
      <vt:lpstr>Radiographic Response Assessment, Molecular Response and OS</vt:lpstr>
      <vt:lpstr>PFS and OS for Patients with ctDNA Molecular Responses</vt:lpstr>
      <vt:lpstr>Depth of ctDNA Response in Association with RECIST Radiographic Response</vt:lpstr>
      <vt:lpstr>PowerPoint Presentation</vt:lpstr>
      <vt:lpstr>Overview of Study Methodology</vt:lpstr>
      <vt:lpstr>Course of Disease for Each Patient</vt:lpstr>
      <vt:lpstr>Landscape of Variants Detected in Plasma</vt:lpstr>
      <vt:lpstr>Longitudinal Cell-Free Tumor Load Dynamics and Molecular Response Classifications</vt:lpstr>
      <vt:lpstr>Association Between ctDNA Maximum Mutant Allele Fraction (max MAF) Dynamics and Molecular Response</vt:lpstr>
      <vt:lpstr>Association Between ctDNA Molecular Responses and Radiographic Response Assessments</vt:lpstr>
      <vt:lpstr>Association Between Cell-Free Tumor Load (cfTL) Clearance and PFS and OS</vt:lpstr>
      <vt:lpstr>Survival Outcomes in the Cohort of Patients with Radiographically Stable Disease</vt:lpstr>
      <vt:lpstr>cfTL Clearance and Tumor Responses</vt:lpstr>
      <vt:lpstr>T-Cell Receptor Clonal Dynamics and Clinical Benefit and Development of Immune-Related Adverse Events (irAEs)</vt:lpstr>
      <vt:lpstr>T-Cell Receptor (TCR) Clonal Dynamics and Immunotherapy-Related Pneumonitis</vt:lpstr>
      <vt:lpstr>Examples of TCR Cluster Dynamics in Patients with Immune-Related Adverse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1880</cp:revision>
  <cp:lastPrinted>2020-12-08T02:40:56Z</cp:lastPrinted>
  <dcterms:created xsi:type="dcterms:W3CDTF">2020-11-13T19:02:13Z</dcterms:created>
  <dcterms:modified xsi:type="dcterms:W3CDTF">2025-06-26T14:02:19Z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