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574" r:id="rId3"/>
    <p:sldId id="1351" r:id="rId4"/>
    <p:sldId id="1352" r:id="rId5"/>
    <p:sldId id="1367" r:id="rId6"/>
    <p:sldId id="1365" r:id="rId7"/>
    <p:sldId id="1359" r:id="rId8"/>
    <p:sldId id="1368" r:id="rId9"/>
    <p:sldId id="1364" r:id="rId10"/>
    <p:sldId id="1360" r:id="rId11"/>
    <p:sldId id="1353" r:id="rId12"/>
    <p:sldId id="1354" r:id="rId13"/>
    <p:sldId id="1355" r:id="rId14"/>
    <p:sldId id="1356" r:id="rId15"/>
    <p:sldId id="1357" r:id="rId16"/>
    <p:sldId id="1358" r:id="rId17"/>
    <p:sldId id="1361" r:id="rId18"/>
    <p:sldId id="1362" r:id="rId19"/>
    <p:sldId id="1363" r:id="rId20"/>
    <p:sldId id="2147471835" r:id="rId21"/>
    <p:sldId id="1369" r:id="rId22"/>
    <p:sldId id="1370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pitchFamily="-8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99"/>
    <p:restoredTop sz="96327"/>
  </p:normalViewPr>
  <p:slideViewPr>
    <p:cSldViewPr>
      <p:cViewPr varScale="1">
        <p:scale>
          <a:sx n="123" d="100"/>
          <a:sy n="123" d="100"/>
        </p:scale>
        <p:origin x="122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80A95EB6-A232-C8F9-A3A0-FA4975060F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91B4DD0-D431-66D3-9EAF-19BED1E2628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A5B6003B-E6C3-C531-7792-89FA25C7695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ED48A366-858E-FCE2-32A7-5E55806CD7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 pitchFamily="2" charset="0"/>
              </a:defRPr>
            </a:lvl1pPr>
          </a:lstStyle>
          <a:p>
            <a:pPr>
              <a:defRPr/>
            </a:pPr>
            <a:fld id="{B306D9D9-8973-1948-B474-EACAB2506C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3E8AA8F-B880-77AA-5749-8BB188DA93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5A1EC56F-BB43-1D0F-4ED8-E33E84B03B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3099A89-8337-DDE2-7A17-08E55DBF0D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7" name="Rectangle 5">
            <a:extLst>
              <a:ext uri="{FF2B5EF4-FFF2-40B4-BE49-F238E27FC236}">
                <a16:creationId xmlns:a16="http://schemas.microsoft.com/office/drawing/2014/main" id="{0AE90A03-7660-AD5F-363E-47AC275E3A6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7878" name="Rectangle 6">
            <a:extLst>
              <a:ext uri="{FF2B5EF4-FFF2-40B4-BE49-F238E27FC236}">
                <a16:creationId xmlns:a16="http://schemas.microsoft.com/office/drawing/2014/main" id="{CC5BA663-CD83-E974-9EB2-653E25D7AD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9" name="Rectangle 7">
            <a:extLst>
              <a:ext uri="{FF2B5EF4-FFF2-40B4-BE49-F238E27FC236}">
                <a16:creationId xmlns:a16="http://schemas.microsoft.com/office/drawing/2014/main" id="{063666EB-4DF4-0A29-4B9C-07A83758D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pitchFamily="2" charset="0"/>
              </a:defRPr>
            </a:lvl1pPr>
          </a:lstStyle>
          <a:p>
            <a:pPr>
              <a:defRPr/>
            </a:pPr>
            <a:fld id="{E22D66D0-757B-244A-A4D0-D80F000CDF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0746847C-1E33-1C01-2C40-2CD1FFFE1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84" charset="0"/>
                <a:ea typeface="ＭＳ Ｐゴシック" panose="020B0600070205080204" pitchFamily="34" charset="-128"/>
              </a:defRPr>
            </a:lvl9pPr>
          </a:lstStyle>
          <a:p>
            <a:fld id="{5944E7F6-CD44-1D49-BC72-3F69B7AB0CE4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CCBFE8F-F4FA-3603-8F3B-AD5D50C87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solidFill>
            <a:srgbClr val="FFFFFF"/>
          </a:solidFill>
          <a:ln/>
        </p:spPr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D9385075-1FF5-6B51-6FF3-F54B59719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59F577-91FC-1E02-B313-60F10DC62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74C87-D8A7-A83F-90CD-138354F3A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AB5FBB-910B-E3AB-3A7A-1FC5760E4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30FC4-69FC-B148-A8AF-E2D87049B8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061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36DA63-D919-8F02-ABF8-35A1B592B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519CAA-8352-2055-97F2-503C53BB3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0B96BE-D6C6-185C-D8D3-126CA31790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8066B-F343-5140-AE4E-C09417C6AD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73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AB8E47-9FC7-7635-C77B-1892C7A28B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751B8-CB45-7091-DC12-CECB473EC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0682D2-1D74-534B-AA4D-883A8DDCB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03893-88B6-4246-85DA-7A93CC334C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450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764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CC8317-138D-4EEC-FCB2-44EEBD421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696AAC-9218-9B05-397E-3B5A64E5A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A1A6B5-4986-E140-D641-BDD42796D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CA26-549D-C941-9CB9-6D6DAB0E66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61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6" y="2347918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80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342794" indent="0" algn="ctr">
              <a:buNone/>
              <a:defRPr/>
            </a:lvl2pPr>
            <a:lvl3pPr marL="685586" indent="0" algn="ctr">
              <a:buNone/>
              <a:defRPr/>
            </a:lvl3pPr>
            <a:lvl4pPr marL="1028380" indent="0" algn="ctr">
              <a:buNone/>
              <a:defRPr/>
            </a:lvl4pPr>
            <a:lvl5pPr marL="1371173" indent="0" algn="ctr">
              <a:buNone/>
              <a:defRPr/>
            </a:lvl5pPr>
            <a:lvl6pPr marL="1713967" indent="0" algn="ctr">
              <a:buNone/>
              <a:defRPr/>
            </a:lvl6pPr>
            <a:lvl7pPr marL="2056760" indent="0" algn="ctr">
              <a:buNone/>
              <a:defRPr/>
            </a:lvl7pPr>
            <a:lvl8pPr marL="2399554" indent="0" algn="ctr">
              <a:buNone/>
              <a:defRPr/>
            </a:lvl8pPr>
            <a:lvl9pPr marL="27423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0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8"/>
            <a:ext cx="11423651" cy="15017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94" indent="0">
              <a:buNone/>
              <a:defRPr sz="1350"/>
            </a:lvl2pPr>
            <a:lvl3pPr marL="685586" indent="0">
              <a:buNone/>
              <a:defRPr sz="1275"/>
            </a:lvl3pPr>
            <a:lvl4pPr marL="1028380" indent="0">
              <a:buNone/>
              <a:defRPr sz="1050"/>
            </a:lvl4pPr>
            <a:lvl5pPr marL="1371173" indent="0">
              <a:buNone/>
              <a:defRPr sz="1050"/>
            </a:lvl5pPr>
            <a:lvl6pPr marL="1713967" indent="0">
              <a:buNone/>
              <a:defRPr sz="1050"/>
            </a:lvl6pPr>
            <a:lvl7pPr marL="2056760" indent="0">
              <a:buNone/>
              <a:defRPr sz="1050"/>
            </a:lvl7pPr>
            <a:lvl8pPr marL="2399554" indent="0">
              <a:buNone/>
              <a:defRPr sz="1050"/>
            </a:lvl8pPr>
            <a:lvl9pPr marL="2742347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15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70" y="2101856"/>
            <a:ext cx="5634567" cy="47609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9" y="2101856"/>
            <a:ext cx="5636684" cy="47609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1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86" indent="0">
              <a:buNone/>
              <a:defRPr sz="1350" b="1"/>
            </a:lvl3pPr>
            <a:lvl4pPr marL="1028380" indent="0">
              <a:buNone/>
              <a:defRPr sz="1275" b="1"/>
            </a:lvl4pPr>
            <a:lvl5pPr marL="1371173" indent="0">
              <a:buNone/>
              <a:defRPr sz="1275" b="1"/>
            </a:lvl5pPr>
            <a:lvl6pPr marL="1713967" indent="0">
              <a:buNone/>
              <a:defRPr sz="1275" b="1"/>
            </a:lvl6pPr>
            <a:lvl7pPr marL="2056760" indent="0">
              <a:buNone/>
              <a:defRPr sz="1275" b="1"/>
            </a:lvl7pPr>
            <a:lvl8pPr marL="2399554" indent="0">
              <a:buNone/>
              <a:defRPr sz="1275" b="1"/>
            </a:lvl8pPr>
            <a:lvl9pPr marL="2742347" indent="0">
              <a:buNone/>
              <a:defRPr sz="1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86" indent="0">
              <a:buNone/>
              <a:defRPr sz="1350" b="1"/>
            </a:lvl3pPr>
            <a:lvl4pPr marL="1028380" indent="0">
              <a:buNone/>
              <a:defRPr sz="1275" b="1"/>
            </a:lvl4pPr>
            <a:lvl5pPr marL="1371173" indent="0">
              <a:buNone/>
              <a:defRPr sz="1275" b="1"/>
            </a:lvl5pPr>
            <a:lvl6pPr marL="1713967" indent="0">
              <a:buNone/>
              <a:defRPr sz="1275" b="1"/>
            </a:lvl6pPr>
            <a:lvl7pPr marL="2056760" indent="0">
              <a:buNone/>
              <a:defRPr sz="1275" b="1"/>
            </a:lvl7pPr>
            <a:lvl8pPr marL="2399554" indent="0">
              <a:buNone/>
              <a:defRPr sz="1275" b="1"/>
            </a:lvl8pPr>
            <a:lvl9pPr marL="2742347" indent="0">
              <a:buNone/>
              <a:defRPr sz="1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7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9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7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136D2A-699A-AAD2-A8B6-A407D5C42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9A965-67BC-8E2C-C8B0-E6939F4B6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86531A-AA10-42F4-878A-F8D91204A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65DD7-C861-FC48-B545-10CB1459D6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578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1" y="301628"/>
            <a:ext cx="7514167" cy="645159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7"/>
            <a:ext cx="4421717" cy="5172075"/>
          </a:xfrm>
        </p:spPr>
        <p:txBody>
          <a:bodyPr/>
          <a:lstStyle>
            <a:lvl1pPr marL="0" indent="0">
              <a:buNone/>
              <a:defRPr sz="1050"/>
            </a:lvl1pPr>
            <a:lvl2pPr marL="342794" indent="0">
              <a:buNone/>
              <a:defRPr sz="900"/>
            </a:lvl2pPr>
            <a:lvl3pPr marL="685586" indent="0">
              <a:buNone/>
              <a:defRPr sz="750"/>
            </a:lvl3pPr>
            <a:lvl4pPr marL="1028380" indent="0">
              <a:buNone/>
              <a:defRPr sz="675"/>
            </a:lvl4pPr>
            <a:lvl5pPr marL="1371173" indent="0">
              <a:buNone/>
              <a:defRPr sz="675"/>
            </a:lvl5pPr>
            <a:lvl6pPr marL="1713967" indent="0">
              <a:buNone/>
              <a:defRPr sz="675"/>
            </a:lvl6pPr>
            <a:lvl7pPr marL="2056760" indent="0">
              <a:buNone/>
              <a:defRPr sz="675"/>
            </a:lvl7pPr>
            <a:lvl8pPr marL="2399554" indent="0">
              <a:buNone/>
              <a:defRPr sz="675"/>
            </a:lvl8pPr>
            <a:lvl9pPr marL="27423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5"/>
            <a:ext cx="8064500" cy="625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86" indent="0">
              <a:buNone/>
              <a:defRPr sz="1800"/>
            </a:lvl3pPr>
            <a:lvl4pPr marL="1028380" indent="0">
              <a:buNone/>
              <a:defRPr sz="1500"/>
            </a:lvl4pPr>
            <a:lvl5pPr marL="1371173" indent="0">
              <a:buNone/>
              <a:defRPr sz="1500"/>
            </a:lvl5pPr>
            <a:lvl6pPr marL="1713967" indent="0">
              <a:buNone/>
              <a:defRPr sz="1500"/>
            </a:lvl6pPr>
            <a:lvl7pPr marL="2056760" indent="0">
              <a:buNone/>
              <a:defRPr sz="1500"/>
            </a:lvl7pPr>
            <a:lvl8pPr marL="2399554" indent="0">
              <a:buNone/>
              <a:defRPr sz="1500"/>
            </a:lvl8pPr>
            <a:lvl9pPr marL="274234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050"/>
            </a:lvl1pPr>
            <a:lvl2pPr marL="342794" indent="0">
              <a:buNone/>
              <a:defRPr sz="900"/>
            </a:lvl2pPr>
            <a:lvl3pPr marL="685586" indent="0">
              <a:buNone/>
              <a:defRPr sz="750"/>
            </a:lvl3pPr>
            <a:lvl4pPr marL="1028380" indent="0">
              <a:buNone/>
              <a:defRPr sz="675"/>
            </a:lvl4pPr>
            <a:lvl5pPr marL="1371173" indent="0">
              <a:buNone/>
              <a:defRPr sz="675"/>
            </a:lvl5pPr>
            <a:lvl6pPr marL="1713967" indent="0">
              <a:buNone/>
              <a:defRPr sz="675"/>
            </a:lvl6pPr>
            <a:lvl7pPr marL="2056760" indent="0">
              <a:buNone/>
              <a:defRPr sz="675"/>
            </a:lvl7pPr>
            <a:lvl8pPr marL="2399554" indent="0">
              <a:buNone/>
              <a:defRPr sz="675"/>
            </a:lvl8pPr>
            <a:lvl9pPr marL="27423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1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2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9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70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2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9" y="627069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70" y="2101856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9" y="2101856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4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7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7" y="1416055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1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70518718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391716" indent="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734616" indent="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028700" indent="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321594" indent="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459581" indent="-385763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777479" indent="-385763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077516" indent="-34290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371600" indent="-34290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1664494" indent="-342900" algn="l" defTabSz="309563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5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77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50"/>
            </a:lvl1pPr>
            <a:lvl2pPr marL="342900" indent="0">
              <a:buNone/>
              <a:defRPr sz="788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750"/>
            </a:lvl1pPr>
            <a:lvl2pPr marL="342900" indent="0">
              <a:buNone/>
              <a:defRPr sz="788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9055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1744E7-79DF-8C77-5060-5B1E31996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DE2114-424F-A3B4-8C85-C85D4221BE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491AC1-B7FB-1608-DAF8-97F380981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66B34-4C53-4142-B6D1-4513503CE5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286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67CAD4-F048-C210-A676-B6BFC2505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55531-F1DD-B9F6-AD16-E4B4E585F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A870B-30FB-3AF7-1292-C351174C8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501D-F1C0-A140-B2FC-190CFECE3B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67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CB3C65-BC83-28C8-BA56-1B107F31E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40AF03-2C9F-D9B4-18D1-58C5E6FE6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018599-BD54-2A2F-22BE-6332A81DE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6CB32-E51E-984E-9168-9077E107CD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495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5B557B-C7A5-F315-1A90-292D35306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A083C9-3F96-BCCF-759C-B408CBE84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183FDB-A848-AA1E-7876-C3B28B384F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956FE-1D6E-6C43-BD58-CD9983D6E8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84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7487D1-6A27-D2AF-174C-9C2453F2E9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10FBC0-F351-A5DA-D91A-BDB6BE653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BFC3D9-D935-B7BD-7840-E2DBBE292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89AE1-72EE-0C4F-9B09-547758AF44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635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12CE3-E9C5-5807-1B59-CFF3B13C80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2AFF71-0B1A-6499-8467-0CB7B4EEBD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9900F-1727-89EB-BF45-8EB068517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3FF2F-5F2A-5449-B13E-C3BBE07F29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108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30994-E86D-93D2-4D2C-49B1BFFF5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0B4D4F-0A0F-C6C3-988C-76CEE48AF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4B6DD-E7B2-2516-B22B-564A15319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0BE2-DAC0-D240-8DAF-84E6CD4F51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99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4B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716F6E9-FCFC-5B18-CFB3-8FC50E64F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63D267-B446-DF42-CB3E-168E5BB9F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FD6D45F-EB03-14CF-E003-DEB7FF102C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06C569-7E7C-47F3-13F2-C605FF2C88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645D20-E199-751A-2CCE-5A256548DB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" pitchFamily="2" charset="0"/>
              </a:defRPr>
            </a:lvl1pPr>
          </a:lstStyle>
          <a:p>
            <a:pPr>
              <a:defRPr/>
            </a:pPr>
            <a:fld id="{A5D63D49-DEFF-EE4C-8DC3-A8CABDBE71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7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7" y="1416055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7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309563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225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309563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27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309563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27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309563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27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309563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27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152166" indent="-161876" algn="ctr" defTabSz="34279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100" b="1">
          <a:solidFill>
            <a:srgbClr val="000000"/>
          </a:solidFill>
          <a:latin typeface="Times New Roman" pitchFamily="18" charset="0"/>
        </a:defRPr>
      </a:lvl6pPr>
      <a:lvl7pPr marL="1494961" indent="-161876" algn="ctr" defTabSz="34279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100" b="1">
          <a:solidFill>
            <a:srgbClr val="000000"/>
          </a:solidFill>
          <a:latin typeface="Times New Roman" pitchFamily="18" charset="0"/>
        </a:defRPr>
      </a:lvl7pPr>
      <a:lvl8pPr marL="1837753" indent="-161876" algn="ctr" defTabSz="34279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100" b="1">
          <a:solidFill>
            <a:srgbClr val="000000"/>
          </a:solidFill>
          <a:latin typeface="Times New Roman" pitchFamily="18" charset="0"/>
        </a:defRPr>
      </a:lvl8pPr>
      <a:lvl9pPr marL="2180548" indent="-161876" algn="ctr" defTabSz="34279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100" b="1">
          <a:solidFill>
            <a:srgbClr val="000000"/>
          </a:solidFill>
          <a:latin typeface="Times New Roman" pitchFamily="18" charset="0"/>
        </a:defRPr>
      </a:lvl9pPr>
    </p:titleStyle>
    <p:bodyStyle>
      <a:lvl1pPr marL="292894" indent="-219075" algn="l" defTabSz="309563" rtl="0" eaLnBrk="0" fontAlgn="base" hangingPunct="0">
        <a:lnSpc>
          <a:spcPct val="105000"/>
        </a:lnSpc>
        <a:spcBef>
          <a:spcPct val="30000"/>
        </a:spcBef>
        <a:spcAft>
          <a:spcPts val="600"/>
        </a:spcAft>
        <a:buClr>
          <a:srgbClr val="000000"/>
        </a:buClr>
        <a:buSzPct val="100000"/>
        <a:buFont typeface="Arial" pitchFamily="-72" charset="0"/>
        <a:buChar char="•"/>
        <a:defRPr sz="2175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586979" indent="-195263" algn="l" defTabSz="3095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195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879872" indent="-145256" algn="l" defTabSz="3095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18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173956" indent="-145256" algn="l" defTabSz="3095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165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468041" indent="-146447" algn="l" defTabSz="3095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15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1961540" indent="-161876" algn="l" defTabSz="342794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Wingdings" pitchFamily="2" charset="2"/>
        <a:buChar char=""/>
        <a:defRPr sz="1500">
          <a:solidFill>
            <a:srgbClr val="000000"/>
          </a:solidFill>
          <a:latin typeface="+mn-lt"/>
        </a:defRPr>
      </a:lvl6pPr>
      <a:lvl7pPr marL="2304333" indent="-161876" algn="l" defTabSz="342794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Wingdings" pitchFamily="2" charset="2"/>
        <a:buChar char=""/>
        <a:defRPr sz="1500">
          <a:solidFill>
            <a:srgbClr val="000000"/>
          </a:solidFill>
          <a:latin typeface="+mn-lt"/>
        </a:defRPr>
      </a:lvl7pPr>
      <a:lvl8pPr marL="2647127" indent="-161876" algn="l" defTabSz="342794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Wingdings" pitchFamily="2" charset="2"/>
        <a:buChar char=""/>
        <a:defRPr sz="1500">
          <a:solidFill>
            <a:srgbClr val="000000"/>
          </a:solidFill>
          <a:latin typeface="+mn-lt"/>
        </a:defRPr>
      </a:lvl8pPr>
      <a:lvl9pPr marL="2989919" indent="-161876" algn="l" defTabSz="342794" rtl="0" fontAlgn="base" hangingPunct="0">
        <a:lnSpc>
          <a:spcPct val="93000"/>
        </a:lnSpc>
        <a:spcBef>
          <a:spcPct val="0"/>
        </a:spcBef>
        <a:spcAft>
          <a:spcPts val="216"/>
        </a:spcAft>
        <a:buClr>
          <a:srgbClr val="000000"/>
        </a:buClr>
        <a:buSzPct val="45000"/>
        <a:buFont typeface="Wingdings" pitchFamily="2" charset="2"/>
        <a:buChar char=""/>
        <a:defRPr sz="15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86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80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73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67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0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54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47" algn="l" defTabSz="6855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20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23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25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>
            <a:extLst>
              <a:ext uri="{FF2B5EF4-FFF2-40B4-BE49-F238E27FC236}">
                <a16:creationId xmlns:a16="http://schemas.microsoft.com/office/drawing/2014/main" id="{6157D653-E87E-59AA-43FA-09D55D2999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2" y="76200"/>
            <a:ext cx="9143999" cy="1143000"/>
          </a:xfrm>
        </p:spPr>
        <p:txBody>
          <a:bodyPr/>
          <a:lstStyle/>
          <a:p>
            <a:pPr>
              <a:defRPr/>
            </a:pPr>
            <a:br>
              <a:rPr lang="en-US" sz="4000" dirty="0">
                <a:solidFill>
                  <a:srgbClr val="FFC000"/>
                </a:solidFill>
              </a:rPr>
            </a:br>
            <a:br>
              <a:rPr lang="en-US" sz="44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FFC000"/>
                </a:solidFill>
              </a:rPr>
              <a:t> </a:t>
            </a:r>
            <a:r>
              <a:rPr lang="en-US" sz="4000" b="1" dirty="0">
                <a:solidFill>
                  <a:srgbClr val="FFC000"/>
                </a:solidFill>
                <a:cs typeface="Arial" panose="020B0604020202020204" pitchFamily="34" charset="0"/>
              </a:rPr>
              <a:t>Where Are We Heading in the Treatment of Multiple Myeloma Based on ASH 2024? </a:t>
            </a:r>
            <a:endParaRPr lang="en-US" sz="3200" b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pic>
        <p:nvPicPr>
          <p:cNvPr id="17410" name="Picture 5">
            <a:extLst>
              <a:ext uri="{FF2B5EF4-FFF2-40B4-BE49-F238E27FC236}">
                <a16:creationId xmlns:a16="http://schemas.microsoft.com/office/drawing/2014/main" id="{15983DE4-72B9-386E-8CCF-7B6134D2D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36" y="5288973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MDA Building">
            <a:extLst>
              <a:ext uri="{FF2B5EF4-FFF2-40B4-BE49-F238E27FC236}">
                <a16:creationId xmlns:a16="http://schemas.microsoft.com/office/drawing/2014/main" id="{8EABCDFF-ECE1-58D1-19ED-34A5138D3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198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0" descr="MDACC_PMS_TC_tag.eps">
            <a:extLst>
              <a:ext uri="{FF2B5EF4-FFF2-40B4-BE49-F238E27FC236}">
                <a16:creationId xmlns:a16="http://schemas.microsoft.com/office/drawing/2014/main" id="{4AB2FB1A-58E4-5DC2-394F-977CC0EE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7" y="5202238"/>
            <a:ext cx="3006725" cy="14271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2">
            <a:extLst>
              <a:ext uri="{FF2B5EF4-FFF2-40B4-BE49-F238E27FC236}">
                <a16:creationId xmlns:a16="http://schemas.microsoft.com/office/drawing/2014/main" id="{35886788-CE5A-93E1-2050-10CB4E11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209800"/>
            <a:ext cx="87630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x-none" sz="30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Robert Z. Orlowski, M.D., Ph.D.</a:t>
            </a:r>
          </a:p>
        </p:txBody>
      </p:sp>
      <p:sp>
        <p:nvSpPr>
          <p:cNvPr id="17414" name="Rectangle 3">
            <a:extLst>
              <a:ext uri="{FF2B5EF4-FFF2-40B4-BE49-F238E27FC236}">
                <a16:creationId xmlns:a16="http://schemas.microsoft.com/office/drawing/2014/main" id="{7DBA681F-72AB-A985-173F-AB9036BF2F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76400" y="3276600"/>
            <a:ext cx="8839200" cy="609600"/>
          </a:xfrm>
        </p:spPr>
        <p:txBody>
          <a:bodyPr/>
          <a:lstStyle/>
          <a:p>
            <a:r>
              <a:rPr lang="en-US" altLang="en-US" sz="2000" b="1" dirty="0">
                <a:latin typeface="+mj-lt"/>
                <a:cs typeface="Arial" panose="020B0604020202020204" pitchFamily="34" charset="0"/>
              </a:rPr>
              <a:t>Deputy Chair, Department of Lymphoma/Myeloma</a:t>
            </a:r>
          </a:p>
          <a:p>
            <a:r>
              <a:rPr lang="en-US" altLang="en-US" sz="2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Florence Maude Thomas Cancer Research Professor</a:t>
            </a:r>
          </a:p>
          <a:p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Principal Investigator, High Risk Myeloma Moon Shot</a:t>
            </a:r>
          </a:p>
          <a:p>
            <a:r>
              <a:rPr lang="en-US" altLang="en-US" sz="2000" b="1" dirty="0">
                <a:solidFill>
                  <a:srgbClr val="00FF00"/>
                </a:solidFill>
                <a:latin typeface="+mj-lt"/>
                <a:cs typeface="Arial" panose="020B0604020202020204" pitchFamily="34" charset="0"/>
              </a:rPr>
              <a:t>Chair, SWOG Myeloma Committee</a:t>
            </a:r>
          </a:p>
          <a:p>
            <a:endParaRPr lang="en-US" altLang="en-US" sz="2000" b="1" dirty="0">
              <a:solidFill>
                <a:schemeClr val="hlink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278F1-A4CC-4C03-C3E2-A45785947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56E8-2205-EC16-B6C1-D6008A8B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546"/>
            <a:ext cx="9127996" cy="1143000"/>
          </a:xfrm>
        </p:spPr>
        <p:txBody>
          <a:bodyPr/>
          <a:lstStyle/>
          <a:p>
            <a:r>
              <a:rPr lang="en-US" dirty="0"/>
              <a:t>IMROZ : </a:t>
            </a:r>
            <a:r>
              <a:rPr lang="en-US" dirty="0" err="1"/>
              <a:t>IsaVRd</a:t>
            </a:r>
            <a:r>
              <a:rPr lang="en-US" dirty="0"/>
              <a:t> vs. VRd in TIE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BC02F-D658-0879-1331-89B252363C38}"/>
              </a:ext>
            </a:extLst>
          </p:cNvPr>
          <p:cNvSpPr txBox="1"/>
          <p:nvPr/>
        </p:nvSpPr>
        <p:spPr>
          <a:xfrm>
            <a:off x="1524000" y="6441513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Facon T et al. N Engl J Med. </a:t>
            </a:r>
            <a:r>
              <a:rPr lang="en-US" sz="1800" b="0" dirty="0">
                <a:solidFill>
                  <a:schemeClr val="tx2"/>
                </a:solidFill>
              </a:rPr>
              <a:t>2024 Oct 31;391(17):1597-1609.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D6A56-1505-6668-ADBA-5DA93845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161197"/>
            <a:ext cx="5029200" cy="5211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14A54-0628-EFE8-BB63-65901EDA4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8596" y="1657959"/>
            <a:ext cx="5029200" cy="3518133"/>
          </a:xfrm>
          <a:prstGeom prst="rect">
            <a:avLst/>
          </a:prstGeom>
        </p:spPr>
      </p:pic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B47F772E-6212-0E73-DEC5-FD405F88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8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B05D8-F4BC-E7E0-2E9F-6D46A9DC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94754-107C-E796-365E-C4D7CD2F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6927"/>
            <a:ext cx="9127996" cy="1143000"/>
          </a:xfrm>
        </p:spPr>
        <p:txBody>
          <a:bodyPr/>
          <a:lstStyle/>
          <a:p>
            <a:r>
              <a:rPr lang="en-US" dirty="0" err="1"/>
              <a:t>IsaVRd</a:t>
            </a:r>
            <a:r>
              <a:rPr lang="en-US" dirty="0"/>
              <a:t> in TIE MM: MRD &amp; AEs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929A4-34ED-67F4-82CA-1D4195513AE3}"/>
              </a:ext>
            </a:extLst>
          </p:cNvPr>
          <p:cNvSpPr txBox="1"/>
          <p:nvPr/>
        </p:nvSpPr>
        <p:spPr>
          <a:xfrm>
            <a:off x="1524000" y="6488668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Facon T et al. N Engl J Med. </a:t>
            </a:r>
            <a:r>
              <a:rPr lang="en-US" sz="1800" b="0" dirty="0">
                <a:solidFill>
                  <a:schemeClr val="tx2"/>
                </a:solidFill>
              </a:rPr>
              <a:t>2024 Oct 31;391(17):1597-1609.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646F2-F746-3B30-E52B-836373673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2771"/>
          <a:stretch/>
        </p:blipFill>
        <p:spPr>
          <a:xfrm>
            <a:off x="457200" y="1665396"/>
            <a:ext cx="5116245" cy="345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00282-0D52-E67A-636C-E6BE421F6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949839"/>
            <a:ext cx="5074445" cy="5538829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64AFB335-31A5-7A67-12E8-9B3D467C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64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CC924-B129-8931-F1DB-099117628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D7159-ADCA-1F57-A918-63F28411A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143000"/>
          </a:xfrm>
        </p:spPr>
        <p:txBody>
          <a:bodyPr/>
          <a:lstStyle/>
          <a:p>
            <a:r>
              <a:rPr lang="en-US" dirty="0"/>
              <a:t>BENEFIT: </a:t>
            </a:r>
            <a:r>
              <a:rPr lang="en-US" dirty="0" err="1"/>
              <a:t>IsaVRd</a:t>
            </a:r>
            <a:r>
              <a:rPr lang="en-US" dirty="0"/>
              <a:t> vs. IsaRd in TIE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986C3-1064-CA6F-98D7-C536DF9F70FA}"/>
              </a:ext>
            </a:extLst>
          </p:cNvPr>
          <p:cNvSpPr txBox="1"/>
          <p:nvPr/>
        </p:nvSpPr>
        <p:spPr>
          <a:xfrm>
            <a:off x="1524000" y="6478277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Leleu X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Nat Med. 2024 Aug;30(8):2235-2241.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CD4CF-1343-AE46-9265-F33FAD7F8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904838"/>
            <a:ext cx="6019800" cy="3048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0C64C8-B75C-EF4E-4EAE-DAA9F15D8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0" y="1600200"/>
            <a:ext cx="5392258" cy="3535490"/>
          </a:xfrm>
          <a:prstGeom prst="rect">
            <a:avLst/>
          </a:prstGeom>
        </p:spPr>
      </p:pic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F26AF084-1151-44D6-0F90-85C191FF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3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E3563-4AF3-56E6-AF87-333960488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EDB0-E48C-7F9F-CF0E-8FB1020C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289"/>
            <a:ext cx="9127996" cy="1090711"/>
          </a:xfrm>
        </p:spPr>
        <p:txBody>
          <a:bodyPr/>
          <a:lstStyle/>
          <a:p>
            <a:r>
              <a:rPr lang="en-US" dirty="0"/>
              <a:t>BENEFIT: MRD &amp; Subgroups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92987-BF34-9715-EBC8-F1C1B7FBB8F6}"/>
              </a:ext>
            </a:extLst>
          </p:cNvPr>
          <p:cNvSpPr txBox="1"/>
          <p:nvPr/>
        </p:nvSpPr>
        <p:spPr>
          <a:xfrm>
            <a:off x="1524000" y="6410841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Leleu X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Nat Med. 2024 Aug;30(8):2235-2241.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8F558-DA30-20F0-6D03-DDADD5020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057400"/>
            <a:ext cx="5740526" cy="3212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7F2A1D-E6C9-7FB5-06AC-63F93EAC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990600"/>
            <a:ext cx="4934748" cy="5399862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91A7F7DF-6E0E-FA5D-EA02-C122F29F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73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5F049-73AB-7F94-BF58-E2F03B97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BFF7-A42F-4CC5-461D-DB1A9D9AD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143000"/>
          </a:xfrm>
        </p:spPr>
        <p:txBody>
          <a:bodyPr/>
          <a:lstStyle/>
          <a:p>
            <a:r>
              <a:rPr lang="en-US" dirty="0"/>
              <a:t>AURIGA: DR vs. R Post-ASCT w/ MRD</a:t>
            </a:r>
            <a:r>
              <a:rPr lang="en-US" baseline="30000" dirty="0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B9675-CB2C-0689-6AF5-B580B69E1F60}"/>
              </a:ext>
            </a:extLst>
          </p:cNvPr>
          <p:cNvSpPr txBox="1"/>
          <p:nvPr/>
        </p:nvSpPr>
        <p:spPr>
          <a:xfrm>
            <a:off x="1524000" y="6488668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Badros</a:t>
            </a: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Blood. 2025 Jan 16;145(3):300-310.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BF39A-FE51-5896-48A1-2381681F8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40" y="914400"/>
            <a:ext cx="4965345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63B2B-E12E-34D2-DD07-2F45D40D9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2564"/>
          <a:stretch/>
        </p:blipFill>
        <p:spPr>
          <a:xfrm>
            <a:off x="5486400" y="1383268"/>
            <a:ext cx="6406460" cy="4648200"/>
          </a:xfrm>
          <a:prstGeom prst="rect">
            <a:avLst/>
          </a:prstGeom>
        </p:spPr>
      </p:pic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C7FD61CB-718E-7D1F-F8D8-5724B2357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247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B68C2-0DB7-6C99-A5A1-13AC6E4F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0705-8960-CDA4-28D2-2FD43475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5097"/>
            <a:ext cx="9127996" cy="1143000"/>
          </a:xfrm>
        </p:spPr>
        <p:txBody>
          <a:bodyPr/>
          <a:lstStyle/>
          <a:p>
            <a:r>
              <a:rPr lang="en-US" dirty="0"/>
              <a:t>AURIGA: MRD and AEs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481F8-6753-FB5F-C4DA-1C54FD9B69DB}"/>
              </a:ext>
            </a:extLst>
          </p:cNvPr>
          <p:cNvSpPr txBox="1"/>
          <p:nvPr/>
        </p:nvSpPr>
        <p:spPr>
          <a:xfrm>
            <a:off x="1524000" y="6488668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Badros</a:t>
            </a: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Blood. 2025 Jan 16;145(3):300-310.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EA138-E90F-743F-6939-921449653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1111"/>
          <a:stretch/>
        </p:blipFill>
        <p:spPr>
          <a:xfrm>
            <a:off x="76200" y="1478264"/>
            <a:ext cx="5791200" cy="4330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7D6BD-4D92-1DA5-D83A-41310E976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1071" y="1447800"/>
            <a:ext cx="5638800" cy="4356290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0479A239-F795-B989-D749-B84B1CB7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01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5C574-E94B-AA28-7558-E3B472A6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AD2D-727D-A469-3E16-D3F0381F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64"/>
            <a:ext cx="9127996" cy="1143000"/>
          </a:xfrm>
        </p:spPr>
        <p:txBody>
          <a:bodyPr/>
          <a:lstStyle/>
          <a:p>
            <a:r>
              <a:rPr lang="en-US" dirty="0"/>
              <a:t>Value of MRD 1 Year Post-ASCT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B8204-8870-C93F-990C-637199DFE6DE}"/>
              </a:ext>
            </a:extLst>
          </p:cNvPr>
          <p:cNvSpPr txBox="1"/>
          <p:nvPr/>
        </p:nvSpPr>
        <p:spPr>
          <a:xfrm>
            <a:off x="1524000" y="6485204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Pasquini MC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J Clin Oncol. 2024 Aug 10;42(23):2757-2768.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CA24BD-AEF5-0A32-C032-DBE514DEA7D2}"/>
              </a:ext>
            </a:extLst>
          </p:cNvPr>
          <p:cNvGrpSpPr/>
          <p:nvPr/>
        </p:nvGrpSpPr>
        <p:grpSpPr>
          <a:xfrm>
            <a:off x="2535752" y="1017374"/>
            <a:ext cx="7120495" cy="5231026"/>
            <a:chOff x="2735198" y="1219200"/>
            <a:chExt cx="6705600" cy="49262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9DDC9A-50D8-5851-009E-2FA4D47CE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5198" y="1219200"/>
              <a:ext cx="6705600" cy="49262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B817F0-FE6A-D691-974A-A88C0EAB3AB6}"/>
                </a:ext>
              </a:extLst>
            </p:cNvPr>
            <p:cNvSpPr txBox="1"/>
            <p:nvPr/>
          </p:nvSpPr>
          <p:spPr>
            <a:xfrm>
              <a:off x="4419601" y="2362200"/>
              <a:ext cx="3961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2"/>
                  </a:solidFill>
                </a:rPr>
                <a:t>PFS                                                     OS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29404C-B216-2DDE-73ED-055803E7D033}"/>
                </a:ext>
              </a:extLst>
            </p:cNvPr>
            <p:cNvSpPr txBox="1"/>
            <p:nvPr/>
          </p:nvSpPr>
          <p:spPr>
            <a:xfrm>
              <a:off x="4419601" y="4876800"/>
              <a:ext cx="3961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2"/>
                  </a:solidFill>
                </a:rPr>
                <a:t>PFS                                                     OS</a:t>
              </a:r>
            </a:p>
          </p:txBody>
        </p:sp>
      </p:grpSp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A9014E12-9AD7-9514-4718-205CFDB4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0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5D1E6-E2B4-FE65-B6C6-6ED18682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FAEE-875A-7246-F34E-6EEF74EC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143000"/>
          </a:xfrm>
        </p:spPr>
        <p:txBody>
          <a:bodyPr/>
          <a:lstStyle/>
          <a:p>
            <a:r>
              <a:rPr lang="en-US" dirty="0"/>
              <a:t>IKEMA: </a:t>
            </a:r>
            <a:r>
              <a:rPr lang="en-US" dirty="0" err="1"/>
              <a:t>IKd</a:t>
            </a:r>
            <a:r>
              <a:rPr lang="en-US" dirty="0"/>
              <a:t> vs. </a:t>
            </a:r>
            <a:r>
              <a:rPr lang="en-US" dirty="0" err="1"/>
              <a:t>Kd</a:t>
            </a:r>
            <a:r>
              <a:rPr lang="en-US" dirty="0"/>
              <a:t> OS Analysis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AD0E0-A2CF-E2D7-3F9F-A34F7734815A}"/>
              </a:ext>
            </a:extLst>
          </p:cNvPr>
          <p:cNvSpPr txBox="1"/>
          <p:nvPr/>
        </p:nvSpPr>
        <p:spPr>
          <a:xfrm>
            <a:off x="1524000" y="6427509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Yong K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Lancet </a:t>
            </a:r>
            <a:r>
              <a:rPr lang="en-US" sz="1800" b="0" dirty="0" err="1">
                <a:solidFill>
                  <a:schemeClr val="tx2"/>
                </a:solidFill>
                <a:latin typeface="+mj-lt"/>
              </a:rPr>
              <a:t>Haematol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. 2024 Oct;11(10):e741-e750.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92583-0CFF-CF19-8FBF-5F86113B549F}"/>
              </a:ext>
            </a:extLst>
          </p:cNvPr>
          <p:cNvSpPr txBox="1"/>
          <p:nvPr/>
        </p:nvSpPr>
        <p:spPr>
          <a:xfrm>
            <a:off x="4419601" y="2362200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PFS                                                     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A7164-08FA-2101-6928-A10E0251FB2E}"/>
              </a:ext>
            </a:extLst>
          </p:cNvPr>
          <p:cNvSpPr txBox="1"/>
          <p:nvPr/>
        </p:nvSpPr>
        <p:spPr>
          <a:xfrm>
            <a:off x="4419601" y="4876800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PFS                                                     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F9C1D-A3E2-8A37-17FD-FFD339528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086509"/>
            <a:ext cx="5487906" cy="516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EE102-5353-09A5-5ED5-F9230CC40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9415" y="2295391"/>
            <a:ext cx="5776744" cy="2923032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BDB749F3-6315-5102-528B-6FCD4BD6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55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EED5-1CF9-5C01-0AE5-EB29280E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68BE-9DB8-287E-5E7B-E9946D81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143000"/>
          </a:xfrm>
        </p:spPr>
        <p:txBody>
          <a:bodyPr/>
          <a:lstStyle/>
          <a:p>
            <a:r>
              <a:rPr lang="en-US" dirty="0"/>
              <a:t>ICARIA: IPd vs. Pd OS Final Analysis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81A8E-261F-1758-C2CB-90407BE4DC61}"/>
              </a:ext>
            </a:extLst>
          </p:cNvPr>
          <p:cNvSpPr txBox="1"/>
          <p:nvPr/>
        </p:nvSpPr>
        <p:spPr>
          <a:xfrm>
            <a:off x="1524000" y="6457495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Richardson PG et al. </a:t>
            </a:r>
            <a:r>
              <a:rPr lang="en-US" sz="1800" b="0" dirty="0" err="1">
                <a:solidFill>
                  <a:schemeClr val="tx2"/>
                </a:solidFill>
                <a:latin typeface="+mj-lt"/>
              </a:rPr>
              <a:t>Haematologica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. 2024 Jul 1;109(7):2239-2249.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370F7-53E2-8D56-06BB-8DC1F471DDFF}"/>
              </a:ext>
            </a:extLst>
          </p:cNvPr>
          <p:cNvSpPr txBox="1"/>
          <p:nvPr/>
        </p:nvSpPr>
        <p:spPr>
          <a:xfrm>
            <a:off x="4419601" y="2362200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PFS                                                     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17AD8-A3FD-433B-C16F-254AB1C97F0B}"/>
              </a:ext>
            </a:extLst>
          </p:cNvPr>
          <p:cNvSpPr txBox="1"/>
          <p:nvPr/>
        </p:nvSpPr>
        <p:spPr>
          <a:xfrm>
            <a:off x="4419601" y="4876800"/>
            <a:ext cx="396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PFS                                                     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A45E8-A376-7C2A-34D7-CACCDBEC5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976104"/>
            <a:ext cx="5067300" cy="53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A3A547-F294-E26D-CAF3-4CA8C76F7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980"/>
          <a:stretch/>
        </p:blipFill>
        <p:spPr>
          <a:xfrm>
            <a:off x="6324600" y="2133600"/>
            <a:ext cx="5334000" cy="3446253"/>
          </a:xfrm>
          <a:prstGeom prst="rect">
            <a:avLst/>
          </a:prstGeom>
        </p:spPr>
      </p:pic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3493553B-3A8E-8690-26C6-C44A0A60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0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65770-54C9-1AD8-6550-2BC31788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10E7-B81D-85F5-7B01-3793FC3F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42" y="331079"/>
            <a:ext cx="10987753" cy="1141412"/>
          </a:xfrm>
        </p:spPr>
        <p:txBody>
          <a:bodyPr/>
          <a:lstStyle/>
          <a:p>
            <a:pPr algn="l"/>
            <a:r>
              <a:rPr lang="en-US" sz="3000" dirty="0"/>
              <a:t>New </a:t>
            </a:r>
            <a:r>
              <a:rPr lang="en-US" sz="3000" dirty="0" err="1"/>
              <a:t>Isatuximab</a:t>
            </a:r>
            <a:r>
              <a:rPr lang="en-US" sz="3000" dirty="0"/>
              <a:t> Subcutaneous Formulation Met Coprimary Endpoints in the IRAKLIA Phase III Study in Multiple Myeloma</a:t>
            </a:r>
            <a:br>
              <a:rPr lang="en-US" dirty="0"/>
            </a:br>
            <a:r>
              <a:rPr lang="en-US" sz="2400" dirty="0"/>
              <a:t>Press Release: January 9, 2025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40DD-6DCA-E83E-CA2F-A82616DE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02" y="1676400"/>
            <a:ext cx="11342395" cy="4316412"/>
          </a:xfrm>
        </p:spPr>
        <p:txBody>
          <a:bodyPr/>
          <a:lstStyle/>
          <a:p>
            <a:pPr marL="74789" indent="0"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“Results from the investigational, randomized, open-label IRAKLIA phase 3 study demonstrated that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administered at a fixed dose subcutaneously (SC) via an on-body delivery system (OBDS) in combination with pomalidomide and dexamethasone (Pd) met its co-primary endpoints of non-inferior objective response rate (ORR) and observed concentration before dosing (C trough) at steady state compared to intravenous (IV)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administered at a weight-based dose in combination with Pd in patients with relapsed or refractory multiple myeloma (R/R MM). Key secondary endpoints, including very good partial response (VGPR), incidence rate of infusion reactions and C trough at cycle 2 were also achieved. The study is ongoing, and the full results will be presented at a forthcoming medical meeting.</a:t>
            </a:r>
          </a:p>
          <a:p>
            <a:pPr marL="74789" indent="0"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Additional studies evaluating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SC formulations across different combinations and lines of therapy are ongoing. The safety and efficacy of </a:t>
            </a:r>
            <a:r>
              <a:rPr lang="en-US" sz="2000" b="0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SC [has] not been evaluated by any regulatory authority outside of [the] approved indications. Regulatory submissions in the US and in the EU are planned during the first half of 2025.”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5AFA5-3ACD-6DB3-6B42-A558C81435BD}"/>
              </a:ext>
            </a:extLst>
          </p:cNvPr>
          <p:cNvSpPr txBox="1"/>
          <p:nvPr/>
        </p:nvSpPr>
        <p:spPr>
          <a:xfrm>
            <a:off x="152400" y="6506139"/>
            <a:ext cx="1134239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www.sanofi.com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/media-room/press-releases/2025/2025-01-09-06-00-00-3006798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7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14F68-9664-1508-7C36-963C5D53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002268"/>
          </a:xfrm>
        </p:spPr>
        <p:txBody>
          <a:bodyPr/>
          <a:lstStyle/>
          <a:p>
            <a:r>
              <a:rPr lang="en-US" dirty="0"/>
              <a:t>Dara in Smoldering: Design &amp; Outcomes</a:t>
            </a:r>
          </a:p>
        </p:txBody>
      </p:sp>
      <p:pic>
        <p:nvPicPr>
          <p:cNvPr id="4" name="Picture 0" descr="MDACC_PMS_TC_tag.eps">
            <a:extLst>
              <a:ext uri="{FF2B5EF4-FFF2-40B4-BE49-F238E27FC236}">
                <a16:creationId xmlns:a16="http://schemas.microsoft.com/office/drawing/2014/main" id="{14CAE89B-E391-3124-0C39-5096D12A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85356D-EA94-BEA0-B534-36F05262F216}"/>
              </a:ext>
            </a:extLst>
          </p:cNvPr>
          <p:cNvSpPr txBox="1"/>
          <p:nvPr/>
        </p:nvSpPr>
        <p:spPr>
          <a:xfrm>
            <a:off x="1524000" y="6488668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Dimopoulos MA et al. N Engl J Med. 2024 Dec 9.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C0CC6-5605-3A94-0503-F0A81955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371600"/>
            <a:ext cx="5510439" cy="4604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5A14C-4566-1FEE-8FE1-FAEED90E6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4291" y="877592"/>
            <a:ext cx="4722803" cy="56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6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69E5-80C4-47BE-2EDF-B50FC4F30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FF90-5BCC-6FF3-0C65-9DAA8145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245"/>
            <a:ext cx="9127996" cy="1143000"/>
          </a:xfrm>
        </p:spPr>
        <p:txBody>
          <a:bodyPr/>
          <a:lstStyle/>
          <a:p>
            <a:r>
              <a:rPr lang="en-US" dirty="0"/>
              <a:t>CC-92480-MM-02: </a:t>
            </a:r>
            <a:r>
              <a:rPr lang="en-US" dirty="0" err="1"/>
              <a:t>MeziKd</a:t>
            </a:r>
            <a:r>
              <a:rPr lang="en-US" dirty="0"/>
              <a:t> or </a:t>
            </a:r>
            <a:r>
              <a:rPr lang="en-US" dirty="0" err="1"/>
              <a:t>MeziVd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5B6EC-59D0-5F48-BF15-DEB929F9A2BF}"/>
              </a:ext>
            </a:extLst>
          </p:cNvPr>
          <p:cNvSpPr txBox="1"/>
          <p:nvPr/>
        </p:nvSpPr>
        <p:spPr>
          <a:xfrm>
            <a:off x="1524000" y="6464423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Sandhu I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ASH 2024;Abstract 1025.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9C731-1B3E-A41B-204C-A8B39FF85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025342"/>
            <a:ext cx="5257800" cy="228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1BFE27-9DBE-A923-9DB1-B64D14A14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277350"/>
            <a:ext cx="7222996" cy="2981211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96D802DE-2C12-7B23-0A69-46DBDDBF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206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0CC6-69BC-9048-1F80-C6AD6503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E585-C378-6542-6E01-3FD44797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64"/>
            <a:ext cx="9127996" cy="892703"/>
          </a:xfrm>
        </p:spPr>
        <p:txBody>
          <a:bodyPr/>
          <a:lstStyle/>
          <a:p>
            <a:r>
              <a:rPr lang="en-US" dirty="0" err="1"/>
              <a:t>MeziKd</a:t>
            </a:r>
            <a:r>
              <a:rPr lang="en-US" dirty="0"/>
              <a:t> or </a:t>
            </a:r>
            <a:r>
              <a:rPr lang="en-US" dirty="0" err="1"/>
              <a:t>MeziVd</a:t>
            </a:r>
            <a:r>
              <a:rPr lang="en-US" dirty="0"/>
              <a:t>: Efficacy &amp; Safety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4A5B4-0F2C-7453-C1BA-2B3BC547DE29}"/>
              </a:ext>
            </a:extLst>
          </p:cNvPr>
          <p:cNvSpPr txBox="1"/>
          <p:nvPr/>
        </p:nvSpPr>
        <p:spPr>
          <a:xfrm>
            <a:off x="1524000" y="6454031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Sandhu I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ASH 2024;Abstract 1025.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A910C4-F806-4EE0-7511-EB100BB29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84776"/>
            <a:ext cx="6858000" cy="2475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A30E9-E7FA-5617-26DB-4D719B64D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429000"/>
            <a:ext cx="6858000" cy="2642921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6FD92B5E-A38D-9E53-6A9A-223A2A97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85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9E92F-61C6-15CE-D9FA-781FC6F0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B2EA-3B3E-4309-2A93-85866CCF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2141"/>
            <a:ext cx="9144000" cy="1143000"/>
          </a:xfrm>
        </p:spPr>
        <p:txBody>
          <a:bodyPr/>
          <a:lstStyle/>
          <a:p>
            <a:r>
              <a:rPr lang="en-US" dirty="0"/>
              <a:t>Dara in Smoldering: Progression &amp; AEs</a:t>
            </a:r>
          </a:p>
        </p:txBody>
      </p:sp>
      <p:pic>
        <p:nvPicPr>
          <p:cNvPr id="4" name="Picture 0" descr="MDACC_PMS_TC_tag.eps">
            <a:extLst>
              <a:ext uri="{FF2B5EF4-FFF2-40B4-BE49-F238E27FC236}">
                <a16:creationId xmlns:a16="http://schemas.microsoft.com/office/drawing/2014/main" id="{AA3E52F0-B595-5F9F-B855-04B6CBCBB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C8ECA-51A9-E0B2-4F03-D8919C3936E4}"/>
              </a:ext>
            </a:extLst>
          </p:cNvPr>
          <p:cNvSpPr txBox="1"/>
          <p:nvPr/>
        </p:nvSpPr>
        <p:spPr>
          <a:xfrm>
            <a:off x="1524000" y="6396527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Dimopoulos MA et al. N Engl J Med. 2024 Dec 9.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2333D-7E32-5866-B86E-E140F8C8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943219"/>
            <a:ext cx="5872915" cy="318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617B6-B865-BB8E-5B7D-478178381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19845"/>
            <a:ext cx="5872915" cy="40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25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F5A73-B7FC-E37B-064B-D96DCE5C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CAEA-677D-E377-F0BF-943AE867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481"/>
            <a:ext cx="9127996" cy="1143000"/>
          </a:xfrm>
        </p:spPr>
        <p:txBody>
          <a:bodyPr/>
          <a:lstStyle/>
          <a:p>
            <a:r>
              <a:rPr lang="en-US" dirty="0"/>
              <a:t>GMMG-HD7: </a:t>
            </a:r>
            <a:r>
              <a:rPr lang="en-US" dirty="0" err="1"/>
              <a:t>IsaRVd</a:t>
            </a:r>
            <a:r>
              <a:rPr lang="en-US" dirty="0"/>
              <a:t> in TE Myeloma</a:t>
            </a:r>
            <a:endParaRPr lang="en-US" baseline="30000" dirty="0"/>
          </a:p>
        </p:txBody>
      </p:sp>
      <p:pic>
        <p:nvPicPr>
          <p:cNvPr id="4" name="Picture 0" descr="MDACC_PMS_TC_tag.eps">
            <a:extLst>
              <a:ext uri="{FF2B5EF4-FFF2-40B4-BE49-F238E27FC236}">
                <a16:creationId xmlns:a16="http://schemas.microsoft.com/office/drawing/2014/main" id="{D75605C1-9C2D-3B7E-AE7B-82E3A82D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4C978-91CB-1EE1-3136-C322DC8B9125}"/>
              </a:ext>
            </a:extLst>
          </p:cNvPr>
          <p:cNvSpPr txBox="1"/>
          <p:nvPr/>
        </p:nvSpPr>
        <p:spPr>
          <a:xfrm>
            <a:off x="1517073" y="6411062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Mai EK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J Clin Oncol. 2025 Apr 10;43(11):1279-1288.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64D6A4-241C-E237-0A83-9B523356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" y="1174254"/>
            <a:ext cx="5638801" cy="4933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986358-1166-1814-18BE-784992219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699582"/>
            <a:ext cx="5484310" cy="388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0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EB2F3-80ED-B6F0-461E-C4B2C813F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18C20-5DC5-B2E7-AC6E-8A4F2337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2257"/>
            <a:ext cx="9127996" cy="1143000"/>
          </a:xfrm>
        </p:spPr>
        <p:txBody>
          <a:bodyPr/>
          <a:lstStyle/>
          <a:p>
            <a:r>
              <a:rPr lang="en-US" dirty="0"/>
              <a:t>GMMG-HD7: MRD &amp; Outcomes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859C9-BD64-36DC-DCC4-A472F6B0BC78}"/>
              </a:ext>
            </a:extLst>
          </p:cNvPr>
          <p:cNvSpPr txBox="1"/>
          <p:nvPr/>
        </p:nvSpPr>
        <p:spPr>
          <a:xfrm>
            <a:off x="1524000" y="6248400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Mai EK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J Clin Oncol. 2025 Apr 10;43(11):1279-1288.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B70C4-560B-90AA-8394-F341E00E3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5520164" cy="3608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E0220-5A88-7A12-2CDD-941A3CF5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75" y="1496888"/>
            <a:ext cx="5810699" cy="4087527"/>
          </a:xfrm>
          <a:prstGeom prst="rect">
            <a:avLst/>
          </a:prstGeom>
        </p:spPr>
      </p:pic>
      <p:pic>
        <p:nvPicPr>
          <p:cNvPr id="7" name="Picture 0" descr="MDACC_PMS_TC_tag.eps">
            <a:extLst>
              <a:ext uri="{FF2B5EF4-FFF2-40B4-BE49-F238E27FC236}">
                <a16:creationId xmlns:a16="http://schemas.microsoft.com/office/drawing/2014/main" id="{BEC3C29F-D15E-1A13-0390-6E92FC51A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34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C110A-03F5-EB1F-77E7-6094AB482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1015C-6215-D7F5-F054-1C31498E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855"/>
            <a:ext cx="9127996" cy="1143000"/>
          </a:xfrm>
        </p:spPr>
        <p:txBody>
          <a:bodyPr/>
          <a:lstStyle/>
          <a:p>
            <a:r>
              <a:rPr lang="en-US" dirty="0"/>
              <a:t>PERSEUS: Value of CTCs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01D54-477C-AFB6-3778-EEFB032CA1B6}"/>
              </a:ext>
            </a:extLst>
          </p:cNvPr>
          <p:cNvSpPr txBox="1"/>
          <p:nvPr/>
        </p:nvSpPr>
        <p:spPr>
          <a:xfrm>
            <a:off x="1524000" y="6400800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Bertamini</a:t>
            </a: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L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ASH 2024;Abstract 487.</a:t>
            </a:r>
          </a:p>
        </p:txBody>
      </p:sp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54E87D60-49C9-1CE5-E149-DD8943D1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graph showing the results of a patient's survival&#10;&#10;AI-generated content may be incorrect.">
            <a:extLst>
              <a:ext uri="{FF2B5EF4-FFF2-40B4-BE49-F238E27FC236}">
                <a16:creationId xmlns:a16="http://schemas.microsoft.com/office/drawing/2014/main" id="{43AB297D-4E6E-2073-7961-71EB5FF6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39" t="12371" r="4075" b="19068"/>
          <a:stretch/>
        </p:blipFill>
        <p:spPr>
          <a:xfrm>
            <a:off x="457200" y="1014968"/>
            <a:ext cx="7313130" cy="3151661"/>
          </a:xfrm>
          <a:prstGeom prst="rect">
            <a:avLst/>
          </a:prstGeom>
        </p:spPr>
      </p:pic>
      <p:pic>
        <p:nvPicPr>
          <p:cNvPr id="8" name="Picture 7" descr="A close-up of a graph&#10;&#10;AI-generated content may be incorrect.">
            <a:extLst>
              <a:ext uri="{FF2B5EF4-FFF2-40B4-BE49-F238E27FC236}">
                <a16:creationId xmlns:a16="http://schemas.microsoft.com/office/drawing/2014/main" id="{DD78EACA-D647-7842-B7F4-CA172B7AC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00" t="18147" r="20000" b="19276"/>
          <a:stretch/>
        </p:blipFill>
        <p:spPr>
          <a:xfrm>
            <a:off x="6130602" y="2743200"/>
            <a:ext cx="5775612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8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61C8-55B1-F812-4735-958F7F81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B670-85E2-56A0-7348-33276A4F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143000"/>
          </a:xfrm>
        </p:spPr>
        <p:txBody>
          <a:bodyPr/>
          <a:lstStyle/>
          <a:p>
            <a:r>
              <a:rPr lang="en-US" dirty="0"/>
              <a:t>CTCs &amp; Risk Groups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8FBCD-53A3-8B87-A689-A45570EFDF24}"/>
              </a:ext>
            </a:extLst>
          </p:cNvPr>
          <p:cNvSpPr txBox="1"/>
          <p:nvPr/>
        </p:nvSpPr>
        <p:spPr>
          <a:xfrm>
            <a:off x="1524000" y="6430845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Bertamini</a:t>
            </a: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L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ASH 2024;Abstract 487.</a:t>
            </a:r>
          </a:p>
        </p:txBody>
      </p:sp>
      <p:pic>
        <p:nvPicPr>
          <p:cNvPr id="7" name="Picture 0" descr="MDACC_PMS_TC_tag.eps">
            <a:extLst>
              <a:ext uri="{FF2B5EF4-FFF2-40B4-BE49-F238E27FC236}">
                <a16:creationId xmlns:a16="http://schemas.microsoft.com/office/drawing/2014/main" id="{74E030A1-7A9D-5EDB-244E-4226FDAE2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aph of a patient's disease&#10;&#10;AI-generated content may be incorrect.">
            <a:extLst>
              <a:ext uri="{FF2B5EF4-FFF2-40B4-BE49-F238E27FC236}">
                <a16:creationId xmlns:a16="http://schemas.microsoft.com/office/drawing/2014/main" id="{6E4B16E4-905F-8A25-3B5A-0CD8216B5A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49" t="12201" r="6500" b="19826"/>
          <a:stretch/>
        </p:blipFill>
        <p:spPr>
          <a:xfrm>
            <a:off x="304800" y="1097972"/>
            <a:ext cx="6568828" cy="3242839"/>
          </a:xfrm>
          <a:prstGeom prst="rect">
            <a:avLst/>
          </a:prstGeom>
        </p:spPr>
      </p:pic>
      <p:pic>
        <p:nvPicPr>
          <p:cNvPr id="8" name="Picture 7" descr="A graph showing a number of cytogenetics&#10;&#10;AI-generated content may be incorrect.">
            <a:extLst>
              <a:ext uri="{FF2B5EF4-FFF2-40B4-BE49-F238E27FC236}">
                <a16:creationId xmlns:a16="http://schemas.microsoft.com/office/drawing/2014/main" id="{E6448A74-28BA-5B90-B1C2-96BAF9F88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15" t="12102" r="4323" b="23471"/>
          <a:stretch/>
        </p:blipFill>
        <p:spPr>
          <a:xfrm>
            <a:off x="4952963" y="2775834"/>
            <a:ext cx="6940500" cy="32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38DB-3797-68CC-6404-8AF9BBB1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E186-C250-22E2-67C1-5FBC70DF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855"/>
            <a:ext cx="9127996" cy="1143000"/>
          </a:xfrm>
        </p:spPr>
        <p:txBody>
          <a:bodyPr/>
          <a:lstStyle/>
          <a:p>
            <a:r>
              <a:rPr lang="en-US" dirty="0"/>
              <a:t>CEPHEUS: </a:t>
            </a:r>
            <a:r>
              <a:rPr lang="en-US" dirty="0" err="1"/>
              <a:t>DVRd</a:t>
            </a:r>
            <a:r>
              <a:rPr lang="en-US" dirty="0"/>
              <a:t> vs. VRd in TIE Non-frail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7424C-6421-B2BC-6CEC-B7A13AB3B366}"/>
              </a:ext>
            </a:extLst>
          </p:cNvPr>
          <p:cNvSpPr txBox="1"/>
          <p:nvPr/>
        </p:nvSpPr>
        <p:spPr>
          <a:xfrm>
            <a:off x="1524000" y="6368534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Usmani SZ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Nat Med. 2025 Apr;31(4):1195-1202.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D317A-93A6-0007-F56A-C7AA03DB5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442" y="1067185"/>
            <a:ext cx="4971957" cy="5181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9278E-A05F-D921-2CF4-D7A4DBF1E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682" y="1828800"/>
            <a:ext cx="5357690" cy="3652019"/>
          </a:xfrm>
          <a:prstGeom prst="rect">
            <a:avLst/>
          </a:prstGeom>
        </p:spPr>
      </p:pic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40DD1F15-B3CB-F1EF-59EB-3350C251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98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CDD51-1CC2-722E-FF67-962F0E5D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BC0E-572C-3776-4EA9-0CD38DBE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856"/>
            <a:ext cx="9127996" cy="1143000"/>
          </a:xfrm>
        </p:spPr>
        <p:txBody>
          <a:bodyPr/>
          <a:lstStyle/>
          <a:p>
            <a:r>
              <a:rPr lang="en-US" dirty="0"/>
              <a:t>CEPHEUS: MRD Negativity &amp; AEs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8978F-5C2E-2C33-64BB-32122A714EED}"/>
              </a:ext>
            </a:extLst>
          </p:cNvPr>
          <p:cNvSpPr txBox="1"/>
          <p:nvPr/>
        </p:nvSpPr>
        <p:spPr>
          <a:xfrm>
            <a:off x="1524000" y="6474812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Usmani SZ et al. </a:t>
            </a:r>
            <a:r>
              <a:rPr lang="en-US" sz="1800" b="0" dirty="0">
                <a:solidFill>
                  <a:schemeClr val="tx2"/>
                </a:solidFill>
                <a:latin typeface="+mj-lt"/>
              </a:rPr>
              <a:t>Nat Med. 2025 Apr;31(4):1195-1202. </a:t>
            </a:r>
            <a:endParaRPr lang="en-US" sz="1800" b="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05F93-7C91-95DF-7C83-245CB0657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1129147"/>
            <a:ext cx="3505200" cy="50810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9D4A18-05B4-2A46-0EAB-6FBDA9294B42}"/>
              </a:ext>
            </a:extLst>
          </p:cNvPr>
          <p:cNvGrpSpPr/>
          <p:nvPr/>
        </p:nvGrpSpPr>
        <p:grpSpPr>
          <a:xfrm>
            <a:off x="6400800" y="967593"/>
            <a:ext cx="2971800" cy="5434147"/>
            <a:chOff x="6324600" y="1143001"/>
            <a:chExt cx="2743200" cy="50161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EDD33D-7542-3ED3-FC0A-20D9B31F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48889"/>
            <a:stretch/>
          </p:blipFill>
          <p:spPr>
            <a:xfrm>
              <a:off x="6324600" y="1143001"/>
              <a:ext cx="2743200" cy="25638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02306F-DE62-E156-1D92-7C96F5FA7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1111"/>
            <a:stretch/>
          </p:blipFill>
          <p:spPr>
            <a:xfrm>
              <a:off x="6324600" y="3706803"/>
              <a:ext cx="2743200" cy="2452334"/>
            </a:xfrm>
            <a:prstGeom prst="rect">
              <a:avLst/>
            </a:prstGeom>
          </p:spPr>
        </p:pic>
      </p:grpSp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B1CE9251-4475-9F5F-D894-9FD32439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410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49E2AE31-3E36-4F17-8A69-1E01F3B7E8B4}"/>
</file>

<file path=customXml/itemProps2.xml><?xml version="1.0" encoding="utf-8"?>
<ds:datastoreItem xmlns:ds="http://schemas.openxmlformats.org/officeDocument/2006/customXml" ds:itemID="{4DAACC7F-592D-4A98-9B56-4F772D57AA86}"/>
</file>

<file path=customXml/itemProps3.xml><?xml version="1.0" encoding="utf-8"?>
<ds:datastoreItem xmlns:ds="http://schemas.openxmlformats.org/officeDocument/2006/customXml" ds:itemID="{8E645318-B94C-48E9-A5D1-E0874D392F09}"/>
</file>

<file path=docProps/app.xml><?xml version="1.0" encoding="utf-8"?>
<Properties xmlns="http://schemas.openxmlformats.org/officeDocument/2006/extended-properties" xmlns:vt="http://schemas.openxmlformats.org/officeDocument/2006/docPropsVTypes">
  <Template>Macintosh HD:OFFICE 98:Templates:Blank Presentation</Template>
  <TotalTime>14432</TotalTime>
  <Words>703</Words>
  <Application>Microsoft Macintosh PowerPoint</Application>
  <PresentationFormat>Widescreen</PresentationFormat>
  <Paragraphs>55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Symbol</vt:lpstr>
      <vt:lpstr>Times</vt:lpstr>
      <vt:lpstr>Times New Roman</vt:lpstr>
      <vt:lpstr>Wingdings</vt:lpstr>
      <vt:lpstr>Blank Presentation</vt:lpstr>
      <vt:lpstr>3_Default Design</vt:lpstr>
      <vt:lpstr>   Where Are We Heading in the Treatment of Multiple Myeloma Based on ASH 2024? </vt:lpstr>
      <vt:lpstr>Dara in Smoldering: Design &amp; Outcomes</vt:lpstr>
      <vt:lpstr>Dara in Smoldering: Progression &amp; AEs</vt:lpstr>
      <vt:lpstr>GMMG-HD7: IsaRVd in TE Myeloma</vt:lpstr>
      <vt:lpstr>GMMG-HD7: MRD &amp; Outcomes</vt:lpstr>
      <vt:lpstr>PERSEUS: Value of CTCs</vt:lpstr>
      <vt:lpstr>CTCs &amp; Risk Groups</vt:lpstr>
      <vt:lpstr>CEPHEUS: DVRd vs. VRd in TIE Non-frail</vt:lpstr>
      <vt:lpstr>CEPHEUS: MRD Negativity &amp; AEs</vt:lpstr>
      <vt:lpstr>IMROZ : IsaVRd vs. VRd in TIE MM</vt:lpstr>
      <vt:lpstr>IsaVRd in TIE MM: MRD &amp; AEs</vt:lpstr>
      <vt:lpstr>BENEFIT: IsaVRd vs. IsaRd in TIE</vt:lpstr>
      <vt:lpstr>BENEFIT: MRD &amp; Subgroups</vt:lpstr>
      <vt:lpstr>AURIGA: DR vs. R Post-ASCT w/ MRD+</vt:lpstr>
      <vt:lpstr>AURIGA: MRD and AEs</vt:lpstr>
      <vt:lpstr>Value of MRD 1 Year Post-ASCT</vt:lpstr>
      <vt:lpstr>IKEMA: IKd vs. Kd OS Analysis</vt:lpstr>
      <vt:lpstr>ICARIA: IPd vs. Pd OS Final Analysis</vt:lpstr>
      <vt:lpstr>New Isatuximab Subcutaneous Formulation Met Coprimary Endpoints in the IRAKLIA Phase III Study in Multiple Myeloma Press Release: January 9, 2025</vt:lpstr>
      <vt:lpstr>CC-92480-MM-02: MeziKd or MeziVd</vt:lpstr>
      <vt:lpstr>MeziKd or MeziVd: Efficacy &amp; Safety</vt:lpstr>
    </vt:vector>
  </TitlesOfParts>
  <Company>UNC-CH, LCCC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Robert Orlowski</dc:creator>
  <cp:lastModifiedBy>Silvana Izquierdo</cp:lastModifiedBy>
  <cp:revision>1072</cp:revision>
  <cp:lastPrinted>2024-11-08T03:02:09Z</cp:lastPrinted>
  <dcterms:created xsi:type="dcterms:W3CDTF">2000-09-15T02:19:12Z</dcterms:created>
  <dcterms:modified xsi:type="dcterms:W3CDTF">2025-05-02T18:08:18Z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