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5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drawings/drawing1.xml" ContentType="application/vnd.openxmlformats-officedocument.drawingml.chartshapes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entation.xml" ContentType="application/vnd.openxmlformats-officedocument.presentationml.presentation.main+xml"/>
  <Override PartName="/ppt/slides/slide60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49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48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55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Override3.xml" ContentType="application/vnd.openxmlformats-officedocument.themeOverrid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4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Masters/notesMaster1.xml" ContentType="application/vnd.openxmlformats-officedocument.presentationml.notesMaster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7.xml" ContentType="application/vnd.openxmlformats-officedocument.presentationml.tags+xml"/>
  <Override PartName="/ppt/tags/tag34.xml" ContentType="application/vnd.openxmlformats-officedocument.presentationml.tag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1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ppt/tags/tag46.xml" ContentType="application/vnd.openxmlformats-officedocument.presentationml.tags+xml"/>
  <Override PartName="/ppt/tags/tag1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907" r:id="rId1"/>
    <p:sldMasterId id="2147485934" r:id="rId2"/>
    <p:sldMasterId id="2147486003" r:id="rId3"/>
    <p:sldMasterId id="2147486022" r:id="rId4"/>
    <p:sldMasterId id="2147486117" r:id="rId5"/>
    <p:sldMasterId id="2147486122" r:id="rId6"/>
    <p:sldMasterId id="2147486135" r:id="rId7"/>
    <p:sldMasterId id="2147486157" r:id="rId8"/>
    <p:sldMasterId id="2147486165" r:id="rId9"/>
    <p:sldMasterId id="2147486195" r:id="rId10"/>
    <p:sldMasterId id="2147486203" r:id="rId11"/>
    <p:sldMasterId id="2147486232" r:id="rId12"/>
    <p:sldMasterId id="2147486253" r:id="rId13"/>
    <p:sldMasterId id="2147486259" r:id="rId14"/>
    <p:sldMasterId id="2147486280" r:id="rId15"/>
    <p:sldMasterId id="2147486286" r:id="rId16"/>
  </p:sldMasterIdLst>
  <p:notesMasterIdLst>
    <p:notesMasterId r:id="rId91"/>
  </p:notesMasterIdLst>
  <p:handoutMasterIdLst>
    <p:handoutMasterId r:id="rId92"/>
  </p:handoutMasterIdLst>
  <p:sldIdLst>
    <p:sldId id="256" r:id="rId17"/>
    <p:sldId id="2147483646" r:id="rId18"/>
    <p:sldId id="2147472026" r:id="rId19"/>
    <p:sldId id="263" r:id="rId20"/>
    <p:sldId id="2147483640" r:id="rId21"/>
    <p:sldId id="2147480704" r:id="rId22"/>
    <p:sldId id="2147483467" r:id="rId23"/>
    <p:sldId id="260" r:id="rId24"/>
    <p:sldId id="261" r:id="rId25"/>
    <p:sldId id="262" r:id="rId26"/>
    <p:sldId id="264" r:id="rId27"/>
    <p:sldId id="2147483643" r:id="rId28"/>
    <p:sldId id="282" r:id="rId29"/>
    <p:sldId id="287" r:id="rId30"/>
    <p:sldId id="322" r:id="rId31"/>
    <p:sldId id="334" r:id="rId32"/>
    <p:sldId id="335" r:id="rId33"/>
    <p:sldId id="336" r:id="rId34"/>
    <p:sldId id="337" r:id="rId35"/>
    <p:sldId id="338" r:id="rId36"/>
    <p:sldId id="339" r:id="rId37"/>
    <p:sldId id="341" r:id="rId38"/>
    <p:sldId id="273" r:id="rId39"/>
    <p:sldId id="329" r:id="rId40"/>
    <p:sldId id="328" r:id="rId41"/>
    <p:sldId id="330" r:id="rId42"/>
    <p:sldId id="275" r:id="rId43"/>
    <p:sldId id="3686" r:id="rId44"/>
    <p:sldId id="2147483605" r:id="rId45"/>
    <p:sldId id="3721" r:id="rId46"/>
    <p:sldId id="3727" r:id="rId47"/>
    <p:sldId id="274" r:id="rId48"/>
    <p:sldId id="331" r:id="rId49"/>
    <p:sldId id="268" r:id="rId50"/>
    <p:sldId id="269" r:id="rId51"/>
    <p:sldId id="332" r:id="rId52"/>
    <p:sldId id="270" r:id="rId53"/>
    <p:sldId id="271" r:id="rId54"/>
    <p:sldId id="289" r:id="rId55"/>
    <p:sldId id="266" r:id="rId56"/>
    <p:sldId id="278" r:id="rId57"/>
    <p:sldId id="281" r:id="rId58"/>
    <p:sldId id="279" r:id="rId59"/>
    <p:sldId id="300" r:id="rId60"/>
    <p:sldId id="2147309429" r:id="rId61"/>
    <p:sldId id="280" r:id="rId62"/>
    <p:sldId id="348" r:id="rId63"/>
    <p:sldId id="2147309420" r:id="rId64"/>
    <p:sldId id="288" r:id="rId65"/>
    <p:sldId id="272" r:id="rId66"/>
    <p:sldId id="277" r:id="rId67"/>
    <p:sldId id="284" r:id="rId68"/>
    <p:sldId id="283" r:id="rId69"/>
    <p:sldId id="285" r:id="rId70"/>
    <p:sldId id="286" r:id="rId71"/>
    <p:sldId id="259" r:id="rId72"/>
    <p:sldId id="323" r:id="rId73"/>
    <p:sldId id="619" r:id="rId74"/>
    <p:sldId id="652" r:id="rId75"/>
    <p:sldId id="655" r:id="rId76"/>
    <p:sldId id="1542" r:id="rId77"/>
    <p:sldId id="1544" r:id="rId78"/>
    <p:sldId id="2146847783" r:id="rId79"/>
    <p:sldId id="2147469267" r:id="rId80"/>
    <p:sldId id="2147469273" r:id="rId81"/>
    <p:sldId id="290" r:id="rId82"/>
    <p:sldId id="313" r:id="rId83"/>
    <p:sldId id="315" r:id="rId84"/>
    <p:sldId id="1540" r:id="rId85"/>
    <p:sldId id="314" r:id="rId86"/>
    <p:sldId id="316" r:id="rId87"/>
    <p:sldId id="265" r:id="rId88"/>
    <p:sldId id="307" r:id="rId89"/>
    <p:sldId id="317" r:id="rId90"/>
  </p:sldIdLst>
  <p:sldSz cx="12192000" cy="6858000"/>
  <p:notesSz cx="7772400" cy="10058400"/>
  <p:custDataLst>
    <p:tags r:id="rId93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6C5DAF1-B2CD-0D44-8D75-4D13CB87454E}">
          <p14:sldIdLst>
            <p14:sldId id="256"/>
            <p14:sldId id="2147483646"/>
            <p14:sldId id="2147472026"/>
            <p14:sldId id="263"/>
            <p14:sldId id="2147483640"/>
            <p14:sldId id="2147480704"/>
            <p14:sldId id="2147483467"/>
            <p14:sldId id="260"/>
            <p14:sldId id="261"/>
            <p14:sldId id="262"/>
            <p14:sldId id="264"/>
            <p14:sldId id="2147483643"/>
            <p14:sldId id="282"/>
            <p14:sldId id="287"/>
            <p14:sldId id="322"/>
            <p14:sldId id="334"/>
            <p14:sldId id="335"/>
            <p14:sldId id="336"/>
            <p14:sldId id="337"/>
            <p14:sldId id="338"/>
            <p14:sldId id="339"/>
            <p14:sldId id="341"/>
            <p14:sldId id="273"/>
            <p14:sldId id="329"/>
            <p14:sldId id="328"/>
            <p14:sldId id="330"/>
            <p14:sldId id="275"/>
            <p14:sldId id="3686"/>
            <p14:sldId id="2147483605"/>
            <p14:sldId id="3721"/>
            <p14:sldId id="3727"/>
            <p14:sldId id="274"/>
            <p14:sldId id="331"/>
            <p14:sldId id="268"/>
            <p14:sldId id="269"/>
            <p14:sldId id="332"/>
            <p14:sldId id="270"/>
            <p14:sldId id="271"/>
            <p14:sldId id="289"/>
            <p14:sldId id="266"/>
            <p14:sldId id="278"/>
            <p14:sldId id="281"/>
            <p14:sldId id="279"/>
            <p14:sldId id="300"/>
            <p14:sldId id="2147309429"/>
            <p14:sldId id="280"/>
            <p14:sldId id="348"/>
            <p14:sldId id="2147309420"/>
            <p14:sldId id="288"/>
            <p14:sldId id="272"/>
            <p14:sldId id="277"/>
            <p14:sldId id="284"/>
            <p14:sldId id="283"/>
            <p14:sldId id="285"/>
            <p14:sldId id="286"/>
            <p14:sldId id="259"/>
            <p14:sldId id="323"/>
            <p14:sldId id="619"/>
            <p14:sldId id="652"/>
            <p14:sldId id="655"/>
            <p14:sldId id="1542"/>
            <p14:sldId id="1544"/>
            <p14:sldId id="2146847783"/>
            <p14:sldId id="2147469267"/>
            <p14:sldId id="2147469273"/>
            <p14:sldId id="290"/>
            <p14:sldId id="313"/>
            <p14:sldId id="315"/>
            <p14:sldId id="1540"/>
            <p14:sldId id="314"/>
            <p14:sldId id="316"/>
            <p14:sldId id="265"/>
            <p14:sldId id="307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3FF"/>
    <a:srgbClr val="000000"/>
    <a:srgbClr val="002456"/>
    <a:srgbClr val="226F72"/>
    <a:srgbClr val="FF40FF"/>
    <a:srgbClr val="002457"/>
    <a:srgbClr val="012556"/>
    <a:srgbClr val="D5E3EA"/>
    <a:srgbClr val="1A4263"/>
    <a:srgbClr val="D5E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0" autoAdjust="0"/>
    <p:restoredTop sz="95342" autoAdjust="0"/>
  </p:normalViewPr>
  <p:slideViewPr>
    <p:cSldViewPr>
      <p:cViewPr varScale="1">
        <p:scale>
          <a:sx n="117" d="100"/>
          <a:sy n="117" d="100"/>
        </p:scale>
        <p:origin x="584" y="168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presProps" Target="pres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notesMaster" Target="notesMasters/notesMaster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commentAuthors" Target="commentAuthors.xml"/><Relationship Id="rId99" Type="http://schemas.openxmlformats.org/officeDocument/2006/relationships/customXml" Target="../customXml/item1.xml"/><Relationship Id="rId101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tags" Target="tags/tag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ellenkos\Library\CloudStorage\GoogleDrive-simrit.parmar@cellenkosinc.com\My%20Drive\CK0804\CK0804%20data\CK0804%20DATA%200711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5914522592688"/>
          <c:y val="3.0689712176334281E-2"/>
          <c:w val="0.88344085477407308"/>
          <c:h val="0.93862057564733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'SVR2'!$B$60</c:f>
              <c:strCache>
                <c:ptCount val="1"/>
                <c:pt idx="0">
                  <c:v>SVR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52-674F-AAF1-7B0897B5D70E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52-674F-AAF1-7B0897B5D70E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852-674F-AAF1-7B0897B5D70E}"/>
              </c:ext>
            </c:extLst>
          </c:dPt>
          <c:dPt>
            <c:idx val="4"/>
            <c:invertIfNegative val="0"/>
            <c:bubble3D val="0"/>
            <c:spPr>
              <a:solidFill>
                <a:srgbClr val="EF76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852-674F-AAF1-7B0897B5D70E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852-674F-AAF1-7B0897B5D70E}"/>
              </c:ext>
            </c:extLst>
          </c:dPt>
          <c:cat>
            <c:strRef>
              <c:f>'SVR2'!$A$62:$A$67</c:f>
              <c:strCache>
                <c:ptCount val="6"/>
                <c:pt idx="0">
                  <c:v>03_1004</c:v>
                </c:pt>
                <c:pt idx="1">
                  <c:v>03_2006</c:v>
                </c:pt>
                <c:pt idx="2">
                  <c:v>03_2008</c:v>
                </c:pt>
                <c:pt idx="3">
                  <c:v>03_3009</c:v>
                </c:pt>
                <c:pt idx="4">
                  <c:v>03_3010</c:v>
                </c:pt>
                <c:pt idx="5">
                  <c:v>05_1001</c:v>
                </c:pt>
              </c:strCache>
            </c:strRef>
          </c:cat>
          <c:val>
            <c:numRef>
              <c:f>'SVR2'!$B$62:$B$67</c:f>
              <c:numCache>
                <c:formatCode>General</c:formatCode>
                <c:ptCount val="6"/>
                <c:pt idx="0">
                  <c:v>-1.9</c:v>
                </c:pt>
                <c:pt idx="1">
                  <c:v>-55.149253731343286</c:v>
                </c:pt>
                <c:pt idx="2">
                  <c:v>16</c:v>
                </c:pt>
                <c:pt idx="3">
                  <c:v>22.679266259032797</c:v>
                </c:pt>
                <c:pt idx="4">
                  <c:v>-24.42613301942319</c:v>
                </c:pt>
                <c:pt idx="5">
                  <c:v>-10.0312256049961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52-674F-AAF1-7B0897B5D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647583"/>
        <c:axId val="1635483584"/>
      </c:barChart>
      <c:catAx>
        <c:axId val="4706475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5483584"/>
        <c:crosses val="autoZero"/>
        <c:auto val="1"/>
        <c:lblAlgn val="ctr"/>
        <c:lblOffset val="100"/>
        <c:noMultiLvlLbl val="0"/>
      </c:catAx>
      <c:valAx>
        <c:axId val="16354835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i="0">
                    <a:latin typeface="Arial" panose="020B0604020202020204" pitchFamily="34" charset="0"/>
                  </a:rPr>
                  <a:t>Spleen Volume Reduction</a:t>
                </a:r>
              </a:p>
            </c:rich>
          </c:tx>
          <c:layout>
            <c:manualLayout>
              <c:xMode val="edge"/>
              <c:yMode val="edge"/>
              <c:x val="1.5607951075131263E-4"/>
              <c:y val="0.111265857384414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47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88D9BB"/>
            </a:solidFill>
            <a:ln w="9525"/>
          </c:spPr>
          <c:dPt>
            <c:idx val="0"/>
            <c:bubble3D val="0"/>
            <c:spPr>
              <a:solidFill>
                <a:srgbClr val="88D9BB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70-4C91-BD7E-7B822B60E1B7}"/>
              </c:ext>
            </c:extLst>
          </c:dPt>
          <c:dPt>
            <c:idx val="1"/>
            <c:bubble3D val="0"/>
            <c:spPr>
              <a:solidFill>
                <a:srgbClr val="88D9BB">
                  <a:lumMod val="20000"/>
                  <a:lumOff val="80000"/>
                </a:srgb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70-4C91-BD7E-7B822B60E1B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70-4C91-BD7E-7B822B60E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D2292C">
                  <a:lumMod val="60000"/>
                  <a:lumOff val="40000"/>
                </a:srgb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DD-4FA7-AF32-40A2EB994F0D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DD-4FA7-AF32-40A2EB994F0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DD-4FA7-AF32-40A2EB994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D2292C">
                  <a:lumMod val="60000"/>
                  <a:lumOff val="40000"/>
                </a:srgb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8B-4E8E-96D7-5B406CC09B5F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8B-4E8E-96D7-5B406CC09B5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8B-4E8E-96D7-5B406CC09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12568535727394"/>
          <c:y val="5.0817830156093681E-2"/>
          <c:w val="0.88592977014236862"/>
          <c:h val="0.907102862142232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</c:f>
              <c:numCache>
                <c:formatCode>0</c:formatCode>
                <c:ptCount val="1"/>
                <c:pt idx="0">
                  <c:v>53.3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9-4512-87AF-8CBC6FEFE0ED}"/>
            </c:ext>
          </c:extLst>
        </c:ser>
        <c:ser>
          <c:idx val="2"/>
          <c:order val="1"/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19-4512-87AF-8CBC6FEFE0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Sheet1!$D$2</c:f>
              <c:numCache>
                <c:formatCode>0</c:formatCode>
                <c:ptCount val="1"/>
                <c:pt idx="0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19-4512-87AF-8CBC6FEFE0ED}"/>
            </c:ext>
          </c:extLst>
        </c:ser>
        <c:ser>
          <c:idx val="3"/>
          <c:order val="2"/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Sheet1!$E$2</c:f>
              <c:numCache>
                <c:formatCode>0</c:formatCode>
                <c:ptCount val="1"/>
                <c:pt idx="0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119-4512-87AF-8CBC6FEFE0ED}"/>
            </c:ext>
          </c:extLst>
        </c:ser>
        <c:ser>
          <c:idx val="4"/>
          <c:order val="3"/>
          <c:spPr>
            <a:solidFill>
              <a:srgbClr val="9627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Sheet1!$F$2</c:f>
              <c:numCache>
                <c:formatCode>0</c:formatCode>
                <c:ptCount val="1"/>
                <c:pt idx="0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19-4512-87AF-8CBC6FEFE0ED}"/>
            </c:ext>
          </c:extLst>
        </c:ser>
        <c:ser>
          <c:idx val="6"/>
          <c:order val="4"/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Sheet1!$H$2</c:f>
              <c:numCache>
                <c:formatCode>0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19-4512-87AF-8CBC6FEFE0ED}"/>
            </c:ext>
          </c:extLst>
        </c:ser>
        <c:ser>
          <c:idx val="7"/>
          <c:order val="5"/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Sheet1!$I$2</c:f>
              <c:numCache>
                <c:formatCode>0</c:formatCode>
                <c:ptCount val="1"/>
                <c:pt idx="0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19-4512-87AF-8CBC6FEFE0ED}"/>
            </c:ext>
          </c:extLst>
        </c:ser>
        <c:ser>
          <c:idx val="5"/>
          <c:order val="6"/>
          <c:spPr>
            <a:solidFill>
              <a:srgbClr val="9627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Sheet1!$G$2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119-4512-87AF-8CBC6FEFE0ED}"/>
            </c:ext>
          </c:extLst>
        </c:ser>
        <c:ser>
          <c:idx val="8"/>
          <c:order val="7"/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Sheet1!$J$2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19-4512-87AF-8CBC6FEFE0ED}"/>
            </c:ext>
          </c:extLst>
        </c:ser>
        <c:ser>
          <c:idx val="9"/>
          <c:order val="8"/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Sheet1!$K$2</c:f>
              <c:numCache>
                <c:formatCode>0</c:formatCode>
                <c:ptCount val="1"/>
                <c:pt idx="0">
                  <c:v>-10.7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119-4512-87AF-8CBC6FEFE0ED}"/>
            </c:ext>
          </c:extLst>
        </c:ser>
        <c:ser>
          <c:idx val="10"/>
          <c:order val="9"/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119-4512-87AF-8CBC6FEFE0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Sheet1!$L$2</c:f>
              <c:numCache>
                <c:formatCode>0</c:formatCode>
                <c:ptCount val="1"/>
                <c:pt idx="0">
                  <c:v>-16.8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119-4512-87AF-8CBC6FEFE0ED}"/>
            </c:ext>
          </c:extLst>
        </c:ser>
        <c:ser>
          <c:idx val="19"/>
          <c:order val="10"/>
          <c:tx>
            <c:strRef>
              <c:f>Sheet1!$U$1</c:f>
              <c:strCache>
                <c:ptCount val="1"/>
                <c:pt idx="0">
                  <c:v>Column20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Sheet1!$U$2</c:f>
              <c:numCache>
                <c:formatCode>0</c:formatCode>
                <c:ptCount val="1"/>
                <c:pt idx="0">
                  <c:v>-20.8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9D6-4BF7-A034-52F608E3E469}"/>
            </c:ext>
          </c:extLst>
        </c:ser>
        <c:ser>
          <c:idx val="11"/>
          <c:order val="1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Sheet1!$M$2</c:f>
              <c:numCache>
                <c:formatCode>0</c:formatCode>
                <c:ptCount val="1"/>
                <c:pt idx="0">
                  <c:v>-25.7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119-4512-87AF-8CBC6FEFE0ED}"/>
            </c:ext>
          </c:extLst>
        </c:ser>
        <c:ser>
          <c:idx val="1"/>
          <c:order val="1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119-4512-87AF-8CBC6FEFE0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</c:f>
              <c:numCache>
                <c:formatCode>0</c:formatCode>
                <c:ptCount val="1"/>
                <c:pt idx="0">
                  <c:v>-28.9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19-4512-87AF-8CBC6FEFE0ED}"/>
            </c:ext>
          </c:extLst>
        </c:ser>
        <c:ser>
          <c:idx val="12"/>
          <c:order val="13"/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Sheet1!$N$2</c:f>
              <c:numCache>
                <c:formatCode>0</c:formatCode>
                <c:ptCount val="1"/>
                <c:pt idx="0">
                  <c:v>-30.3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119-4512-87AF-8CBC6FEFE0ED}"/>
            </c:ext>
          </c:extLst>
        </c:ser>
        <c:ser>
          <c:idx val="13"/>
          <c:order val="14"/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C2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119-4512-87AF-8CBC6FEFE0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Sheet1!$O$2</c:f>
              <c:numCache>
                <c:formatCode>0</c:formatCode>
                <c:ptCount val="1"/>
                <c:pt idx="0">
                  <c:v>-32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119-4512-87AF-8CBC6FEFE0ED}"/>
            </c:ext>
          </c:extLst>
        </c:ser>
        <c:ser>
          <c:idx val="14"/>
          <c:order val="15"/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Sheet1!$P$2</c:f>
              <c:numCache>
                <c:formatCode>0</c:formatCode>
                <c:ptCount val="1"/>
                <c:pt idx="0">
                  <c:v>-32.299999999999997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119-4512-87AF-8CBC6FEFE0ED}"/>
            </c:ext>
          </c:extLst>
        </c:ser>
        <c:ser>
          <c:idx val="15"/>
          <c:order val="16"/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Sheet1!$Q$2</c:f>
              <c:numCache>
                <c:formatCode>0</c:formatCode>
                <c:ptCount val="1"/>
                <c:pt idx="0">
                  <c:v>-33.299999999999997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1119-4512-87AF-8CBC6FEFE0ED}"/>
            </c:ext>
          </c:extLst>
        </c:ser>
        <c:ser>
          <c:idx val="16"/>
          <c:order val="17"/>
          <c:spPr>
            <a:solidFill>
              <a:srgbClr val="96271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C2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119-4512-87AF-8CBC6FEFE0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Sheet1!$R$2</c:f>
              <c:numCache>
                <c:formatCode>0</c:formatCode>
                <c:ptCount val="1"/>
                <c:pt idx="0">
                  <c:v>-55.3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1119-4512-87AF-8CBC6FEFE0ED}"/>
            </c:ext>
          </c:extLst>
        </c:ser>
        <c:ser>
          <c:idx val="17"/>
          <c:order val="18"/>
          <c:spPr>
            <a:solidFill>
              <a:srgbClr val="CEA00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Sheet1!$S$2</c:f>
              <c:numCache>
                <c:formatCode>0</c:formatCode>
                <c:ptCount val="1"/>
                <c:pt idx="0">
                  <c:v>-58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119-4512-87AF-8CBC6FEFE0ED}"/>
            </c:ext>
          </c:extLst>
        </c:ser>
        <c:ser>
          <c:idx val="18"/>
          <c:order val="19"/>
          <c:spPr>
            <a:solidFill>
              <a:srgbClr val="CEA00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C2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D3-4015-8C01-24F0EB8E1A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Sheet1!$T$2</c:f>
              <c:numCache>
                <c:formatCode>0</c:formatCode>
                <c:ptCount val="1"/>
                <c:pt idx="0">
                  <c:v>-63.3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119-4512-87AF-8CBC6FEFE0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428209887"/>
        <c:axId val="1308287839"/>
      </c:barChart>
      <c:catAx>
        <c:axId val="14282098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287839"/>
        <c:crosses val="autoZero"/>
        <c:auto val="1"/>
        <c:lblAlgn val="ctr"/>
        <c:lblOffset val="100"/>
        <c:noMultiLvlLbl val="0"/>
      </c:catAx>
      <c:valAx>
        <c:axId val="1308287839"/>
        <c:scaling>
          <c:orientation val="minMax"/>
          <c:max val="6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209887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92452079853657E-2"/>
          <c:y val="6.2321584801899761E-2"/>
          <c:w val="0.88592977014236862"/>
          <c:h val="0.907102862142232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</c:f>
              <c:numCache>
                <c:formatCode>General</c:formatCode>
                <c:ptCount val="1"/>
                <c:pt idx="0">
                  <c:v>53.3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41-4AF9-A0DE-391BC80965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</c:f>
              <c:numCache>
                <c:formatCode>General</c:formatCode>
                <c:ptCount val="1"/>
                <c:pt idx="0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41-4AF9-A0DE-391BC8096579}"/>
            </c:ext>
          </c:extLst>
        </c:ser>
        <c:ser>
          <c:idx val="4"/>
          <c:order val="2"/>
          <c:tx>
            <c:strRef>
              <c:f>Sheet1!$K$1</c:f>
              <c:strCache>
                <c:ptCount val="1"/>
                <c:pt idx="0">
                  <c:v>Column8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Sheet1!$K$2</c:f>
              <c:numCache>
                <c:formatCode>General</c:formatCode>
                <c:ptCount val="1"/>
                <c:pt idx="0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B41-4AF9-A0DE-391BC8096579}"/>
            </c:ext>
          </c:extLst>
        </c:ser>
        <c:ser>
          <c:idx val="6"/>
          <c:order val="3"/>
          <c:tx>
            <c:strRef>
              <c:f>Sheet1!$M$1</c:f>
              <c:strCache>
                <c:ptCount val="1"/>
                <c:pt idx="0">
                  <c:v>Column10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Sheet1!$M$2</c:f>
              <c:numCache>
                <c:formatCode>General</c:formatCode>
                <c:ptCount val="1"/>
                <c:pt idx="0">
                  <c:v>-9.9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B41-4AF9-A0DE-391BC8096579}"/>
            </c:ext>
          </c:extLst>
        </c:ser>
        <c:ser>
          <c:idx val="10"/>
          <c:order val="4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−10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C4E-473D-8BAA-F7876A5E0E5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Sheet1!$D$2</c:f>
              <c:numCache>
                <c:formatCode>General</c:formatCode>
                <c:ptCount val="1"/>
                <c:pt idx="0">
                  <c:v>-10.3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1B-40F1-A508-721B4858FA40}"/>
            </c:ext>
          </c:extLst>
        </c:ser>
        <c:ser>
          <c:idx val="8"/>
          <c:order val="5"/>
          <c:tx>
            <c:strRef>
              <c:f>Sheet1!$E$1</c:f>
              <c:strCache>
                <c:ptCount val="1"/>
                <c:pt idx="0">
                  <c:v>Column32</c:v>
                </c:pt>
              </c:strCache>
            </c:strRef>
          </c:tx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Sheet1!$E$2</c:f>
              <c:numCache>
                <c:formatCode>General</c:formatCode>
                <c:ptCount val="1"/>
                <c:pt idx="0">
                  <c:v>-19.7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1B-40F1-A508-721B4858FA40}"/>
            </c:ext>
          </c:extLst>
        </c:ser>
        <c:ser>
          <c:idx val="2"/>
          <c:order val="6"/>
          <c:tx>
            <c:strRef>
              <c:f>Sheet1!$F$1</c:f>
              <c:strCache>
                <c:ptCount val="1"/>
                <c:pt idx="0">
                  <c:v>Column33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Sheet1!$F$2</c:f>
              <c:numCache>
                <c:formatCode>General</c:formatCode>
                <c:ptCount val="1"/>
                <c:pt idx="0">
                  <c:v>-20.6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41-4AF9-A0DE-391BC8096579}"/>
            </c:ext>
          </c:extLst>
        </c:ser>
        <c:ser>
          <c:idx val="7"/>
          <c:order val="7"/>
          <c:tx>
            <c:strRef>
              <c:f>Sheet1!$G$1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Sheet1!$G$2</c:f>
              <c:numCache>
                <c:formatCode>General</c:formatCode>
                <c:ptCount val="1"/>
                <c:pt idx="0">
                  <c:v>-20.8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B-40F1-A508-721B4858FA40}"/>
            </c:ext>
          </c:extLst>
        </c:ser>
        <c:ser>
          <c:idx val="5"/>
          <c:order val="8"/>
          <c:tx>
            <c:strRef>
              <c:f>Sheet1!$L$1</c:f>
              <c:strCache>
                <c:ptCount val="1"/>
                <c:pt idx="0">
                  <c:v>Column9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252525252525255E-3"/>
                  <c:y val="-1.5873015873015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41-4AF9-A0DE-391BC80965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Sheet1!$L$2</c:f>
              <c:numCache>
                <c:formatCode>General</c:formatCode>
                <c:ptCount val="1"/>
                <c:pt idx="0">
                  <c:v>-31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B41-4AF9-A0DE-391BC8096579}"/>
            </c:ext>
          </c:extLst>
        </c:ser>
        <c:ser>
          <c:idx val="12"/>
          <c:order val="9"/>
          <c:tx>
            <c:strRef>
              <c:f>Sheet1!$N$1</c:f>
              <c:strCache>
                <c:ptCount val="1"/>
                <c:pt idx="0">
                  <c:v>Column11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Sheet1!$N$2</c:f>
              <c:numCache>
                <c:formatCode>General</c:formatCode>
                <c:ptCount val="1"/>
                <c:pt idx="0">
                  <c:v>-33.299999999999997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1B-40F1-A508-721B4858FA40}"/>
            </c:ext>
          </c:extLst>
        </c:ser>
        <c:ser>
          <c:idx val="3"/>
          <c:order val="10"/>
          <c:tx>
            <c:strRef>
              <c:f>Sheet1!$H$1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rgbClr val="CEA00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565461100527006E-16"/>
                  <c:y val="1.15740740740742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−40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B41-4AF9-A0DE-391BC809657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Sheet1!$H$2</c:f>
              <c:numCache>
                <c:formatCode>General</c:formatCode>
                <c:ptCount val="1"/>
                <c:pt idx="0">
                  <c:v>-40.1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41-4AF9-A0DE-391BC8096579}"/>
            </c:ext>
          </c:extLst>
        </c:ser>
        <c:ser>
          <c:idx val="9"/>
          <c:order val="11"/>
          <c:tx>
            <c:strRef>
              <c:f>Sheet1!$I$1</c:f>
              <c:strCache>
                <c:ptCount val="1"/>
                <c:pt idx="0">
                  <c:v>Column6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−48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C4E-473D-8BAA-F7876A5E0E5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Sheet1!$I$2</c:f>
              <c:numCache>
                <c:formatCode>General</c:formatCode>
                <c:ptCount val="1"/>
                <c:pt idx="0">
                  <c:v>-48.4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1B-40F1-A508-721B4858FA40}"/>
            </c:ext>
          </c:extLst>
        </c:ser>
        <c:ser>
          <c:idx val="11"/>
          <c:order val="12"/>
          <c:tx>
            <c:strRef>
              <c:f>Sheet1!$J$1</c:f>
              <c:strCache>
                <c:ptCount val="1"/>
                <c:pt idx="0">
                  <c:v>Column7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−55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C4E-473D-8BAA-F7876A5E0E5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Sheet1!$J$2</c:f>
              <c:numCache>
                <c:formatCode>General</c:formatCode>
                <c:ptCount val="1"/>
                <c:pt idx="0">
                  <c:v>-54.8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1B-40F1-A508-721B4858FA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428209887"/>
        <c:axId val="1308287839"/>
      </c:barChart>
      <c:catAx>
        <c:axId val="1428209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287839"/>
        <c:crosses val="autoZero"/>
        <c:auto val="1"/>
        <c:lblAlgn val="ctr"/>
        <c:lblOffset val="100"/>
        <c:noMultiLvlLbl val="0"/>
      </c:catAx>
      <c:valAx>
        <c:axId val="1308287839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20988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9911715581007"/>
          <c:y val="4.6448568928883889E-2"/>
          <c:w val="0.86907361011691719"/>
          <c:h val="0.8515474628171476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7010022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Sheet1!$D$2</c:f>
              <c:numCache>
                <c:formatCode>0</c:formatCode>
                <c:ptCount val="1"/>
                <c:pt idx="0">
                  <c:v>72.41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8E-4BD0-90A5-CC607EA25694}"/>
            </c:ext>
          </c:extLst>
        </c:ser>
        <c:ser>
          <c:idx val="1"/>
          <c:order val="3"/>
          <c:tx>
            <c:strRef>
              <c:f>Sheet1!$C$1</c:f>
              <c:strCache>
                <c:ptCount val="1"/>
                <c:pt idx="0">
                  <c:v>6001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Sheet1!$C$2</c:f>
              <c:numCache>
                <c:formatCode>0</c:formatCode>
                <c:ptCount val="1"/>
                <c:pt idx="0">
                  <c:v>-6.47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8E-4BD0-90A5-CC607EA25694}"/>
            </c:ext>
          </c:extLst>
        </c:ser>
        <c:ser>
          <c:idx val="3"/>
          <c:order val="4"/>
          <c:tx>
            <c:strRef>
              <c:f>Sheet1!$E$1</c:f>
              <c:strCache>
                <c:ptCount val="1"/>
                <c:pt idx="0">
                  <c:v>502002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252525252525255E-3"/>
                  <c:y val="7.93650793650793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B1-4CAE-9087-54CC88D1DB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Sheet1!$E$2</c:f>
              <c:numCache>
                <c:formatCode>0</c:formatCode>
                <c:ptCount val="1"/>
                <c:pt idx="0">
                  <c:v>-20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8E-4BD0-90A5-CC607EA25694}"/>
            </c:ext>
          </c:extLst>
        </c:ser>
        <c:ser>
          <c:idx val="4"/>
          <c:order val="5"/>
          <c:tx>
            <c:strRef>
              <c:f>Sheet1!$F$1</c:f>
              <c:strCache>
                <c:ptCount val="1"/>
                <c:pt idx="0">
                  <c:v>1004</c:v>
                </c:pt>
              </c:strCache>
            </c:strRef>
          </c:tx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252525252525714E-3"/>
                  <c:y val="2.38098362704661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B1-4CAE-9087-54CC88D1DB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Sheet1!$F$2</c:f>
              <c:numCache>
                <c:formatCode>0</c:formatCode>
                <c:ptCount val="1"/>
                <c:pt idx="0">
                  <c:v>-33.33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8E-4BD0-90A5-CC607EA25694}"/>
            </c:ext>
          </c:extLst>
        </c:ser>
        <c:ser>
          <c:idx val="5"/>
          <c:order val="6"/>
          <c:tx>
            <c:strRef>
              <c:f>Sheet1!$G$1</c:f>
              <c:strCache>
                <c:ptCount val="1"/>
                <c:pt idx="0">
                  <c:v>13002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Sheet1!$G$2</c:f>
              <c:numCache>
                <c:formatCode>0</c:formatCode>
                <c:ptCount val="1"/>
                <c:pt idx="0">
                  <c:v>-37.93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8E-4BD0-90A5-CC607EA25694}"/>
            </c:ext>
          </c:extLst>
        </c:ser>
        <c:ser>
          <c:idx val="6"/>
          <c:order val="7"/>
          <c:tx>
            <c:strRef>
              <c:f>Sheet1!$H$1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C2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A69-4B1B-A96F-5960ED3764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Sheet1!$H$2</c:f>
              <c:numCache>
                <c:formatCode>0</c:formatCode>
                <c:ptCount val="1"/>
                <c:pt idx="0">
                  <c:v>-47.37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69-4B1B-A96F-5960ED376442}"/>
            </c:ext>
          </c:extLst>
        </c:ser>
        <c:ser>
          <c:idx val="7"/>
          <c:order val="8"/>
          <c:tx>
            <c:strRef>
              <c:f>Sheet1!$I$1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Sheet1!$I$2</c:f>
              <c:numCache>
                <c:formatCode>0</c:formatCode>
                <c:ptCount val="1"/>
                <c:pt idx="0">
                  <c:v>-50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69-4B1B-A96F-5960ED376442}"/>
            </c:ext>
          </c:extLst>
        </c:ser>
        <c:ser>
          <c:idx val="8"/>
          <c:order val="9"/>
          <c:tx>
            <c:strRef>
              <c:f>Sheet1!$J$1</c:f>
              <c:strCache>
                <c:ptCount val="1"/>
                <c:pt idx="0">
                  <c:v>701003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Sheet1!$J$2</c:f>
              <c:numCache>
                <c:formatCode>0</c:formatCode>
                <c:ptCount val="1"/>
                <c:pt idx="0">
                  <c:v>-55.56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69-4B1B-A96F-5960ED376442}"/>
            </c:ext>
          </c:extLst>
        </c:ser>
        <c:ser>
          <c:idx val="9"/>
          <c:order val="10"/>
          <c:tx>
            <c:strRef>
              <c:f>Sheet1!$K$1</c:f>
              <c:strCache>
                <c:ptCount val="1"/>
                <c:pt idx="0">
                  <c:v>17001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Sheet1!$K$2</c:f>
              <c:numCache>
                <c:formatCode>0</c:formatCode>
                <c:ptCount val="1"/>
                <c:pt idx="0">
                  <c:v>-57.14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69-4B1B-A96F-5960ED376442}"/>
            </c:ext>
          </c:extLst>
        </c:ser>
        <c:ser>
          <c:idx val="10"/>
          <c:order val="11"/>
          <c:tx>
            <c:strRef>
              <c:f>Sheet1!$L$1</c:f>
              <c:strCache>
                <c:ptCount val="1"/>
                <c:pt idx="0">
                  <c:v>405001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Sheet1!$L$2</c:f>
              <c:numCache>
                <c:formatCode>0</c:formatCode>
                <c:ptCount val="1"/>
                <c:pt idx="0">
                  <c:v>-64.58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69-4B1B-A96F-5960ED376442}"/>
            </c:ext>
          </c:extLst>
        </c:ser>
        <c:ser>
          <c:idx val="11"/>
          <c:order val="12"/>
          <c:tx>
            <c:strRef>
              <c:f>Sheet1!$M$1</c:f>
              <c:strCache>
                <c:ptCount val="1"/>
                <c:pt idx="0">
                  <c:v>405002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Sheet1!$M$2</c:f>
              <c:numCache>
                <c:formatCode>0</c:formatCode>
                <c:ptCount val="1"/>
                <c:pt idx="0">
                  <c:v>-75.81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69-4B1B-A96F-5960ED376442}"/>
            </c:ext>
          </c:extLst>
        </c:ser>
        <c:ser>
          <c:idx val="12"/>
          <c:order val="13"/>
          <c:tx>
            <c:strRef>
              <c:f>Sheet1!$N$1</c:f>
              <c:strCache>
                <c:ptCount val="1"/>
                <c:pt idx="0">
                  <c:v>104003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Sheet1!$N$2</c:f>
              <c:numCache>
                <c:formatCode>0</c:formatCode>
                <c:ptCount val="1"/>
                <c:pt idx="0">
                  <c:v>-78.790000000000006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69-4B1B-A96F-5960ED376442}"/>
            </c:ext>
          </c:extLst>
        </c:ser>
        <c:ser>
          <c:idx val="13"/>
          <c:order val="14"/>
          <c:tx>
            <c:strRef>
              <c:f>Sheet1!$O$1</c:f>
              <c:strCache>
                <c:ptCount val="1"/>
                <c:pt idx="0">
                  <c:v>104002</c:v>
                </c:pt>
              </c:strCache>
            </c:strRef>
          </c:tx>
          <c:spPr>
            <a:solidFill>
              <a:srgbClr val="CEA00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</c:formatCode>
                <c:ptCount val="1"/>
              </c:numCache>
            </c:numRef>
          </c:cat>
          <c:val>
            <c:numRef>
              <c:f>Sheet1!$O$2</c:f>
              <c:numCache>
                <c:formatCode>0</c:formatCode>
                <c:ptCount val="1"/>
                <c:pt idx="0">
                  <c:v>-98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A69-4B1B-A96F-5960ED3764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209163072"/>
        <c:axId val="13684925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701006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solidFill>
                      <a:srgbClr val="C00000"/>
                    </a:solidFill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95291F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2-C8FF-4E91-964E-09A80F2F6B93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0</c:formatCode>
                      <c:ptCount val="1"/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300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5C8E-4BD0-90A5-CC607EA25694}"/>
                  </c:ext>
                </c:extLst>
              </c15:ser>
            </c15:filteredBarSeries>
            <c15:filteredBarSeries>
              <c15:ser>
                <c:idx val="14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Sheet1!$P$1</c15:sqref>
                        </c15:formulaRef>
                      </c:ext>
                    </c:extLst>
                    <c:strCache>
                      <c:ptCount val="1"/>
                      <c:pt idx="0">
                        <c:v>2010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0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Sheet1!$P$2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5A69-4B1B-A96F-5960ED376442}"/>
                  </c:ext>
                </c:extLst>
              </c15:ser>
            </c15:filteredBarSeries>
          </c:ext>
        </c:extLst>
      </c:barChart>
      <c:catAx>
        <c:axId val="209163072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8492511"/>
        <c:crosses val="autoZero"/>
        <c:auto val="1"/>
        <c:lblAlgn val="ctr"/>
        <c:lblOffset val="100"/>
        <c:noMultiLvlLbl val="0"/>
      </c:catAx>
      <c:valAx>
        <c:axId val="1368492511"/>
        <c:scaling>
          <c:orientation val="minMax"/>
          <c:max val="80"/>
          <c:min val="-10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63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62177621055784E-2"/>
          <c:y val="6.344925634295713E-2"/>
          <c:w val="0.88441490459759942"/>
          <c:h val="0.84532370953630798"/>
        </c:manualLayout>
      </c:layout>
      <c:barChart>
        <c:barDir val="col"/>
        <c:grouping val="clustered"/>
        <c:varyColors val="0"/>
        <c:ser>
          <c:idx val="7"/>
          <c:order val="7"/>
          <c:tx>
            <c:strRef>
              <c:f>Sheet1!$I$1</c:f>
              <c:strCache>
                <c:ptCount val="1"/>
                <c:pt idx="0">
                  <c:v>Column8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Sheet1!$I$2</c:f>
              <c:numCache>
                <c:formatCode>0</c:formatCode>
                <c:ptCount val="1"/>
                <c:pt idx="0">
                  <c:v>51.6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379-4183-80BC-BCCA76CD3030}"/>
            </c:ext>
          </c:extLst>
        </c:ser>
        <c:ser>
          <c:idx val="21"/>
          <c:order val="8"/>
          <c:tx>
            <c:strRef>
              <c:f>Sheet1!$W$1</c:f>
              <c:strCache>
                <c:ptCount val="1"/>
                <c:pt idx="0">
                  <c:v>Column22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212522643759803E-3"/>
                  <c:y val="2.77777777777777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Sheet1!$W$2</c:f>
              <c:numCache>
                <c:formatCode>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5379-4183-80BC-BCCA76CD3030}"/>
            </c:ext>
          </c:extLst>
        </c:ser>
        <c:ser>
          <c:idx val="9"/>
          <c:order val="10"/>
          <c:tx>
            <c:strRef>
              <c:f>Sheet1!$K$1</c:f>
              <c:strCache>
                <c:ptCount val="1"/>
                <c:pt idx="0">
                  <c:v>Column10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Sheet1!$K$2</c:f>
              <c:numCache>
                <c:formatCode>0</c:formatCode>
                <c:ptCount val="1"/>
                <c:pt idx="0">
                  <c:v>-7.79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379-4183-80BC-BCCA76CD3030}"/>
            </c:ext>
          </c:extLst>
        </c:ser>
        <c:ser>
          <c:idx val="15"/>
          <c:order val="11"/>
          <c:tx>
            <c:strRef>
              <c:f>Sheet1!$Q$1</c:f>
              <c:strCache>
                <c:ptCount val="1"/>
                <c:pt idx="0">
                  <c:v>Column16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Sheet1!$Q$2</c:f>
              <c:numCache>
                <c:formatCode>General</c:formatCode>
                <c:ptCount val="1"/>
                <c:pt idx="0">
                  <c:v>-31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379-4183-80BC-BCCA76CD3030}"/>
            </c:ext>
          </c:extLst>
        </c:ser>
        <c:ser>
          <c:idx val="11"/>
          <c:order val="13"/>
          <c:tx>
            <c:strRef>
              <c:f>Sheet1!$M$1</c:f>
              <c:strCache>
                <c:ptCount val="1"/>
                <c:pt idx="0">
                  <c:v>Column12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58730158730159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Sheet1!$M$2</c:f>
              <c:numCache>
                <c:formatCode>0</c:formatCode>
                <c:ptCount val="1"/>
                <c:pt idx="0">
                  <c:v>-31.03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379-4183-80BC-BCCA76CD3030}"/>
            </c:ext>
          </c:extLst>
        </c:ser>
        <c:ser>
          <c:idx val="12"/>
          <c:order val="14"/>
          <c:tx>
            <c:strRef>
              <c:f>Sheet1!$N$1</c:f>
              <c:strCache>
                <c:ptCount val="1"/>
                <c:pt idx="0">
                  <c:v>Column13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9353068250783286E-4"/>
                  <c:y val="-3.90204870224555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992964421114028E-2"/>
                      <c:h val="5.69247594050743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Sheet1!$N$2</c:f>
              <c:numCache>
                <c:formatCode>0</c:formatCode>
                <c:ptCount val="1"/>
                <c:pt idx="0">
                  <c:v>-33.33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379-4183-80BC-BCCA76CD3030}"/>
            </c:ext>
          </c:extLst>
        </c:ser>
        <c:ser>
          <c:idx val="13"/>
          <c:order val="15"/>
          <c:tx>
            <c:strRef>
              <c:f>Sheet1!$O$1</c:f>
              <c:strCache>
                <c:ptCount val="1"/>
                <c:pt idx="0">
                  <c:v>Column14</c:v>
                </c:pt>
              </c:strCache>
            </c:strRef>
          </c:tx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77777777777777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Sheet1!$O$2</c:f>
              <c:numCache>
                <c:formatCode>0</c:formatCode>
                <c:ptCount val="1"/>
                <c:pt idx="0">
                  <c:v>-38.24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379-4183-80BC-BCCA76CD3030}"/>
            </c:ext>
          </c:extLst>
        </c:ser>
        <c:ser>
          <c:idx val="14"/>
          <c:order val="16"/>
          <c:tx>
            <c:strRef>
              <c:f>Sheet1!$P$1</c:f>
              <c:strCache>
                <c:ptCount val="1"/>
                <c:pt idx="0">
                  <c:v>Column15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4637567931275404E-3"/>
                  <c:y val="-5.5555555555555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Sheet1!$P$2</c:f>
              <c:numCache>
                <c:formatCode>0</c:formatCode>
                <c:ptCount val="1"/>
                <c:pt idx="0">
                  <c:v>-40.74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379-4183-80BC-BCCA76CD3030}"/>
            </c:ext>
          </c:extLst>
        </c:ser>
        <c:ser>
          <c:idx val="16"/>
          <c:order val="17"/>
          <c:tx>
            <c:strRef>
              <c:f>Sheet1!$R$1</c:f>
              <c:strCache>
                <c:ptCount val="1"/>
                <c:pt idx="0">
                  <c:v>Column17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01851851851851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Sheet1!$R$2</c:f>
              <c:numCache>
                <c:formatCode>0</c:formatCode>
                <c:ptCount val="1"/>
                <c:pt idx="0">
                  <c:v>-47.62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5379-4183-80BC-BCCA76CD3030}"/>
            </c:ext>
          </c:extLst>
        </c:ser>
        <c:ser>
          <c:idx val="17"/>
          <c:order val="18"/>
          <c:tx>
            <c:strRef>
              <c:f>Sheet1!$S$1</c:f>
              <c:strCache>
                <c:ptCount val="1"/>
                <c:pt idx="0">
                  <c:v>Column18</c:v>
                </c:pt>
              </c:strCache>
            </c:strRef>
          </c:tx>
          <c:spPr>
            <a:solidFill>
              <a:srgbClr val="9529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Sheet1!$S$2</c:f>
              <c:numCache>
                <c:formatCode>0</c:formatCode>
                <c:ptCount val="1"/>
                <c:pt idx="0">
                  <c:v>-55.56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379-4183-80BC-BCCA76CD3030}"/>
            </c:ext>
          </c:extLst>
        </c:ser>
        <c:ser>
          <c:idx val="18"/>
          <c:order val="19"/>
          <c:tx>
            <c:strRef>
              <c:f>Sheet1!$T$1</c:f>
              <c:strCache>
                <c:ptCount val="1"/>
                <c:pt idx="0">
                  <c:v>Column19</c:v>
                </c:pt>
              </c:strCache>
            </c:strRef>
          </c:tx>
          <c:spPr>
            <a:solidFill>
              <a:srgbClr val="005CA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212522643758467E-3"/>
                  <c:y val="-5.09259259259257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Sheet1!$T$2</c:f>
              <c:numCache>
                <c:formatCode>0</c:formatCode>
                <c:ptCount val="1"/>
                <c:pt idx="0">
                  <c:v>-63.33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379-4183-80BC-BCCA76CD3030}"/>
            </c:ext>
          </c:extLst>
        </c:ser>
        <c:ser>
          <c:idx val="19"/>
          <c:order val="20"/>
          <c:tx>
            <c:strRef>
              <c:f>Sheet1!$U$1</c:f>
              <c:strCache>
                <c:ptCount val="1"/>
                <c:pt idx="0">
                  <c:v>Column20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Sheet1!$U$2</c:f>
              <c:numCache>
                <c:formatCode>0</c:formatCode>
                <c:ptCount val="1"/>
                <c:pt idx="0">
                  <c:v>-66.67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379-4183-80BC-BCCA76CD3030}"/>
            </c:ext>
          </c:extLst>
        </c:ser>
        <c:ser>
          <c:idx val="20"/>
          <c:order val="21"/>
          <c:tx>
            <c:strRef>
              <c:f>Sheet1!$V$1</c:f>
              <c:strCache>
                <c:ptCount val="1"/>
                <c:pt idx="0">
                  <c:v>Column21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09259259259259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Sheet1!$V$2</c:f>
              <c:numCache>
                <c:formatCode>0</c:formatCode>
                <c:ptCount val="1"/>
                <c:pt idx="0">
                  <c:v>-68.42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379-4183-80BC-BCCA76CD3030}"/>
            </c:ext>
          </c:extLst>
        </c:ser>
        <c:ser>
          <c:idx val="22"/>
          <c:order val="22"/>
          <c:tx>
            <c:strRef>
              <c:f>Sheet1!$X$1</c:f>
              <c:strCache>
                <c:ptCount val="1"/>
                <c:pt idx="0">
                  <c:v>Column23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637567931275404E-3"/>
                  <c:y val="-3.2407407407407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Sheet1!$X$2</c:f>
              <c:numCache>
                <c:formatCode>0</c:formatCode>
                <c:ptCount val="1"/>
                <c:pt idx="0">
                  <c:v>-78.790000000000006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5379-4183-80BC-BCCA76CD3030}"/>
            </c:ext>
          </c:extLst>
        </c:ser>
        <c:ser>
          <c:idx val="23"/>
          <c:order val="23"/>
          <c:tx>
            <c:strRef>
              <c:f>Sheet1!$Y$1</c:f>
              <c:strCache>
                <c:ptCount val="1"/>
                <c:pt idx="0">
                  <c:v>Column24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Sheet1!$Y$2</c:f>
              <c:numCache>
                <c:formatCode>0</c:formatCode>
                <c:ptCount val="1"/>
                <c:pt idx="0">
                  <c:v>-81.58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379-4183-80BC-BCCA76CD3030}"/>
            </c:ext>
          </c:extLst>
        </c:ser>
        <c:ser>
          <c:idx val="24"/>
          <c:order val="24"/>
          <c:tx>
            <c:strRef>
              <c:f>Sheet1!$Z$1</c:f>
              <c:strCache>
                <c:ptCount val="1"/>
                <c:pt idx="0">
                  <c:v>Column25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7777777777777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Sheet1!$Z$2</c:f>
              <c:numCache>
                <c:formatCode>0</c:formatCode>
                <c:ptCount val="1"/>
                <c:pt idx="0">
                  <c:v>-83.87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5379-4183-80BC-BCCA76CD3030}"/>
            </c:ext>
          </c:extLst>
        </c:ser>
        <c:ser>
          <c:idx val="25"/>
          <c:order val="25"/>
          <c:tx>
            <c:strRef>
              <c:f>Sheet1!$AA$1</c:f>
              <c:strCache>
                <c:ptCount val="1"/>
                <c:pt idx="0">
                  <c:v>Column26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148546497287338E-3"/>
                  <c:y val="3.0423592884222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Sheet1!$AA$2</c:f>
              <c:numCache>
                <c:formatCode>0</c:formatCode>
                <c:ptCount val="1"/>
                <c:pt idx="0">
                  <c:v>-91.94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379-4183-80BC-BCCA76CD3030}"/>
            </c:ext>
          </c:extLst>
        </c:ser>
        <c:ser>
          <c:idx val="26"/>
          <c:order val="26"/>
          <c:tx>
            <c:strRef>
              <c:f>Sheet1!$AB$1</c:f>
              <c:strCache>
                <c:ptCount val="1"/>
                <c:pt idx="0">
                  <c:v>Column27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211805615307927E-3"/>
                  <c:y val="-2.64545056867891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511482939632546E-2"/>
                      <c:h val="5.2956505436820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Sheet1!$AB$2</c:f>
              <c:numCache>
                <c:formatCode>0</c:formatCode>
                <c:ptCount val="1"/>
                <c:pt idx="0">
                  <c:v>-93.1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5379-4183-80BC-BCCA76CD3030}"/>
            </c:ext>
          </c:extLst>
        </c:ser>
        <c:ser>
          <c:idx val="27"/>
          <c:order val="27"/>
          <c:tx>
            <c:strRef>
              <c:f>Sheet1!$AC$1</c:f>
              <c:strCache>
                <c:ptCount val="1"/>
                <c:pt idx="0">
                  <c:v>Column28</c:v>
                </c:pt>
              </c:strCache>
            </c:strRef>
          </c:tx>
          <c:spPr>
            <a:solidFill>
              <a:srgbClr val="7DC24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429942878645382E-2"/>
                  <c:y val="7.290755322251385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94-45B7-A9E6-F8487DC4C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Sheet1!$AC$2</c:f>
              <c:numCache>
                <c:formatCode>0</c:formatCode>
                <c:ptCount val="1"/>
                <c:pt idx="0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379-4183-80BC-BCCA76CD3030}"/>
            </c:ext>
          </c:extLst>
        </c:ser>
        <c:ser>
          <c:idx val="28"/>
          <c:order val="28"/>
          <c:tx>
            <c:strRef>
              <c:f>Sheet1!$AD$1</c:f>
              <c:strCache>
                <c:ptCount val="1"/>
                <c:pt idx="0">
                  <c:v>Column29</c:v>
                </c:pt>
              </c:strCache>
            </c:strRef>
          </c:tx>
          <c:spPr>
            <a:solidFill>
              <a:srgbClr val="CEA00C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Sheet1!$AD$2</c:f>
              <c:numCache>
                <c:formatCode>0</c:formatCode>
                <c:ptCount val="1"/>
                <c:pt idx="0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5379-4183-80BC-BCCA76CD30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436517743"/>
        <c:axId val="130830943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67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5379-4183-80BC-BCCA76CD303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379-4183-80BC-BCCA76CD303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Column3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379-4183-80BC-BCCA76CD303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Column4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379-4183-80BC-BCCA76CD3030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Column5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-25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379-4183-80BC-BCCA76CD3030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Column6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-41.94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379-4183-80BC-BCCA76CD3030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Column7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-56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379-4183-80BC-BCCA76CD3030}"/>
                  </c:ext>
                </c:extLst>
              </c15:ser>
            </c15:filteredBarSeries>
            <c15:filteredBarSeries>
              <c15:ser>
                <c:idx val="8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Sheet1!$J$1</c15:sqref>
                        </c15:formulaRef>
                      </c:ext>
                    </c:extLst>
                    <c:strCache>
                      <c:ptCount val="1"/>
                      <c:pt idx="0">
                        <c:v>Column9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-1.8212522643758467E-3"/>
                        <c:y val="-6.0185185185185015E-2"/>
                      </c:manualLayout>
                    </c:layout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0-9094-45B7-A9E6-F8487DC4CC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379-4183-80BC-BCCA76CD3030}"/>
                  </c:ext>
                </c:extLst>
              </c15:ser>
            </c15:filteredBarSeries>
            <c15:filteredBarSeries>
              <c15:ser>
                <c:idx val="1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Sheet1!$L$1</c15:sqref>
                        </c15:formulaRef>
                      </c:ext>
                    </c:extLst>
                    <c:strCache>
                      <c:ptCount val="1"/>
                      <c:pt idx="0">
                        <c:v>Column11</c:v>
                      </c:pt>
                    </c:strCache>
                  </c:strRef>
                </c:tx>
                <c:spPr>
                  <a:solidFill>
                    <a:srgbClr val="95291F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0"/>
                        <c:y val="-5.5555555555555552E-2"/>
                      </c:manualLayout>
                    </c:layout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1-9094-45B7-A9E6-F8487DC4CC4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Sheet1!$L$2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-26.92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379-4183-80BC-BCCA76CD3030}"/>
                  </c:ext>
                </c:extLst>
              </c15:ser>
            </c15:filteredBarSeries>
          </c:ext>
        </c:extLst>
      </c:barChart>
      <c:catAx>
        <c:axId val="143651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309439"/>
        <c:crosses val="autoZero"/>
        <c:auto val="1"/>
        <c:lblAlgn val="ctr"/>
        <c:lblOffset val="100"/>
        <c:noMultiLvlLbl val="0"/>
      </c:catAx>
      <c:valAx>
        <c:axId val="1308309439"/>
        <c:scaling>
          <c:orientation val="minMax"/>
          <c:max val="60"/>
          <c:min val="-10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6517743"/>
        <c:crosses val="autoZero"/>
        <c:crossBetween val="between"/>
        <c:majorUnit val="5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0.08761</cdr:x>
      <cdr:y>0.34109</cdr:y>
    </cdr:from>
    <cdr:to>
      <cdr:x>0.95085</cdr:x>
      <cdr:y>0.34109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5855E17-C3F5-55FD-89A0-8A87CADBA072}"/>
            </a:ext>
          </a:extLst>
        </cdr:cNvPr>
        <cdr:cNvCxnSpPr/>
      </cdr:nvCxnSpPr>
      <cdr:spPr>
        <a:xfrm xmlns:a="http://schemas.openxmlformats.org/drawingml/2006/main">
          <a:off x="961292" y="1687809"/>
          <a:ext cx="947224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5/1/25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F244-5159-6E71-BDA5-F74CB5C3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FD288EF-67C4-10B6-0848-EA9204F12B8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260A40C-A4F9-7BAF-8218-0D65C2ED5D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CEA55FA-6EFD-A334-0E88-08290E401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41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6F134-EE77-CCEB-A4F2-575799FE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BA977-2274-2959-82AA-8969D7BA8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DA29B-1159-C33A-5F9E-E985C34DD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48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A401F-7E92-CFFD-4783-9584F2AD7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9C664-48F8-A045-645C-8421C1903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CFDEA-EE77-5F8D-C1C0-10D94527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1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E651A-4F37-45F2-51EE-3DB79A8C9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342EF-C54A-5959-5E34-A0EBE0639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9611F-AAD8-9579-A873-1967228BF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96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FB411-02FC-814A-264C-BC977A40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1043B-DE69-6E2D-CFB4-95359D217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92BAFC-F4D3-58C1-52A6-1EEBDAD18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271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300A5-C9B4-B01C-30C5-1A69B654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B3C96-65B2-2BC7-F9F7-EA1AA4820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FBE1F-960F-A3A1-DA71-31EE9FD86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30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19997-5B7E-665E-5997-5E4F8FB8C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322D4-8361-3E20-DD16-9094410DB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D9AAE-D56C-7704-9F96-BB50ED61C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1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BA4B2-99FC-3B5E-6FCE-50E6F0D5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7A0EF8-AB26-D029-D51E-96D8802A7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9F5BA-5113-1981-A834-73D0F3884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20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BB530-1B9B-8205-0351-BADB967A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A506D-A73E-2E2A-4922-543B45826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DEE77-DCEF-2E0E-6DF8-5A68AAED2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15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E710B-DBDF-78A0-B1CA-D0449D80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6B2D2-17D2-44CD-AEEB-FF1AF75B4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CC909-178A-B8CC-A24F-1C1607DDC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67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EF11F-81F1-38BA-B030-11BF39771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20849-9D11-15FB-74E9-3C4C01A1A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18121-DB36-97B3-D3C6-7DF1532DD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0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5A526-35AD-986A-270A-2DDC164E6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E3BA17-6E2C-0723-4FE1-E705DDA83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0BC085-AD50-0375-D64F-A3D99A4ED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47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F12F-F3A0-5A45-355D-FCB9D0543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6C386A-CFEB-0669-587A-345D04D8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90B77-6027-00E6-EF38-2D4C2082F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27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F9EC-9EAD-905D-1200-CD659C23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33E23-1157-42BB-23B8-915D7C479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A7F7C-3604-6956-3208-70C263EF2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5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A6A3-73F7-B4F8-CF8D-E7EFCAC0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866D5-D1AC-2B56-5316-D5BE02244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288D5-7314-F285-538E-8F44BAC9E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57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70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5A95F-8495-5371-B8CA-170D2F6C9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F86E7-D93A-16E4-31FC-5D5A29859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26ECE-23C1-F673-6E00-D13F052BA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CE7A7-8185-EBA4-066B-696AC6056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983CF-3D04-E049-9574-582C06AD9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08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CF40-C84A-A03A-A13C-9E983510F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53FF2-F13C-BCB0-9BD5-4F586593D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AE045-0001-0777-1543-A4606AD88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87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14F7A-7B2D-FD17-160A-AA36D1B4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F38D9-B5C7-550D-56F8-9BED89EB8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C371F-A114-6C72-CEB8-A13FEB9D9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7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1A59-4384-8763-B15E-7F5DE8AEF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81972-B6C6-30D3-A73E-2851D5222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CE74A-25F2-0D83-A6F0-A0458FCFF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79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BDE22-9227-2243-7D88-331FE68B5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69C3D-C1AB-0374-1A71-9BF43FA53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0D4B2-AF77-697D-E951-B79665A67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1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7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796FB-894C-12A1-D3E4-A010698FE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0EF4B-EF53-3E0C-1B26-1829B01DC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41FF2-9B8C-168C-4DDB-DADBD4C13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76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1382A-90D0-1DC9-6611-964D41323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A25C5-DF80-B1C5-954D-29479F38C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92BE5-0A43-7860-6FE2-4A69BE54C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87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11A90-4197-8DFF-523B-29A9941B5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A6F51-0AAE-D4F1-4F97-8DE738D6E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1E3C1-AB59-00F7-6BF7-B9C526B93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39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C072F-A3CF-1933-2B00-1B305215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A92C4-2909-3BE2-79FD-5C7C13F64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FAB97-B4C0-8507-8064-A991A220C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14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CB0BC-5150-C4C0-5B3B-9237FCA54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E2685-057D-8345-EF30-CCA1C6241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2B55A-6D6D-E712-3516-2E8FE303F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82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878E-C326-F6D8-B72B-EA73CA33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AA7BA-7F7C-9D8A-30D7-96CCC3479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C7A91-2621-8E3B-6634-9E4B0B936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59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0291A-E6B9-40A9-9875-170CAB18C3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3025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F9530-9F90-6FBA-6448-ED00973A8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42788-D306-7E3C-A8E3-101A25C14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00ECC-5F22-E404-83F7-6328D28BC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22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0291A-E6B9-40A9-9875-170CAB18C3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70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0291A-E6B9-40A9-9875-170CAB18C3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969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41A6-7A0F-15EA-24F3-FEEEBF71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3A147-80D3-95CC-0C96-D1BEF530B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09030-D302-A100-CC88-CBD4591FC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31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8B14A-4AC4-05C9-9AB4-80A32E45F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30C88-A491-AB9C-1B2C-78CAE015C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41945-825E-34F6-6570-32B8E2AD6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78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909C-6D4E-D7FE-C836-A5CF1196A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4658EC-A209-1088-12CE-8FCEFC6C7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35EB4-12B7-D8DB-3E17-C1DE93982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731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A8A2E-1D32-A6CE-500A-85E6BD228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42FD0-E2B5-5F99-2E78-05C21DECB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6982B7-9944-7DA3-CF2D-080B8A11C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83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9226D-6911-0187-60A3-0D5DD3F0D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78EF8-3D6A-14BC-F855-241B1C38D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B0E29-E142-0CCB-26B5-AACC47C32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730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F80CA-0B62-4806-84EF-87D648B4EC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9069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01663"/>
            <a:ext cx="5534025" cy="3113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104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F732-008B-48ED-8B4C-E4D53365C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041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F732-008B-48ED-8B4C-E4D53365C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4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59A66-58A0-4921-9F12-4DF811F1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165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12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8A328-A671-A5D6-181B-ED3DCB19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8F5900-9FEE-4B01-4FAE-00137DF82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8ABDE-6F1E-2357-512D-37EA841D0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76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284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54576" indent="-254576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49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00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E1BE2-2C5F-595A-6C64-D048F4C14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91B2D-8AC2-EBED-F687-816CD3D4D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939B0-A488-0CBA-7687-FB1484CC1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324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5602F-62F6-0D08-140D-DF8653B94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EFF46-211F-9B3A-FAD6-7B292E6B9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06B29B-871B-F827-C9CE-AA5D14FFA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126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59A66-58A0-4921-9F12-4DF811F1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MS PGothic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9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37DA-0210-DEE9-49AA-BE91AE4F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092C1A-C70A-57B2-8FF6-054ED5BD1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78819-FFFD-8A8A-0F1F-0CA9A60BF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1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A0F06-AB39-2F38-B526-F665E99B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CADBF-E6F3-7300-12A7-C5E0A8B9F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5D74D-FA2A-FC02-EACA-4A5C31A83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1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2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.xml"/><Relationship Id="rId4" Type="http://schemas.openxmlformats.org/officeDocument/2006/relationships/image" Target="../media/image9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936" y="762000"/>
            <a:ext cx="10481733" cy="25400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66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211" cy="686714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381" y="2481739"/>
            <a:ext cx="10878707" cy="731520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381" y="3377851"/>
            <a:ext cx="10878707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467">
                <a:solidFill>
                  <a:srgbClr val="5D686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57381" y="3771043"/>
            <a:ext cx="10878707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6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79567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1" y="1331912"/>
            <a:ext cx="5384800" cy="4654551"/>
          </a:xfrm>
        </p:spPr>
        <p:txBody>
          <a:bodyPr>
            <a:normAutofit/>
          </a:bodyPr>
          <a:lstStyle>
            <a:lvl1pPr>
              <a:buClr>
                <a:srgbClr val="66CC00"/>
              </a:buCl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31912"/>
            <a:ext cx="5388864" cy="465455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alloHCT, allogeneic hematopoietic cell transplantation; ANC, absolute neutrophil count; ECOG PS, Eastern Cooperative Oncology Group performance status; PLT, platelet count; qd, once daily; RP2D, recommended phase 2 dose; TGA, treatment group A; TGB, treatment group B. * Within 5 half-lives.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60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48" y="1331913"/>
            <a:ext cx="5386917" cy="639763"/>
          </a:xfrm>
        </p:spPr>
        <p:txBody>
          <a:bodyPr lIns="0" rIns="0"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48" y="1971675"/>
            <a:ext cx="5386917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331913"/>
            <a:ext cx="5388864" cy="639763"/>
          </a:xfrm>
        </p:spPr>
        <p:txBody>
          <a:bodyPr lIns="0" rIns="0"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71675"/>
            <a:ext cx="5388864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alloHCT, allogeneic hematopoietic cell transplantation; ANC, absolute neutrophil count; ECOG PS, Eastern Cooperative Oncology Group performance status; PLT, platelet count; qd, once daily; RP2D, recommended phase 2 dose; TGA, treatment group A; TGB, treatment group B. * Within 5 half-lives.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481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66788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E198A-7875-E555-9CA0-98AF57CD9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211" cy="6867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41BFD3-6112-5F22-A6EF-86A8369FC771}"/>
              </a:ext>
            </a:extLst>
          </p:cNvPr>
          <p:cNvSpPr/>
          <p:nvPr/>
        </p:nvSpPr>
        <p:spPr>
          <a:xfrm>
            <a:off x="379169" y="-4120"/>
            <a:ext cx="11846299" cy="6870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 u="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C0DB2-6E10-C48E-26B8-378F11A5B7A3}"/>
              </a:ext>
            </a:extLst>
          </p:cNvPr>
          <p:cNvSpPr txBox="1"/>
          <p:nvPr/>
        </p:nvSpPr>
        <p:spPr>
          <a:xfrm>
            <a:off x="1339826" y="6655337"/>
            <a:ext cx="95123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INCYTE CONFIDENTIAL. DO NOT COPY, DISTRIBUTE, OR OTHERWISE REPRODUCE.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alloHCT, allogeneic hematopoietic cell transplantation; ANC, absolute neutrophil count; ECOG PS, Eastern Cooperative Oncology Group performance status; PLT, platelet count; qd, once daily; RP2D, recommended phase 2 dose; TGA, treatment group A; TGB, treatment group B. * Within 5 half-lives.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640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p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Table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5" name="object 300"/>
          <p:cNvGraphicFramePr>
            <a:graphicFrameLocks noGrp="1"/>
          </p:cNvGraphicFramePr>
          <p:nvPr/>
        </p:nvGraphicFramePr>
        <p:xfrm>
          <a:off x="893505" y="1250187"/>
          <a:ext cx="9876367" cy="4541520"/>
        </p:xfrm>
        <a:graphic>
          <a:graphicData uri="http://schemas.openxmlformats.org/drawingml/2006/table">
            <a:tbl>
              <a:tblPr firstRow="1" bandRow="1"/>
              <a:tblGrid>
                <a:gridCol w="278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0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4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20">
                <a:tc gridSpan="5">
                  <a:txBody>
                    <a:bodyPr/>
                    <a:lstStyle/>
                    <a:p>
                      <a:pPr marL="12700" marR="508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Title in </a:t>
                      </a:r>
                      <a:r>
                        <a:rPr kumimoji="0" lang="en-US" sz="20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Title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Case, No Period, and May Be Multiple Lines of</a:t>
                      </a:r>
                      <a:r>
                        <a:rPr kumimoji="0" lang="en-US" sz="2000" b="1" i="0" u="none" strike="noStrike" kern="1200" cap="none" spc="-80" normalizeH="0" baseline="0" noProof="0" dirty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 </a:t>
                      </a:r>
                      <a:r>
                        <a:rPr kumimoji="0" lang="en-US" sz="2000" b="1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Text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0" marR="0" marT="243840" marB="60960" anchor="b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 rowSpan="3"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Table 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Subhead </a:t>
                      </a:r>
                      <a:r>
                        <a:rPr sz="2000" b="1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2000" b="1" spc="-5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LEFT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97536" marR="60960" marT="60960" marB="6096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-1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Table 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Subheads </a:t>
                      </a:r>
                      <a:r>
                        <a:rPr lang="en-US"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2000" b="1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re 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Bold Condensed </a:t>
                      </a:r>
                      <a:r>
                        <a:rPr sz="2000" b="1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and </a:t>
                      </a:r>
                      <a:r>
                        <a:rPr sz="2000" b="1" spc="-5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Title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Case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7DC242"/>
                      </a:solidFill>
                      <a:prstDash val="solid"/>
                    </a:lnT>
                    <a:lnB w="6350">
                      <a:solidFill>
                        <a:srgbClr val="23344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-1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2000" b="1" spc="-7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Subhead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Eniminimpora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Aperatis</a:t>
                      </a:r>
                      <a:r>
                        <a:rPr sz="2000" b="1" spc="-8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Eaquas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7DC242"/>
                      </a:solidFill>
                      <a:prstDash val="solid"/>
                    </a:lnT>
                    <a:lnB w="6350">
                      <a:solidFill>
                        <a:srgbClr val="23344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err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Ommodis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0" dirty="0" err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Abore</a:t>
                      </a:r>
                      <a:r>
                        <a:rPr sz="2000" b="1" spc="0" dirty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err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Quisquo</a:t>
                      </a:r>
                      <a:r>
                        <a:rPr sz="2000" b="1" baseline="30864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†</a:t>
                      </a:r>
                      <a:endParaRPr sz="2000" baseline="30864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Mos</a:t>
                      </a:r>
                      <a:r>
                        <a:rPr sz="2000" b="1" spc="-8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(XX%)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2000" spc="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Table text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97536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945" marR="142875" indent="-444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spc="-5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br>
                        <a:rPr lang="en-US" sz="2000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</a:br>
                      <a:r>
                        <a:rPr sz="200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2000" spc="-9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quia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0985" marR="137795" indent="-1155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Nulparitias</a:t>
                      </a:r>
                      <a:r>
                        <a:rPr lang="en-US"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0" marR="57785" indent="-425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spc="-1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Table </a:t>
                      </a: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Body</a:t>
                      </a:r>
                      <a:r>
                        <a:rPr sz="2000" spc="-5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CENTERED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r>
                        <a:rPr sz="2000" spc="-8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-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id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Sentence</a:t>
                      </a:r>
                      <a:r>
                        <a:rPr sz="2000" spc="-8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case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30480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Untinci</a:t>
                      </a:r>
                      <a:r>
                        <a:rPr sz="2000" spc="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Isquunt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Untinc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Lunt </a:t>
                      </a: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corrumque</a:t>
                      </a:r>
                      <a:r>
                        <a:rPr sz="2000" spc="-7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sunt</a:t>
                      </a:r>
                      <a:r>
                        <a:rPr sz="2000" baseline="30864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†</a:t>
                      </a:r>
                      <a:endParaRPr sz="2000" baseline="30864" dirty="0">
                        <a:latin typeface="Arial Narrow"/>
                        <a:cs typeface="Arial Narrow"/>
                      </a:endParaRPr>
                    </a:p>
                  </a:txBody>
                  <a:tcPr marL="97536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Nonse</a:t>
                      </a:r>
                      <a:r>
                        <a:rPr sz="2000" spc="-6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-5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sintur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Autem</a:t>
                      </a:r>
                      <a:r>
                        <a:rPr sz="2000" spc="-8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quod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Mi</a:t>
                      </a:r>
                      <a:r>
                        <a:rPr sz="2000" spc="-9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usdant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Nonse</a:t>
                      </a:r>
                      <a:r>
                        <a:rPr sz="2000" spc="-65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-5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sintur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Itae qui</a:t>
                      </a:r>
                      <a:r>
                        <a:rPr sz="2000" spc="-8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quo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30480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r>
                        <a:rPr sz="2000" spc="-8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quia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Nulparitias</a:t>
                      </a:r>
                      <a:r>
                        <a:rPr sz="2000" spc="-1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fugia</a:t>
                      </a:r>
                      <a:r>
                        <a:rPr sz="2000" spc="-9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dolest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r>
                        <a:rPr sz="200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id</a:t>
                      </a:r>
                      <a:r>
                        <a:rPr sz="2000" spc="-80" dirty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dirty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quia</a:t>
                      </a:r>
                      <a:endParaRPr sz="2000" dirty="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0560">
                <a:tc gridSpan="5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dirty="0">
                          <a:latin typeface="Arial Narrow"/>
                          <a:cs typeface="Arial Narrow"/>
                        </a:rPr>
                        <a:t>* If there are multiple lines, hang the punctuation. Di cum que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lessimus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eossi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cum la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consequia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que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eumendusapis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maiosse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ctibus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aseline="30000" dirty="0">
                          <a:latin typeface="Arial Narrow"/>
                          <a:cs typeface="Arial Narrow"/>
                        </a:rPr>
                        <a:t>†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Sere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vendis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eumquatur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repuda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et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unt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haria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sum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ea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dirty="0" err="1">
                          <a:latin typeface="Arial Narrow"/>
                          <a:cs typeface="Arial Narrow"/>
                        </a:rPr>
                        <a:t>pel</a:t>
                      </a:r>
                      <a:r>
                        <a:rPr lang="en-US" sz="1200" dirty="0">
                          <a:latin typeface="Arial Narrow"/>
                          <a:cs typeface="Arial Narrow"/>
                        </a:rPr>
                        <a:t>.</a:t>
                      </a:r>
                    </a:p>
                  </a:txBody>
                  <a:tcPr marL="0" marR="121920" marT="60960" marB="2438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 dirty="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617199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pl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Figure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262" name="Content Placeholder 46">
            <a:extLst>
              <a:ext uri="{FF2B5EF4-FFF2-40B4-BE49-F238E27FC236}">
                <a16:creationId xmlns:a16="http://schemas.microsoft.com/office/drawing/2014/main" id="{E66E2AC2-44CD-A498-30BA-F6F2FFD1A957}"/>
              </a:ext>
            </a:extLst>
          </p:cNvPr>
          <p:cNvGraphicFramePr>
            <a:graphicFrameLocks/>
          </p:cNvGraphicFramePr>
          <p:nvPr/>
        </p:nvGraphicFramePr>
        <p:xfrm>
          <a:off x="908325" y="962535"/>
          <a:ext cx="9116883" cy="5117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6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8573">
                <a:tc>
                  <a:txBody>
                    <a:bodyPr/>
                    <a:lstStyle/>
                    <a:p>
                      <a:r>
                        <a:rPr lang="en-US" sz="1900" b="1" baseline="0" dirty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Title in Title Case, No Period, and May Be Multiple Lines of Text</a:t>
                      </a:r>
                      <a:endParaRPr lang="en-US" sz="19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225379" marB="56345">
                    <a:lnB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335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12689" marR="112689" marT="56345" marB="56345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 Narrow" panose="020B0606020202030204" pitchFamily="34" charset="0"/>
                        </a:rPr>
                        <a:t>* Footnote is in sentence</a:t>
                      </a:r>
                      <a:r>
                        <a:rPr lang="en-US" sz="1100" baseline="0" dirty="0">
                          <a:latin typeface="Arial Narrow" panose="020B0606020202030204" pitchFamily="34" charset="0"/>
                        </a:rPr>
                        <a:t> case.</a:t>
                      </a:r>
                      <a:endParaRPr lang="en-US" sz="1100" dirty="0">
                        <a:latin typeface="Arial Narrow" panose="020B0606020202030204" pitchFamily="34" charset="0"/>
                      </a:endParaRPr>
                    </a:p>
                  </a:txBody>
                  <a:tcPr marL="90152" marR="112689" marT="112689" marB="56345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3" name="object 281">
            <a:extLst>
              <a:ext uri="{FF2B5EF4-FFF2-40B4-BE49-F238E27FC236}">
                <a16:creationId xmlns:a16="http://schemas.microsoft.com/office/drawing/2014/main" id="{718C3D7A-2250-BE78-3414-419137466EC9}"/>
              </a:ext>
            </a:extLst>
          </p:cNvPr>
          <p:cNvSpPr/>
          <p:nvPr/>
        </p:nvSpPr>
        <p:spPr>
          <a:xfrm>
            <a:off x="1996915" y="4166454"/>
            <a:ext cx="7675159" cy="955420"/>
          </a:xfrm>
          <a:custGeom>
            <a:avLst/>
            <a:gdLst/>
            <a:ahLst/>
            <a:cxnLst/>
            <a:rect l="l" t="t" r="r" b="b"/>
            <a:pathLst>
              <a:path w="3065779" h="381635">
                <a:moveTo>
                  <a:pt x="0" y="0"/>
                </a:moveTo>
                <a:lnTo>
                  <a:pt x="87245" y="289579"/>
                </a:lnTo>
                <a:lnTo>
                  <a:pt x="305270" y="362347"/>
                </a:lnTo>
                <a:lnTo>
                  <a:pt x="612131" y="381258"/>
                </a:lnTo>
                <a:lnTo>
                  <a:pt x="1223579" y="366863"/>
                </a:lnTo>
                <a:lnTo>
                  <a:pt x="1837977" y="319474"/>
                </a:lnTo>
                <a:lnTo>
                  <a:pt x="2452414" y="299658"/>
                </a:lnTo>
                <a:lnTo>
                  <a:pt x="3065647" y="318906"/>
                </a:lnTo>
              </a:path>
            </a:pathLst>
          </a:custGeom>
          <a:ln w="12700">
            <a:solidFill>
              <a:srgbClr val="2B8F91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sp>
        <p:nvSpPr>
          <p:cNvPr id="264" name="object 282">
            <a:extLst>
              <a:ext uri="{FF2B5EF4-FFF2-40B4-BE49-F238E27FC236}">
                <a16:creationId xmlns:a16="http://schemas.microsoft.com/office/drawing/2014/main" id="{1AB4C4F3-AB79-3C21-F71A-EFF7DB8A954F}"/>
              </a:ext>
            </a:extLst>
          </p:cNvPr>
          <p:cNvSpPr txBox="1"/>
          <p:nvPr/>
        </p:nvSpPr>
        <p:spPr>
          <a:xfrm>
            <a:off x="1120273" y="2132225"/>
            <a:ext cx="287323" cy="3049719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49105" marR="6773" indent="-33019" algn="ctr">
              <a:lnSpc>
                <a:spcPct val="100000"/>
              </a:lnSpc>
              <a:spcBef>
                <a:spcPts val="80"/>
              </a:spcBef>
            </a:pPr>
            <a:r>
              <a:rPr sz="1867" b="1" dirty="0" err="1">
                <a:latin typeface="Arial Narrow" panose="020B0606020202030204" pitchFamily="34" charset="0"/>
                <a:cs typeface="Calibri"/>
              </a:rPr>
              <a:t>Quatuscia</a:t>
            </a:r>
            <a:r>
              <a:rPr sz="1867" b="1" spc="2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dirty="0" err="1">
                <a:latin typeface="Arial Narrow" panose="020B0606020202030204" pitchFamily="34" charset="0"/>
                <a:cs typeface="Calibri"/>
              </a:rPr>
              <a:t>Rehent</a:t>
            </a:r>
            <a:r>
              <a:rPr sz="1867" b="1" dirty="0">
                <a:latin typeface="Arial Narrow" panose="020B0606020202030204" pitchFamily="34" charset="0"/>
                <a:cs typeface="Calibri"/>
              </a:rPr>
              <a:t>,</a:t>
            </a:r>
            <a:r>
              <a:rPr sz="1867" b="1" spc="-7" dirty="0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dirty="0">
                <a:latin typeface="Arial Narrow" panose="020B0606020202030204" pitchFamily="34" charset="0"/>
                <a:cs typeface="Calibri"/>
              </a:rPr>
              <a:t>%</a:t>
            </a:r>
            <a:endParaRPr sz="1867" dirty="0"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265" name="object 283">
            <a:extLst>
              <a:ext uri="{FF2B5EF4-FFF2-40B4-BE49-F238E27FC236}">
                <a16:creationId xmlns:a16="http://schemas.microsoft.com/office/drawing/2014/main" id="{1546EE28-02D6-97E6-9005-1A7E35DD81CA}"/>
              </a:ext>
            </a:extLst>
          </p:cNvPr>
          <p:cNvSpPr txBox="1"/>
          <p:nvPr/>
        </p:nvSpPr>
        <p:spPr>
          <a:xfrm>
            <a:off x="8646805" y="1749447"/>
            <a:ext cx="933504" cy="161629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R="6773" indent="14817"/>
            <a:r>
              <a:rPr lang="en-US" sz="1733" spc="-13" dirty="0">
                <a:latin typeface="Arial Narrow" panose="020B0606020202030204" pitchFamily="34" charset="0"/>
                <a:cs typeface="Calibri"/>
              </a:rPr>
              <a:t>Category 1</a:t>
            </a:r>
          </a:p>
          <a:p>
            <a:pPr marR="6773" indent="14817"/>
            <a:r>
              <a:rPr lang="en-US" sz="1733" spc="-13" dirty="0">
                <a:latin typeface="Arial Narrow" panose="020B0606020202030204" pitchFamily="34" charset="0"/>
                <a:cs typeface="Calibri"/>
              </a:rPr>
              <a:t>Category 2</a:t>
            </a:r>
          </a:p>
          <a:p>
            <a:pPr marR="6773" indent="14817"/>
            <a:r>
              <a:rPr lang="en-US" sz="1733" spc="-13" dirty="0">
                <a:latin typeface="Arial Narrow" panose="020B0606020202030204" pitchFamily="34" charset="0"/>
                <a:cs typeface="Calibri"/>
              </a:rPr>
              <a:t>Category 3</a:t>
            </a:r>
          </a:p>
          <a:p>
            <a:pPr marR="6773" indent="14817"/>
            <a:r>
              <a:rPr lang="en-US" sz="1733" spc="-13" dirty="0">
                <a:latin typeface="Arial Narrow" panose="020B0606020202030204" pitchFamily="34" charset="0"/>
                <a:cs typeface="Calibri"/>
              </a:rPr>
              <a:t>Category 4</a:t>
            </a:r>
          </a:p>
          <a:p>
            <a:pPr marR="6773" indent="14817"/>
            <a:r>
              <a:rPr lang="en-US" sz="1733" spc="-13" dirty="0">
                <a:latin typeface="Arial Narrow" panose="020B0606020202030204" pitchFamily="34" charset="0"/>
                <a:cs typeface="Calibri"/>
              </a:rPr>
              <a:t>Category 5</a:t>
            </a:r>
          </a:p>
          <a:p>
            <a:pPr marR="6773" indent="14817"/>
            <a:r>
              <a:rPr lang="en-US" sz="1733" spc="-13" dirty="0">
                <a:latin typeface="Arial Narrow" panose="020B0606020202030204" pitchFamily="34" charset="0"/>
                <a:cs typeface="Calibri"/>
              </a:rPr>
              <a:t>Category 6</a:t>
            </a:r>
            <a:endParaRPr sz="1733" dirty="0"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266" name="object 296">
            <a:extLst>
              <a:ext uri="{FF2B5EF4-FFF2-40B4-BE49-F238E27FC236}">
                <a16:creationId xmlns:a16="http://schemas.microsoft.com/office/drawing/2014/main" id="{720D3EE9-4991-E48D-86DA-585CFDD7821F}"/>
              </a:ext>
            </a:extLst>
          </p:cNvPr>
          <p:cNvSpPr txBox="1"/>
          <p:nvPr/>
        </p:nvSpPr>
        <p:spPr>
          <a:xfrm>
            <a:off x="1981241" y="5482779"/>
            <a:ext cx="7695920" cy="521233"/>
          </a:xfrm>
          <a:prstGeom prst="rect">
            <a:avLst/>
          </a:prstGeom>
        </p:spPr>
        <p:txBody>
          <a:bodyPr vert="horz" wrap="square" lIns="97536" tIns="121920" rIns="97536" bIns="109728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3"/>
              </a:spcBef>
            </a:pPr>
            <a:r>
              <a:rPr sz="1867" b="1" spc="7" dirty="0" err="1">
                <a:latin typeface="Arial Narrow" panose="020B0606020202030204" pitchFamily="34" charset="0"/>
                <a:cs typeface="Calibri"/>
              </a:rPr>
              <a:t>Quisi</a:t>
            </a:r>
            <a:r>
              <a:rPr sz="1867" b="1" spc="7" dirty="0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spc="0" dirty="0">
                <a:latin typeface="Arial Narrow" panose="020B0606020202030204" pitchFamily="34" charset="0"/>
                <a:cs typeface="Calibri"/>
              </a:rPr>
              <a:t>Qui </a:t>
            </a:r>
            <a:r>
              <a:rPr sz="1867" b="1" spc="7" dirty="0" err="1">
                <a:latin typeface="Arial Narrow" panose="020B0606020202030204" pitchFamily="34" charset="0"/>
                <a:cs typeface="Calibri"/>
              </a:rPr>
              <a:t>Audae</a:t>
            </a:r>
            <a:r>
              <a:rPr sz="1867" b="1" spc="7" dirty="0">
                <a:latin typeface="Arial Narrow" panose="020B0606020202030204" pitchFamily="34" charset="0"/>
                <a:cs typeface="Calibri"/>
              </a:rPr>
              <a:t>,</a:t>
            </a:r>
            <a:r>
              <a:rPr sz="1867" b="1" spc="-67" dirty="0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spc="0" dirty="0">
                <a:latin typeface="Arial Narrow" panose="020B0606020202030204" pitchFamily="34" charset="0"/>
                <a:cs typeface="Calibri"/>
              </a:rPr>
              <a:t>Weeks</a:t>
            </a:r>
            <a:endParaRPr sz="1867" dirty="0">
              <a:latin typeface="Arial Narrow" panose="020B0606020202030204" pitchFamily="34" charset="0"/>
              <a:cs typeface="Arial Narrow"/>
            </a:endParaRP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64AECF9D-D8B6-6229-1BFE-714624F7377F}"/>
              </a:ext>
            </a:extLst>
          </p:cNvPr>
          <p:cNvGrpSpPr/>
          <p:nvPr/>
        </p:nvGrpSpPr>
        <p:grpSpPr>
          <a:xfrm>
            <a:off x="1475166" y="2029376"/>
            <a:ext cx="8401300" cy="3489232"/>
            <a:chOff x="8999449" y="7806421"/>
            <a:chExt cx="6757405" cy="2806489"/>
          </a:xfrm>
        </p:grpSpPr>
        <p:sp>
          <p:nvSpPr>
            <p:cNvPr id="268" name="object 22">
              <a:extLst>
                <a:ext uri="{FF2B5EF4-FFF2-40B4-BE49-F238E27FC236}">
                  <a16:creationId xmlns:a16="http://schemas.microsoft.com/office/drawing/2014/main" id="{8EB7FC6C-48EC-3181-BA6E-43A49C0798D0}"/>
                </a:ext>
              </a:extLst>
            </p:cNvPr>
            <p:cNvSpPr/>
            <p:nvPr/>
          </p:nvSpPr>
          <p:spPr>
            <a:xfrm>
              <a:off x="9419448" y="7900994"/>
              <a:ext cx="0" cy="2441448"/>
            </a:xfrm>
            <a:custGeom>
              <a:avLst/>
              <a:gdLst/>
              <a:ahLst/>
              <a:cxnLst/>
              <a:rect l="l" t="t" r="r" b="b"/>
              <a:pathLst>
                <a:path h="346710">
                  <a:moveTo>
                    <a:pt x="0" y="0"/>
                  </a:moveTo>
                  <a:lnTo>
                    <a:pt x="0" y="346106"/>
                  </a:lnTo>
                </a:path>
              </a:pathLst>
            </a:custGeom>
            <a:ln w="9525" cap="sq">
              <a:solidFill>
                <a:srgbClr val="231F20"/>
              </a:solidFill>
              <a:miter lim="800000"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69" name="object 24">
              <a:extLst>
                <a:ext uri="{FF2B5EF4-FFF2-40B4-BE49-F238E27FC236}">
                  <a16:creationId xmlns:a16="http://schemas.microsoft.com/office/drawing/2014/main" id="{0E4F9858-680A-7AAF-A50B-499CF52B5085}"/>
                </a:ext>
              </a:extLst>
            </p:cNvPr>
            <p:cNvSpPr/>
            <p:nvPr/>
          </p:nvSpPr>
          <p:spPr>
            <a:xfrm>
              <a:off x="9318738" y="10342121"/>
              <a:ext cx="101014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0" name="object 25">
              <a:extLst>
                <a:ext uri="{FF2B5EF4-FFF2-40B4-BE49-F238E27FC236}">
                  <a16:creationId xmlns:a16="http://schemas.microsoft.com/office/drawing/2014/main" id="{96E83FBE-3EF7-6F93-E350-C63E6E60AC45}"/>
                </a:ext>
              </a:extLst>
            </p:cNvPr>
            <p:cNvSpPr/>
            <p:nvPr/>
          </p:nvSpPr>
          <p:spPr>
            <a:xfrm>
              <a:off x="9419109" y="10342121"/>
              <a:ext cx="6329345" cy="0"/>
            </a:xfrm>
            <a:custGeom>
              <a:avLst/>
              <a:gdLst/>
              <a:ahLst/>
              <a:cxnLst/>
              <a:rect l="l" t="t" r="r" b="b"/>
              <a:pathLst>
                <a:path w="3143250">
                  <a:moveTo>
                    <a:pt x="3142707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1" name="object 26">
              <a:extLst>
                <a:ext uri="{FF2B5EF4-FFF2-40B4-BE49-F238E27FC236}">
                  <a16:creationId xmlns:a16="http://schemas.microsoft.com/office/drawing/2014/main" id="{1986A4A0-2668-AAF9-AC31-A68EB8E78D7C}"/>
                </a:ext>
              </a:extLst>
            </p:cNvPr>
            <p:cNvSpPr/>
            <p:nvPr/>
          </p:nvSpPr>
          <p:spPr>
            <a:xfrm>
              <a:off x="9350488" y="9940447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2" name="object 27">
              <a:extLst>
                <a:ext uri="{FF2B5EF4-FFF2-40B4-BE49-F238E27FC236}">
                  <a16:creationId xmlns:a16="http://schemas.microsoft.com/office/drawing/2014/main" id="{65E98E8E-B93B-DA86-6C65-F43B97AC4522}"/>
                </a:ext>
              </a:extLst>
            </p:cNvPr>
            <p:cNvSpPr/>
            <p:nvPr/>
          </p:nvSpPr>
          <p:spPr>
            <a:xfrm>
              <a:off x="9350488" y="9532174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3" name="object 28">
              <a:extLst>
                <a:ext uri="{FF2B5EF4-FFF2-40B4-BE49-F238E27FC236}">
                  <a16:creationId xmlns:a16="http://schemas.microsoft.com/office/drawing/2014/main" id="{2456A432-FE0D-D537-F662-39B4D3F355E7}"/>
                </a:ext>
              </a:extLst>
            </p:cNvPr>
            <p:cNvSpPr/>
            <p:nvPr/>
          </p:nvSpPr>
          <p:spPr>
            <a:xfrm>
              <a:off x="9350488" y="9123880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4" name="object 29">
              <a:extLst>
                <a:ext uri="{FF2B5EF4-FFF2-40B4-BE49-F238E27FC236}">
                  <a16:creationId xmlns:a16="http://schemas.microsoft.com/office/drawing/2014/main" id="{E3EA6FD7-5BB0-64C4-A501-A46A8FFDE8B1}"/>
                </a:ext>
              </a:extLst>
            </p:cNvPr>
            <p:cNvSpPr/>
            <p:nvPr/>
          </p:nvSpPr>
          <p:spPr>
            <a:xfrm>
              <a:off x="9350488" y="8715604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5" name="object 30">
              <a:extLst>
                <a:ext uri="{FF2B5EF4-FFF2-40B4-BE49-F238E27FC236}">
                  <a16:creationId xmlns:a16="http://schemas.microsoft.com/office/drawing/2014/main" id="{AE25D49C-FF45-7769-FFEA-66E4BCB26E59}"/>
                </a:ext>
              </a:extLst>
            </p:cNvPr>
            <p:cNvSpPr/>
            <p:nvPr/>
          </p:nvSpPr>
          <p:spPr>
            <a:xfrm>
              <a:off x="9350488" y="8311773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6" name="object 31">
              <a:extLst>
                <a:ext uri="{FF2B5EF4-FFF2-40B4-BE49-F238E27FC236}">
                  <a16:creationId xmlns:a16="http://schemas.microsoft.com/office/drawing/2014/main" id="{B28CB6D4-477F-3D44-6D6C-9BE4D6CE088E}"/>
                </a:ext>
              </a:extLst>
            </p:cNvPr>
            <p:cNvSpPr/>
            <p:nvPr/>
          </p:nvSpPr>
          <p:spPr>
            <a:xfrm>
              <a:off x="9350488" y="7901012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7" name="object 32">
              <a:extLst>
                <a:ext uri="{FF2B5EF4-FFF2-40B4-BE49-F238E27FC236}">
                  <a16:creationId xmlns:a16="http://schemas.microsoft.com/office/drawing/2014/main" id="{88BF8C3E-D75C-BF9E-4C8A-F93BA722DFE0}"/>
                </a:ext>
              </a:extLst>
            </p:cNvPr>
            <p:cNvSpPr/>
            <p:nvPr/>
          </p:nvSpPr>
          <p:spPr>
            <a:xfrm>
              <a:off x="15592579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8" name="object 33">
              <a:extLst>
                <a:ext uri="{FF2B5EF4-FFF2-40B4-BE49-F238E27FC236}">
                  <a16:creationId xmlns:a16="http://schemas.microsoft.com/office/drawing/2014/main" id="{8C0B6363-6FE4-A467-3867-23445A6560C7}"/>
                </a:ext>
              </a:extLst>
            </p:cNvPr>
            <p:cNvSpPr/>
            <p:nvPr/>
          </p:nvSpPr>
          <p:spPr>
            <a:xfrm>
              <a:off x="14976458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9" name="object 34">
              <a:extLst>
                <a:ext uri="{FF2B5EF4-FFF2-40B4-BE49-F238E27FC236}">
                  <a16:creationId xmlns:a16="http://schemas.microsoft.com/office/drawing/2014/main" id="{8C21A95D-4BD3-E21B-0996-F29DCCB7C8C6}"/>
                </a:ext>
              </a:extLst>
            </p:cNvPr>
            <p:cNvSpPr/>
            <p:nvPr/>
          </p:nvSpPr>
          <p:spPr>
            <a:xfrm>
              <a:off x="14357364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0" name="object 35">
              <a:extLst>
                <a:ext uri="{FF2B5EF4-FFF2-40B4-BE49-F238E27FC236}">
                  <a16:creationId xmlns:a16="http://schemas.microsoft.com/office/drawing/2014/main" id="{677072E6-0DDC-60F5-F945-FA247897DDBE}"/>
                </a:ext>
              </a:extLst>
            </p:cNvPr>
            <p:cNvSpPr/>
            <p:nvPr/>
          </p:nvSpPr>
          <p:spPr>
            <a:xfrm>
              <a:off x="13741225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1" name="object 36">
              <a:extLst>
                <a:ext uri="{FF2B5EF4-FFF2-40B4-BE49-F238E27FC236}">
                  <a16:creationId xmlns:a16="http://schemas.microsoft.com/office/drawing/2014/main" id="{4968D541-93C9-787B-7962-B4BCB8750B93}"/>
                </a:ext>
              </a:extLst>
            </p:cNvPr>
            <p:cNvSpPr/>
            <p:nvPr/>
          </p:nvSpPr>
          <p:spPr>
            <a:xfrm>
              <a:off x="13122154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2" name="object 37">
              <a:extLst>
                <a:ext uri="{FF2B5EF4-FFF2-40B4-BE49-F238E27FC236}">
                  <a16:creationId xmlns:a16="http://schemas.microsoft.com/office/drawing/2014/main" id="{28462F07-9E0C-86E7-8B9A-A624D1F98415}"/>
                </a:ext>
              </a:extLst>
            </p:cNvPr>
            <p:cNvSpPr/>
            <p:nvPr/>
          </p:nvSpPr>
          <p:spPr>
            <a:xfrm>
              <a:off x="12506015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3" name="object 38">
              <a:extLst>
                <a:ext uri="{FF2B5EF4-FFF2-40B4-BE49-F238E27FC236}">
                  <a16:creationId xmlns:a16="http://schemas.microsoft.com/office/drawing/2014/main" id="{9FE4E869-FD2A-3F02-4389-F2D753D002E7}"/>
                </a:ext>
              </a:extLst>
            </p:cNvPr>
            <p:cNvSpPr/>
            <p:nvPr/>
          </p:nvSpPr>
          <p:spPr>
            <a:xfrm>
              <a:off x="11886927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4" name="object 39">
              <a:extLst>
                <a:ext uri="{FF2B5EF4-FFF2-40B4-BE49-F238E27FC236}">
                  <a16:creationId xmlns:a16="http://schemas.microsoft.com/office/drawing/2014/main" id="{6009216E-EF6F-793E-8B77-9D732E6AC526}"/>
                </a:ext>
              </a:extLst>
            </p:cNvPr>
            <p:cNvSpPr/>
            <p:nvPr/>
          </p:nvSpPr>
          <p:spPr>
            <a:xfrm>
              <a:off x="11270788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5" name="object 40">
              <a:extLst>
                <a:ext uri="{FF2B5EF4-FFF2-40B4-BE49-F238E27FC236}">
                  <a16:creationId xmlns:a16="http://schemas.microsoft.com/office/drawing/2014/main" id="{571A60EB-EDA7-A93E-9772-B30DD60C356B}"/>
                </a:ext>
              </a:extLst>
            </p:cNvPr>
            <p:cNvSpPr/>
            <p:nvPr/>
          </p:nvSpPr>
          <p:spPr>
            <a:xfrm>
              <a:off x="10651711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6" name="object 41">
              <a:extLst>
                <a:ext uri="{FF2B5EF4-FFF2-40B4-BE49-F238E27FC236}">
                  <a16:creationId xmlns:a16="http://schemas.microsoft.com/office/drawing/2014/main" id="{E82B0100-EEAB-5A02-3226-D4C6063C2125}"/>
                </a:ext>
              </a:extLst>
            </p:cNvPr>
            <p:cNvSpPr/>
            <p:nvPr/>
          </p:nvSpPr>
          <p:spPr>
            <a:xfrm>
              <a:off x="10035593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7" name="object 285">
              <a:extLst>
                <a:ext uri="{FF2B5EF4-FFF2-40B4-BE49-F238E27FC236}">
                  <a16:creationId xmlns:a16="http://schemas.microsoft.com/office/drawing/2014/main" id="{DD760B12-0F24-3C50-CFC5-D54D56883C16}"/>
                </a:ext>
              </a:extLst>
            </p:cNvPr>
            <p:cNvSpPr txBox="1"/>
            <p:nvPr/>
          </p:nvSpPr>
          <p:spPr>
            <a:xfrm>
              <a:off x="9140101" y="10242397"/>
              <a:ext cx="122751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88" name="object 286">
              <a:extLst>
                <a:ext uri="{FF2B5EF4-FFF2-40B4-BE49-F238E27FC236}">
                  <a16:creationId xmlns:a16="http://schemas.microsoft.com/office/drawing/2014/main" id="{6C3A1052-1096-2A80-9FA8-696E4E3AE044}"/>
                </a:ext>
              </a:extLst>
            </p:cNvPr>
            <p:cNvSpPr txBox="1"/>
            <p:nvPr/>
          </p:nvSpPr>
          <p:spPr>
            <a:xfrm>
              <a:off x="8999449" y="9836400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100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89" name="object 287">
              <a:extLst>
                <a:ext uri="{FF2B5EF4-FFF2-40B4-BE49-F238E27FC236}">
                  <a16:creationId xmlns:a16="http://schemas.microsoft.com/office/drawing/2014/main" id="{1EE1EEFC-1073-35EA-D559-8860ACADC771}"/>
                </a:ext>
              </a:extLst>
            </p:cNvPr>
            <p:cNvSpPr txBox="1"/>
            <p:nvPr/>
          </p:nvSpPr>
          <p:spPr>
            <a:xfrm>
              <a:off x="8999449" y="9430405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200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0" name="object 288">
              <a:extLst>
                <a:ext uri="{FF2B5EF4-FFF2-40B4-BE49-F238E27FC236}">
                  <a16:creationId xmlns:a16="http://schemas.microsoft.com/office/drawing/2014/main" id="{DB0E0915-950F-A197-3E58-8738199574EE}"/>
                </a:ext>
              </a:extLst>
            </p:cNvPr>
            <p:cNvSpPr txBox="1"/>
            <p:nvPr/>
          </p:nvSpPr>
          <p:spPr>
            <a:xfrm>
              <a:off x="8999449" y="9024410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 dirty="0">
                  <a:latin typeface="Arial Narrow" panose="020B0606020202030204" pitchFamily="34" charset="0"/>
                  <a:cs typeface="Calibri"/>
                </a:rPr>
                <a:t>300</a:t>
              </a:r>
              <a:endParaRPr sz="1733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1" name="object 289">
              <a:extLst>
                <a:ext uri="{FF2B5EF4-FFF2-40B4-BE49-F238E27FC236}">
                  <a16:creationId xmlns:a16="http://schemas.microsoft.com/office/drawing/2014/main" id="{B3918EB5-68A2-71BC-3124-328F181FC4D5}"/>
                </a:ext>
              </a:extLst>
            </p:cNvPr>
            <p:cNvSpPr txBox="1"/>
            <p:nvPr/>
          </p:nvSpPr>
          <p:spPr>
            <a:xfrm>
              <a:off x="8999449" y="8618414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 dirty="0">
                  <a:latin typeface="Arial Narrow" panose="020B0606020202030204" pitchFamily="34" charset="0"/>
                  <a:cs typeface="Calibri"/>
                </a:rPr>
                <a:t>400</a:t>
              </a:r>
              <a:endParaRPr sz="1733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2" name="object 290">
              <a:extLst>
                <a:ext uri="{FF2B5EF4-FFF2-40B4-BE49-F238E27FC236}">
                  <a16:creationId xmlns:a16="http://schemas.microsoft.com/office/drawing/2014/main" id="{11D9693C-5D1B-2110-AF90-46D9FFFE858B}"/>
                </a:ext>
              </a:extLst>
            </p:cNvPr>
            <p:cNvSpPr txBox="1"/>
            <p:nvPr/>
          </p:nvSpPr>
          <p:spPr>
            <a:xfrm>
              <a:off x="8999449" y="8212418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500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3" name="object 291">
              <a:extLst>
                <a:ext uri="{FF2B5EF4-FFF2-40B4-BE49-F238E27FC236}">
                  <a16:creationId xmlns:a16="http://schemas.microsoft.com/office/drawing/2014/main" id="{7063EFD8-3986-BE4E-B32D-CA313763444C}"/>
                </a:ext>
              </a:extLst>
            </p:cNvPr>
            <p:cNvSpPr txBox="1"/>
            <p:nvPr/>
          </p:nvSpPr>
          <p:spPr>
            <a:xfrm>
              <a:off x="8999449" y="7806421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 dirty="0">
                  <a:latin typeface="Arial Narrow" panose="020B0606020202030204" pitchFamily="34" charset="0"/>
                  <a:cs typeface="Calibri"/>
                </a:rPr>
                <a:t>600</a:t>
              </a:r>
              <a:endParaRPr sz="1733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4" name="object 292">
              <a:extLst>
                <a:ext uri="{FF2B5EF4-FFF2-40B4-BE49-F238E27FC236}">
                  <a16:creationId xmlns:a16="http://schemas.microsoft.com/office/drawing/2014/main" id="{E59BA8E6-F0B0-AE8E-C2FA-28C74AE382F4}"/>
                </a:ext>
              </a:extLst>
            </p:cNvPr>
            <p:cNvSpPr txBox="1"/>
            <p:nvPr/>
          </p:nvSpPr>
          <p:spPr>
            <a:xfrm>
              <a:off x="13580853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28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5" name="object 293">
              <a:extLst>
                <a:ext uri="{FF2B5EF4-FFF2-40B4-BE49-F238E27FC236}">
                  <a16:creationId xmlns:a16="http://schemas.microsoft.com/office/drawing/2014/main" id="{8D5B0CAB-4ECB-473C-DF8F-FA9917ACF8BE}"/>
                </a:ext>
              </a:extLst>
            </p:cNvPr>
            <p:cNvSpPr txBox="1"/>
            <p:nvPr/>
          </p:nvSpPr>
          <p:spPr>
            <a:xfrm>
              <a:off x="14197767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32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6" name="object 296">
              <a:extLst>
                <a:ext uri="{FF2B5EF4-FFF2-40B4-BE49-F238E27FC236}">
                  <a16:creationId xmlns:a16="http://schemas.microsoft.com/office/drawing/2014/main" id="{BC07DCEC-91EC-8ABC-9BF6-8A375DC602D2}"/>
                </a:ext>
              </a:extLst>
            </p:cNvPr>
            <p:cNvSpPr txBox="1"/>
            <p:nvPr/>
          </p:nvSpPr>
          <p:spPr>
            <a:xfrm>
              <a:off x="9261383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sz="1733" spc="-7" dirty="0">
                  <a:latin typeface="Arial Narrow" panose="020B0606020202030204" pitchFamily="34" charset="0"/>
                  <a:cs typeface="Calibri"/>
                </a:rPr>
                <a:t>0</a:t>
              </a:r>
              <a:endParaRPr sz="1733" dirty="0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297" name="object 296">
              <a:extLst>
                <a:ext uri="{FF2B5EF4-FFF2-40B4-BE49-F238E27FC236}">
                  <a16:creationId xmlns:a16="http://schemas.microsoft.com/office/drawing/2014/main" id="{A3D1644B-24F8-4A7A-BF42-D6D3ED49FA34}"/>
                </a:ext>
              </a:extLst>
            </p:cNvPr>
            <p:cNvSpPr txBox="1"/>
            <p:nvPr/>
          </p:nvSpPr>
          <p:spPr>
            <a:xfrm>
              <a:off x="9878450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4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298" name="object 296">
              <a:extLst>
                <a:ext uri="{FF2B5EF4-FFF2-40B4-BE49-F238E27FC236}">
                  <a16:creationId xmlns:a16="http://schemas.microsoft.com/office/drawing/2014/main" id="{4D48BC07-069B-9E79-0694-E2C24887C037}"/>
                </a:ext>
              </a:extLst>
            </p:cNvPr>
            <p:cNvSpPr txBox="1"/>
            <p:nvPr/>
          </p:nvSpPr>
          <p:spPr>
            <a:xfrm>
              <a:off x="10495517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8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299" name="object 296">
              <a:extLst>
                <a:ext uri="{FF2B5EF4-FFF2-40B4-BE49-F238E27FC236}">
                  <a16:creationId xmlns:a16="http://schemas.microsoft.com/office/drawing/2014/main" id="{91D48F35-DB1E-122B-E887-CFE9606AF10F}"/>
                </a:ext>
              </a:extLst>
            </p:cNvPr>
            <p:cNvSpPr txBox="1"/>
            <p:nvPr/>
          </p:nvSpPr>
          <p:spPr>
            <a:xfrm>
              <a:off x="11112584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12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0" name="object 296">
              <a:extLst>
                <a:ext uri="{FF2B5EF4-FFF2-40B4-BE49-F238E27FC236}">
                  <a16:creationId xmlns:a16="http://schemas.microsoft.com/office/drawing/2014/main" id="{53823D2C-AD7D-DBCD-7A95-A3FF1DF71EDB}"/>
                </a:ext>
              </a:extLst>
            </p:cNvPr>
            <p:cNvSpPr txBox="1"/>
            <p:nvPr/>
          </p:nvSpPr>
          <p:spPr>
            <a:xfrm>
              <a:off x="11729651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16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1" name="object 296">
              <a:extLst>
                <a:ext uri="{FF2B5EF4-FFF2-40B4-BE49-F238E27FC236}">
                  <a16:creationId xmlns:a16="http://schemas.microsoft.com/office/drawing/2014/main" id="{D8F3EE0A-9CA0-F0CE-5BD6-68264A694FC5}"/>
                </a:ext>
              </a:extLst>
            </p:cNvPr>
            <p:cNvSpPr txBox="1"/>
            <p:nvPr/>
          </p:nvSpPr>
          <p:spPr>
            <a:xfrm>
              <a:off x="12346718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 dirty="0">
                  <a:latin typeface="Arial Narrow" panose="020B0606020202030204" pitchFamily="34" charset="0"/>
                  <a:cs typeface="Calibri"/>
                </a:rPr>
                <a:t>20</a:t>
              </a:r>
              <a:endParaRPr sz="1733" dirty="0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2" name="object 296">
              <a:extLst>
                <a:ext uri="{FF2B5EF4-FFF2-40B4-BE49-F238E27FC236}">
                  <a16:creationId xmlns:a16="http://schemas.microsoft.com/office/drawing/2014/main" id="{8B2FE026-42D6-F9EB-AF40-48A5BA7F9F70}"/>
                </a:ext>
              </a:extLst>
            </p:cNvPr>
            <p:cNvSpPr txBox="1"/>
            <p:nvPr/>
          </p:nvSpPr>
          <p:spPr>
            <a:xfrm>
              <a:off x="12963785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24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3" name="object 293">
              <a:extLst>
                <a:ext uri="{FF2B5EF4-FFF2-40B4-BE49-F238E27FC236}">
                  <a16:creationId xmlns:a16="http://schemas.microsoft.com/office/drawing/2014/main" id="{B8A32717-57B5-4E86-3477-6815460512E8}"/>
                </a:ext>
              </a:extLst>
            </p:cNvPr>
            <p:cNvSpPr txBox="1"/>
            <p:nvPr/>
          </p:nvSpPr>
          <p:spPr>
            <a:xfrm>
              <a:off x="14814568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3</a:t>
              </a: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6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304" name="object 293">
              <a:extLst>
                <a:ext uri="{FF2B5EF4-FFF2-40B4-BE49-F238E27FC236}">
                  <a16:creationId xmlns:a16="http://schemas.microsoft.com/office/drawing/2014/main" id="{68B483A9-CD71-81E1-A7A5-494E87420C9A}"/>
                </a:ext>
              </a:extLst>
            </p:cNvPr>
            <p:cNvSpPr txBox="1"/>
            <p:nvPr/>
          </p:nvSpPr>
          <p:spPr>
            <a:xfrm>
              <a:off x="15436814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40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0D6D1B47-BCB4-80D3-ED93-41615B7E724D}"/>
              </a:ext>
            </a:extLst>
          </p:cNvPr>
          <p:cNvGrpSpPr/>
          <p:nvPr/>
        </p:nvGrpSpPr>
        <p:grpSpPr>
          <a:xfrm>
            <a:off x="8293154" y="1845659"/>
            <a:ext cx="284212" cy="118376"/>
            <a:chOff x="13688521" y="7403873"/>
            <a:chExt cx="228600" cy="95213"/>
          </a:xfrm>
        </p:grpSpPr>
        <p:sp>
          <p:nvSpPr>
            <p:cNvPr id="306" name="object 193">
              <a:extLst>
                <a:ext uri="{FF2B5EF4-FFF2-40B4-BE49-F238E27FC236}">
                  <a16:creationId xmlns:a16="http://schemas.microsoft.com/office/drawing/2014/main" id="{4CA37855-07A0-A83B-91F7-15C3A93C8FE2}"/>
                </a:ext>
              </a:extLst>
            </p:cNvPr>
            <p:cNvSpPr/>
            <p:nvPr/>
          </p:nvSpPr>
          <p:spPr>
            <a:xfrm flipH="1">
              <a:off x="13755215" y="7403873"/>
              <a:ext cx="95213" cy="95213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6" y="0"/>
                  </a:moveTo>
                  <a:lnTo>
                    <a:pt x="0" y="58324"/>
                  </a:lnTo>
                  <a:lnTo>
                    <a:pt x="58321" y="58324"/>
                  </a:lnTo>
                  <a:lnTo>
                    <a:pt x="29166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B6958F4A-ABBD-0CB8-522B-289CDE0DF7A9}"/>
                </a:ext>
              </a:extLst>
            </p:cNvPr>
            <p:cNvCxnSpPr/>
            <p:nvPr/>
          </p:nvCxnSpPr>
          <p:spPr>
            <a:xfrm>
              <a:off x="13688521" y="7462839"/>
              <a:ext cx="228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34B535C-24A3-C6D6-A5BC-2C6EEFA541E4}"/>
              </a:ext>
            </a:extLst>
          </p:cNvPr>
          <p:cNvGrpSpPr/>
          <p:nvPr/>
        </p:nvGrpSpPr>
        <p:grpSpPr>
          <a:xfrm>
            <a:off x="8293154" y="2127247"/>
            <a:ext cx="284212" cy="118376"/>
            <a:chOff x="13688521" y="7588000"/>
            <a:chExt cx="228600" cy="95213"/>
          </a:xfrm>
        </p:grpSpPr>
        <p:sp>
          <p:nvSpPr>
            <p:cNvPr id="309" name="object 208">
              <a:extLst>
                <a:ext uri="{FF2B5EF4-FFF2-40B4-BE49-F238E27FC236}">
                  <a16:creationId xmlns:a16="http://schemas.microsoft.com/office/drawing/2014/main" id="{195991F1-927C-149F-D89D-8301B3E7BB13}"/>
                </a:ext>
              </a:extLst>
            </p:cNvPr>
            <p:cNvSpPr/>
            <p:nvPr/>
          </p:nvSpPr>
          <p:spPr>
            <a:xfrm flipH="1">
              <a:off x="13755215" y="7588000"/>
              <a:ext cx="95213" cy="95213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5A6B1B71-C54A-2F56-6F9F-D3832C1047CA}"/>
                </a:ext>
              </a:extLst>
            </p:cNvPr>
            <p:cNvCxnSpPr/>
            <p:nvPr/>
          </p:nvCxnSpPr>
          <p:spPr>
            <a:xfrm>
              <a:off x="13688521" y="7635474"/>
              <a:ext cx="228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CA6C252D-DB90-F5FC-3CE7-B18922985879}"/>
              </a:ext>
            </a:extLst>
          </p:cNvPr>
          <p:cNvGrpSpPr/>
          <p:nvPr/>
        </p:nvGrpSpPr>
        <p:grpSpPr>
          <a:xfrm>
            <a:off x="8293154" y="2638089"/>
            <a:ext cx="284212" cy="127177"/>
            <a:chOff x="13688521" y="8030272"/>
            <a:chExt cx="228600" cy="102292"/>
          </a:xfrm>
        </p:grpSpPr>
        <p:sp>
          <p:nvSpPr>
            <p:cNvPr id="312" name="object 245">
              <a:extLst>
                <a:ext uri="{FF2B5EF4-FFF2-40B4-BE49-F238E27FC236}">
                  <a16:creationId xmlns:a16="http://schemas.microsoft.com/office/drawing/2014/main" id="{6335628D-8F8B-30D2-FA2A-52CD8B480F06}"/>
                </a:ext>
              </a:extLst>
            </p:cNvPr>
            <p:cNvSpPr/>
            <p:nvPr/>
          </p:nvSpPr>
          <p:spPr>
            <a:xfrm>
              <a:off x="13751675" y="8030272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0F2E2B07-125F-1EC5-EE3B-869A9AFEB2CA}"/>
                </a:ext>
              </a:extLst>
            </p:cNvPr>
            <p:cNvCxnSpPr/>
            <p:nvPr/>
          </p:nvCxnSpPr>
          <p:spPr>
            <a:xfrm>
              <a:off x="13688521" y="8079329"/>
              <a:ext cx="2286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8BAA2DB1-0CC1-A44E-0325-4905386DA980}"/>
              </a:ext>
            </a:extLst>
          </p:cNvPr>
          <p:cNvGrpSpPr/>
          <p:nvPr/>
        </p:nvGrpSpPr>
        <p:grpSpPr>
          <a:xfrm>
            <a:off x="8293154" y="3195148"/>
            <a:ext cx="284212" cy="88784"/>
            <a:chOff x="14483351" y="8782092"/>
            <a:chExt cx="228600" cy="71411"/>
          </a:xfrm>
        </p:grpSpPr>
        <p:sp>
          <p:nvSpPr>
            <p:cNvPr id="315" name="object 277">
              <a:extLst>
                <a:ext uri="{FF2B5EF4-FFF2-40B4-BE49-F238E27FC236}">
                  <a16:creationId xmlns:a16="http://schemas.microsoft.com/office/drawing/2014/main" id="{44672C38-69D6-9163-2C14-F48D3356263C}"/>
                </a:ext>
              </a:extLst>
            </p:cNvPr>
            <p:cNvSpPr/>
            <p:nvPr/>
          </p:nvSpPr>
          <p:spPr>
            <a:xfrm flipH="1">
              <a:off x="14554854" y="8782092"/>
              <a:ext cx="89005" cy="71411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4" y="0"/>
                  </a:moveTo>
                  <a:lnTo>
                    <a:pt x="658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8" y="43249"/>
                  </a:lnTo>
                  <a:lnTo>
                    <a:pt x="21539" y="35418"/>
                  </a:lnTo>
                  <a:lnTo>
                    <a:pt x="23509" y="32405"/>
                  </a:lnTo>
                  <a:lnTo>
                    <a:pt x="25099" y="30159"/>
                  </a:lnTo>
                  <a:lnTo>
                    <a:pt x="26413" y="27655"/>
                  </a:lnTo>
                  <a:lnTo>
                    <a:pt x="41219" y="27655"/>
                  </a:lnTo>
                  <a:lnTo>
                    <a:pt x="35682" y="21111"/>
                  </a:lnTo>
                  <a:lnTo>
                    <a:pt x="40768" y="15078"/>
                  </a:lnTo>
                  <a:lnTo>
                    <a:pt x="27345" y="15078"/>
                  </a:lnTo>
                  <a:lnTo>
                    <a:pt x="25849" y="12640"/>
                  </a:lnTo>
                  <a:lnTo>
                    <a:pt x="24444" y="10522"/>
                  </a:lnTo>
                  <a:lnTo>
                    <a:pt x="22571" y="7891"/>
                  </a:lnTo>
                  <a:lnTo>
                    <a:pt x="17044" y="0"/>
                  </a:lnTo>
                  <a:close/>
                </a:path>
                <a:path w="54609" h="43814">
                  <a:moveTo>
                    <a:pt x="41219" y="27655"/>
                  </a:moveTo>
                  <a:lnTo>
                    <a:pt x="26599" y="27655"/>
                  </a:lnTo>
                  <a:lnTo>
                    <a:pt x="28377" y="30159"/>
                  </a:lnTo>
                  <a:lnTo>
                    <a:pt x="29873" y="32405"/>
                  </a:lnTo>
                  <a:lnTo>
                    <a:pt x="32216" y="35418"/>
                  </a:lnTo>
                  <a:lnTo>
                    <a:pt x="37931" y="43249"/>
                  </a:lnTo>
                  <a:lnTo>
                    <a:pt x="54415" y="43249"/>
                  </a:lnTo>
                  <a:lnTo>
                    <a:pt x="41219" y="27655"/>
                  </a:lnTo>
                  <a:close/>
                </a:path>
                <a:path w="54609" h="43814">
                  <a:moveTo>
                    <a:pt x="53477" y="0"/>
                  </a:moveTo>
                  <a:lnTo>
                    <a:pt x="37179" y="0"/>
                  </a:lnTo>
                  <a:lnTo>
                    <a:pt x="31843" y="7891"/>
                  </a:lnTo>
                  <a:lnTo>
                    <a:pt x="29033" y="12319"/>
                  </a:lnTo>
                  <a:lnTo>
                    <a:pt x="27533" y="15078"/>
                  </a:lnTo>
                  <a:lnTo>
                    <a:pt x="40768" y="15078"/>
                  </a:lnTo>
                  <a:lnTo>
                    <a:pt x="53477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73E761C-4D72-2E61-EE8E-511FF88E5F84}"/>
                </a:ext>
              </a:extLst>
            </p:cNvPr>
            <p:cNvCxnSpPr/>
            <p:nvPr/>
          </p:nvCxnSpPr>
          <p:spPr>
            <a:xfrm>
              <a:off x="14483351" y="8817325"/>
              <a:ext cx="228600" cy="0"/>
            </a:xfrm>
            <a:prstGeom prst="line">
              <a:avLst/>
            </a:prstGeom>
            <a:ln w="12700">
              <a:solidFill>
                <a:srgbClr val="2B8F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C7329C2F-758C-929D-AFE2-2D1FEA1612CA}"/>
              </a:ext>
            </a:extLst>
          </p:cNvPr>
          <p:cNvGrpSpPr/>
          <p:nvPr/>
        </p:nvGrpSpPr>
        <p:grpSpPr>
          <a:xfrm>
            <a:off x="8293154" y="2919616"/>
            <a:ext cx="284212" cy="118376"/>
            <a:chOff x="14483351" y="8560474"/>
            <a:chExt cx="228600" cy="95213"/>
          </a:xfrm>
        </p:grpSpPr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ACDCA683-A8E9-CB23-D13F-C0BF8056B021}"/>
                </a:ext>
              </a:extLst>
            </p:cNvPr>
            <p:cNvCxnSpPr/>
            <p:nvPr/>
          </p:nvCxnSpPr>
          <p:spPr>
            <a:xfrm>
              <a:off x="14483351" y="8599037"/>
              <a:ext cx="228600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bject 185">
              <a:extLst>
                <a:ext uri="{FF2B5EF4-FFF2-40B4-BE49-F238E27FC236}">
                  <a16:creationId xmlns:a16="http://schemas.microsoft.com/office/drawing/2014/main" id="{B9919046-8429-6FF8-2140-4384CF7ECAC0}"/>
                </a:ext>
              </a:extLst>
            </p:cNvPr>
            <p:cNvSpPr/>
            <p:nvPr/>
          </p:nvSpPr>
          <p:spPr>
            <a:xfrm flipH="1">
              <a:off x="14555775" y="8560474"/>
              <a:ext cx="95213" cy="95213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6" y="58330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6043B32A-D54F-FF49-5F78-8010E15F978D}"/>
              </a:ext>
            </a:extLst>
          </p:cNvPr>
          <p:cNvGrpSpPr/>
          <p:nvPr/>
        </p:nvGrpSpPr>
        <p:grpSpPr>
          <a:xfrm>
            <a:off x="8293154" y="2383679"/>
            <a:ext cx="284212" cy="113685"/>
            <a:chOff x="14483351" y="8137006"/>
            <a:chExt cx="228600" cy="91440"/>
          </a:xfrm>
          <a:solidFill>
            <a:schemeClr val="accent4"/>
          </a:solidFill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92D7C1F-8EDA-C77C-7AD0-7B441C1AC7D8}"/>
                </a:ext>
              </a:extLst>
            </p:cNvPr>
            <p:cNvCxnSpPr/>
            <p:nvPr/>
          </p:nvCxnSpPr>
          <p:spPr>
            <a:xfrm>
              <a:off x="14483351" y="8182726"/>
              <a:ext cx="228600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9D3C92C3-C0D1-01F9-5B83-188BAACE5E46}"/>
                </a:ext>
              </a:extLst>
            </p:cNvPr>
            <p:cNvSpPr/>
            <p:nvPr/>
          </p:nvSpPr>
          <p:spPr>
            <a:xfrm>
              <a:off x="14557464" y="8137006"/>
              <a:ext cx="91440" cy="91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C05DF92D-432E-4271-BEE2-EA282F2BB085}"/>
              </a:ext>
            </a:extLst>
          </p:cNvPr>
          <p:cNvGrpSpPr/>
          <p:nvPr/>
        </p:nvGrpSpPr>
        <p:grpSpPr>
          <a:xfrm>
            <a:off x="1928540" y="4110206"/>
            <a:ext cx="7808021" cy="1060897"/>
            <a:chOff x="9364111" y="8624361"/>
            <a:chExt cx="6280214" cy="853310"/>
          </a:xfrm>
          <a:solidFill>
            <a:schemeClr val="accent6"/>
          </a:solidFill>
        </p:grpSpPr>
        <p:sp>
          <p:nvSpPr>
            <p:cNvPr id="324" name="object 249">
              <a:extLst>
                <a:ext uri="{FF2B5EF4-FFF2-40B4-BE49-F238E27FC236}">
                  <a16:creationId xmlns:a16="http://schemas.microsoft.com/office/drawing/2014/main" id="{F6AC328E-08A1-02AC-7B97-3EEEB1A7DC19}"/>
                </a:ext>
              </a:extLst>
            </p:cNvPr>
            <p:cNvSpPr/>
            <p:nvPr/>
          </p:nvSpPr>
          <p:spPr>
            <a:xfrm>
              <a:off x="9364111" y="8624361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1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6" y="35418"/>
                  </a:lnTo>
                  <a:lnTo>
                    <a:pt x="23506" y="32405"/>
                  </a:lnTo>
                  <a:lnTo>
                    <a:pt x="25096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5" y="15078"/>
                  </a:lnTo>
                  <a:lnTo>
                    <a:pt x="27345" y="15078"/>
                  </a:lnTo>
                  <a:lnTo>
                    <a:pt x="25846" y="12640"/>
                  </a:lnTo>
                  <a:lnTo>
                    <a:pt x="24444" y="10522"/>
                  </a:lnTo>
                  <a:lnTo>
                    <a:pt x="22571" y="7891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1"/>
                  </a:lnTo>
                  <a:lnTo>
                    <a:pt x="29030" y="12319"/>
                  </a:lnTo>
                  <a:lnTo>
                    <a:pt x="27530" y="15078"/>
                  </a:lnTo>
                  <a:lnTo>
                    <a:pt x="40765" y="1507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5" name="object 253">
              <a:extLst>
                <a:ext uri="{FF2B5EF4-FFF2-40B4-BE49-F238E27FC236}">
                  <a16:creationId xmlns:a16="http://schemas.microsoft.com/office/drawing/2014/main" id="{48F84127-BB6B-6775-8412-6AC995810F28}"/>
                </a:ext>
              </a:extLst>
            </p:cNvPr>
            <p:cNvSpPr/>
            <p:nvPr/>
          </p:nvSpPr>
          <p:spPr>
            <a:xfrm>
              <a:off x="9522656" y="9192061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4" y="0"/>
                  </a:moveTo>
                  <a:lnTo>
                    <a:pt x="658" y="0"/>
                  </a:lnTo>
                  <a:lnTo>
                    <a:pt x="18264" y="21369"/>
                  </a:lnTo>
                  <a:lnTo>
                    <a:pt x="0" y="43249"/>
                  </a:lnTo>
                  <a:lnTo>
                    <a:pt x="16298" y="43249"/>
                  </a:lnTo>
                  <a:lnTo>
                    <a:pt x="21539" y="35418"/>
                  </a:lnTo>
                  <a:lnTo>
                    <a:pt x="23509" y="32405"/>
                  </a:lnTo>
                  <a:lnTo>
                    <a:pt x="25099" y="30159"/>
                  </a:lnTo>
                  <a:lnTo>
                    <a:pt x="26413" y="27655"/>
                  </a:lnTo>
                  <a:lnTo>
                    <a:pt x="41219" y="27655"/>
                  </a:lnTo>
                  <a:lnTo>
                    <a:pt x="35682" y="21111"/>
                  </a:lnTo>
                  <a:lnTo>
                    <a:pt x="40768" y="15078"/>
                  </a:lnTo>
                  <a:lnTo>
                    <a:pt x="27348" y="15078"/>
                  </a:lnTo>
                  <a:lnTo>
                    <a:pt x="25849" y="12643"/>
                  </a:lnTo>
                  <a:lnTo>
                    <a:pt x="24447" y="10522"/>
                  </a:lnTo>
                  <a:lnTo>
                    <a:pt x="22571" y="7894"/>
                  </a:lnTo>
                  <a:lnTo>
                    <a:pt x="17044" y="0"/>
                  </a:lnTo>
                  <a:close/>
                </a:path>
                <a:path w="54610" h="43814">
                  <a:moveTo>
                    <a:pt x="41219" y="27655"/>
                  </a:moveTo>
                  <a:lnTo>
                    <a:pt x="26599" y="27655"/>
                  </a:lnTo>
                  <a:lnTo>
                    <a:pt x="28377" y="30159"/>
                  </a:lnTo>
                  <a:lnTo>
                    <a:pt x="29873" y="32405"/>
                  </a:lnTo>
                  <a:lnTo>
                    <a:pt x="32216" y="35418"/>
                  </a:lnTo>
                  <a:lnTo>
                    <a:pt x="37931" y="43249"/>
                  </a:lnTo>
                  <a:lnTo>
                    <a:pt x="54415" y="43249"/>
                  </a:lnTo>
                  <a:lnTo>
                    <a:pt x="41219" y="27655"/>
                  </a:lnTo>
                  <a:close/>
                </a:path>
                <a:path w="54610" h="43814">
                  <a:moveTo>
                    <a:pt x="53477" y="0"/>
                  </a:moveTo>
                  <a:lnTo>
                    <a:pt x="37179" y="0"/>
                  </a:lnTo>
                  <a:lnTo>
                    <a:pt x="31843" y="7894"/>
                  </a:lnTo>
                  <a:lnTo>
                    <a:pt x="29033" y="12322"/>
                  </a:lnTo>
                  <a:lnTo>
                    <a:pt x="27533" y="15078"/>
                  </a:lnTo>
                  <a:lnTo>
                    <a:pt x="40768" y="15078"/>
                  </a:lnTo>
                  <a:lnTo>
                    <a:pt x="53477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6" name="object 257">
              <a:extLst>
                <a:ext uri="{FF2B5EF4-FFF2-40B4-BE49-F238E27FC236}">
                  <a16:creationId xmlns:a16="http://schemas.microsoft.com/office/drawing/2014/main" id="{F6F7AC32-B4BA-A324-18FA-65FD63AFC438}"/>
                </a:ext>
              </a:extLst>
            </p:cNvPr>
            <p:cNvSpPr/>
            <p:nvPr/>
          </p:nvSpPr>
          <p:spPr>
            <a:xfrm>
              <a:off x="9980792" y="9355695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18"/>
                  </a:lnTo>
                  <a:lnTo>
                    <a:pt x="23506" y="32405"/>
                  </a:lnTo>
                  <a:lnTo>
                    <a:pt x="25099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2" y="15081"/>
                  </a:lnTo>
                  <a:lnTo>
                    <a:pt x="27345" y="15081"/>
                  </a:lnTo>
                  <a:lnTo>
                    <a:pt x="25846" y="12640"/>
                  </a:lnTo>
                  <a:lnTo>
                    <a:pt x="24444" y="10522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81"/>
                  </a:lnTo>
                  <a:lnTo>
                    <a:pt x="40762" y="15081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7" name="object 261">
              <a:extLst>
                <a:ext uri="{FF2B5EF4-FFF2-40B4-BE49-F238E27FC236}">
                  <a16:creationId xmlns:a16="http://schemas.microsoft.com/office/drawing/2014/main" id="{94C95423-8FF2-C736-F1F9-DA511F3D64DA}"/>
                </a:ext>
              </a:extLst>
            </p:cNvPr>
            <p:cNvSpPr/>
            <p:nvPr/>
          </p:nvSpPr>
          <p:spPr>
            <a:xfrm>
              <a:off x="10596932" y="9389444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4" y="21369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21"/>
                  </a:lnTo>
                  <a:lnTo>
                    <a:pt x="23506" y="32408"/>
                  </a:lnTo>
                  <a:lnTo>
                    <a:pt x="25099" y="30162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2" y="15081"/>
                  </a:lnTo>
                  <a:lnTo>
                    <a:pt x="27345" y="15081"/>
                  </a:lnTo>
                  <a:lnTo>
                    <a:pt x="25846" y="12643"/>
                  </a:lnTo>
                  <a:lnTo>
                    <a:pt x="24444" y="10525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62"/>
                  </a:lnTo>
                  <a:lnTo>
                    <a:pt x="29873" y="32408"/>
                  </a:lnTo>
                  <a:lnTo>
                    <a:pt x="32213" y="35421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81"/>
                  </a:lnTo>
                  <a:lnTo>
                    <a:pt x="40762" y="15081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8" name="object 265">
              <a:extLst>
                <a:ext uri="{FF2B5EF4-FFF2-40B4-BE49-F238E27FC236}">
                  <a16:creationId xmlns:a16="http://schemas.microsoft.com/office/drawing/2014/main" id="{B6B11662-3C36-9AC1-20E0-C905570E9C86}"/>
                </a:ext>
              </a:extLst>
            </p:cNvPr>
            <p:cNvSpPr/>
            <p:nvPr/>
          </p:nvSpPr>
          <p:spPr>
            <a:xfrm>
              <a:off x="11828165" y="9369259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21"/>
                  </a:lnTo>
                  <a:lnTo>
                    <a:pt x="23506" y="32405"/>
                  </a:lnTo>
                  <a:lnTo>
                    <a:pt x="25099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2" y="15081"/>
                  </a:lnTo>
                  <a:lnTo>
                    <a:pt x="27345" y="15081"/>
                  </a:lnTo>
                  <a:lnTo>
                    <a:pt x="25846" y="12640"/>
                  </a:lnTo>
                  <a:lnTo>
                    <a:pt x="24444" y="10525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21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81"/>
                  </a:lnTo>
                  <a:lnTo>
                    <a:pt x="40762" y="15081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9" name="object 269">
              <a:extLst>
                <a:ext uri="{FF2B5EF4-FFF2-40B4-BE49-F238E27FC236}">
                  <a16:creationId xmlns:a16="http://schemas.microsoft.com/office/drawing/2014/main" id="{35929CBB-0446-C73D-395C-0F7A6009B4F2}"/>
                </a:ext>
              </a:extLst>
            </p:cNvPr>
            <p:cNvSpPr/>
            <p:nvPr/>
          </p:nvSpPr>
          <p:spPr>
            <a:xfrm>
              <a:off x="13065334" y="9268219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4" y="0"/>
                  </a:moveTo>
                  <a:lnTo>
                    <a:pt x="655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18"/>
                  </a:lnTo>
                  <a:lnTo>
                    <a:pt x="23506" y="32405"/>
                  </a:lnTo>
                  <a:lnTo>
                    <a:pt x="25099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5" y="15078"/>
                  </a:lnTo>
                  <a:lnTo>
                    <a:pt x="27345" y="15078"/>
                  </a:lnTo>
                  <a:lnTo>
                    <a:pt x="25846" y="12643"/>
                  </a:lnTo>
                  <a:lnTo>
                    <a:pt x="24444" y="10522"/>
                  </a:lnTo>
                  <a:lnTo>
                    <a:pt x="22571" y="7894"/>
                  </a:lnTo>
                  <a:lnTo>
                    <a:pt x="17044" y="0"/>
                  </a:lnTo>
                  <a:close/>
                </a:path>
                <a:path w="54609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09" h="43814">
                  <a:moveTo>
                    <a:pt x="53474" y="0"/>
                  </a:moveTo>
                  <a:lnTo>
                    <a:pt x="37179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78"/>
                  </a:lnTo>
                  <a:lnTo>
                    <a:pt x="40765" y="1507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0" name="object 273">
              <a:extLst>
                <a:ext uri="{FF2B5EF4-FFF2-40B4-BE49-F238E27FC236}">
                  <a16:creationId xmlns:a16="http://schemas.microsoft.com/office/drawing/2014/main" id="{3C531230-3A60-86C9-598D-57E2D62A4426}"/>
                </a:ext>
              </a:extLst>
            </p:cNvPr>
            <p:cNvSpPr/>
            <p:nvPr/>
          </p:nvSpPr>
          <p:spPr>
            <a:xfrm>
              <a:off x="14302587" y="9224674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1" y="0"/>
                  </a:moveTo>
                  <a:lnTo>
                    <a:pt x="655" y="0"/>
                  </a:lnTo>
                  <a:lnTo>
                    <a:pt x="18261" y="21369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6" y="35418"/>
                  </a:lnTo>
                  <a:lnTo>
                    <a:pt x="23506" y="32405"/>
                  </a:lnTo>
                  <a:lnTo>
                    <a:pt x="25096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5" y="15078"/>
                  </a:lnTo>
                  <a:lnTo>
                    <a:pt x="27345" y="15078"/>
                  </a:lnTo>
                  <a:lnTo>
                    <a:pt x="25846" y="12643"/>
                  </a:lnTo>
                  <a:lnTo>
                    <a:pt x="24444" y="10522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09" h="43814">
                  <a:moveTo>
                    <a:pt x="41216" y="27655"/>
                  </a:moveTo>
                  <a:lnTo>
                    <a:pt x="26596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09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78"/>
                  </a:lnTo>
                  <a:lnTo>
                    <a:pt x="40765" y="1507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1" name="object 277">
              <a:extLst>
                <a:ext uri="{FF2B5EF4-FFF2-40B4-BE49-F238E27FC236}">
                  <a16:creationId xmlns:a16="http://schemas.microsoft.com/office/drawing/2014/main" id="{970D05AD-D7A7-800D-AC55-75C6CE11A2F1}"/>
                </a:ext>
              </a:extLst>
            </p:cNvPr>
            <p:cNvSpPr/>
            <p:nvPr/>
          </p:nvSpPr>
          <p:spPr>
            <a:xfrm>
              <a:off x="15534361" y="9269361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4" y="0"/>
                  </a:moveTo>
                  <a:lnTo>
                    <a:pt x="658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8" y="43249"/>
                  </a:lnTo>
                  <a:lnTo>
                    <a:pt x="21539" y="35418"/>
                  </a:lnTo>
                  <a:lnTo>
                    <a:pt x="23509" y="32405"/>
                  </a:lnTo>
                  <a:lnTo>
                    <a:pt x="25099" y="30159"/>
                  </a:lnTo>
                  <a:lnTo>
                    <a:pt x="26413" y="27655"/>
                  </a:lnTo>
                  <a:lnTo>
                    <a:pt x="41219" y="27655"/>
                  </a:lnTo>
                  <a:lnTo>
                    <a:pt x="35682" y="21111"/>
                  </a:lnTo>
                  <a:lnTo>
                    <a:pt x="40768" y="15078"/>
                  </a:lnTo>
                  <a:lnTo>
                    <a:pt x="27345" y="15078"/>
                  </a:lnTo>
                  <a:lnTo>
                    <a:pt x="25849" y="12640"/>
                  </a:lnTo>
                  <a:lnTo>
                    <a:pt x="24444" y="10522"/>
                  </a:lnTo>
                  <a:lnTo>
                    <a:pt x="22571" y="7891"/>
                  </a:lnTo>
                  <a:lnTo>
                    <a:pt x="17044" y="0"/>
                  </a:lnTo>
                  <a:close/>
                </a:path>
                <a:path w="54609" h="43814">
                  <a:moveTo>
                    <a:pt x="41219" y="27655"/>
                  </a:moveTo>
                  <a:lnTo>
                    <a:pt x="26599" y="27655"/>
                  </a:lnTo>
                  <a:lnTo>
                    <a:pt x="28377" y="30159"/>
                  </a:lnTo>
                  <a:lnTo>
                    <a:pt x="29873" y="32405"/>
                  </a:lnTo>
                  <a:lnTo>
                    <a:pt x="32216" y="35418"/>
                  </a:lnTo>
                  <a:lnTo>
                    <a:pt x="37931" y="43249"/>
                  </a:lnTo>
                  <a:lnTo>
                    <a:pt x="54415" y="43249"/>
                  </a:lnTo>
                  <a:lnTo>
                    <a:pt x="41219" y="27655"/>
                  </a:lnTo>
                  <a:close/>
                </a:path>
                <a:path w="54609" h="43814">
                  <a:moveTo>
                    <a:pt x="53477" y="0"/>
                  </a:moveTo>
                  <a:lnTo>
                    <a:pt x="37179" y="0"/>
                  </a:lnTo>
                  <a:lnTo>
                    <a:pt x="31843" y="7891"/>
                  </a:lnTo>
                  <a:lnTo>
                    <a:pt x="29033" y="12319"/>
                  </a:lnTo>
                  <a:lnTo>
                    <a:pt x="27533" y="15078"/>
                  </a:lnTo>
                  <a:lnTo>
                    <a:pt x="40768" y="15078"/>
                  </a:lnTo>
                  <a:lnTo>
                    <a:pt x="53477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32" name="object 174">
            <a:extLst>
              <a:ext uri="{FF2B5EF4-FFF2-40B4-BE49-F238E27FC236}">
                <a16:creationId xmlns:a16="http://schemas.microsoft.com/office/drawing/2014/main" id="{0CBC70F8-233C-FFFB-7132-979A9922240F}"/>
              </a:ext>
            </a:extLst>
          </p:cNvPr>
          <p:cNvSpPr/>
          <p:nvPr/>
        </p:nvSpPr>
        <p:spPr>
          <a:xfrm>
            <a:off x="1991224" y="2445978"/>
            <a:ext cx="7681517" cy="1602436"/>
          </a:xfrm>
          <a:custGeom>
            <a:avLst/>
            <a:gdLst/>
            <a:ahLst/>
            <a:cxnLst/>
            <a:rect l="l" t="t" r="r" b="b"/>
            <a:pathLst>
              <a:path w="3068320" h="640079">
                <a:moveTo>
                  <a:pt x="0" y="0"/>
                </a:moveTo>
                <a:lnTo>
                  <a:pt x="78935" y="609630"/>
                </a:lnTo>
                <a:lnTo>
                  <a:pt x="308426" y="629515"/>
                </a:lnTo>
                <a:lnTo>
                  <a:pt x="614395" y="639464"/>
                </a:lnTo>
                <a:lnTo>
                  <a:pt x="1227828" y="619572"/>
                </a:lnTo>
                <a:lnTo>
                  <a:pt x="1841258" y="556923"/>
                </a:lnTo>
                <a:lnTo>
                  <a:pt x="2454685" y="567191"/>
                </a:lnTo>
                <a:lnTo>
                  <a:pt x="3068109" y="593717"/>
                </a:lnTo>
              </a:path>
            </a:pathLst>
          </a:custGeom>
          <a:ln w="12700">
            <a:solidFill>
              <a:schemeClr val="accent6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93E1E96F-4D36-AE05-C2AD-02A66E2310E0}"/>
              </a:ext>
            </a:extLst>
          </p:cNvPr>
          <p:cNvGrpSpPr/>
          <p:nvPr/>
        </p:nvGrpSpPr>
        <p:grpSpPr>
          <a:xfrm>
            <a:off x="1910904" y="2392083"/>
            <a:ext cx="7834561" cy="1735461"/>
            <a:chOff x="9349925" y="8870120"/>
            <a:chExt cx="6301561" cy="1395881"/>
          </a:xfrm>
          <a:solidFill>
            <a:schemeClr val="accent5"/>
          </a:solidFill>
        </p:grpSpPr>
        <p:sp>
          <p:nvSpPr>
            <p:cNvPr id="334" name="object 141">
              <a:extLst>
                <a:ext uri="{FF2B5EF4-FFF2-40B4-BE49-F238E27FC236}">
                  <a16:creationId xmlns:a16="http://schemas.microsoft.com/office/drawing/2014/main" id="{DE80C172-D90A-6889-C563-8B7D9608C1D9}"/>
                </a:ext>
              </a:extLst>
            </p:cNvPr>
            <p:cNvSpPr/>
            <p:nvPr/>
          </p:nvSpPr>
          <p:spPr>
            <a:xfrm>
              <a:off x="10028917" y="10214156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974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5" name="object 142">
              <a:extLst>
                <a:ext uri="{FF2B5EF4-FFF2-40B4-BE49-F238E27FC236}">
                  <a16:creationId xmlns:a16="http://schemas.microsoft.com/office/drawing/2014/main" id="{C6A0DED9-25BC-0A7E-791C-64AD4DF47FC4}"/>
                </a:ext>
              </a:extLst>
            </p:cNvPr>
            <p:cNvSpPr/>
            <p:nvPr/>
          </p:nvSpPr>
          <p:spPr>
            <a:xfrm>
              <a:off x="10028917" y="10214156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974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6" name="object 143">
              <a:extLst>
                <a:ext uri="{FF2B5EF4-FFF2-40B4-BE49-F238E27FC236}">
                  <a16:creationId xmlns:a16="http://schemas.microsoft.com/office/drawing/2014/main" id="{CFEBD762-A0A5-0553-9B0C-9DDE9B55A3CD}"/>
                </a:ext>
              </a:extLst>
            </p:cNvPr>
            <p:cNvSpPr/>
            <p:nvPr/>
          </p:nvSpPr>
          <p:spPr>
            <a:xfrm>
              <a:off x="9566799" y="10210208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841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7" name="object 144">
              <a:extLst>
                <a:ext uri="{FF2B5EF4-FFF2-40B4-BE49-F238E27FC236}">
                  <a16:creationId xmlns:a16="http://schemas.microsoft.com/office/drawing/2014/main" id="{F6CCBF71-5F74-4212-400F-F666DD5CD7CE}"/>
                </a:ext>
              </a:extLst>
            </p:cNvPr>
            <p:cNvSpPr/>
            <p:nvPr/>
          </p:nvSpPr>
          <p:spPr>
            <a:xfrm>
              <a:off x="9566799" y="10210208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841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8" name="object 163">
              <a:extLst>
                <a:ext uri="{FF2B5EF4-FFF2-40B4-BE49-F238E27FC236}">
                  <a16:creationId xmlns:a16="http://schemas.microsoft.com/office/drawing/2014/main" id="{EE70C8D4-9AE0-D822-D38E-5848F8D535F9}"/>
                </a:ext>
              </a:extLst>
            </p:cNvPr>
            <p:cNvSpPr/>
            <p:nvPr/>
          </p:nvSpPr>
          <p:spPr>
            <a:xfrm>
              <a:off x="10035031" y="10210153"/>
              <a:ext cx="0" cy="24294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2035"/>
                  </a:lnTo>
                </a:path>
              </a:pathLst>
            </a:custGeom>
            <a:grpFill/>
            <a:ln w="6070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9" name="object 164">
              <a:extLst>
                <a:ext uri="{FF2B5EF4-FFF2-40B4-BE49-F238E27FC236}">
                  <a16:creationId xmlns:a16="http://schemas.microsoft.com/office/drawing/2014/main" id="{42C9236F-C85A-E059-5809-551206D8B50D}"/>
                </a:ext>
              </a:extLst>
            </p:cNvPr>
            <p:cNvSpPr/>
            <p:nvPr/>
          </p:nvSpPr>
          <p:spPr>
            <a:xfrm>
              <a:off x="10035031" y="10210153"/>
              <a:ext cx="0" cy="24294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2035"/>
                  </a:lnTo>
                </a:path>
              </a:pathLst>
            </a:custGeom>
            <a:grpFill/>
            <a:ln w="6070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0" name="object 165">
              <a:extLst>
                <a:ext uri="{FF2B5EF4-FFF2-40B4-BE49-F238E27FC236}">
                  <a16:creationId xmlns:a16="http://schemas.microsoft.com/office/drawing/2014/main" id="{61B131E1-048E-0772-58A9-582E01D2B580}"/>
                </a:ext>
              </a:extLst>
            </p:cNvPr>
            <p:cNvSpPr/>
            <p:nvPr/>
          </p:nvSpPr>
          <p:spPr>
            <a:xfrm>
              <a:off x="9566801" y="10086460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175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1" name="object 166">
              <a:extLst>
                <a:ext uri="{FF2B5EF4-FFF2-40B4-BE49-F238E27FC236}">
                  <a16:creationId xmlns:a16="http://schemas.microsoft.com/office/drawing/2014/main" id="{FC380E87-81FD-76C0-DF76-C64DB4E93F5C}"/>
                </a:ext>
              </a:extLst>
            </p:cNvPr>
            <p:cNvSpPr/>
            <p:nvPr/>
          </p:nvSpPr>
          <p:spPr>
            <a:xfrm>
              <a:off x="9566801" y="10086460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175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2" name="object 178">
              <a:extLst>
                <a:ext uri="{FF2B5EF4-FFF2-40B4-BE49-F238E27FC236}">
                  <a16:creationId xmlns:a16="http://schemas.microsoft.com/office/drawing/2014/main" id="{9C4031E6-13D7-9112-721F-78F9299CDE54}"/>
                </a:ext>
              </a:extLst>
            </p:cNvPr>
            <p:cNvSpPr/>
            <p:nvPr/>
          </p:nvSpPr>
          <p:spPr>
            <a:xfrm>
              <a:off x="9349925" y="8870120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57" y="58321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3" name="object 179">
              <a:extLst>
                <a:ext uri="{FF2B5EF4-FFF2-40B4-BE49-F238E27FC236}">
                  <a16:creationId xmlns:a16="http://schemas.microsoft.com/office/drawing/2014/main" id="{B9A1886A-DECD-F5E4-2ACE-C7CAD07EF8AF}"/>
                </a:ext>
              </a:extLst>
            </p:cNvPr>
            <p:cNvSpPr/>
            <p:nvPr/>
          </p:nvSpPr>
          <p:spPr>
            <a:xfrm>
              <a:off x="9514755" y="10074034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3" y="58327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4" name="object 180">
              <a:extLst>
                <a:ext uri="{FF2B5EF4-FFF2-40B4-BE49-F238E27FC236}">
                  <a16:creationId xmlns:a16="http://schemas.microsoft.com/office/drawing/2014/main" id="{B674AB85-DC72-CE9D-360B-A9712B6AA89B}"/>
                </a:ext>
              </a:extLst>
            </p:cNvPr>
            <p:cNvSpPr/>
            <p:nvPr/>
          </p:nvSpPr>
          <p:spPr>
            <a:xfrm>
              <a:off x="9976859" y="10128996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30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5" name="object 181">
              <a:extLst>
                <a:ext uri="{FF2B5EF4-FFF2-40B4-BE49-F238E27FC236}">
                  <a16:creationId xmlns:a16="http://schemas.microsoft.com/office/drawing/2014/main" id="{4A828BA2-B1F9-BBDD-0785-47636B3E5FDD}"/>
                </a:ext>
              </a:extLst>
            </p:cNvPr>
            <p:cNvSpPr/>
            <p:nvPr/>
          </p:nvSpPr>
          <p:spPr>
            <a:xfrm>
              <a:off x="10592992" y="10148367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57" y="58321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6" name="object 182">
              <a:extLst>
                <a:ext uri="{FF2B5EF4-FFF2-40B4-BE49-F238E27FC236}">
                  <a16:creationId xmlns:a16="http://schemas.microsoft.com/office/drawing/2014/main" id="{E08A04A2-9D76-D580-8A8E-3B246F028CED}"/>
                </a:ext>
              </a:extLst>
            </p:cNvPr>
            <p:cNvSpPr/>
            <p:nvPr/>
          </p:nvSpPr>
          <p:spPr>
            <a:xfrm>
              <a:off x="11828207" y="10099571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27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7" name="object 183">
              <a:extLst>
                <a:ext uri="{FF2B5EF4-FFF2-40B4-BE49-F238E27FC236}">
                  <a16:creationId xmlns:a16="http://schemas.microsoft.com/office/drawing/2014/main" id="{73FE6C1E-13BA-9092-1B85-7743117A0013}"/>
                </a:ext>
              </a:extLst>
            </p:cNvPr>
            <p:cNvSpPr/>
            <p:nvPr/>
          </p:nvSpPr>
          <p:spPr>
            <a:xfrm>
              <a:off x="13063423" y="10004360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27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8" name="object 184">
              <a:extLst>
                <a:ext uri="{FF2B5EF4-FFF2-40B4-BE49-F238E27FC236}">
                  <a16:creationId xmlns:a16="http://schemas.microsoft.com/office/drawing/2014/main" id="{5215216D-1358-94B1-512F-86FD06D278E6}"/>
                </a:ext>
              </a:extLst>
            </p:cNvPr>
            <p:cNvSpPr/>
            <p:nvPr/>
          </p:nvSpPr>
          <p:spPr>
            <a:xfrm>
              <a:off x="14298646" y="10006797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24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9" name="object 185">
              <a:extLst>
                <a:ext uri="{FF2B5EF4-FFF2-40B4-BE49-F238E27FC236}">
                  <a16:creationId xmlns:a16="http://schemas.microsoft.com/office/drawing/2014/main" id="{2B4E5330-2E2A-B6D1-D5A4-EA66811A05C1}"/>
                </a:ext>
              </a:extLst>
            </p:cNvPr>
            <p:cNvSpPr/>
            <p:nvPr/>
          </p:nvSpPr>
          <p:spPr>
            <a:xfrm>
              <a:off x="15533852" y="10060122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6" y="58330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50" name="object 220">
            <a:extLst>
              <a:ext uri="{FF2B5EF4-FFF2-40B4-BE49-F238E27FC236}">
                <a16:creationId xmlns:a16="http://schemas.microsoft.com/office/drawing/2014/main" id="{64B2F8DF-F4A6-175D-B772-C5EDFD8E9D44}"/>
              </a:ext>
            </a:extLst>
          </p:cNvPr>
          <p:cNvSpPr/>
          <p:nvPr/>
        </p:nvSpPr>
        <p:spPr>
          <a:xfrm>
            <a:off x="2025034" y="3340058"/>
            <a:ext cx="7643364" cy="1236801"/>
          </a:xfrm>
          <a:custGeom>
            <a:avLst/>
            <a:gdLst/>
            <a:ahLst/>
            <a:cxnLst/>
            <a:rect l="l" t="t" r="r" b="b"/>
            <a:pathLst>
              <a:path w="3053079" h="494029">
                <a:moveTo>
                  <a:pt x="0" y="0"/>
                </a:moveTo>
                <a:lnTo>
                  <a:pt x="65432" y="404516"/>
                </a:lnTo>
                <a:lnTo>
                  <a:pt x="280376" y="493907"/>
                </a:lnTo>
                <a:lnTo>
                  <a:pt x="600901" y="478331"/>
                </a:lnTo>
                <a:lnTo>
                  <a:pt x="1213663" y="435585"/>
                </a:lnTo>
                <a:lnTo>
                  <a:pt x="1816543" y="312417"/>
                </a:lnTo>
                <a:lnTo>
                  <a:pt x="2441185" y="270886"/>
                </a:lnTo>
                <a:lnTo>
                  <a:pt x="3052906" y="284237"/>
                </a:lnTo>
              </a:path>
            </a:pathLst>
          </a:custGeom>
          <a:ln w="1270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0320570B-49AA-959F-3531-A984469053DF}"/>
              </a:ext>
            </a:extLst>
          </p:cNvPr>
          <p:cNvGrpSpPr/>
          <p:nvPr/>
        </p:nvGrpSpPr>
        <p:grpSpPr>
          <a:xfrm>
            <a:off x="1942418" y="3273090"/>
            <a:ext cx="7799117" cy="1353909"/>
            <a:chOff x="9375273" y="8806775"/>
            <a:chExt cx="6273053" cy="1088988"/>
          </a:xfrm>
          <a:solidFill>
            <a:schemeClr val="accent4"/>
          </a:solidFill>
        </p:grpSpPr>
        <p:sp>
          <p:nvSpPr>
            <p:cNvPr id="352" name="object 221">
              <a:extLst>
                <a:ext uri="{FF2B5EF4-FFF2-40B4-BE49-F238E27FC236}">
                  <a16:creationId xmlns:a16="http://schemas.microsoft.com/office/drawing/2014/main" id="{5CDC3F85-8743-ECC1-8C66-1F226D9F6550}"/>
                </a:ext>
              </a:extLst>
            </p:cNvPr>
            <p:cNvSpPr/>
            <p:nvPr/>
          </p:nvSpPr>
          <p:spPr>
            <a:xfrm>
              <a:off x="9375273" y="8806775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7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3" name="object 225">
              <a:extLst>
                <a:ext uri="{FF2B5EF4-FFF2-40B4-BE49-F238E27FC236}">
                  <a16:creationId xmlns:a16="http://schemas.microsoft.com/office/drawing/2014/main" id="{1668ABA7-AAB6-AC81-7A73-4FAE701909E0}"/>
                </a:ext>
              </a:extLst>
            </p:cNvPr>
            <p:cNvSpPr/>
            <p:nvPr/>
          </p:nvSpPr>
          <p:spPr>
            <a:xfrm>
              <a:off x="9522958" y="9618792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4" name="object 229">
              <a:extLst>
                <a:ext uri="{FF2B5EF4-FFF2-40B4-BE49-F238E27FC236}">
                  <a16:creationId xmlns:a16="http://schemas.microsoft.com/office/drawing/2014/main" id="{5E08CE46-086F-936D-B7B4-B9E72A75610B}"/>
                </a:ext>
              </a:extLst>
            </p:cNvPr>
            <p:cNvSpPr/>
            <p:nvPr/>
          </p:nvSpPr>
          <p:spPr>
            <a:xfrm>
              <a:off x="9951747" y="9793471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5" name="object 233">
              <a:extLst>
                <a:ext uri="{FF2B5EF4-FFF2-40B4-BE49-F238E27FC236}">
                  <a16:creationId xmlns:a16="http://schemas.microsoft.com/office/drawing/2014/main" id="{B7C4F00D-AABD-BCD6-9BF8-DE8ED3F6E910}"/>
                </a:ext>
              </a:extLst>
            </p:cNvPr>
            <p:cNvSpPr/>
            <p:nvPr/>
          </p:nvSpPr>
          <p:spPr>
            <a:xfrm>
              <a:off x="11832432" y="9685248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78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6" name="object 237">
              <a:extLst>
                <a:ext uri="{FF2B5EF4-FFF2-40B4-BE49-F238E27FC236}">
                  <a16:creationId xmlns:a16="http://schemas.microsoft.com/office/drawing/2014/main" id="{2CB81A98-37F0-CB4C-55F8-28B8EEC741B3}"/>
                </a:ext>
              </a:extLst>
            </p:cNvPr>
            <p:cNvSpPr/>
            <p:nvPr/>
          </p:nvSpPr>
          <p:spPr>
            <a:xfrm>
              <a:off x="13071634" y="9437318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7" name="object 241">
              <a:extLst>
                <a:ext uri="{FF2B5EF4-FFF2-40B4-BE49-F238E27FC236}">
                  <a16:creationId xmlns:a16="http://schemas.microsoft.com/office/drawing/2014/main" id="{3C572AE3-7226-3B45-4F38-945CFD9984E2}"/>
                </a:ext>
              </a:extLst>
            </p:cNvPr>
            <p:cNvSpPr/>
            <p:nvPr/>
          </p:nvSpPr>
          <p:spPr>
            <a:xfrm>
              <a:off x="14306850" y="9352246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5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8" name="object 245">
              <a:extLst>
                <a:ext uri="{FF2B5EF4-FFF2-40B4-BE49-F238E27FC236}">
                  <a16:creationId xmlns:a16="http://schemas.microsoft.com/office/drawing/2014/main" id="{A9304AF6-F0C8-9A55-91C5-CC36AF5BFD8C}"/>
                </a:ext>
              </a:extLst>
            </p:cNvPr>
            <p:cNvSpPr/>
            <p:nvPr/>
          </p:nvSpPr>
          <p:spPr>
            <a:xfrm>
              <a:off x="15546034" y="9376756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9" name="object 233">
              <a:extLst>
                <a:ext uri="{FF2B5EF4-FFF2-40B4-BE49-F238E27FC236}">
                  <a16:creationId xmlns:a16="http://schemas.microsoft.com/office/drawing/2014/main" id="{9F9CA7F9-F873-A6EB-B886-B791B80D8EFB}"/>
                </a:ext>
              </a:extLst>
            </p:cNvPr>
            <p:cNvSpPr/>
            <p:nvPr/>
          </p:nvSpPr>
          <p:spPr>
            <a:xfrm>
              <a:off x="10593599" y="9773294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78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60" name="object 177">
            <a:extLst>
              <a:ext uri="{FF2B5EF4-FFF2-40B4-BE49-F238E27FC236}">
                <a16:creationId xmlns:a16="http://schemas.microsoft.com/office/drawing/2014/main" id="{3A6C745D-48A5-F84E-0AF1-1ABFA90AC25E}"/>
              </a:ext>
            </a:extLst>
          </p:cNvPr>
          <p:cNvSpPr/>
          <p:nvPr/>
        </p:nvSpPr>
        <p:spPr>
          <a:xfrm>
            <a:off x="1997339" y="3078409"/>
            <a:ext cx="7675159" cy="1880636"/>
          </a:xfrm>
          <a:custGeom>
            <a:avLst/>
            <a:gdLst/>
            <a:ahLst/>
            <a:cxnLst/>
            <a:rect l="l" t="t" r="r" b="b"/>
            <a:pathLst>
              <a:path w="3065779" h="751204">
                <a:moveTo>
                  <a:pt x="0" y="0"/>
                </a:moveTo>
                <a:lnTo>
                  <a:pt x="76492" y="750801"/>
                </a:lnTo>
                <a:lnTo>
                  <a:pt x="305980" y="743250"/>
                </a:lnTo>
                <a:lnTo>
                  <a:pt x="611958" y="685424"/>
                </a:lnTo>
                <a:lnTo>
                  <a:pt x="1225391" y="647583"/>
                </a:lnTo>
                <a:lnTo>
                  <a:pt x="1838814" y="516172"/>
                </a:lnTo>
                <a:lnTo>
                  <a:pt x="2452248" y="483584"/>
                </a:lnTo>
                <a:lnTo>
                  <a:pt x="3065675" y="477275"/>
                </a:lnTo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3E00ACB7-7CB0-797B-13DD-AB70154CAF7E}"/>
              </a:ext>
            </a:extLst>
          </p:cNvPr>
          <p:cNvGrpSpPr/>
          <p:nvPr/>
        </p:nvGrpSpPr>
        <p:grpSpPr>
          <a:xfrm>
            <a:off x="1938653" y="3049189"/>
            <a:ext cx="7792547" cy="1971191"/>
            <a:chOff x="9372245" y="8626685"/>
            <a:chExt cx="6267768" cy="1585485"/>
          </a:xfrm>
          <a:solidFill>
            <a:schemeClr val="accent3"/>
          </a:solidFill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5C1CB6F-CAD4-F2F5-5841-BF11A60579B3}"/>
                </a:ext>
              </a:extLst>
            </p:cNvPr>
            <p:cNvSpPr/>
            <p:nvPr/>
          </p:nvSpPr>
          <p:spPr>
            <a:xfrm>
              <a:off x="15548573" y="9556087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42E58103-7C86-1467-C015-77246432753A}"/>
                </a:ext>
              </a:extLst>
            </p:cNvPr>
            <p:cNvSpPr/>
            <p:nvPr/>
          </p:nvSpPr>
          <p:spPr>
            <a:xfrm>
              <a:off x="14309027" y="9577809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7949C1A7-6463-5394-9763-D9F4E0DC2A63}"/>
                </a:ext>
              </a:extLst>
            </p:cNvPr>
            <p:cNvSpPr/>
            <p:nvPr/>
          </p:nvSpPr>
          <p:spPr>
            <a:xfrm>
              <a:off x="13075323" y="9638400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3706818-06A6-B959-3E3D-2D5802BD8AA7}"/>
                </a:ext>
              </a:extLst>
            </p:cNvPr>
            <p:cNvSpPr/>
            <p:nvPr/>
          </p:nvSpPr>
          <p:spPr>
            <a:xfrm>
              <a:off x="11839360" y="9904257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8F639215-2CC3-29D1-74BF-28F461307C10}"/>
                </a:ext>
              </a:extLst>
            </p:cNvPr>
            <p:cNvSpPr/>
            <p:nvPr/>
          </p:nvSpPr>
          <p:spPr>
            <a:xfrm>
              <a:off x="10603787" y="9983478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B34A8063-5CB5-176A-539B-22BAB098F30D}"/>
                </a:ext>
              </a:extLst>
            </p:cNvPr>
            <p:cNvSpPr/>
            <p:nvPr/>
          </p:nvSpPr>
          <p:spPr>
            <a:xfrm>
              <a:off x="9522292" y="10120730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22424239-D7D1-804F-0CBA-5AD507ACA498}"/>
                </a:ext>
              </a:extLst>
            </p:cNvPr>
            <p:cNvSpPr/>
            <p:nvPr/>
          </p:nvSpPr>
          <p:spPr>
            <a:xfrm>
              <a:off x="9986854" y="10098476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284EE70E-90EE-D4D0-6006-2AA5DFD96ED3}"/>
                </a:ext>
              </a:extLst>
            </p:cNvPr>
            <p:cNvSpPr/>
            <p:nvPr/>
          </p:nvSpPr>
          <p:spPr>
            <a:xfrm>
              <a:off x="9372245" y="8626685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70" name="object 176">
            <a:extLst>
              <a:ext uri="{FF2B5EF4-FFF2-40B4-BE49-F238E27FC236}">
                <a16:creationId xmlns:a16="http://schemas.microsoft.com/office/drawing/2014/main" id="{5FE37658-8CB2-3C62-951F-AB81105A478B}"/>
              </a:ext>
            </a:extLst>
          </p:cNvPr>
          <p:cNvSpPr/>
          <p:nvPr/>
        </p:nvSpPr>
        <p:spPr>
          <a:xfrm>
            <a:off x="1997339" y="3293867"/>
            <a:ext cx="7675159" cy="481685"/>
          </a:xfrm>
          <a:custGeom>
            <a:avLst/>
            <a:gdLst/>
            <a:ahLst/>
            <a:cxnLst/>
            <a:rect l="l" t="t" r="r" b="b"/>
            <a:pathLst>
              <a:path w="3065779" h="192404">
                <a:moveTo>
                  <a:pt x="0" y="0"/>
                </a:moveTo>
                <a:lnTo>
                  <a:pt x="76492" y="17663"/>
                </a:lnTo>
                <a:lnTo>
                  <a:pt x="305980" y="8831"/>
                </a:lnTo>
                <a:lnTo>
                  <a:pt x="611958" y="33124"/>
                </a:lnTo>
                <a:lnTo>
                  <a:pt x="1225391" y="35336"/>
                </a:lnTo>
                <a:lnTo>
                  <a:pt x="1838814" y="128087"/>
                </a:lnTo>
                <a:lnTo>
                  <a:pt x="2452248" y="136922"/>
                </a:lnTo>
                <a:lnTo>
                  <a:pt x="3065675" y="192127"/>
                </a:lnTo>
              </a:path>
            </a:pathLst>
          </a:custGeom>
          <a:ln w="1270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9AABB1E-D805-025D-EAF5-208F953CE12F}"/>
              </a:ext>
            </a:extLst>
          </p:cNvPr>
          <p:cNvGrpSpPr/>
          <p:nvPr/>
        </p:nvGrpSpPr>
        <p:grpSpPr>
          <a:xfrm>
            <a:off x="1924325" y="3209849"/>
            <a:ext cx="7821739" cy="643091"/>
            <a:chOff x="9360750" y="8755940"/>
            <a:chExt cx="6291268" cy="517258"/>
          </a:xfrm>
          <a:solidFill>
            <a:schemeClr val="accent3"/>
          </a:solidFill>
        </p:grpSpPr>
        <p:sp>
          <p:nvSpPr>
            <p:cNvPr id="372" name="object 202">
              <a:extLst>
                <a:ext uri="{FF2B5EF4-FFF2-40B4-BE49-F238E27FC236}">
                  <a16:creationId xmlns:a16="http://schemas.microsoft.com/office/drawing/2014/main" id="{65E17487-49B9-7A75-511C-A033768AFCB0}"/>
                </a:ext>
              </a:extLst>
            </p:cNvPr>
            <p:cNvSpPr/>
            <p:nvPr/>
          </p:nvSpPr>
          <p:spPr>
            <a:xfrm>
              <a:off x="9360750" y="8755940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3" name="object 203">
              <a:extLst>
                <a:ext uri="{FF2B5EF4-FFF2-40B4-BE49-F238E27FC236}">
                  <a16:creationId xmlns:a16="http://schemas.microsoft.com/office/drawing/2014/main" id="{BF9D7DE9-3283-FE20-F005-72812AD52229}"/>
                </a:ext>
              </a:extLst>
            </p:cNvPr>
            <p:cNvSpPr/>
            <p:nvPr/>
          </p:nvSpPr>
          <p:spPr>
            <a:xfrm>
              <a:off x="9514782" y="8798295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4" name="object 204">
              <a:extLst>
                <a:ext uri="{FF2B5EF4-FFF2-40B4-BE49-F238E27FC236}">
                  <a16:creationId xmlns:a16="http://schemas.microsoft.com/office/drawing/2014/main" id="{A635DE39-A95C-7425-3B5C-CC3190EC02BC}"/>
                </a:ext>
              </a:extLst>
            </p:cNvPr>
            <p:cNvSpPr/>
            <p:nvPr/>
          </p:nvSpPr>
          <p:spPr>
            <a:xfrm>
              <a:off x="9976881" y="877867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5" name="object 205">
              <a:extLst>
                <a:ext uri="{FF2B5EF4-FFF2-40B4-BE49-F238E27FC236}">
                  <a16:creationId xmlns:a16="http://schemas.microsoft.com/office/drawing/2014/main" id="{77F6BD4F-BED6-F8CE-64EB-9898E9CD030A}"/>
                </a:ext>
              </a:extLst>
            </p:cNvPr>
            <p:cNvSpPr/>
            <p:nvPr/>
          </p:nvSpPr>
          <p:spPr>
            <a:xfrm>
              <a:off x="10593017" y="883077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6" name="object 206">
              <a:extLst>
                <a:ext uri="{FF2B5EF4-FFF2-40B4-BE49-F238E27FC236}">
                  <a16:creationId xmlns:a16="http://schemas.microsoft.com/office/drawing/2014/main" id="{CCF710E7-7866-198A-A8D9-3DCC40DA578E}"/>
                </a:ext>
              </a:extLst>
            </p:cNvPr>
            <p:cNvSpPr/>
            <p:nvPr/>
          </p:nvSpPr>
          <p:spPr>
            <a:xfrm>
              <a:off x="11828237" y="883397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7" name="object 207">
              <a:extLst>
                <a:ext uri="{FF2B5EF4-FFF2-40B4-BE49-F238E27FC236}">
                  <a16:creationId xmlns:a16="http://schemas.microsoft.com/office/drawing/2014/main" id="{497EBB32-8C7F-DCC9-DAE1-F69C51088063}"/>
                </a:ext>
              </a:extLst>
            </p:cNvPr>
            <p:cNvSpPr/>
            <p:nvPr/>
          </p:nvSpPr>
          <p:spPr>
            <a:xfrm>
              <a:off x="13063461" y="9022863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8" name="object 208">
              <a:extLst>
                <a:ext uri="{FF2B5EF4-FFF2-40B4-BE49-F238E27FC236}">
                  <a16:creationId xmlns:a16="http://schemas.microsoft.com/office/drawing/2014/main" id="{82E12CBE-1AB4-D4F9-73F4-9C72E4681A1F}"/>
                </a:ext>
              </a:extLst>
            </p:cNvPr>
            <p:cNvSpPr/>
            <p:nvPr/>
          </p:nvSpPr>
          <p:spPr>
            <a:xfrm>
              <a:off x="14298688" y="9050609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9" name="object 209">
              <a:extLst>
                <a:ext uri="{FF2B5EF4-FFF2-40B4-BE49-F238E27FC236}">
                  <a16:creationId xmlns:a16="http://schemas.microsoft.com/office/drawing/2014/main" id="{E68D1BC0-1292-69FD-3918-9814E3AEC1CF}"/>
                </a:ext>
              </a:extLst>
            </p:cNvPr>
            <p:cNvSpPr/>
            <p:nvPr/>
          </p:nvSpPr>
          <p:spPr>
            <a:xfrm>
              <a:off x="15534384" y="915556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80" name="object 175">
            <a:extLst>
              <a:ext uri="{FF2B5EF4-FFF2-40B4-BE49-F238E27FC236}">
                <a16:creationId xmlns:a16="http://schemas.microsoft.com/office/drawing/2014/main" id="{1C5954DC-5C17-C634-9B1A-C388B222169E}"/>
              </a:ext>
            </a:extLst>
          </p:cNvPr>
          <p:cNvSpPr/>
          <p:nvPr/>
        </p:nvSpPr>
        <p:spPr>
          <a:xfrm>
            <a:off x="1997938" y="3387858"/>
            <a:ext cx="7675159" cy="1621513"/>
          </a:xfrm>
          <a:custGeom>
            <a:avLst/>
            <a:gdLst/>
            <a:ahLst/>
            <a:cxnLst/>
            <a:rect l="l" t="t" r="r" b="b"/>
            <a:pathLst>
              <a:path w="3065779" h="647700">
                <a:moveTo>
                  <a:pt x="0" y="0"/>
                </a:moveTo>
                <a:lnTo>
                  <a:pt x="76255" y="627199"/>
                </a:lnTo>
                <a:lnTo>
                  <a:pt x="305740" y="627199"/>
                </a:lnTo>
                <a:lnTo>
                  <a:pt x="611715" y="647070"/>
                </a:lnTo>
                <a:lnTo>
                  <a:pt x="1225148" y="530014"/>
                </a:lnTo>
                <a:lnTo>
                  <a:pt x="1838575" y="532233"/>
                </a:lnTo>
                <a:lnTo>
                  <a:pt x="2452005" y="450521"/>
                </a:lnTo>
                <a:lnTo>
                  <a:pt x="3065432" y="538856"/>
                </a:lnTo>
              </a:path>
            </a:pathLst>
          </a:custGeom>
          <a:ln w="127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475F675A-5D9D-A91D-7960-77D17C46B08A}"/>
              </a:ext>
            </a:extLst>
          </p:cNvPr>
          <p:cNvGrpSpPr/>
          <p:nvPr/>
        </p:nvGrpSpPr>
        <p:grpSpPr>
          <a:xfrm>
            <a:off x="1924336" y="3291253"/>
            <a:ext cx="7821128" cy="1774521"/>
            <a:chOff x="9360730" y="8821384"/>
            <a:chExt cx="6290756" cy="1427298"/>
          </a:xfrm>
          <a:solidFill>
            <a:schemeClr val="accent1"/>
          </a:solidFill>
        </p:grpSpPr>
        <p:sp>
          <p:nvSpPr>
            <p:cNvPr id="382" name="object 186">
              <a:extLst>
                <a:ext uri="{FF2B5EF4-FFF2-40B4-BE49-F238E27FC236}">
                  <a16:creationId xmlns:a16="http://schemas.microsoft.com/office/drawing/2014/main" id="{D49BFB4D-F660-39B9-0222-4E8E5E125DB8}"/>
                </a:ext>
              </a:extLst>
            </p:cNvPr>
            <p:cNvSpPr/>
            <p:nvPr/>
          </p:nvSpPr>
          <p:spPr>
            <a:xfrm>
              <a:off x="9360730" y="8821384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0" y="0"/>
                  </a:moveTo>
                  <a:lnTo>
                    <a:pt x="0" y="58327"/>
                  </a:lnTo>
                  <a:lnTo>
                    <a:pt x="58321" y="58327"/>
                  </a:lnTo>
                  <a:lnTo>
                    <a:pt x="2916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3" name="object 187">
              <a:extLst>
                <a:ext uri="{FF2B5EF4-FFF2-40B4-BE49-F238E27FC236}">
                  <a16:creationId xmlns:a16="http://schemas.microsoft.com/office/drawing/2014/main" id="{1E54E005-5298-4694-C9AC-7E94A32CE23D}"/>
                </a:ext>
              </a:extLst>
            </p:cNvPr>
            <p:cNvSpPr/>
            <p:nvPr/>
          </p:nvSpPr>
          <p:spPr>
            <a:xfrm>
              <a:off x="9514753" y="10103870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30"/>
                  </a:lnTo>
                  <a:lnTo>
                    <a:pt x="58321" y="58330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4" name="object 188">
              <a:extLst>
                <a:ext uri="{FF2B5EF4-FFF2-40B4-BE49-F238E27FC236}">
                  <a16:creationId xmlns:a16="http://schemas.microsoft.com/office/drawing/2014/main" id="{7B6A63B1-A96D-8D75-DAE0-89C637461C0E}"/>
                </a:ext>
              </a:extLst>
            </p:cNvPr>
            <p:cNvSpPr/>
            <p:nvPr/>
          </p:nvSpPr>
          <p:spPr>
            <a:xfrm>
              <a:off x="9976857" y="10110489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27"/>
                  </a:lnTo>
                  <a:lnTo>
                    <a:pt x="58321" y="58327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5" name="object 189">
              <a:extLst>
                <a:ext uri="{FF2B5EF4-FFF2-40B4-BE49-F238E27FC236}">
                  <a16:creationId xmlns:a16="http://schemas.microsoft.com/office/drawing/2014/main" id="{834BBC68-68EF-2816-2D60-9674D383A1D5}"/>
                </a:ext>
              </a:extLst>
            </p:cNvPr>
            <p:cNvSpPr/>
            <p:nvPr/>
          </p:nvSpPr>
          <p:spPr>
            <a:xfrm>
              <a:off x="10592992" y="10131048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57" y="0"/>
                  </a:moveTo>
                  <a:lnTo>
                    <a:pt x="0" y="58324"/>
                  </a:lnTo>
                  <a:lnTo>
                    <a:pt x="58321" y="58324"/>
                  </a:lnTo>
                  <a:lnTo>
                    <a:pt x="2915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6" name="object 191">
              <a:extLst>
                <a:ext uri="{FF2B5EF4-FFF2-40B4-BE49-F238E27FC236}">
                  <a16:creationId xmlns:a16="http://schemas.microsoft.com/office/drawing/2014/main" id="{9F30233C-2169-19E4-E4AE-58B702C760BA}"/>
                </a:ext>
              </a:extLst>
            </p:cNvPr>
            <p:cNvSpPr/>
            <p:nvPr/>
          </p:nvSpPr>
          <p:spPr>
            <a:xfrm>
              <a:off x="13063421" y="9903038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27"/>
                  </a:lnTo>
                  <a:lnTo>
                    <a:pt x="58324" y="58327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7" name="object 192">
              <a:extLst>
                <a:ext uri="{FF2B5EF4-FFF2-40B4-BE49-F238E27FC236}">
                  <a16:creationId xmlns:a16="http://schemas.microsoft.com/office/drawing/2014/main" id="{551EDD9B-C049-CC20-A185-D72F7902987A}"/>
                </a:ext>
              </a:extLst>
            </p:cNvPr>
            <p:cNvSpPr/>
            <p:nvPr/>
          </p:nvSpPr>
          <p:spPr>
            <a:xfrm>
              <a:off x="14298644" y="9737747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0" y="0"/>
                  </a:moveTo>
                  <a:lnTo>
                    <a:pt x="0" y="58321"/>
                  </a:lnTo>
                  <a:lnTo>
                    <a:pt x="58321" y="58321"/>
                  </a:lnTo>
                  <a:lnTo>
                    <a:pt x="2916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8" name="object 193">
              <a:extLst>
                <a:ext uri="{FF2B5EF4-FFF2-40B4-BE49-F238E27FC236}">
                  <a16:creationId xmlns:a16="http://schemas.microsoft.com/office/drawing/2014/main" id="{88AE28D9-76C9-0187-5776-FA34A569B6DB}"/>
                </a:ext>
              </a:extLst>
            </p:cNvPr>
            <p:cNvSpPr/>
            <p:nvPr/>
          </p:nvSpPr>
          <p:spPr>
            <a:xfrm>
              <a:off x="15533852" y="9934048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6" y="0"/>
                  </a:moveTo>
                  <a:lnTo>
                    <a:pt x="0" y="58324"/>
                  </a:lnTo>
                  <a:lnTo>
                    <a:pt x="58321" y="58324"/>
                  </a:lnTo>
                  <a:lnTo>
                    <a:pt x="2916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9" name="object 191">
              <a:extLst>
                <a:ext uri="{FF2B5EF4-FFF2-40B4-BE49-F238E27FC236}">
                  <a16:creationId xmlns:a16="http://schemas.microsoft.com/office/drawing/2014/main" id="{20CB5392-9E5B-11BE-2EA0-01ED54B2BC1E}"/>
                </a:ext>
              </a:extLst>
            </p:cNvPr>
            <p:cNvSpPr/>
            <p:nvPr/>
          </p:nvSpPr>
          <p:spPr>
            <a:xfrm>
              <a:off x="11825258" y="9880969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27"/>
                  </a:lnTo>
                  <a:lnTo>
                    <a:pt x="58324" y="58327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973546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alloHCT, allogeneic hematopoietic cell transplantation; ANC, absolute neutrophil count; ECOG PS, Eastern Cooperative Oncology Group performance status; PLT, platelet count; qd, once daily; RP2D, recommended phase 2 dose; TGA, treatment group A; TGB, treatment group B. * Within 5 half-lives.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381" y="2481739"/>
            <a:ext cx="10878707" cy="731520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381" y="3377851"/>
            <a:ext cx="10878707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467">
                <a:solidFill>
                  <a:srgbClr val="5D686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57381" y="3771043"/>
            <a:ext cx="10878707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6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3685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26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5A8C89E-1F19-3A4B-BEFD-4621CE997E69}"/>
              </a:ext>
            </a:extLst>
          </p:cNvPr>
          <p:cNvSpPr/>
          <p:nvPr userDrawn="1"/>
        </p:nvSpPr>
        <p:spPr>
          <a:xfrm>
            <a:off x="3679847" y="5810623"/>
            <a:ext cx="6756400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fld id="{D02C9A8E-85BE-4611-A18F-F601E9FFDA56}" type="datetime3">
              <a:rPr lang="en-US" smtClean="0"/>
              <a:t>1 May 2025</a:t>
            </a:fld>
            <a:r>
              <a:rPr lang="en-US"/>
              <a:t>|  CONFIDENTIAL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42EEE9-F8F1-3C4B-B2AA-9D652040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847" y="3970215"/>
            <a:ext cx="6756400" cy="163341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9F0CF-F6C4-7940-9BAA-5419529A4B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30983" y="0"/>
            <a:ext cx="41105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58065-CDDA-B74C-823F-57A35E5613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30983" y="0"/>
            <a:ext cx="4110573" cy="6858000"/>
          </a:xfrm>
          <a:prstGeom prst="rect">
            <a:avLst/>
          </a:prstGeom>
        </p:spPr>
      </p:pic>
      <p:pic>
        <p:nvPicPr>
          <p:cNvPr id="8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1EEBF8-F95E-C147-9238-F9D5DE8A259D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  <p14:bmk name="Bookmark 2" time="5084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1421" y="-1250950"/>
            <a:ext cx="812800" cy="812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5F46D-97B6-F042-8703-D367001258B3}"/>
              </a:ext>
            </a:extLst>
          </p:cNvPr>
          <p:cNvCxnSpPr>
            <a:cxnSpLocks/>
          </p:cNvCxnSpPr>
          <p:nvPr userDrawn="1"/>
        </p:nvCxnSpPr>
        <p:spPr>
          <a:xfrm>
            <a:off x="3757960" y="3821113"/>
            <a:ext cx="8733397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374B702-B7F5-8692-E1B5-4C746604A5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08" y="6090468"/>
            <a:ext cx="2186200" cy="7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52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28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28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2" y="1333500"/>
            <a:ext cx="11615057" cy="4799209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F46463-21A0-3D4C-BBC8-555C477A9173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8555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960" y="1092820"/>
            <a:ext cx="7589489" cy="272829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7960" y="4181707"/>
            <a:ext cx="7589490" cy="1907943"/>
          </a:xfrm>
        </p:spPr>
        <p:txBody>
          <a:bodyPr>
            <a:normAutofit/>
          </a:bodyPr>
          <a:lstStyle>
            <a:lvl1pPr marL="0" indent="0">
              <a:buNone/>
              <a:defRPr sz="33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CBA9E-42EC-C84E-96A3-F3434A133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0983" y="0"/>
            <a:ext cx="411057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8C7811-AD26-FB40-AC10-6B39817B7E34}"/>
              </a:ext>
            </a:extLst>
          </p:cNvPr>
          <p:cNvCxnSpPr>
            <a:cxnSpLocks/>
          </p:cNvCxnSpPr>
          <p:nvPr userDrawn="1"/>
        </p:nvCxnSpPr>
        <p:spPr>
          <a:xfrm>
            <a:off x="3757960" y="3821113"/>
            <a:ext cx="8733397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9F880498-EC63-7EAF-3C95-46AC10097F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718" y="6090468"/>
            <a:ext cx="2186200" cy="7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94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FB6DA2-3FB2-1D4C-B8C1-BBE89B25C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0984" y="0"/>
            <a:ext cx="41105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960" y="1092820"/>
            <a:ext cx="7589489" cy="272829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7960" y="4181707"/>
            <a:ext cx="7589490" cy="1907943"/>
          </a:xfrm>
        </p:spPr>
        <p:txBody>
          <a:bodyPr>
            <a:normAutofit/>
          </a:bodyPr>
          <a:lstStyle>
            <a:lvl1pPr marL="0" indent="0">
              <a:buNone/>
              <a:defRPr sz="33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FC828F-4F6A-0240-817E-6FC9F6F860DD}"/>
              </a:ext>
            </a:extLst>
          </p:cNvPr>
          <p:cNvCxnSpPr>
            <a:cxnSpLocks/>
          </p:cNvCxnSpPr>
          <p:nvPr userDrawn="1"/>
        </p:nvCxnSpPr>
        <p:spPr>
          <a:xfrm>
            <a:off x="3757960" y="3821113"/>
            <a:ext cx="843404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BBC6D2F6-4C5A-0074-ED04-AD61B7E33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28" y="6090468"/>
            <a:ext cx="2186200" cy="7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616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43" y="1333500"/>
            <a:ext cx="5504189" cy="484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33500"/>
            <a:ext cx="5791200" cy="484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47DA3F-E801-4841-9D0C-363736B41488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838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73050"/>
            <a:ext cx="11615057" cy="90805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43" y="2465294"/>
            <a:ext cx="5667031" cy="3711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5813" y="2465294"/>
            <a:ext cx="5761367" cy="3711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4A5DA6-47D5-9C40-8C14-CCC59BCDF958}"/>
              </a:ext>
            </a:extLst>
          </p:cNvPr>
          <p:cNvCxnSpPr>
            <a:cxnSpLocks/>
          </p:cNvCxnSpPr>
          <p:nvPr userDrawn="1"/>
        </p:nvCxnSpPr>
        <p:spPr>
          <a:xfrm flipH="1">
            <a:off x="262237" y="1797731"/>
            <a:ext cx="4463" cy="400590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36C27D-6418-2647-A8E4-1567884980B3}"/>
              </a:ext>
            </a:extLst>
          </p:cNvPr>
          <p:cNvCxnSpPr>
            <a:cxnSpLocks/>
          </p:cNvCxnSpPr>
          <p:nvPr userDrawn="1"/>
        </p:nvCxnSpPr>
        <p:spPr>
          <a:xfrm>
            <a:off x="6125815" y="1797731"/>
            <a:ext cx="0" cy="407369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CBFE32-B6A6-234E-AA5D-6E6EDC4AF8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6700" y="1190152"/>
            <a:ext cx="11620500" cy="437244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4680C14-F1D8-9B45-ADC3-C1A902CBFA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141" y="1806783"/>
            <a:ext cx="5667033" cy="48817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607F6AB-A0EE-674C-83D9-CFA7BE41F8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5801" y="1806783"/>
            <a:ext cx="5761380" cy="48817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117860-7836-D846-9989-86114727D36B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5399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EDE45D1-B5CB-CE4E-9FCA-DF04DBA3D8CD}"/>
              </a:ext>
            </a:extLst>
          </p:cNvPr>
          <p:cNvSpPr/>
          <p:nvPr userDrawn="1"/>
        </p:nvSpPr>
        <p:spPr>
          <a:xfrm>
            <a:off x="264468" y="1797778"/>
            <a:ext cx="5674705" cy="506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37FA7E-07E7-9245-8E15-D103E2D05B5B}"/>
              </a:ext>
            </a:extLst>
          </p:cNvPr>
          <p:cNvSpPr/>
          <p:nvPr userDrawn="1"/>
        </p:nvSpPr>
        <p:spPr>
          <a:xfrm>
            <a:off x="6125784" y="1806783"/>
            <a:ext cx="5761367" cy="5061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73050"/>
            <a:ext cx="11615057" cy="90805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43" y="2465294"/>
            <a:ext cx="5667031" cy="3711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5813" y="2465294"/>
            <a:ext cx="5761367" cy="3711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4A5DA6-47D5-9C40-8C14-CCC59BCDF958}"/>
              </a:ext>
            </a:extLst>
          </p:cNvPr>
          <p:cNvCxnSpPr>
            <a:cxnSpLocks/>
          </p:cNvCxnSpPr>
          <p:nvPr userDrawn="1"/>
        </p:nvCxnSpPr>
        <p:spPr>
          <a:xfrm flipH="1">
            <a:off x="262237" y="1797731"/>
            <a:ext cx="4463" cy="40059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36C27D-6418-2647-A8E4-1567884980B3}"/>
              </a:ext>
            </a:extLst>
          </p:cNvPr>
          <p:cNvCxnSpPr>
            <a:cxnSpLocks/>
          </p:cNvCxnSpPr>
          <p:nvPr userDrawn="1"/>
        </p:nvCxnSpPr>
        <p:spPr>
          <a:xfrm>
            <a:off x="6125815" y="1797731"/>
            <a:ext cx="0" cy="407369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CBFE32-B6A6-234E-AA5D-6E6EDC4AF8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6700" y="1190152"/>
            <a:ext cx="11620500" cy="437244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4680C14-F1D8-9B45-ADC3-C1A902CBFA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141" y="1806783"/>
            <a:ext cx="5667033" cy="48817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607F6AB-A0EE-674C-83D9-CFA7BE41F8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5801" y="1806783"/>
            <a:ext cx="5761380" cy="48817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117860-7836-D846-9989-86114727D36B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725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73051"/>
            <a:ext cx="11620500" cy="908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1333500"/>
            <a:ext cx="5730875" cy="6898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" y="2175753"/>
            <a:ext cx="573087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1" y="1333500"/>
            <a:ext cx="5716587" cy="6898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2175753"/>
            <a:ext cx="57165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A869D2-E2A9-4841-A8EA-093BD3F3C794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2736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7B6125-9682-7B43-ADB5-2F06F018EFDB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647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8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78" y="273050"/>
            <a:ext cx="11630722" cy="9080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862" y="1333500"/>
            <a:ext cx="6735337" cy="4527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478" y="1333500"/>
            <a:ext cx="4515547" cy="45354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7F0D1B-C1D7-4E48-8AEA-7263E3D16BE1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3559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30" y="273050"/>
            <a:ext cx="11619568" cy="9080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1333500"/>
            <a:ext cx="6704011" cy="45275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7630" y="1333500"/>
            <a:ext cx="4504396" cy="45354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29ADF7-E17E-A44E-8720-D5A9BF5F8527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56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8AE6-2EA4-7A4E-A399-4C726561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3FBE6D-9B0B-5944-8B93-D5574907B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C7BF7-3985-384B-9733-AAAA1C104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|      </a:t>
            </a:r>
            <a:fld id="{FF45410E-A0B7-6748-B042-26AFD53CC36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3B3188-0F38-5048-95EB-39D6DA2829F2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7385957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36E45BB-C799-2944-AED9-14D6AEBA8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1371604"/>
            <a:ext cx="7385957" cy="483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165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D7C9-1127-5248-9E7A-397B6AD9B2F4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5410E-A0B7-6748-B042-26AFD53CC36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D5772F-2E7F-6449-B40A-915714DE7123}"/>
              </a:ext>
            </a:extLst>
          </p:cNvPr>
          <p:cNvCxnSpPr>
            <a:cxnSpLocks/>
          </p:cNvCxnSpPr>
          <p:nvPr userDrawn="1"/>
        </p:nvCxnSpPr>
        <p:spPr>
          <a:xfrm>
            <a:off x="272143" y="1184366"/>
            <a:ext cx="1161505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2141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0645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09812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541345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02109A-F2F6-6C45-914D-AF9325565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878722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FBB3A4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0DEF2-0937-2B41-BBF7-5A925BF5E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26666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34989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897695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C4A056-767E-7846-ADD6-6B974878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837667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5432145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BECD78-4FC2-FE4A-B0AD-B67981B7F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D62FE7-9E3C-C642-B5F9-6FC990620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27559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FBB3A4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784519-ACB7-864D-9900-D7AE9DBF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161098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16857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5718AC-2FD5-0440-95AD-599C14F5A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22A12F-A14E-494C-B19F-804882DB1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710718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AAD2D-984D-E544-BD25-871E6B66A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3865CA-3CF8-D949-8BB9-0AAC2100F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432821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FBB3A4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709C7-12E6-844D-A9A7-0947E0937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123E37-5834-2642-9C6F-AB0F6E20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31286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8930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 dirty="0"/>
              <a:t>Table/Chart Title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B8EEF4-EC73-414D-BC41-9FC13827D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0BD4B-501C-C344-A596-388688D86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329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43275" y="1081907"/>
            <a:ext cx="8848724" cy="453183"/>
          </a:xfrm>
          <a:prstGeom prst="rect">
            <a:avLst/>
          </a:prstGeom>
          <a:solidFill>
            <a:srgbClr val="FBB3A4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0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E6E611-6A87-6A4E-9A21-3D61C39F2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11CB88-F6CF-8D4D-AC16-80C4475AE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27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7DEDA-B224-3342-9EBB-7357C367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5BFC60-AF06-E843-A18B-2B960A378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468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2823348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F5EE89-7A94-684A-AC6B-059566036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59056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67" b="1" i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66114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67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fld id="{12F42DBC-C000-474C-847A-96A1FE0230FB}" type="datetime1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fld id="{D8009FEC-A01C-EB4F-9AED-98C23E3BD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223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fld id="{87DE6A48-BD34-9247-8CD2-A207D07E22B4}" type="datetime1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fld id="{02941447-81A8-E34A-8E29-11F044513D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 marL="306910" indent="-306910">
              <a:buClr>
                <a:srgbClr val="C00000"/>
              </a:buClr>
              <a:defRPr sz="2667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13818" indent="-302676">
              <a:buClr>
                <a:srgbClr val="C00000"/>
              </a:buClr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912261" indent="-304792">
              <a:buClr>
                <a:srgbClr val="C00000"/>
              </a:buClr>
              <a:defRPr sz="2133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1219170" indent="-304792">
              <a:buClr>
                <a:srgbClr val="C00000"/>
              </a:buClr>
              <a:defRPr sz="1867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 marL="1526079" indent="-304792">
              <a:buClr>
                <a:srgbClr val="C00000"/>
              </a:buClr>
              <a:defRPr sz="1867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6963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24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</a:rPr>
              <a:t>Click to edit Master text styles</a:t>
            </a:r>
          </a:p>
          <a:p>
            <a:pPr marL="990575" marR="0" lvl="1" indent="-380990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Second level</a:t>
            </a:r>
          </a:p>
          <a:p>
            <a:pPr marL="1523962" marR="0" lvl="2" indent="-304792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Third level</a:t>
            </a:r>
          </a:p>
          <a:p>
            <a:pPr marL="2133547" marR="0" lvl="3" indent="-304792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Fourth level</a:t>
            </a:r>
          </a:p>
          <a:p>
            <a:pPr marL="2743131" marR="0" lvl="4" indent="-304792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marR="0" lvl="0" indent="-457189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</a:rPr>
              <a:t>Click to edit Master text styles</a:t>
            </a:r>
          </a:p>
          <a:p>
            <a:pPr marL="990575" marR="0" lvl="1" indent="-380990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Second level</a:t>
            </a:r>
          </a:p>
          <a:p>
            <a:pPr marL="1523962" marR="0" lvl="2" indent="-304792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Third level</a:t>
            </a:r>
          </a:p>
          <a:p>
            <a:pPr marL="2133547" marR="0" lvl="3" indent="-304792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Fourth level</a:t>
            </a:r>
          </a:p>
          <a:p>
            <a:pPr marL="2743131" marR="0" lvl="4" indent="-304792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Geneva" pitchFamily="37" charset="-128"/>
                <a:cs typeface="+mn-cs"/>
              </a:rPr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4961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9791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gular Title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en-US" sz="5333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34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en-US" sz="5333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871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 lang="en-US" sz="3733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buClr>
                <a:srgbClr val="CD113B"/>
              </a:buClr>
              <a:defRPr lang="en-US" sz="26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  <a:lvl2pPr>
              <a:buClr>
                <a:srgbClr val="CD113B"/>
              </a:buClr>
              <a:defRPr lang="en-US" sz="2400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2pPr>
            <a:lvl3pPr>
              <a:buClr>
                <a:srgbClr val="CD113B"/>
              </a:buClr>
              <a:defRPr lang="en-US" sz="2133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3pPr>
            <a:lvl4pPr>
              <a:buClr>
                <a:srgbClr val="CD113B"/>
              </a:buClr>
              <a:defRPr lang="en-US" sz="18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4pPr>
            <a:lvl5pPr>
              <a:buClr>
                <a:srgbClr val="CD113B"/>
              </a:buClr>
              <a:defRPr lang="en-US" sz="1600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4BF10E-DEA7-5623-F781-58FB883A0811}"/>
              </a:ext>
            </a:extLst>
          </p:cNvPr>
          <p:cNvSpPr/>
          <p:nvPr userDrawn="1"/>
        </p:nvSpPr>
        <p:spPr>
          <a:xfrm>
            <a:off x="8889039" y="301973"/>
            <a:ext cx="3218437" cy="1957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2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lang="en-US" sz="3733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6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754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buClr>
                <a:srgbClr val="CD113B"/>
              </a:buClr>
              <a:defRPr lang="en-US" sz="26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  <a:lvl2pPr>
              <a:buClr>
                <a:srgbClr val="CD113B"/>
              </a:buClr>
              <a:defRPr lang="en-US" sz="2400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2pPr>
            <a:lvl3pPr>
              <a:buClr>
                <a:srgbClr val="CD113B"/>
              </a:buClr>
              <a:defRPr lang="en-US" sz="2133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3pPr>
            <a:lvl4pPr>
              <a:buClr>
                <a:srgbClr val="CD113B"/>
              </a:buClr>
              <a:defRPr lang="en-US" sz="18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4pPr>
            <a:lvl5pPr>
              <a:buClr>
                <a:srgbClr val="CD113B"/>
              </a:buClr>
              <a:defRPr lang="en-US" sz="18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 marL="457189" indent="-457189">
              <a:defRPr lang="en-US" sz="266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  <a:lvl2pPr marL="990575" indent="-380990">
              <a:defRPr lang="en-US" sz="2400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2pPr>
            <a:lvl3pPr marL="1523962" indent="-304792">
              <a:defRPr lang="en-US" sz="2133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3pPr>
            <a:lvl4pPr marL="2133547" indent="-304792">
              <a:defRPr lang="en-US" sz="186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4pPr>
            <a:lvl5pPr marL="2743131" indent="-304792">
              <a:defRPr lang="en-US" sz="1867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457189" lvl="0" indent="-45718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D113B"/>
              </a:buClr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marL="990575" lvl="1" indent="-380990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D113B"/>
              </a:buClr>
              <a:buFont typeface="Arial" charset="0"/>
              <a:buChar char="–"/>
            </a:pPr>
            <a:r>
              <a:rPr lang="en-US" dirty="0"/>
              <a:t>Second level</a:t>
            </a:r>
          </a:p>
          <a:p>
            <a:pPr marL="1523962" lvl="2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D113B"/>
              </a:buClr>
              <a:buFont typeface="Arial" charset="0"/>
              <a:buChar char="•"/>
            </a:pPr>
            <a:r>
              <a:rPr lang="en-US" dirty="0"/>
              <a:t>Third level</a:t>
            </a:r>
          </a:p>
          <a:p>
            <a:pPr marL="2133547" lvl="3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D113B"/>
              </a:buClr>
              <a:buFont typeface="Arial" charset="0"/>
              <a:buChar char="–"/>
            </a:pPr>
            <a:r>
              <a:rPr lang="en-US" dirty="0"/>
              <a:t>Fourth level</a:t>
            </a:r>
          </a:p>
          <a:p>
            <a:pPr marL="2743131" lvl="4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D113B"/>
              </a:buClr>
              <a:buFont typeface="Arial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5/1/25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lang="en-US" sz="3733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97895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lang="en-US" sz="3733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8165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 panose="020B0604020202090204"/>
                <a:cs typeface="Arial" panose="020B06040202020902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40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3641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08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t>5/1/25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2277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52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582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923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158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505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52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23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9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934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30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9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695-125F-2B4E-9B2B-0A0697AC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341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7EAB916-EE67-4115-9921-87EE3F34E8B7}"/>
              </a:ext>
            </a:extLst>
          </p:cNvPr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3411D-73ED-4C4D-BF35-FE9F8B36D01A}" type="datetimeFigureOut">
              <a:rPr lang="en-US" smtClean="0"/>
              <a:t>5/1/25</a:t>
            </a:fld>
            <a:endParaRPr lang="en-US"/>
          </a:p>
        </p:txBody>
      </p:sp>
      <p:sp>
        <p:nvSpPr>
          <p:cNvPr id="3" name="Shape 249">
            <a:extLst>
              <a:ext uri="{FF2B5EF4-FFF2-40B4-BE49-F238E27FC236}">
                <a16:creationId xmlns:a16="http://schemas.microsoft.com/office/drawing/2014/main" id="{DC89986F-407E-4C86-A115-A1EAB976FA7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941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B15C75-7B45-7940-97A0-0FF67666DEA7}" type="datetime1">
              <a:rPr lang="en-US" smtClean="0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735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9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6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5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7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4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86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8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8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61317"/>
          </a:xfrm>
        </p:spPr>
        <p:txBody>
          <a:bodyPr/>
          <a:lstStyle/>
          <a:p>
            <a:r>
              <a:rPr lang="en-US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460917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63536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 baseline="0">
                <a:solidFill>
                  <a:srgbClr val="63666A"/>
                </a:solidFill>
              </a:defRPr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6735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7736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8688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4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35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816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4344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9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1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307153"/>
            <a:ext cx="395111" cy="215444"/>
          </a:xfrm>
        </p:spPr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999232" cy="451104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360335" y="1950720"/>
            <a:ext cx="7283029" cy="45110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2400" b="1">
                <a:latin typeface="+mj-lt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3000"/>
              </a:spcBef>
              <a:spcAft>
                <a:spcPts val="0"/>
              </a:spcAft>
              <a:buNone/>
              <a:defRPr sz="2133"/>
            </a:lvl3pPr>
            <a:lvl4pPr marL="0" indent="0">
              <a:spcBef>
                <a:spcPts val="1200"/>
              </a:spcBef>
              <a:spcAft>
                <a:spcPts val="0"/>
              </a:spcAft>
              <a:buNone/>
              <a:defRPr sz="1500"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436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3408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31952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20496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3408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952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20496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77606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242560"/>
            <a:ext cx="11094720" cy="1219200"/>
          </a:xfrm>
        </p:spPr>
        <p:txBody>
          <a:bodyPr/>
          <a:lstStyle>
            <a:lvl1pPr>
              <a:defRPr sz="1867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867">
                <a:latin typeface="+mn-lt"/>
                <a:cs typeface="Times New Roman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48643" y="1950720"/>
            <a:ext cx="1109556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2081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94720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3048000"/>
            <a:ext cx="6096000" cy="16459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7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1621536"/>
            <a:ext cx="11094720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rgbClr val="080808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9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5151120"/>
            <a:ext cx="7620000" cy="36576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608320"/>
            <a:ext cx="7620000" cy="7924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103632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4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084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4" y="6340302"/>
            <a:ext cx="5116033" cy="327025"/>
          </a:xfrm>
        </p:spPr>
        <p:txBody>
          <a:bodyPr bIns="0" anchor="b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188149" y="6340302"/>
            <a:ext cx="5165651" cy="327025"/>
          </a:xfrm>
        </p:spPr>
        <p:txBody>
          <a:bodyPr bIns="0" anchor="b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00979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ADEFA-1150-4368-B743-76F64A1C739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FAE26-EC3E-4584-ADD0-3CD03C6F9E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1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F7C0-323A-4AE6-AECC-0B407A2604A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26174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0F27-B806-D22C-63EE-AC8E0B457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83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415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8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8391553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35261"/>
            <a:ext cx="10972800" cy="4416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78628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08795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27699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16F3-85CA-40CC-91CF-869A1569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F78E2-C856-4332-BC36-7BE98CDB7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AC797-44A4-491A-BC8E-FD78DBDE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42C24-BCC9-43F6-9551-B41453C4C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8040B-909D-433B-B63A-C91BF2B9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7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E6C0-1E8C-4DDF-90E0-8882EC24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E92AE-8380-495A-B5B7-D0445B493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1575D-9A1B-4DF0-8E1D-585BDB41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6B5B-2DD1-40FB-A801-3BA2BA0D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3A23F-E860-43D1-AE04-E0F22DC47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7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C00A-44E0-4B98-8350-3FD9C14D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2CF6F-3A6A-4995-9B6C-45EB82686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18BF-00C7-48E1-8360-7E869FEF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13EE0-5106-46C8-BEBE-B1A5E6D2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8B1D-5CE5-4A3B-A191-5F80D96B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44C2-2DC4-4375-9A3E-996C0173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8E9C-27E7-4401-AF09-B1B3E0189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38A4C-8A6E-4F58-8B0A-4A21CF299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44DB7-B502-430C-B384-644602EC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A7A79-AD36-4CB7-A7B8-9401BADD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779B-06E1-4053-A1B1-D55F5949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9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F87D-3EDB-4142-B5D8-85073D0C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1772-62F2-4AFA-B293-672F8AFB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8ED38-6AD3-4995-A0C6-D8AFA0495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D5D82-3819-47A6-A709-80E41403D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2EBDA4-106F-461F-AE27-59AC48AB6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A6D9B-8247-458C-99A7-7F46B1253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6F5EA-9843-4B38-A270-F9BEFE52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59B41-E0FA-4A4B-B0B8-898D7B9F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3AE9-70A2-46C8-92E8-D03AA836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22CFF-EBC0-4881-A7BF-804EA666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5E421-3366-4C45-9182-8C2DDA58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7B2F0-3C55-4202-8E7B-9A7CA0C6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2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011C7-A678-4773-8E3F-2B7A143E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6912F-31ED-45D2-B0E4-6D7AE417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A34BF-611B-476E-9D1E-69685120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2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7878-57D6-4BB5-BACD-E6460D98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9E9C8-8E52-4A0A-9B31-619D7786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B3E57-AACB-41A6-8181-DB2DF3EB4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9C4CF-7B76-4EF6-BEF2-CB08964B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DC531-5609-4FD9-BA76-3832B879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34C8C-8204-45E7-8C1F-D0BC57427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5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638A-C80E-4825-9DA0-68AFAAFD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CC6D1-DCEE-4E93-A3B5-7458D78D1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18F34-F92C-45CE-8A55-AEE84DE1C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BFFBD-61A5-4569-82AE-E70FF5E5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47D09-32CF-4994-9FFF-AA49560B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21FBD-9D42-47AD-864C-61A73B82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7F94-918B-4D54-8B65-68095F3F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2947B-A800-4EE4-A73B-68CDA2F3F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22494-1D75-451D-B2C1-68B88B16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5300C-FF63-48A2-8A5C-91AE9B7B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D8075-03C6-4CC9-9B80-BF814BAC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6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20317-955E-4A7E-B16D-F60BC1636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F9A90-1190-4B57-B6B8-77C711133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A21B9-148F-47D0-A585-35F2F7D6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0CB10-7DCE-480D-80F7-882EDB8B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42BFE-B68C-4370-8332-BFC7E3B8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2F834817-5529-EA25-04BB-0F860A7FB16D}"/>
              </a:ext>
            </a:extLst>
          </p:cNvPr>
          <p:cNvSpPr/>
          <p:nvPr/>
        </p:nvSpPr>
        <p:spPr>
          <a:xfrm>
            <a:off x="0" y="3999037"/>
            <a:ext cx="12192000" cy="2858963"/>
          </a:xfrm>
          <a:custGeom>
            <a:avLst/>
            <a:gdLst/>
            <a:ahLst/>
            <a:cxnLst/>
            <a:rect l="l" t="t" r="r" b="b"/>
            <a:pathLst>
              <a:path w="10692130" h="2228215">
                <a:moveTo>
                  <a:pt x="10692003" y="0"/>
                </a:moveTo>
                <a:lnTo>
                  <a:pt x="0" y="0"/>
                </a:lnTo>
                <a:lnTo>
                  <a:pt x="0" y="2227948"/>
                </a:lnTo>
                <a:lnTo>
                  <a:pt x="10692003" y="2227948"/>
                </a:lnTo>
                <a:lnTo>
                  <a:pt x="10692003" y="0"/>
                </a:lnTo>
                <a:close/>
              </a:path>
            </a:pathLst>
          </a:custGeom>
          <a:solidFill>
            <a:srgbClr val="135F8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CCB6E-528F-42E0-8F22-9530C8647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39601"/>
            <a:ext cx="9144000" cy="101879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E16DD-91A3-4F82-BE01-0C08E2F52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0466"/>
            <a:ext cx="9144000" cy="44203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F883-9A7E-4359-ACF6-D6DE845C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2D96-9EFD-4E3C-87AF-D0F16F31F4D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C4A338-6599-E8BA-E0F5-02C3A9BF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5999" y="6623237"/>
            <a:ext cx="8280000" cy="196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BDAC71-7EC5-A4C3-5D5A-88C2C46F5C58}"/>
              </a:ext>
            </a:extLst>
          </p:cNvPr>
          <p:cNvGrpSpPr/>
          <p:nvPr userDrawn="1"/>
        </p:nvGrpSpPr>
        <p:grpSpPr>
          <a:xfrm>
            <a:off x="2504641" y="1037660"/>
            <a:ext cx="7109692" cy="2478261"/>
            <a:chOff x="4669958" y="-2203871"/>
            <a:chExt cx="5929642" cy="2066925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D8748F2B-F858-5757-E117-0A543005A4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1496"/>
            <a:stretch/>
          </p:blipFill>
          <p:spPr>
            <a:xfrm>
              <a:off x="6528000" y="-2203871"/>
              <a:ext cx="4071600" cy="2066925"/>
            </a:xfrm>
            <a:prstGeom prst="rect">
              <a:avLst/>
            </a:prstGeom>
          </p:spPr>
        </p:pic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617F323-D50F-D30F-4FF8-D16332B18EB1}"/>
                </a:ext>
              </a:extLst>
            </p:cNvPr>
            <p:cNvSpPr/>
            <p:nvPr userDrawn="1"/>
          </p:nvSpPr>
          <p:spPr>
            <a:xfrm>
              <a:off x="4669958" y="-1874565"/>
              <a:ext cx="1213104" cy="1651966"/>
            </a:xfrm>
            <a:custGeom>
              <a:avLst/>
              <a:gdLst>
                <a:gd name="connsiteX0" fmla="*/ 606553 w 1213104"/>
                <a:gd name="connsiteY0" fmla="*/ 854679 h 1651966"/>
                <a:gd name="connsiteX1" fmla="*/ 752285 w 1213104"/>
                <a:gd name="connsiteY1" fmla="*/ 1001841 h 1651966"/>
                <a:gd name="connsiteX2" fmla="*/ 606553 w 1213104"/>
                <a:gd name="connsiteY2" fmla="*/ 1149002 h 1651966"/>
                <a:gd name="connsiteX3" fmla="*/ 460820 w 1213104"/>
                <a:gd name="connsiteY3" fmla="*/ 1001841 h 1651966"/>
                <a:gd name="connsiteX4" fmla="*/ 606553 w 1213104"/>
                <a:gd name="connsiteY4" fmla="*/ 854679 h 1651966"/>
                <a:gd name="connsiteX5" fmla="*/ 606552 w 1213104"/>
                <a:gd name="connsiteY5" fmla="*/ 0 h 1651966"/>
                <a:gd name="connsiteX6" fmla="*/ 1103471 w 1213104"/>
                <a:gd name="connsiteY6" fmla="*/ 693325 h 1651966"/>
                <a:gd name="connsiteX7" fmla="*/ 1109663 w 1213104"/>
                <a:gd name="connsiteY7" fmla="*/ 702659 h 1651966"/>
                <a:gd name="connsiteX8" fmla="*/ 1213104 w 1213104"/>
                <a:gd name="connsiteY8" fmla="*/ 1044131 h 1651966"/>
                <a:gd name="connsiteX9" fmla="*/ 728795 w 1213104"/>
                <a:gd name="connsiteY9" fmla="*/ 1644335 h 1651966"/>
                <a:gd name="connsiteX10" fmla="*/ 653831 w 1213104"/>
                <a:gd name="connsiteY10" fmla="*/ 1651966 h 1651966"/>
                <a:gd name="connsiteX11" fmla="*/ 954119 w 1213104"/>
                <a:gd name="connsiteY11" fmla="*/ 1233011 h 1651966"/>
                <a:gd name="connsiteX12" fmla="*/ 958405 w 1213104"/>
                <a:gd name="connsiteY12" fmla="*/ 1226535 h 1651966"/>
                <a:gd name="connsiteX13" fmla="*/ 1030795 w 1213104"/>
                <a:gd name="connsiteY13" fmla="*/ 987743 h 1651966"/>
                <a:gd name="connsiteX14" fmla="*/ 606552 w 1213104"/>
                <a:gd name="connsiteY14" fmla="*/ 559213 h 1651966"/>
                <a:gd name="connsiteX15" fmla="*/ 182308 w 1213104"/>
                <a:gd name="connsiteY15" fmla="*/ 987743 h 1651966"/>
                <a:gd name="connsiteX16" fmla="*/ 254698 w 1213104"/>
                <a:gd name="connsiteY16" fmla="*/ 1226535 h 1651966"/>
                <a:gd name="connsiteX17" fmla="*/ 258984 w 1213104"/>
                <a:gd name="connsiteY17" fmla="*/ 1233011 h 1651966"/>
                <a:gd name="connsiteX18" fmla="*/ 559273 w 1213104"/>
                <a:gd name="connsiteY18" fmla="*/ 1651966 h 1651966"/>
                <a:gd name="connsiteX19" fmla="*/ 484309 w 1213104"/>
                <a:gd name="connsiteY19" fmla="*/ 1644335 h 1651966"/>
                <a:gd name="connsiteX20" fmla="*/ 0 w 1213104"/>
                <a:gd name="connsiteY20" fmla="*/ 1044131 h 1651966"/>
                <a:gd name="connsiteX21" fmla="*/ 103442 w 1213104"/>
                <a:gd name="connsiteY21" fmla="*/ 702659 h 1651966"/>
                <a:gd name="connsiteX22" fmla="*/ 109538 w 1213104"/>
                <a:gd name="connsiteY22" fmla="*/ 693325 h 165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3104" h="1651966">
                  <a:moveTo>
                    <a:pt x="606553" y="854679"/>
                  </a:moveTo>
                  <a:cubicBezTo>
                    <a:pt x="687039" y="854679"/>
                    <a:pt x="752285" y="920593"/>
                    <a:pt x="752285" y="1001841"/>
                  </a:cubicBezTo>
                  <a:cubicBezTo>
                    <a:pt x="752285" y="1083089"/>
                    <a:pt x="687039" y="1149002"/>
                    <a:pt x="606553" y="1149002"/>
                  </a:cubicBezTo>
                  <a:cubicBezTo>
                    <a:pt x="526066" y="1149002"/>
                    <a:pt x="460820" y="1083089"/>
                    <a:pt x="460820" y="1001841"/>
                  </a:cubicBezTo>
                  <a:cubicBezTo>
                    <a:pt x="460820" y="920593"/>
                    <a:pt x="526066" y="854679"/>
                    <a:pt x="606553" y="854679"/>
                  </a:cubicBezTo>
                  <a:close/>
                  <a:moveTo>
                    <a:pt x="606552" y="0"/>
                  </a:moveTo>
                  <a:lnTo>
                    <a:pt x="1103471" y="693325"/>
                  </a:lnTo>
                  <a:cubicBezTo>
                    <a:pt x="1105472" y="696468"/>
                    <a:pt x="1107567" y="699516"/>
                    <a:pt x="1109663" y="702659"/>
                  </a:cubicBezTo>
                  <a:cubicBezTo>
                    <a:pt x="1175195" y="799910"/>
                    <a:pt x="1213104" y="917924"/>
                    <a:pt x="1213104" y="1044131"/>
                  </a:cubicBezTo>
                  <a:cubicBezTo>
                    <a:pt x="1213104" y="1340251"/>
                    <a:pt x="1005193" y="1587220"/>
                    <a:pt x="728795" y="1644335"/>
                  </a:cubicBezTo>
                  <a:lnTo>
                    <a:pt x="653831" y="1651966"/>
                  </a:lnTo>
                  <a:lnTo>
                    <a:pt x="954119" y="1233011"/>
                  </a:lnTo>
                  <a:cubicBezTo>
                    <a:pt x="955548" y="1230821"/>
                    <a:pt x="956976" y="1228630"/>
                    <a:pt x="958405" y="1226535"/>
                  </a:cubicBezTo>
                  <a:cubicBezTo>
                    <a:pt x="1004316" y="1158526"/>
                    <a:pt x="1030795" y="1076039"/>
                    <a:pt x="1030795" y="987743"/>
                  </a:cubicBezTo>
                  <a:cubicBezTo>
                    <a:pt x="1030795" y="751047"/>
                    <a:pt x="840867" y="559213"/>
                    <a:pt x="606552" y="559213"/>
                  </a:cubicBezTo>
                  <a:cubicBezTo>
                    <a:pt x="372237" y="559213"/>
                    <a:pt x="182308" y="751047"/>
                    <a:pt x="182308" y="987743"/>
                  </a:cubicBezTo>
                  <a:cubicBezTo>
                    <a:pt x="182308" y="1076039"/>
                    <a:pt x="208788" y="1158526"/>
                    <a:pt x="254698" y="1226535"/>
                  </a:cubicBezTo>
                  <a:cubicBezTo>
                    <a:pt x="256127" y="1228725"/>
                    <a:pt x="257556" y="1230916"/>
                    <a:pt x="258984" y="1233011"/>
                  </a:cubicBezTo>
                  <a:lnTo>
                    <a:pt x="559273" y="1651966"/>
                  </a:lnTo>
                  <a:lnTo>
                    <a:pt x="484309" y="1644335"/>
                  </a:lnTo>
                  <a:cubicBezTo>
                    <a:pt x="207912" y="1587220"/>
                    <a:pt x="0" y="1340251"/>
                    <a:pt x="0" y="1044131"/>
                  </a:cubicBezTo>
                  <a:cubicBezTo>
                    <a:pt x="0" y="917924"/>
                    <a:pt x="37814" y="799910"/>
                    <a:pt x="103442" y="702659"/>
                  </a:cubicBezTo>
                  <a:cubicBezTo>
                    <a:pt x="105442" y="699516"/>
                    <a:pt x="107537" y="696468"/>
                    <a:pt x="109538" y="69332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DA246FD-2D73-CBA2-CD04-664B4CA50D95}"/>
                </a:ext>
              </a:extLst>
            </p:cNvPr>
            <p:cNvSpPr/>
            <p:nvPr/>
          </p:nvSpPr>
          <p:spPr>
            <a:xfrm>
              <a:off x="5165258" y="-2185008"/>
              <a:ext cx="222504" cy="224790"/>
            </a:xfrm>
            <a:custGeom>
              <a:avLst/>
              <a:gdLst>
                <a:gd name="connsiteX0" fmla="*/ 111252 w 222504"/>
                <a:gd name="connsiteY0" fmla="*/ 224790 h 224790"/>
                <a:gd name="connsiteX1" fmla="*/ 0 w 222504"/>
                <a:gd name="connsiteY1" fmla="*/ 112395 h 224790"/>
                <a:gd name="connsiteX2" fmla="*/ 111252 w 222504"/>
                <a:gd name="connsiteY2" fmla="*/ 0 h 224790"/>
                <a:gd name="connsiteX3" fmla="*/ 222504 w 222504"/>
                <a:gd name="connsiteY3" fmla="*/ 112395 h 224790"/>
                <a:gd name="connsiteX4" fmla="*/ 111252 w 222504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04" h="224790">
                  <a:moveTo>
                    <a:pt x="111252" y="224790"/>
                  </a:moveTo>
                  <a:cubicBezTo>
                    <a:pt x="49816" y="224790"/>
                    <a:pt x="0" y="174498"/>
                    <a:pt x="0" y="112395"/>
                  </a:cubicBezTo>
                  <a:cubicBezTo>
                    <a:pt x="0" y="50292"/>
                    <a:pt x="49816" y="0"/>
                    <a:pt x="111252" y="0"/>
                  </a:cubicBezTo>
                  <a:cubicBezTo>
                    <a:pt x="172688" y="0"/>
                    <a:pt x="222504" y="50292"/>
                    <a:pt x="222504" y="112395"/>
                  </a:cubicBezTo>
                  <a:cubicBezTo>
                    <a:pt x="222504" y="174498"/>
                    <a:pt x="172688" y="224790"/>
                    <a:pt x="111252" y="22479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0D1FBB2-5F77-0709-3999-56ABF7E7E6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21525" y="-2185008"/>
              <a:ext cx="0" cy="196240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61AFB4BB-D09D-C27D-86D3-D125C18D06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035" y="1034575"/>
            <a:ext cx="7135298" cy="248134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7EF995-4283-0D5A-0D25-2284E0DDA5D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9424" y="6053497"/>
            <a:ext cx="9756575" cy="183503"/>
          </a:xfr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GB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dirty="0"/>
              <a:t>References and/or 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1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2F834817-5529-EA25-04BB-0F860A7FB16D}"/>
              </a:ext>
            </a:extLst>
          </p:cNvPr>
          <p:cNvSpPr/>
          <p:nvPr/>
        </p:nvSpPr>
        <p:spPr>
          <a:xfrm>
            <a:off x="0" y="3999037"/>
            <a:ext cx="12192000" cy="2858963"/>
          </a:xfrm>
          <a:custGeom>
            <a:avLst/>
            <a:gdLst/>
            <a:ahLst/>
            <a:cxnLst/>
            <a:rect l="l" t="t" r="r" b="b"/>
            <a:pathLst>
              <a:path w="10692130" h="2228215">
                <a:moveTo>
                  <a:pt x="10692003" y="0"/>
                </a:moveTo>
                <a:lnTo>
                  <a:pt x="0" y="0"/>
                </a:lnTo>
                <a:lnTo>
                  <a:pt x="0" y="2227948"/>
                </a:lnTo>
                <a:lnTo>
                  <a:pt x="10692003" y="222794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CCB6E-528F-42E0-8F22-9530C8647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39601"/>
            <a:ext cx="9144000" cy="1018790"/>
          </a:xfrm>
        </p:spPr>
        <p:txBody>
          <a:bodyPr anchor="b"/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E16DD-91A3-4F82-BE01-0C08E2F52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0466"/>
            <a:ext cx="9144000" cy="44203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F883-9A7E-4359-ACF6-D6DE845C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2D96-9EFD-4E3C-87AF-D0F16F31F4D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C4A338-6599-E8BA-E0F5-02C3A9BF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5999" y="6623237"/>
            <a:ext cx="8280000" cy="196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BDAC71-7EC5-A4C3-5D5A-88C2C46F5C58}"/>
              </a:ext>
            </a:extLst>
          </p:cNvPr>
          <p:cNvGrpSpPr/>
          <p:nvPr userDrawn="1"/>
        </p:nvGrpSpPr>
        <p:grpSpPr>
          <a:xfrm>
            <a:off x="2504641" y="1037660"/>
            <a:ext cx="7109692" cy="2478261"/>
            <a:chOff x="4669958" y="-2203871"/>
            <a:chExt cx="5929642" cy="2066925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D8748F2B-F858-5757-E117-0A543005A4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1496"/>
            <a:stretch/>
          </p:blipFill>
          <p:spPr>
            <a:xfrm>
              <a:off x="6528000" y="-2203871"/>
              <a:ext cx="4071600" cy="2066925"/>
            </a:xfrm>
            <a:prstGeom prst="rect">
              <a:avLst/>
            </a:prstGeom>
          </p:spPr>
        </p:pic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617F323-D50F-D30F-4FF8-D16332B18EB1}"/>
                </a:ext>
              </a:extLst>
            </p:cNvPr>
            <p:cNvSpPr/>
            <p:nvPr userDrawn="1"/>
          </p:nvSpPr>
          <p:spPr>
            <a:xfrm>
              <a:off x="4669958" y="-1874565"/>
              <a:ext cx="1213104" cy="1651966"/>
            </a:xfrm>
            <a:custGeom>
              <a:avLst/>
              <a:gdLst>
                <a:gd name="connsiteX0" fmla="*/ 606553 w 1213104"/>
                <a:gd name="connsiteY0" fmla="*/ 854679 h 1651966"/>
                <a:gd name="connsiteX1" fmla="*/ 752285 w 1213104"/>
                <a:gd name="connsiteY1" fmla="*/ 1001841 h 1651966"/>
                <a:gd name="connsiteX2" fmla="*/ 606553 w 1213104"/>
                <a:gd name="connsiteY2" fmla="*/ 1149002 h 1651966"/>
                <a:gd name="connsiteX3" fmla="*/ 460820 w 1213104"/>
                <a:gd name="connsiteY3" fmla="*/ 1001841 h 1651966"/>
                <a:gd name="connsiteX4" fmla="*/ 606553 w 1213104"/>
                <a:gd name="connsiteY4" fmla="*/ 854679 h 1651966"/>
                <a:gd name="connsiteX5" fmla="*/ 606552 w 1213104"/>
                <a:gd name="connsiteY5" fmla="*/ 0 h 1651966"/>
                <a:gd name="connsiteX6" fmla="*/ 1103471 w 1213104"/>
                <a:gd name="connsiteY6" fmla="*/ 693325 h 1651966"/>
                <a:gd name="connsiteX7" fmla="*/ 1109663 w 1213104"/>
                <a:gd name="connsiteY7" fmla="*/ 702659 h 1651966"/>
                <a:gd name="connsiteX8" fmla="*/ 1213104 w 1213104"/>
                <a:gd name="connsiteY8" fmla="*/ 1044131 h 1651966"/>
                <a:gd name="connsiteX9" fmla="*/ 728795 w 1213104"/>
                <a:gd name="connsiteY9" fmla="*/ 1644335 h 1651966"/>
                <a:gd name="connsiteX10" fmla="*/ 653831 w 1213104"/>
                <a:gd name="connsiteY10" fmla="*/ 1651966 h 1651966"/>
                <a:gd name="connsiteX11" fmla="*/ 954119 w 1213104"/>
                <a:gd name="connsiteY11" fmla="*/ 1233011 h 1651966"/>
                <a:gd name="connsiteX12" fmla="*/ 958405 w 1213104"/>
                <a:gd name="connsiteY12" fmla="*/ 1226535 h 1651966"/>
                <a:gd name="connsiteX13" fmla="*/ 1030795 w 1213104"/>
                <a:gd name="connsiteY13" fmla="*/ 987743 h 1651966"/>
                <a:gd name="connsiteX14" fmla="*/ 606552 w 1213104"/>
                <a:gd name="connsiteY14" fmla="*/ 559213 h 1651966"/>
                <a:gd name="connsiteX15" fmla="*/ 182308 w 1213104"/>
                <a:gd name="connsiteY15" fmla="*/ 987743 h 1651966"/>
                <a:gd name="connsiteX16" fmla="*/ 254698 w 1213104"/>
                <a:gd name="connsiteY16" fmla="*/ 1226535 h 1651966"/>
                <a:gd name="connsiteX17" fmla="*/ 258984 w 1213104"/>
                <a:gd name="connsiteY17" fmla="*/ 1233011 h 1651966"/>
                <a:gd name="connsiteX18" fmla="*/ 559273 w 1213104"/>
                <a:gd name="connsiteY18" fmla="*/ 1651966 h 1651966"/>
                <a:gd name="connsiteX19" fmla="*/ 484309 w 1213104"/>
                <a:gd name="connsiteY19" fmla="*/ 1644335 h 1651966"/>
                <a:gd name="connsiteX20" fmla="*/ 0 w 1213104"/>
                <a:gd name="connsiteY20" fmla="*/ 1044131 h 1651966"/>
                <a:gd name="connsiteX21" fmla="*/ 103442 w 1213104"/>
                <a:gd name="connsiteY21" fmla="*/ 702659 h 1651966"/>
                <a:gd name="connsiteX22" fmla="*/ 109538 w 1213104"/>
                <a:gd name="connsiteY22" fmla="*/ 693325 h 165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3104" h="1651966">
                  <a:moveTo>
                    <a:pt x="606553" y="854679"/>
                  </a:moveTo>
                  <a:cubicBezTo>
                    <a:pt x="687039" y="854679"/>
                    <a:pt x="752285" y="920593"/>
                    <a:pt x="752285" y="1001841"/>
                  </a:cubicBezTo>
                  <a:cubicBezTo>
                    <a:pt x="752285" y="1083089"/>
                    <a:pt x="687039" y="1149002"/>
                    <a:pt x="606553" y="1149002"/>
                  </a:cubicBezTo>
                  <a:cubicBezTo>
                    <a:pt x="526066" y="1149002"/>
                    <a:pt x="460820" y="1083089"/>
                    <a:pt x="460820" y="1001841"/>
                  </a:cubicBezTo>
                  <a:cubicBezTo>
                    <a:pt x="460820" y="920593"/>
                    <a:pt x="526066" y="854679"/>
                    <a:pt x="606553" y="854679"/>
                  </a:cubicBezTo>
                  <a:close/>
                  <a:moveTo>
                    <a:pt x="606552" y="0"/>
                  </a:moveTo>
                  <a:lnTo>
                    <a:pt x="1103471" y="693325"/>
                  </a:lnTo>
                  <a:cubicBezTo>
                    <a:pt x="1105472" y="696468"/>
                    <a:pt x="1107567" y="699516"/>
                    <a:pt x="1109663" y="702659"/>
                  </a:cubicBezTo>
                  <a:cubicBezTo>
                    <a:pt x="1175195" y="799910"/>
                    <a:pt x="1213104" y="917924"/>
                    <a:pt x="1213104" y="1044131"/>
                  </a:cubicBezTo>
                  <a:cubicBezTo>
                    <a:pt x="1213104" y="1340251"/>
                    <a:pt x="1005193" y="1587220"/>
                    <a:pt x="728795" y="1644335"/>
                  </a:cubicBezTo>
                  <a:lnTo>
                    <a:pt x="653831" y="1651966"/>
                  </a:lnTo>
                  <a:lnTo>
                    <a:pt x="954119" y="1233011"/>
                  </a:lnTo>
                  <a:cubicBezTo>
                    <a:pt x="955548" y="1230821"/>
                    <a:pt x="956976" y="1228630"/>
                    <a:pt x="958405" y="1226535"/>
                  </a:cubicBezTo>
                  <a:cubicBezTo>
                    <a:pt x="1004316" y="1158526"/>
                    <a:pt x="1030795" y="1076039"/>
                    <a:pt x="1030795" y="987743"/>
                  </a:cubicBezTo>
                  <a:cubicBezTo>
                    <a:pt x="1030795" y="751047"/>
                    <a:pt x="840867" y="559213"/>
                    <a:pt x="606552" y="559213"/>
                  </a:cubicBezTo>
                  <a:cubicBezTo>
                    <a:pt x="372237" y="559213"/>
                    <a:pt x="182308" y="751047"/>
                    <a:pt x="182308" y="987743"/>
                  </a:cubicBezTo>
                  <a:cubicBezTo>
                    <a:pt x="182308" y="1076039"/>
                    <a:pt x="208788" y="1158526"/>
                    <a:pt x="254698" y="1226535"/>
                  </a:cubicBezTo>
                  <a:cubicBezTo>
                    <a:pt x="256127" y="1228725"/>
                    <a:pt x="257556" y="1230916"/>
                    <a:pt x="258984" y="1233011"/>
                  </a:cubicBezTo>
                  <a:lnTo>
                    <a:pt x="559273" y="1651966"/>
                  </a:lnTo>
                  <a:lnTo>
                    <a:pt x="484309" y="1644335"/>
                  </a:lnTo>
                  <a:cubicBezTo>
                    <a:pt x="207912" y="1587220"/>
                    <a:pt x="0" y="1340251"/>
                    <a:pt x="0" y="1044131"/>
                  </a:cubicBezTo>
                  <a:cubicBezTo>
                    <a:pt x="0" y="917924"/>
                    <a:pt x="37814" y="799910"/>
                    <a:pt x="103442" y="702659"/>
                  </a:cubicBezTo>
                  <a:cubicBezTo>
                    <a:pt x="105442" y="699516"/>
                    <a:pt x="107537" y="696468"/>
                    <a:pt x="109538" y="69332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DA246FD-2D73-CBA2-CD04-664B4CA50D95}"/>
                </a:ext>
              </a:extLst>
            </p:cNvPr>
            <p:cNvSpPr/>
            <p:nvPr/>
          </p:nvSpPr>
          <p:spPr>
            <a:xfrm>
              <a:off x="5165258" y="-2185008"/>
              <a:ext cx="222504" cy="224790"/>
            </a:xfrm>
            <a:custGeom>
              <a:avLst/>
              <a:gdLst>
                <a:gd name="connsiteX0" fmla="*/ 111252 w 222504"/>
                <a:gd name="connsiteY0" fmla="*/ 224790 h 224790"/>
                <a:gd name="connsiteX1" fmla="*/ 0 w 222504"/>
                <a:gd name="connsiteY1" fmla="*/ 112395 h 224790"/>
                <a:gd name="connsiteX2" fmla="*/ 111252 w 222504"/>
                <a:gd name="connsiteY2" fmla="*/ 0 h 224790"/>
                <a:gd name="connsiteX3" fmla="*/ 222504 w 222504"/>
                <a:gd name="connsiteY3" fmla="*/ 112395 h 224790"/>
                <a:gd name="connsiteX4" fmla="*/ 111252 w 222504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04" h="224790">
                  <a:moveTo>
                    <a:pt x="111252" y="224790"/>
                  </a:moveTo>
                  <a:cubicBezTo>
                    <a:pt x="49816" y="224790"/>
                    <a:pt x="0" y="174498"/>
                    <a:pt x="0" y="112395"/>
                  </a:cubicBezTo>
                  <a:cubicBezTo>
                    <a:pt x="0" y="50292"/>
                    <a:pt x="49816" y="0"/>
                    <a:pt x="111252" y="0"/>
                  </a:cubicBezTo>
                  <a:cubicBezTo>
                    <a:pt x="172688" y="0"/>
                    <a:pt x="222504" y="50292"/>
                    <a:pt x="222504" y="112395"/>
                  </a:cubicBezTo>
                  <a:cubicBezTo>
                    <a:pt x="222504" y="174498"/>
                    <a:pt x="172688" y="224790"/>
                    <a:pt x="111252" y="22479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0D1FBB2-5F77-0709-3999-56ABF7E7E6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21525" y="-2185008"/>
              <a:ext cx="0" cy="196240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61AFB4BB-D09D-C27D-86D3-D125C18D06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9035" y="1034575"/>
            <a:ext cx="7135298" cy="248134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5E3E27-9D21-2939-E8BF-8200DB538B5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9424" y="6053497"/>
            <a:ext cx="9756575" cy="183503"/>
          </a:xfr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GB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dirty="0"/>
              <a:t>References and/or 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34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55F1-36B3-4F55-9D2B-CC18ED8F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729642"/>
            <a:ext cx="8568576" cy="118734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9CD49-5340-4D6C-ADF8-FF877F30F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4005000"/>
            <a:ext cx="8568575" cy="44203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BDB1-9606-4CDE-80CF-96E911BC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2D96-9EFD-4E3C-87AF-D0F16F31F4D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137541-ABA4-B72B-5280-44E93F739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5999" y="6623237"/>
            <a:ext cx="8280000" cy="1964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CC95C50-8E76-5387-3EBA-5921921DE9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9999" y="477000"/>
            <a:ext cx="3960935" cy="137744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E6530B-8623-66D2-09C3-070F4710F69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9424" y="6053497"/>
            <a:ext cx="9756575" cy="183503"/>
          </a:xfr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GB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dirty="0"/>
              <a:t>References and/or 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1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740D-C1DC-4116-B915-757B35D5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49B51-4C04-42F9-A130-7AE6849ED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498599"/>
            <a:ext cx="11160125" cy="437832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FED77-6C4F-4EFD-B0C2-B14E2AF9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5999" y="6623237"/>
            <a:ext cx="8280000" cy="1964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022F4-4691-4469-84E4-64A7300E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2D96-9EFD-4E3C-87AF-D0F16F31F4D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310E93-EABE-64F6-7868-EDC8993E9F7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9424" y="6053497"/>
            <a:ext cx="9756575" cy="183503"/>
          </a:xfr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GB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dirty="0"/>
              <a:t>References and/or 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8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F450F-1556-4EEF-983F-20CF71AE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667B0-D365-480C-A081-CD53454E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5999" y="6623237"/>
            <a:ext cx="8280000" cy="1964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765BB-5184-406C-AA15-68A02C6F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2D96-9EFD-4E3C-87AF-D0F16F31F4D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7B5E-D73E-BE9C-4D8C-18ABD8B04E0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9424" y="6053497"/>
            <a:ext cx="9756576" cy="183503"/>
          </a:xfr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GB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dirty="0"/>
              <a:t>References and/or 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5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12E2B81-4FC9-A47A-9DC8-13FA1400696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31CEAE-749A-F8CD-8E24-D08377CCD455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F8BEE4-7EA4-C5EC-557A-C0AD1B5E5DB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93E62-6743-331A-80DD-DA17F6CC3794}"/>
                  </a:ext>
                </a:extLst>
              </p:cNvPr>
              <p:cNvSpPr/>
              <p:nvPr userDrawn="1"/>
            </p:nvSpPr>
            <p:spPr>
              <a:xfrm>
                <a:off x="192000" y="189001"/>
                <a:ext cx="11808000" cy="58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8F26C95-61F9-48FE-D3D9-DF476A766D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2387" y="6155475"/>
              <a:ext cx="1367548" cy="4755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C039C-78E6-489D-A90F-10244E8B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5999" y="6623237"/>
            <a:ext cx="8280000" cy="1964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2917-8481-4C57-A292-D34C1DE5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2D96-9EFD-4E3C-87AF-D0F16F31F4D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DF310A-A45D-C8F7-45C9-1F3E8858EAF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9424" y="6053497"/>
            <a:ext cx="9756576" cy="183503"/>
          </a:xfr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GB" sz="8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en-GB" dirty="0"/>
              <a:t>References and/or 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9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QR code spa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0C20D-D1D4-4FC2-A3EB-11693DAF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69A137-6BDB-47B4-8B9B-30BE2E63C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AEC097-AEAF-9C68-ACC0-9421DAD54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59" y="1089024"/>
            <a:ext cx="7043450" cy="257873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2DA43B-89F9-17E8-1A97-643654BD83FC}"/>
              </a:ext>
            </a:extLst>
          </p:cNvPr>
          <p:cNvCxnSpPr>
            <a:cxnSpLocks/>
          </p:cNvCxnSpPr>
          <p:nvPr userDrawn="1"/>
        </p:nvCxnSpPr>
        <p:spPr>
          <a:xfrm>
            <a:off x="604259" y="3870862"/>
            <a:ext cx="7043821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C165EF0-1336-2A91-D466-80FE37B0B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259" y="4033520"/>
            <a:ext cx="7043449" cy="20243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DDAB61A-0BD2-6E47-E146-FD629B5EBA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838" y="0"/>
            <a:ext cx="4337552" cy="7755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Oral presentation: placeholder for #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F60AA55-6258-35BF-FAB5-3B7C94C78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4730" y="0"/>
            <a:ext cx="4016414" cy="7523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Presenting author name and email address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907805B-4915-6916-0533-9DBC93192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1834" y="165534"/>
            <a:ext cx="418666" cy="4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01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QR code spac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0C20D-D1D4-4FC2-A3EB-11693DAF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69A137-6BDB-47B4-8B9B-30BE2E63C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AEC097-AEAF-9C68-ACC0-9421DAD54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59" y="1089024"/>
            <a:ext cx="7043450" cy="257873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2DA43B-89F9-17E8-1A97-643654BD83FC}"/>
              </a:ext>
            </a:extLst>
          </p:cNvPr>
          <p:cNvCxnSpPr>
            <a:cxnSpLocks/>
          </p:cNvCxnSpPr>
          <p:nvPr userDrawn="1"/>
        </p:nvCxnSpPr>
        <p:spPr>
          <a:xfrm>
            <a:off x="604259" y="3870862"/>
            <a:ext cx="7043821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C165EF0-1336-2A91-D466-80FE37B0B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259" y="4033520"/>
            <a:ext cx="7043449" cy="20243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DDAB61A-0BD2-6E47-E146-FD629B5EBA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838" y="0"/>
            <a:ext cx="4337552" cy="7755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Oral presentation: placeholder for #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F60AA55-6258-35BF-FAB5-3B7C94C78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4730" y="0"/>
            <a:ext cx="4016414" cy="7523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Presenting author name and email address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73340AB3-B3C6-9043-6C74-F065D2F36FA8}"/>
              </a:ext>
            </a:extLst>
          </p:cNvPr>
          <p:cNvSpPr txBox="1">
            <a:spLocks/>
          </p:cNvSpPr>
          <p:nvPr userDrawn="1"/>
        </p:nvSpPr>
        <p:spPr>
          <a:xfrm>
            <a:off x="604839" y="6563678"/>
            <a:ext cx="10977562" cy="29686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</a:rPr>
              <a:t>Congress information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2E38BC2-6612-2630-6E1E-8145564BB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1834" y="165534"/>
            <a:ext cx="418666" cy="4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48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52084D-E4AA-A48B-3CEF-9DA0E3876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839" y="1089024"/>
            <a:ext cx="5491162" cy="484995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8BBF-2532-9977-87B0-1F64559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45238"/>
            <a:ext cx="465174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69A137-6BDB-47B4-8B9B-30BE2E63C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6D17EF-9BF3-C706-DDD4-A9D80C46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0"/>
            <a:ext cx="10969467" cy="794327"/>
          </a:xfrm>
          <a:prstGeom prst="rect">
            <a:avLst/>
          </a:prstGeom>
        </p:spPr>
        <p:txBody>
          <a:bodyPr lIns="0" tIns="0" anchor="ctr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22985C-D987-660D-5E1F-6F25B179C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4838" y="6057900"/>
            <a:ext cx="10705891" cy="5032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/>
              <a:t>Footer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BE45340C-5B9D-C591-531D-609BB31CF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0313" y="1089024"/>
            <a:ext cx="5272087" cy="484995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6893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8BBF-2532-9977-87B0-1F64559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45238"/>
            <a:ext cx="465174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69A137-6BDB-47B4-8B9B-30BE2E63C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6D17EF-9BF3-C706-DDD4-A9D80C46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0"/>
            <a:ext cx="10969467" cy="794327"/>
          </a:xfrm>
          <a:prstGeom prst="rect">
            <a:avLst/>
          </a:prstGeom>
        </p:spPr>
        <p:txBody>
          <a:bodyPr lIns="0" tIns="0" anchor="ctr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22985C-D987-660D-5E1F-6F25B179C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4838" y="6057900"/>
            <a:ext cx="10705891" cy="5032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/>
              <a:t>Footer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261126-FF79-7A48-40C7-1E6009865B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0313" y="1089025"/>
            <a:ext cx="5272087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80B30D6-9256-CA2D-5A0B-CD5D48BB80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4838" y="1089025"/>
            <a:ext cx="5272087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2630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52084D-E4AA-A48B-3CEF-9DA0E3876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838" y="1089024"/>
            <a:ext cx="10969625" cy="484995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58BBF-2532-9977-87B0-1F64559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45238"/>
            <a:ext cx="465174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69A137-6BDB-47B4-8B9B-30BE2E63C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6D17EF-9BF3-C706-DDD4-A9D80C46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0"/>
            <a:ext cx="10969467" cy="794327"/>
          </a:xfrm>
          <a:prstGeom prst="rect">
            <a:avLst/>
          </a:prstGeom>
        </p:spPr>
        <p:txBody>
          <a:bodyPr lIns="0" tIns="0" anchor="ctr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22985C-D987-660D-5E1F-6F25B179C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4838" y="6057900"/>
            <a:ext cx="10705891" cy="5032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/>
              <a:t>Footer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C32350B9-D3E8-C3F8-5935-59FB993E7BD4}"/>
              </a:ext>
            </a:extLst>
          </p:cNvPr>
          <p:cNvSpPr txBox="1">
            <a:spLocks/>
          </p:cNvSpPr>
          <p:nvPr userDrawn="1"/>
        </p:nvSpPr>
        <p:spPr>
          <a:xfrm>
            <a:off x="604839" y="6563678"/>
            <a:ext cx="10977562" cy="29686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</a:rPr>
              <a:t>Congress information</a:t>
            </a:r>
          </a:p>
        </p:txBody>
      </p:sp>
    </p:spTree>
    <p:extLst>
      <p:ext uri="{BB962C8B-B14F-4D97-AF65-F5344CB8AC3E}">
        <p14:creationId xmlns:p14="http://schemas.microsoft.com/office/powerpoint/2010/main" val="9599584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QR code spac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0C20D-D1D4-4FC2-A3EB-11693DAF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69A137-6BDB-47B4-8B9B-30BE2E63C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AEC097-AEAF-9C68-ACC0-9421DAD54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59" y="1089024"/>
            <a:ext cx="7043450" cy="257873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2DA43B-89F9-17E8-1A97-643654BD83FC}"/>
              </a:ext>
            </a:extLst>
          </p:cNvPr>
          <p:cNvCxnSpPr>
            <a:cxnSpLocks/>
          </p:cNvCxnSpPr>
          <p:nvPr userDrawn="1"/>
        </p:nvCxnSpPr>
        <p:spPr>
          <a:xfrm>
            <a:off x="604259" y="3870862"/>
            <a:ext cx="7043821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C165EF0-1336-2A91-D466-80FE37B0B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259" y="4033520"/>
            <a:ext cx="7043449" cy="20243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73340AB3-B3C6-9043-6C74-F065D2F36FA8}"/>
              </a:ext>
            </a:extLst>
          </p:cNvPr>
          <p:cNvSpPr txBox="1">
            <a:spLocks/>
          </p:cNvSpPr>
          <p:nvPr userDrawn="1"/>
        </p:nvSpPr>
        <p:spPr>
          <a:xfrm>
            <a:off x="604839" y="6563678"/>
            <a:ext cx="10977562" cy="29686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</a:rPr>
              <a:t>Congress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74331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36448" y="1331384"/>
            <a:ext cx="10988803" cy="4654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153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image" Target="../media/image20.emf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11.xml"/><Relationship Id="rId16" Type="http://schemas.openxmlformats.org/officeDocument/2006/relationships/tags" Target="../tags/tag19.xml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9.xml"/><Relationship Id="rId19" Type="http://schemas.openxmlformats.org/officeDocument/2006/relationships/image" Target="../media/image21.emf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151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9.sv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26ECAE0-3F1E-41BC-A58B-BF43FD8D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92635"/>
            <a:ext cx="11521440" cy="535531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2C4F3-425D-426C-8A78-E75AFDF88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138" y="1219199"/>
            <a:ext cx="11521440" cy="484632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lue footer">
            <a:extLst>
              <a:ext uri="{FF2B5EF4-FFF2-40B4-BE49-F238E27FC236}">
                <a16:creationId xmlns:a16="http://schemas.microsoft.com/office/drawing/2014/main" id="{0A156B0F-261B-47A3-9F57-A4BFBCD0D029}"/>
              </a:ext>
            </a:extLst>
          </p:cNvPr>
          <p:cNvSpPr/>
          <p:nvPr userDrawn="1"/>
        </p:nvSpPr>
        <p:spPr>
          <a:xfrm>
            <a:off x="0" y="6429375"/>
            <a:ext cx="12192000" cy="43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4B6A8-5FEC-0620-B643-C6FFDFB0DAE4}"/>
              </a:ext>
            </a:extLst>
          </p:cNvPr>
          <p:cNvSpPr txBox="1"/>
          <p:nvPr userDrawn="1"/>
        </p:nvSpPr>
        <p:spPr>
          <a:xfrm>
            <a:off x="338138" y="6503029"/>
            <a:ext cx="7516145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PRESENTED BY: </a:t>
            </a:r>
            <a:r>
              <a:rPr lang="en-US" sz="1050" b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John O. Mascarenhas</a:t>
            </a:r>
            <a:r>
              <a:rPr lang="nl-NL" sz="1050" b="0" kern="12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, MD</a:t>
            </a:r>
            <a:br>
              <a:rPr lang="en-GB" sz="900" b="0" kern="12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n-GB" sz="800" b="0" kern="12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Presentation is property of the author and ASH. Permission required for reuse: </a:t>
            </a:r>
            <a:r>
              <a:rPr lang="en-GB" sz="800" b="0" kern="1200" dirty="0" err="1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john.mascarenhas@mssm.edu</a:t>
            </a:r>
            <a:endParaRPr lang="en-GB" sz="900" b="0" kern="12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A614B0D-C061-714F-7AA8-1AD9087862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5997" y="6539481"/>
            <a:ext cx="3480153" cy="2279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C30820-63D0-3285-A79E-0DEFC2292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4131" y="6471283"/>
            <a:ext cx="346372" cy="348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BC1700-8F92-6FDC-81A6-F1840D49D562}"/>
              </a:ext>
            </a:extLst>
          </p:cNvPr>
          <p:cNvSpPr/>
          <p:nvPr userDrawn="1"/>
        </p:nvSpPr>
        <p:spPr>
          <a:xfrm>
            <a:off x="0" y="6392383"/>
            <a:ext cx="12192000" cy="3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83FF2-8E43-1F4B-263F-1B52A7BE63E1}"/>
              </a:ext>
            </a:extLst>
          </p:cNvPr>
          <p:cNvSpPr/>
          <p:nvPr userDrawn="1"/>
        </p:nvSpPr>
        <p:spPr>
          <a:xfrm>
            <a:off x="0" y="6355871"/>
            <a:ext cx="12192000" cy="36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E38C2C-38DF-128D-C071-C23899A8F535}"/>
              </a:ext>
            </a:extLst>
          </p:cNvPr>
          <p:cNvSpPr/>
          <p:nvPr userDrawn="1"/>
        </p:nvSpPr>
        <p:spPr>
          <a:xfrm>
            <a:off x="0" y="6319358"/>
            <a:ext cx="12192000" cy="365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7A8DB-6CEC-4282-3B4A-D7FD0FC3F32C}"/>
              </a:ext>
            </a:extLst>
          </p:cNvPr>
          <p:cNvSpPr/>
          <p:nvPr userDrawn="1"/>
        </p:nvSpPr>
        <p:spPr>
          <a:xfrm>
            <a:off x="0" y="6284433"/>
            <a:ext cx="12192000" cy="36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9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Roboto" panose="02000000000000000000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Roboto" panose="02000000000000000000" pitchFamily="2" charset="0"/>
        <a:buChar char="⁻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5875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05">
          <p15:clr>
            <a:srgbClr val="F26B43"/>
          </p15:clr>
        </p15:guide>
        <p15:guide id="3" pos="748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28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BF486AB-5D88-9E40-C1CC-C75D06554D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95" imgH="394" progId="TCLayout.ActiveDocument.1">
                  <p:embed/>
                </p:oleObj>
              </mc:Choice>
              <mc:Fallback>
                <p:oleObj name="think-cell Slide" r:id="rId17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BF486AB-5D88-9E40-C1CC-C75D06554D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9469645-64B0-4D48-BF8F-D1061D9BCBF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15000"/>
          </a:blip>
          <a:stretch>
            <a:fillRect/>
          </a:stretch>
        </p:blipFill>
        <p:spPr>
          <a:xfrm>
            <a:off x="-730983" y="0"/>
            <a:ext cx="411057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142" y="273050"/>
            <a:ext cx="11615057" cy="908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143" y="1357538"/>
            <a:ext cx="11615056" cy="4775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27316" y="6361635"/>
            <a:ext cx="1520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9D7C9-1127-5248-9E7A-397B6AD9B2F4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5477" y="6361635"/>
            <a:ext cx="5817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    </a:t>
            </a:r>
            <a:fld id="{FF45410E-A0B7-6748-B042-26AFD53CC3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2586A1E-85C0-6342-AD8B-ED11667AD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69847E6C-9263-A20B-E255-9262440CCA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75" y="5995462"/>
            <a:ext cx="2186200" cy="7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8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04" r:id="rId1"/>
    <p:sldLayoutId id="2147486205" r:id="rId2"/>
    <p:sldLayoutId id="2147486206" r:id="rId3"/>
    <p:sldLayoutId id="2147486207" r:id="rId4"/>
    <p:sldLayoutId id="2147486208" r:id="rId5"/>
    <p:sldLayoutId id="2147486209" r:id="rId6"/>
    <p:sldLayoutId id="2147486210" r:id="rId7"/>
    <p:sldLayoutId id="2147486211" r:id="rId8"/>
    <p:sldLayoutId id="2147486212" r:id="rId9"/>
    <p:sldLayoutId id="2147486213" r:id="rId10"/>
    <p:sldLayoutId id="2147486214" r:id="rId11"/>
    <p:sldLayoutId id="2147486215" r:id="rId12"/>
    <p:sldLayoutId id="2147486216" r:id="rId13"/>
    <p:sldLayoutId id="214748621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b="1" kern="1200">
          <a:solidFill>
            <a:schemeClr val="accent3"/>
          </a:solidFill>
          <a:latin typeface="+mn-lt"/>
          <a:ea typeface="+mn-ea"/>
          <a:cs typeface="+mn-cs"/>
        </a:defRPr>
      </a:lvl2pPr>
      <a:lvl3pPr marL="7508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kern="1200">
          <a:solidFill>
            <a:schemeClr val="accent3"/>
          </a:solidFill>
          <a:latin typeface="+mn-lt"/>
          <a:ea typeface="+mn-ea"/>
          <a:cs typeface="+mn-cs"/>
        </a:defRPr>
      </a:lvl3pPr>
      <a:lvl4pPr marL="915988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0922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72">
          <p15:clr>
            <a:srgbClr val="F26B43"/>
          </p15:clr>
        </p15:guide>
        <p15:guide id="3" pos="7584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orient="horz" pos="744">
          <p15:clr>
            <a:srgbClr val="F26B43"/>
          </p15:clr>
        </p15:guide>
        <p15:guide id="6" orient="horz" pos="172">
          <p15:clr>
            <a:srgbClr val="F26B43"/>
          </p15:clr>
        </p15:guide>
        <p15:guide id="7" orient="horz" pos="840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168">
          <p15:clr>
            <a:srgbClr val="F26B43"/>
          </p15:clr>
        </p15:guide>
        <p15:guide id="10" pos="748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solidFill>
            <a:srgbClr val="85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FF0C5-A667-5144-84A0-151212437B98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 dirty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6032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3" r:id="rId1"/>
    <p:sldLayoutId id="2147486234" r:id="rId2"/>
    <p:sldLayoutId id="2147486235" r:id="rId3"/>
    <p:sldLayoutId id="2147486236" r:id="rId4"/>
    <p:sldLayoutId id="2147486237" r:id="rId5"/>
    <p:sldLayoutId id="2147486238" r:id="rId6"/>
    <p:sldLayoutId id="2147486239" r:id="rId7"/>
    <p:sldLayoutId id="2147486240" r:id="rId8"/>
    <p:sldLayoutId id="2147486241" r:id="rId9"/>
    <p:sldLayoutId id="2147486242" r:id="rId10"/>
    <p:sldLayoutId id="2147486243" r:id="rId11"/>
    <p:sldLayoutId id="2147486244" r:id="rId12"/>
    <p:sldLayoutId id="2147486245" r:id="rId13"/>
    <p:sldLayoutId id="2147486246" r:id="rId14"/>
    <p:sldLayoutId id="2147486247" r:id="rId15"/>
    <p:sldLayoutId id="2147486248" r:id="rId16"/>
    <p:sldLayoutId id="2147486249" r:id="rId17"/>
    <p:sldLayoutId id="2147486250" r:id="rId18"/>
    <p:sldLayoutId id="2147486251" r:id="rId19"/>
    <p:sldLayoutId id="2147486252" r:id="rId2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Proxima Nova Rg" panose="02000506030000020004" pitchFamily="50" charset="0"/>
        <a:buChar char="-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4" r:id="rId1"/>
    <p:sldLayoutId id="2147486255" r:id="rId2"/>
    <p:sldLayoutId id="2147486256" r:id="rId3"/>
    <p:sldLayoutId id="2147486257" r:id="rId4"/>
    <p:sldLayoutId id="2147486258" r:id="rId5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5/1/25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3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0" r:id="rId1"/>
    <p:sldLayoutId id="2147486261" r:id="rId2"/>
    <p:sldLayoutId id="2147486262" r:id="rId3"/>
    <p:sldLayoutId id="2147486263" r:id="rId4"/>
    <p:sldLayoutId id="2147486264" r:id="rId5"/>
    <p:sldLayoutId id="2147486265" r:id="rId6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t>5/1/25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6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 panose="020B0604020202090204"/>
          <a:ea typeface="Geneva" panose="020B0503030404040204" pitchFamily="37" charset="-128"/>
          <a:cs typeface="Arial" panose="020B0604020202090204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  <a:cs typeface="Times New Roman" panose="02020503050405090304" pitchFamily="37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  <a:cs typeface="Times New Roman" panose="02020503050405090304" pitchFamily="37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  <a:cs typeface="Times New Roman" panose="02020503050405090304" pitchFamily="37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  <a:cs typeface="Times New Roman" panose="02020503050405090304" pitchFamily="37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anose="02020503050405090304" pitchFamily="37" charset="0"/>
          <a:ea typeface="Geneva" panose="020B0503030404040204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Geneva" panose="020B0503030404040204" pitchFamily="37" charset="-128"/>
          <a:cs typeface="Geneva" panose="020B0503030404040204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667" kern="1200">
          <a:solidFill>
            <a:schemeClr val="tx1"/>
          </a:solidFill>
          <a:latin typeface="+mn-lt"/>
          <a:ea typeface="Geneva" panose="020B0503030404040204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Geneva" panose="020B0503030404040204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133" kern="1200">
          <a:solidFill>
            <a:schemeClr val="tx1"/>
          </a:solidFill>
          <a:latin typeface="+mn-lt"/>
          <a:ea typeface="Geneva" panose="020B0503030404040204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133" kern="1200">
          <a:solidFill>
            <a:schemeClr val="tx1"/>
          </a:solidFill>
          <a:latin typeface="+mn-lt"/>
          <a:ea typeface="Geneva" panose="020B0503030404040204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 panose="020B0604020202090204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 panose="020B0604020202090204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 panose="020B0604020202090204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 panose="020B0604020202090204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7F3411D-73ED-4C4D-BF35-FE9F8B36D01A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cap="all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E84695-125F-2B4E-9B2B-0A0697AC4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492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7" r:id="rId1"/>
    <p:sldLayoutId id="2147486288" r:id="rId2"/>
    <p:sldLayoutId id="2147486289" r:id="rId3"/>
    <p:sldLayoutId id="2147486290" r:id="rId4"/>
    <p:sldLayoutId id="2147486291" r:id="rId5"/>
    <p:sldLayoutId id="2147486292" r:id="rId6"/>
    <p:sldLayoutId id="2147486293" r:id="rId7"/>
    <p:sldLayoutId id="2147486294" r:id="rId8"/>
    <p:sldLayoutId id="2147486295" r:id="rId9"/>
    <p:sldLayoutId id="2147486296" r:id="rId10"/>
    <p:sldLayoutId id="2147486297" r:id="rId11"/>
    <p:sldLayoutId id="2147486298" r:id="rId12"/>
    <p:sldLayoutId id="214748629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 cap="all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8552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36" r:id="rId2"/>
    <p:sldLayoutId id="2147485937" r:id="rId3"/>
    <p:sldLayoutId id="2147485938" r:id="rId4"/>
    <p:sldLayoutId id="2147485939" r:id="rId5"/>
    <p:sldLayoutId id="2147485940" r:id="rId6"/>
    <p:sldLayoutId id="2147485941" r:id="rId7"/>
    <p:sldLayoutId id="2147485942" r:id="rId8"/>
    <p:sldLayoutId id="2147485943" r:id="rId9"/>
    <p:sldLayoutId id="2147485944" r:id="rId10"/>
    <p:sldLayoutId id="2147485945" r:id="rId11"/>
    <p:sldLayoutId id="2147485946" r:id="rId12"/>
    <p:sldLayoutId id="2147485947" r:id="rId13"/>
    <p:sldLayoutId id="2147485948" r:id="rId14"/>
    <p:sldLayoutId id="2147485949" r:id="rId15"/>
    <p:sldLayoutId id="2147485950" r:id="rId16"/>
    <p:sldLayoutId id="2147485951" r:id="rId17"/>
    <p:sldLayoutId id="2147485952" r:id="rId18"/>
    <p:sldLayoutId id="2147485953" r:id="rId19"/>
    <p:sldLayoutId id="2147485954" r:id="rId20"/>
    <p:sldLayoutId id="2147485955" r:id="rId21"/>
    <p:sldLayoutId id="2147485956" r:id="rId22"/>
    <p:sldLayoutId id="2147485957" r:id="rId23"/>
    <p:sldLayoutId id="2147485958" r:id="rId24"/>
    <p:sldLayoutId id="214748595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  <p:sldLayoutId id="2147486015" r:id="rId12"/>
    <p:sldLayoutId id="2147486016" r:id="rId13"/>
    <p:sldLayoutId id="2147486017" r:id="rId14"/>
    <p:sldLayoutId id="2147486018" r:id="rId15"/>
    <p:sldLayoutId id="2147486019" r:id="rId16"/>
    <p:sldLayoutId id="2147486020" r:id="rId17"/>
  </p:sldLayoutIdLs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7454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21182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ACB92F-CA01-4752-6B59-55368DC638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F4238B1-436E-ABF8-08AB-E6364E1D7133}"/>
              </a:ext>
            </a:extLst>
          </p:cNvPr>
          <p:cNvSpPr txBox="1">
            <a:spLocks/>
          </p:cNvSpPr>
          <p:nvPr userDrawn="1"/>
        </p:nvSpPr>
        <p:spPr>
          <a:xfrm>
            <a:off x="3924300" y="6289603"/>
            <a:ext cx="5252264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Scott </a:t>
            </a:r>
            <a:r>
              <a:rPr lang="en-US" sz="1000" err="1"/>
              <a:t>Kopetz</a:t>
            </a:r>
            <a:r>
              <a:rPr lang="en-US" sz="1000"/>
              <a:t>, MD,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67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EF89E-1F7F-4689-BAE0-BE0D8253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EEFC8-1421-4DEC-AD29-0AF89879A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09063-F747-4A13-82E9-F343D84A7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24A2-D61C-4B53-8074-18D71BFD39D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D0B49-0375-4571-A1B1-9E2C494E7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829A-781D-4B15-B0B2-CE73740A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6ED0-1A91-4B5B-8F0A-1EBBFF9AB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3" r:id="rId1"/>
    <p:sldLayoutId id="2147486124" r:id="rId2"/>
    <p:sldLayoutId id="2147486125" r:id="rId3"/>
    <p:sldLayoutId id="2147486126" r:id="rId4"/>
    <p:sldLayoutId id="2147486127" r:id="rId5"/>
    <p:sldLayoutId id="2147486128" r:id="rId6"/>
    <p:sldLayoutId id="2147486129" r:id="rId7"/>
    <p:sldLayoutId id="2147486130" r:id="rId8"/>
    <p:sldLayoutId id="2147486131" r:id="rId9"/>
    <p:sldLayoutId id="2147486132" r:id="rId10"/>
    <p:sldLayoutId id="21474861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0773CE-E319-B094-9F0A-D4F546E5F3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0B9F9-688D-9672-10D5-68F28A660510}"/>
              </a:ext>
            </a:extLst>
          </p:cNvPr>
          <p:cNvSpPr/>
          <p:nvPr userDrawn="1"/>
        </p:nvSpPr>
        <p:spPr>
          <a:xfrm>
            <a:off x="192000" y="189001"/>
            <a:ext cx="11808000" cy="58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FDB39-3FCE-BF83-663B-FB2B470AED1A}"/>
              </a:ext>
            </a:extLst>
          </p:cNvPr>
          <p:cNvSpPr/>
          <p:nvPr userDrawn="1"/>
        </p:nvSpPr>
        <p:spPr>
          <a:xfrm>
            <a:off x="342900" y="342900"/>
            <a:ext cx="11496675" cy="939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E4E95-5DF5-4095-BBCA-FB24649F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70" y="552550"/>
            <a:ext cx="10589748" cy="543875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61782-A659-4308-A19B-79D3C8ED3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498600"/>
            <a:ext cx="11160125" cy="175778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4B204-1942-49EE-BE9B-051B9070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56000" y="6623237"/>
            <a:ext cx="8280000" cy="196475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F6FB3-D98F-4493-96C4-BFAF5755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035" y="6623237"/>
            <a:ext cx="433800" cy="180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B2D96-9EFD-4E3C-87AF-D0F16F31F4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raphic 3" hidden="1">
            <a:extLst>
              <a:ext uri="{FF2B5EF4-FFF2-40B4-BE49-F238E27FC236}">
                <a16:creationId xmlns:a16="http://schemas.microsoft.com/office/drawing/2014/main" id="{5C77B294-1F62-9B28-1DF0-A47A982D05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22387" y="6155475"/>
            <a:ext cx="1367548" cy="4755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39A1A2-1987-5EBD-8FC3-C95A7F572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76815"/>
          <a:stretch/>
        </p:blipFill>
        <p:spPr>
          <a:xfrm>
            <a:off x="11282260" y="443448"/>
            <a:ext cx="492215" cy="738291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154008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6" r:id="rId1"/>
    <p:sldLayoutId id="2147486137" r:id="rId2"/>
    <p:sldLayoutId id="2147486138" r:id="rId3"/>
    <p:sldLayoutId id="2147486139" r:id="rId4"/>
    <p:sldLayoutId id="2147486140" r:id="rId5"/>
    <p:sldLayoutId id="214748614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5600" indent="-17462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>
          <a:tab pos="3556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8256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48">
          <p15:clr>
            <a:srgbClr val="F26B43"/>
          </p15:clr>
        </p15:guide>
        <p15:guide id="3" pos="302">
          <p15:clr>
            <a:srgbClr val="F26B43"/>
          </p15:clr>
        </p15:guide>
        <p15:guide id="4" pos="7468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944">
          <p15:clr>
            <a:srgbClr val="F26B43"/>
          </p15:clr>
        </p15:guide>
        <p15:guide id="7" orient="horz" pos="981">
          <p15:clr>
            <a:srgbClr val="F26B43"/>
          </p15:clr>
        </p15:guide>
        <p15:guide id="8" pos="3840">
          <p15:clr>
            <a:srgbClr val="F26B43"/>
          </p15:clr>
        </p15:guide>
        <p15:guide id="9" pos="7378">
          <p15:clr>
            <a:srgbClr val="F26B43"/>
          </p15:clr>
        </p15:guide>
        <p15:guide id="10" pos="212">
          <p15:clr>
            <a:srgbClr val="F26B43"/>
          </p15:clr>
        </p15:guide>
        <p15:guide id="11" orient="horz" pos="370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833CC-59AC-6DA7-1CAE-25AD22A9029B}"/>
              </a:ext>
            </a:extLst>
          </p:cNvPr>
          <p:cNvSpPr/>
          <p:nvPr userDrawn="1"/>
        </p:nvSpPr>
        <p:spPr>
          <a:xfrm>
            <a:off x="0" y="-1"/>
            <a:ext cx="121920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E3102-B1BD-6F42-D23F-9839C494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838" y="1089026"/>
            <a:ext cx="10977562" cy="4877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61785-315A-7A76-7C7E-594293B97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345238"/>
            <a:ext cx="465174" cy="215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fld id="{03CB0E19-F4C8-4F98-96D2-CE1ECDE599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00696D13-80EF-14CE-0232-C764E9172534}"/>
              </a:ext>
            </a:extLst>
          </p:cNvPr>
          <p:cNvSpPr txBox="1">
            <a:spLocks/>
          </p:cNvSpPr>
          <p:nvPr userDrawn="1"/>
        </p:nvSpPr>
        <p:spPr>
          <a:xfrm>
            <a:off x="604838" y="6563678"/>
            <a:ext cx="11442735" cy="29686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>
                <a:solidFill>
                  <a:schemeClr val="accent1"/>
                </a:solidFill>
              </a:rPr>
              <a:t>Mascarenhas J, et al. Presented at ASH 2024 [Abstract 3178].		                            </a:t>
            </a:r>
            <a:r>
              <a:rPr lang="en-US" sz="900" dirty="0" err="1">
                <a:solidFill>
                  <a:schemeClr val="accent1"/>
                </a:solidFill>
              </a:rPr>
              <a:t>Pelabresib</a:t>
            </a:r>
            <a:r>
              <a:rPr lang="en-US" sz="900" dirty="0">
                <a:solidFill>
                  <a:schemeClr val="accent1"/>
                </a:solidFill>
              </a:rPr>
              <a:t> (CPI-0610) is an investigational new drug and has not been approved by any regulatory authority.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0A11D2-7A81-A611-8FE7-7583B2883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4838" y="6057900"/>
            <a:ext cx="10705891" cy="5032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3828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8" r:id="rId1"/>
    <p:sldLayoutId id="2147486159" r:id="rId2"/>
    <p:sldLayoutId id="2147486161" r:id="rId3"/>
    <p:sldLayoutId id="2147486162" r:id="rId4"/>
    <p:sldLayoutId id="2147486163" r:id="rId5"/>
    <p:sldLayoutId id="2147486164" r:id="rId6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b="1" kern="1200">
          <a:solidFill>
            <a:srgbClr val="002068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1000"/>
        </a:spcBef>
        <a:spcAft>
          <a:spcPts val="600"/>
        </a:spcAft>
        <a:buFontTx/>
        <a:buNone/>
        <a:defRPr sz="2200" b="1" kern="1200">
          <a:solidFill>
            <a:srgbClr val="0460A9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700"/>
        </a:spcBef>
        <a:spcAft>
          <a:spcPts val="6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ClrTx/>
        <a:buFont typeface="Ping LCG Medium" pitchFamily="50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90538" indent="-268288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ClrTx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73113" indent="-277813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ClrTx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75">
          <p15:clr>
            <a:srgbClr val="F26B43"/>
          </p15:clr>
        </p15:guide>
        <p15:guide id="3" orient="horz" pos="243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686">
          <p15:clr>
            <a:srgbClr val="F26B43"/>
          </p15:clr>
        </p15:guide>
        <p15:guide id="12" pos="7296">
          <p15:clr>
            <a:srgbClr val="F26B43"/>
          </p15:clr>
        </p15:guide>
        <p15:guide id="13" pos="381">
          <p15:clr>
            <a:srgbClr val="F26B43"/>
          </p15:clr>
        </p15:guide>
        <p15:guide id="18" pos="3840">
          <p15:clr>
            <a:srgbClr val="F26B43"/>
          </p15:clr>
        </p15:guide>
        <p15:guide id="19" orient="horz" pos="413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211" cy="6867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169" y="-4120"/>
            <a:ext cx="11846299" cy="6870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448" y="207525"/>
            <a:ext cx="10497928" cy="7315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48" y="1331915"/>
            <a:ext cx="10988803" cy="4654549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6448" y="5986465"/>
            <a:ext cx="10226803" cy="6042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rgbClr val="75757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5253" y="6535270"/>
            <a:ext cx="635959" cy="2690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67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F60C2-36CE-471D-A924-19CAFBBAA0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0800000" flipH="1" flipV="1">
            <a:off x="541376" y="1027784"/>
            <a:ext cx="10741152" cy="27432"/>
          </a:xfrm>
          <a:prstGeom prst="rect">
            <a:avLst/>
          </a:prstGeom>
          <a:gradFill flip="none" rotWithShape="1">
            <a:gsLst>
              <a:gs pos="0">
                <a:srgbClr val="66CC00"/>
              </a:gs>
              <a:gs pos="12000">
                <a:srgbClr val="66CC00"/>
              </a:gs>
              <a:gs pos="100000">
                <a:srgbClr val="66CC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2489" dirty="0"/>
          </a:p>
        </p:txBody>
      </p:sp>
    </p:spTree>
    <p:extLst>
      <p:ext uri="{BB962C8B-B14F-4D97-AF65-F5344CB8AC3E}">
        <p14:creationId xmlns:p14="http://schemas.microsoft.com/office/powerpoint/2010/main" val="104787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6" r:id="rId1"/>
    <p:sldLayoutId id="2147486167" r:id="rId2"/>
    <p:sldLayoutId id="2147486168" r:id="rId3"/>
    <p:sldLayoutId id="2147486169" r:id="rId4"/>
    <p:sldLayoutId id="2147486170" r:id="rId5"/>
    <p:sldLayoutId id="2147486171" r:id="rId6"/>
    <p:sldLayoutId id="2147486172" r:id="rId7"/>
    <p:sldLayoutId id="2147486173" r:id="rId8"/>
    <p:sldLayoutId id="2147486174" r:id="rId9"/>
    <p:sldLayoutId id="2147486175" r:id="rId10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spcBef>
          <a:spcPts val="1000"/>
        </a:spcBef>
        <a:buClr>
          <a:srgbClr val="66CC00"/>
        </a:buClr>
        <a:buFont typeface="Arial" panose="020B0604020202020204" pitchFamily="34" charset="0"/>
        <a:buChar char="●"/>
        <a:defRPr sz="2133" kern="1200">
          <a:solidFill>
            <a:srgbClr val="000000"/>
          </a:solidFill>
          <a:latin typeface="+mn-lt"/>
          <a:ea typeface="+mn-ea"/>
          <a:cs typeface="+mn-cs"/>
        </a:defRPr>
      </a:lvl1pPr>
      <a:lvl2pPr marL="597393" indent="-243834" algn="l" defTabSz="1219170" rtl="0" eaLnBrk="1" latinLnBrk="0" hangingPunct="1">
        <a:spcBef>
          <a:spcPts val="500"/>
        </a:spcBef>
        <a:buFont typeface="Arial" panose="020B0604020202020204" pitchFamily="34" charset="0"/>
        <a:buChar char="–"/>
        <a:defRPr sz="2133" kern="1200">
          <a:solidFill>
            <a:srgbClr val="000000"/>
          </a:solidFill>
          <a:latin typeface="+mn-lt"/>
          <a:ea typeface="+mn-ea"/>
          <a:cs typeface="+mn-cs"/>
        </a:defRPr>
      </a:lvl2pPr>
      <a:lvl3pPr marL="853419" indent="-196846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133" kern="1200">
          <a:solidFill>
            <a:srgbClr val="000000"/>
          </a:solidFill>
          <a:latin typeface="+mn-lt"/>
          <a:ea typeface="+mn-ea"/>
          <a:cs typeface="+mn-cs"/>
        </a:defRPr>
      </a:lvl3pPr>
      <a:lvl4pPr marL="1097253" indent="-158747" algn="l" defTabSz="1219170" rtl="0" eaLnBrk="1" latinLnBrk="0" hangingPunct="1">
        <a:spcBef>
          <a:spcPts val="500"/>
        </a:spcBef>
        <a:buFont typeface="Arial" panose="020B0604020202020204" pitchFamily="34" charset="0"/>
        <a:buChar char="-"/>
        <a:defRPr sz="2133" kern="1200">
          <a:solidFill>
            <a:srgbClr val="000000"/>
          </a:solidFill>
          <a:latin typeface="+mn-lt"/>
          <a:ea typeface="+mn-ea"/>
          <a:cs typeface="+mn-cs"/>
        </a:defRPr>
      </a:lvl4pPr>
      <a:lvl5pPr marL="1983268" indent="-148163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7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8.xml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9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0.xml"/><Relationship Id="rId5" Type="http://schemas.microsoft.com/office/2007/relationships/hdphoto" Target="../media/hdphoto12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3.xml"/><Relationship Id="rId5" Type="http://schemas.microsoft.com/office/2007/relationships/hdphoto" Target="../media/hdphoto13.wdp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4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5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7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8.xml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51.xml"/><Relationship Id="rId4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53.xml"/><Relationship Id="rId6" Type="http://schemas.openxmlformats.org/officeDocument/2006/relationships/chart" Target="../charts/chart3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54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chart" Target="../charts/chart4.xml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0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0.xml"/><Relationship Id="rId4" Type="http://schemas.openxmlformats.org/officeDocument/2006/relationships/chart" Target="../charts/char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9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9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9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58.xml"/><Relationship Id="rId4" Type="http://schemas.openxmlformats.org/officeDocument/2006/relationships/image" Target="../media/image8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C57A-5CB8-715F-A9E5-0516D851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53F91607-656C-6DA9-F083-65D37F1D1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365104"/>
            <a:ext cx="73152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Claire Harrison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John Mascarenhas, MD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9A545B9-A20C-FBF8-53DA-7D5D5BAC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9120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C156064-DD89-4E98-8126-5FA971EC4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9665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89E320E-33CF-3D78-AB8B-6E6195A3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3388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Wednesday, April 30,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5:00 PM – 6:00 PM ET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134B4A-E94A-008F-A44A-D38E41081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3415"/>
            <a:ext cx="12192000" cy="4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47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143F7-904A-290A-2D38-317BFA53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12192000" cy="6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8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Year in Review: </a:t>
            </a:r>
            <a:b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Management of Myelofibrosis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9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485E9-2E26-6AF3-E7E9-392B9813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072D7F-4E61-5C23-5D5A-DEC1C7476CED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4C3EC-5C84-05D5-250D-427F9DB8D6E6}"/>
              </a:ext>
            </a:extLst>
          </p:cNvPr>
          <p:cNvSpPr txBox="1"/>
          <p:nvPr/>
        </p:nvSpPr>
        <p:spPr>
          <a:xfrm>
            <a:off x="623392" y="1178937"/>
            <a:ext cx="10585176" cy="4919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Mascarenhas, MD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Mascarenhas J et al. Updated results 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Manifest-2 study of pelabresib in combination with ruxolitinib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Janus kinase inhibitor–naïve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atients with myelofibrosis. ASH 2024;Abstract 3178.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Watts JM et al. Safety and efficacy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bromodomain and extra-terminal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nhibitor INCB057643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relapsed or refractory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and other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dvanced myeloid neoplasms: A phase 1 study. ASH 2024;Abstract 658.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Duan M et al. The efficacy and safety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selinexor in combination with ruxolitinib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ruxolitinib-treated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patients: The interim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nalysis of a prospective, open-label, multicenter, parallel-cohort, phase 2 study. ASH 2024;Abstract 1002.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Mascarenhas J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Selinexor plus ruxolitinib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JAK inhibitor treatment-naive myelofibrosis: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SENTRY phase 3 study design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Future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2025;21(7):807-13.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Mascarenhas J et al. Trial update from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IMproveMF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an ongoing, open-label, dose-escalation and -expansion, phase 1/1B trial to evaluate the safety, pharmacokinetics, and clinical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ctivity of the novel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ombination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imetelstat with ruxolitinib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intermediate-1, intermediate-2, or high-risk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(MF). ASH 2024;Abstract 998.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6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68087-0824-2155-85CA-139DEC00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6590BF-6F41-FC26-7890-87433FD9319F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8926D-5D5A-5F82-8BD0-1D0F50BA9499}"/>
              </a:ext>
            </a:extLst>
          </p:cNvPr>
          <p:cNvSpPr txBox="1"/>
          <p:nvPr/>
        </p:nvSpPr>
        <p:spPr>
          <a:xfrm>
            <a:off x="623392" y="1124744"/>
            <a:ext cx="10585176" cy="511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Mascarenhas, MD (continued)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Mascarenhas J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Imetelstat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 available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intermediate-2 or high-risk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relapsed or refractory to Janus kinase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nhibitor in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IMpactMF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randomized, open-label, phase 3 trial.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ASH 2024;Abstract 1808.1.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Mascarenhas J et al. Results from the randomized, multicenter, global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hase 3 BOREAS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en-US" sz="1800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avtemadlin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ersus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vailable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JAK inhibitor relapsed/refractory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yelofibrosis. ASH 2024;Abstract 1000.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Mascarenhas J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Disease-modifying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ctivity of </a:t>
            </a:r>
            <a:r>
              <a:rPr lang="en-US" sz="1800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avtemadlin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orrelates with clinical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esponses in a randomized, multicenter, global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hase 3 study (BOREAS)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JAK-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nhibitor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elapsed/refractory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yelofibrosis. ASH 2024;Abstract 483.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Vachhani P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POIESIS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randomized, double-blind, placebo-controlled, multicenter, global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hase 3 study of </a:t>
            </a:r>
            <a:r>
              <a:rPr lang="en-US" sz="1800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avtemadlin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dd-on to ruxolitinib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JAK inhibitor-naïve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atients with myelofibrosis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ave a suboptimal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esponse to ruxolitinib. ASH 2024;Abstract 1808.2.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Harrison C et al. Hematological improvement and other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linical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enefits of </a:t>
            </a:r>
            <a:r>
              <a:rPr lang="en-US" sz="1800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lritercept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onotherapy and in combination with ruxolitinib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participants with myelofibrosis from the ongoing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hase 2 Restore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997.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Masarova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L et al. A phase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open-label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tudy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add on therapy with CK0804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participants with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and suboptimal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esponse to ruxolitinib. ASH 2024;Abstract 999.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9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AGENDA</a:t>
            </a:r>
            <a:br>
              <a:rPr lang="en-US" noProof="0" dirty="0"/>
            </a:br>
            <a:br>
              <a:rPr lang="en-US" sz="1200" noProof="0" dirty="0"/>
            </a:br>
            <a:r>
              <a:rPr lang="en-US" noProof="0" dirty="0"/>
              <a:t>Year in Review: Management of Myelofibrosis</a:t>
            </a:r>
            <a:endParaRPr lang="en-US" sz="2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7" y="1772816"/>
            <a:ext cx="10837203" cy="28803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Trastuzumab?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Off-the-Shelf </a:t>
            </a:r>
            <a:r>
              <a:rPr lang="en-US" sz="20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T-Reg Cell Infusions?</a:t>
            </a:r>
            <a:endParaRPr lang="en-US" sz="2000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Myelofibrosis 2025 — JAK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nhibitors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(Ruxolitinib)</a:t>
            </a: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2: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BET Inhibitors — Pelabresib</a:t>
            </a:r>
            <a:endParaRPr lang="en-US" sz="2400" b="1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</a:rPr>
              <a:t>MODULE 3: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Navtemadlin</a:t>
            </a:r>
            <a:endParaRPr lang="en-US" sz="2400" noProof="0" dirty="0">
              <a:solidFill>
                <a:schemeClr val="tx1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Selinexor and Elritercept</a:t>
            </a:r>
          </a:p>
        </p:txBody>
      </p:sp>
    </p:spTree>
    <p:extLst>
      <p:ext uri="{BB962C8B-B14F-4D97-AF65-F5344CB8AC3E}">
        <p14:creationId xmlns:p14="http://schemas.microsoft.com/office/powerpoint/2010/main" val="37486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DF3B00-FBF7-B00A-8EA9-6983AB0179BE}"/>
              </a:ext>
            </a:extLst>
          </p:cNvPr>
          <p:cNvSpPr/>
          <p:nvPr/>
        </p:nvSpPr>
        <p:spPr bwMode="auto">
          <a:xfrm>
            <a:off x="407368" y="1700808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AGENDA</a:t>
            </a:r>
            <a:br>
              <a:rPr lang="en-US" noProof="0" dirty="0"/>
            </a:br>
            <a:br>
              <a:rPr lang="en-US" sz="1200" noProof="0" dirty="0"/>
            </a:br>
            <a:r>
              <a:rPr lang="en-US" noProof="0" dirty="0"/>
              <a:t>Year in Review: Management of Myelofibrosis</a:t>
            </a:r>
            <a:endParaRPr lang="en-US" sz="2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7" y="1772816"/>
            <a:ext cx="10837203" cy="28803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Trastuzumab?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Off-the-Shelf </a:t>
            </a:r>
            <a:r>
              <a:rPr lang="en-US" sz="20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T-Reg Cell Infusions?</a:t>
            </a:r>
            <a:endParaRPr lang="en-US" sz="2000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Myelofibrosis 2025 — JAK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nhibitors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(Ruxolitinib)</a:t>
            </a: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2: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BET Inhibitors — Pelabresib</a:t>
            </a:r>
            <a:endParaRPr lang="en-US" sz="2400" b="1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</a:rPr>
              <a:t>MODULE 3: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Navtemadlin</a:t>
            </a:r>
            <a:endParaRPr lang="en-US" sz="2400" noProof="0" dirty="0">
              <a:solidFill>
                <a:schemeClr val="tx1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Selinexor and Elritercept</a:t>
            </a:r>
          </a:p>
        </p:txBody>
      </p:sp>
    </p:spTree>
    <p:extLst>
      <p:ext uri="{BB962C8B-B14F-4D97-AF65-F5344CB8AC3E}">
        <p14:creationId xmlns:p14="http://schemas.microsoft.com/office/powerpoint/2010/main" val="26594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71887-8598-9658-0F76-FC10CAC34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D5C06D-B339-AD5F-4D05-159DF0D730FB}"/>
              </a:ext>
            </a:extLst>
          </p:cNvPr>
          <p:cNvSpPr txBox="1"/>
          <p:nvPr/>
        </p:nvSpPr>
        <p:spPr>
          <a:xfrm>
            <a:off x="19808" y="3046648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New Biology of Myelofibrosis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9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4139-68C4-7F7E-0440-CBBA38164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C4BDC1-B0DA-61DD-1BAF-B24857B45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72" y="2288373"/>
            <a:ext cx="11400055" cy="22858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46E70E-FD32-C44B-8F19-1C1601DB9DF1}"/>
              </a:ext>
            </a:extLst>
          </p:cNvPr>
          <p:cNvSpPr/>
          <p:nvPr/>
        </p:nvSpPr>
        <p:spPr bwMode="auto">
          <a:xfrm>
            <a:off x="395652" y="4448145"/>
            <a:ext cx="11400054" cy="2769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990E-26C2-1F94-6A6B-2C0121CAD7A6}"/>
              </a:ext>
            </a:extLst>
          </p:cNvPr>
          <p:cNvSpPr txBox="1"/>
          <p:nvPr/>
        </p:nvSpPr>
        <p:spPr>
          <a:xfrm>
            <a:off x="8256240" y="4387631"/>
            <a:ext cx="3683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A66C-B2F1-5215-2280-FAA953C078B3}"/>
              </a:ext>
            </a:extLst>
          </p:cNvPr>
          <p:cNvSpPr/>
          <p:nvPr/>
        </p:nvSpPr>
        <p:spPr bwMode="auto">
          <a:xfrm>
            <a:off x="11424592" y="2288373"/>
            <a:ext cx="371114" cy="492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0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785DC-4302-B821-CD3B-7D604B06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B70E4-A5C3-A012-5CF2-32C8C4DE4DA9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Mechanism by Which BRD4 Promotes Transcriptional Elongation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3B9E7-DD1E-B61D-874B-DF41057F36CB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542CD-5F13-0987-D652-E3D0BD8B9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8367" y="1124744"/>
            <a:ext cx="7435266" cy="4763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9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F8C3-15CA-C275-BBCB-C18117CC2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BC298D-4DD0-2B5C-02CF-06766BF63143}"/>
              </a:ext>
            </a:extLst>
          </p:cNvPr>
          <p:cNvSpPr txBox="1"/>
          <p:nvPr/>
        </p:nvSpPr>
        <p:spPr>
          <a:xfrm>
            <a:off x="0" y="75869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Mechanism of Action of BET Inhibitors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A2462-9165-F556-F72B-B248E59DD179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E3143-B694-772D-5EF5-23E28DAC3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3642" y="899258"/>
            <a:ext cx="8006756" cy="505948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A9948D6-99F4-869F-3A24-EE2E50B7C52E}"/>
              </a:ext>
            </a:extLst>
          </p:cNvPr>
          <p:cNvSpPr/>
          <p:nvPr/>
        </p:nvSpPr>
        <p:spPr bwMode="auto">
          <a:xfrm>
            <a:off x="1559496" y="4869160"/>
            <a:ext cx="864096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7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C7A67-67F4-8E1A-0BCC-FB6C5C5D8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AB2D36-4FA1-0DE6-398B-5149F0F07840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Mechanism of Proteolysis Targeting Chimera (PROTAC)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CABF9-AC70-FFEB-FD3D-1724735D21A1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A622B-E58C-683E-13BA-3A11B8411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154" y="953344"/>
            <a:ext cx="7505731" cy="5082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4142C-57AB-6084-8A74-C9135ACA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22F114-42A1-1618-0855-2CE5694FB0EF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BET Inhibitors May Synergize with a Variety of Antitumor Agents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6B8490-C344-416C-7F1D-A4FE16D51E0B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86170-2F2C-2D41-8D75-BD8D0B55C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504" y="764704"/>
            <a:ext cx="7920880" cy="568521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7B6A0E-FCB0-BF97-8A47-05DED3A49FE1}"/>
              </a:ext>
            </a:extLst>
          </p:cNvPr>
          <p:cNvSpPr/>
          <p:nvPr/>
        </p:nvSpPr>
        <p:spPr bwMode="auto">
          <a:xfrm>
            <a:off x="6384032" y="1268760"/>
            <a:ext cx="1008112" cy="5040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2F17BE-816C-980B-CDB6-F5C5CC3038E9}"/>
              </a:ext>
            </a:extLst>
          </p:cNvPr>
          <p:cNvSpPr/>
          <p:nvPr/>
        </p:nvSpPr>
        <p:spPr bwMode="auto">
          <a:xfrm>
            <a:off x="6534128" y="2852936"/>
            <a:ext cx="930024" cy="5040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767FCA-803B-E5AF-1432-D10106E19FC6}"/>
              </a:ext>
            </a:extLst>
          </p:cNvPr>
          <p:cNvSpPr/>
          <p:nvPr/>
        </p:nvSpPr>
        <p:spPr bwMode="auto">
          <a:xfrm>
            <a:off x="7032104" y="4185084"/>
            <a:ext cx="930024" cy="684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6A6620-3762-C4BE-5B96-506D1A1852EE}"/>
              </a:ext>
            </a:extLst>
          </p:cNvPr>
          <p:cNvSpPr/>
          <p:nvPr/>
        </p:nvSpPr>
        <p:spPr bwMode="auto">
          <a:xfrm>
            <a:off x="6312024" y="5514252"/>
            <a:ext cx="930024" cy="684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184"/>
            <a:ext cx="10358967" cy="1143000"/>
          </a:xfrm>
        </p:spPr>
        <p:txBody>
          <a:bodyPr/>
          <a:lstStyle/>
          <a:p>
            <a:r>
              <a:rPr lang="en-US" noProof="0" dirty="0"/>
              <a:t>Faculty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1556792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Claire Harrison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of Myeloproliferative Neoplasms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Guy’s and St Thomas’ NHS Foundation Trust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London, United Kingdom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556792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3693E70-1647-5C4F-BD36-3484B2AD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344" y="1556792"/>
            <a:ext cx="2252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B06-74CE-9049-9CB2-25E56A6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6" y="1556792"/>
            <a:ext cx="1443490" cy="144349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965E37-3B17-CF2D-B1CA-57B4406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3933056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John Mascarenhas,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Adult Leukemia Program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The Tisch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Icahn School of Medicine at Mount Sinai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New York, New York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EFE1D-0498-AC88-C190-336AC8BEF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3933056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6D169-5077-47A0-37A0-99A1595FB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4D8846-1146-9839-E108-7236C8258F79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BET Inhibitors’ Synergism with PI3K and mTOR Inhibitors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CAD44-6957-7BFE-6791-A193F1063ABD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486A5-A42A-DBA7-FBBF-FEE8250DD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36" y="986448"/>
            <a:ext cx="7056784" cy="5181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96F8D-A7AC-D452-340A-0899F0923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6240" y="980550"/>
            <a:ext cx="3414915" cy="44587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0A51E2-80B6-0711-2912-4B1A9F6CD81F}"/>
              </a:ext>
            </a:extLst>
          </p:cNvPr>
          <p:cNvSpPr/>
          <p:nvPr/>
        </p:nvSpPr>
        <p:spPr bwMode="auto">
          <a:xfrm>
            <a:off x="911424" y="1011584"/>
            <a:ext cx="288032" cy="257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67BD71-C279-3BE2-EB67-165EE857E23B}"/>
              </a:ext>
            </a:extLst>
          </p:cNvPr>
          <p:cNvSpPr/>
          <p:nvPr/>
        </p:nvSpPr>
        <p:spPr bwMode="auto">
          <a:xfrm>
            <a:off x="8328248" y="1147060"/>
            <a:ext cx="216024" cy="3377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9A03C0E-2CB6-7AD6-8E75-B543EF86B263}"/>
              </a:ext>
            </a:extLst>
          </p:cNvPr>
          <p:cNvSpPr/>
          <p:nvPr/>
        </p:nvSpPr>
        <p:spPr bwMode="auto">
          <a:xfrm rot="5400000">
            <a:off x="6132004" y="1736812"/>
            <a:ext cx="864096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2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CB28-E731-36AB-2436-217C9D7E0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0DF105-E068-AD3F-0F8C-5F0CB2062B61}"/>
              </a:ext>
            </a:extLst>
          </p:cNvPr>
          <p:cNvSpPr txBox="1"/>
          <p:nvPr/>
        </p:nvSpPr>
        <p:spPr>
          <a:xfrm>
            <a:off x="0" y="1166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BET Inhibitors’ Synergism with Lapatinib and AKT Inhibitors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8D9D4-4629-25A4-67B5-832AEBCE7151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33A0F-CE08-83C9-ADCA-A815B440F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496" y="1062036"/>
            <a:ext cx="9433048" cy="47339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6090FA-53A1-7C46-0CEE-C1276C85FCBE}"/>
              </a:ext>
            </a:extLst>
          </p:cNvPr>
          <p:cNvSpPr/>
          <p:nvPr/>
        </p:nvSpPr>
        <p:spPr bwMode="auto">
          <a:xfrm>
            <a:off x="1413512" y="1062036"/>
            <a:ext cx="288032" cy="257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265445A-10A4-C8E8-8CBD-63A27A55FD73}"/>
              </a:ext>
            </a:extLst>
          </p:cNvPr>
          <p:cNvSpPr/>
          <p:nvPr/>
        </p:nvSpPr>
        <p:spPr bwMode="auto">
          <a:xfrm rot="10800000">
            <a:off x="9480376" y="3482651"/>
            <a:ext cx="864096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64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EE9BC-7464-2558-B678-8088FD81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ED98F-0FF5-365B-4718-5AEEBCBDD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806" y="764704"/>
            <a:ext cx="6614427" cy="5667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8E644-2E8A-463A-DC6B-380A12996444}"/>
              </a:ext>
            </a:extLst>
          </p:cNvPr>
          <p:cNvSpPr txBox="1"/>
          <p:nvPr/>
        </p:nvSpPr>
        <p:spPr>
          <a:xfrm>
            <a:off x="0" y="4462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BET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Inhibition Resensitizes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ER-Positive Breast Cancer Cells to Tamoxifen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FA30D-78ED-8CD9-F1F1-6182D19C5A66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Wang Z-Q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Signal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Transduct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Target Ther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2023;8(1):420.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A7BA2-F70F-820C-0A70-13D641AE78B8}"/>
              </a:ext>
            </a:extLst>
          </p:cNvPr>
          <p:cNvSpPr/>
          <p:nvPr/>
        </p:nvSpPr>
        <p:spPr bwMode="auto">
          <a:xfrm>
            <a:off x="2914494" y="939143"/>
            <a:ext cx="288032" cy="257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D760D89-F87F-98DF-E5B5-68C483F8BB90}"/>
              </a:ext>
            </a:extLst>
          </p:cNvPr>
          <p:cNvSpPr/>
          <p:nvPr/>
        </p:nvSpPr>
        <p:spPr bwMode="auto">
          <a:xfrm rot="10800000">
            <a:off x="8400256" y="3933056"/>
            <a:ext cx="864096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5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52B38-D8DD-51AA-74B7-D7B127AE1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E6C6AD-1CD8-2761-0491-487B3E0989C2}"/>
              </a:ext>
            </a:extLst>
          </p:cNvPr>
          <p:cNvSpPr txBox="1"/>
          <p:nvPr/>
        </p:nvSpPr>
        <p:spPr>
          <a:xfrm>
            <a:off x="19808" y="3046648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Novel Antibody Targeting Calreticulin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4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23F47-712F-ECAD-F9E4-B0993CA8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09D85C-AA83-ACC1-B8E2-6151FA36593E}"/>
              </a:ext>
            </a:extLst>
          </p:cNvPr>
          <p:cNvSpPr txBox="1"/>
          <p:nvPr/>
        </p:nvSpPr>
        <p:spPr>
          <a:xfrm>
            <a:off x="0" y="5802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INCA033989: Mechanism of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960B1-8A44-6E59-3389-100162CE5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624" y="822728"/>
            <a:ext cx="7128792" cy="554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05633-7316-9E86-52C2-1B77A6C2483A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Marty C et al. EHA 2024;Abstract P1002.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3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66EBC-A68A-7BAB-E6EB-B39EB26A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7886D5-0249-2E56-5454-8A3232618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45" y="1556792"/>
            <a:ext cx="10785709" cy="3744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39ACE-4865-9DD2-37B5-FF28AA4B169E}"/>
              </a:ext>
            </a:extLst>
          </p:cNvPr>
          <p:cNvSpPr txBox="1"/>
          <p:nvPr/>
        </p:nvSpPr>
        <p:spPr>
          <a:xfrm>
            <a:off x="8608534" y="4993431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Blood</a:t>
            </a:r>
            <a:r>
              <a:rPr lang="en-US" sz="1400" dirty="0"/>
              <a:t> 2024;144(22):2336-48.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0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6BE21-82CC-5E55-2882-B5F4B3DB2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665BA9-48A0-4E4D-3D04-DDB787CEE744}"/>
              </a:ext>
            </a:extLst>
          </p:cNvPr>
          <p:cNvSpPr txBox="1"/>
          <p:nvPr/>
        </p:nvSpPr>
        <p:spPr>
          <a:xfrm>
            <a:off x="0" y="58024"/>
            <a:ext cx="12192000" cy="994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Driver Mutations in Myeloproliferative Neoplasms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A22A6-01E2-1001-AB43-B1EE55A1C472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Stubbs MC et al. ASH 2023;Abstract 860.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A7F99F-9DF4-2B0B-C4EC-D616F8821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60" y="1209863"/>
            <a:ext cx="11468783" cy="4667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3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31B67-9FAC-1F87-0058-E1BBF497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7334E8-A40C-1161-33F9-0A6A4B7A5E06}"/>
              </a:ext>
            </a:extLst>
          </p:cNvPr>
          <p:cNvSpPr txBox="1"/>
          <p:nvPr/>
        </p:nvSpPr>
        <p:spPr>
          <a:xfrm>
            <a:off x="19808" y="3046648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Novel Regulatory T-Cell Infusion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2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B7821-B8A2-9651-91E6-218CE9D8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056493"/>
            <a:ext cx="11029615" cy="2147467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B62B30"/>
                </a:solidFill>
                <a:effectLst/>
              </a:rPr>
              <a:t>A Phase </a:t>
            </a:r>
            <a:r>
              <a:rPr lang="en-US" b="1" cap="none" dirty="0" err="1">
                <a:solidFill>
                  <a:srgbClr val="B62B30"/>
                </a:solidFill>
                <a:effectLst/>
              </a:rPr>
              <a:t>Ib</a:t>
            </a:r>
            <a:r>
              <a:rPr lang="en-US" b="1" cap="none" dirty="0">
                <a:solidFill>
                  <a:srgbClr val="B62B30"/>
                </a:solidFill>
                <a:effectLst/>
              </a:rPr>
              <a:t>, Open-label Study of Add-On Therapy with CK0804 in Participants with Myelofibrosis and Suboptimal Response to </a:t>
            </a:r>
            <a:r>
              <a:rPr lang="en-US" b="1" cap="none" dirty="0" err="1">
                <a:solidFill>
                  <a:srgbClr val="B62B30"/>
                </a:solidFill>
                <a:effectLst/>
              </a:rPr>
              <a:t>Ruxolitinib</a:t>
            </a:r>
            <a:endParaRPr lang="en-US" b="1" cap="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7D2CE-AA8C-C4CB-FED4-71733859E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055" y="5177685"/>
            <a:ext cx="11029614" cy="1236970"/>
          </a:xfrm>
        </p:spPr>
        <p:txBody>
          <a:bodyPr anchor="ctr">
            <a:noAutofit/>
          </a:bodyPr>
          <a:lstStyle/>
          <a:p>
            <a:pPr algn="ctr"/>
            <a:r>
              <a:rPr lang="en-US" b="1" i="1" cap="none">
                <a:solidFill>
                  <a:schemeClr val="bg1"/>
                </a:solidFill>
                <a:effectLst/>
              </a:rPr>
              <a:t>Lucia </a:t>
            </a:r>
            <a:r>
              <a:rPr lang="en-US" b="1" i="1" cap="none" err="1">
                <a:solidFill>
                  <a:schemeClr val="bg1"/>
                </a:solidFill>
                <a:effectLst/>
              </a:rPr>
              <a:t>Masarova</a:t>
            </a:r>
            <a:r>
              <a:rPr lang="en-US" b="1" i="1" cap="none">
                <a:solidFill>
                  <a:schemeClr val="bg1"/>
                </a:solidFill>
                <a:effectLst/>
              </a:rPr>
              <a:t>, MD</a:t>
            </a:r>
            <a:r>
              <a:rPr lang="en-US" b="0" i="1" cap="none">
                <a:solidFill>
                  <a:schemeClr val="bg1"/>
                </a:solidFill>
                <a:effectLst/>
              </a:rPr>
              <a:t>, </a:t>
            </a:r>
            <a:r>
              <a:rPr lang="en-US" b="0" i="1" cap="none" err="1">
                <a:solidFill>
                  <a:schemeClr val="bg1"/>
                </a:solidFill>
                <a:effectLst/>
              </a:rPr>
              <a:t>Meixian</a:t>
            </a:r>
            <a:r>
              <a:rPr lang="en-US" b="0" i="1" cap="none">
                <a:solidFill>
                  <a:schemeClr val="bg1"/>
                </a:solidFill>
                <a:effectLst/>
              </a:rPr>
              <a:t> Huang, Swati Goel, MD, Sharon Bledsoe, Naveen Pemmaraju, MD, Tapan M. Kadia, MD, </a:t>
            </a:r>
            <a:r>
              <a:rPr lang="en-US" b="0" i="1" cap="none" err="1">
                <a:solidFill>
                  <a:schemeClr val="bg1"/>
                </a:solidFill>
                <a:effectLst/>
              </a:rPr>
              <a:t>Prithviraj</a:t>
            </a:r>
            <a:r>
              <a:rPr lang="en-US" b="0" i="1" cap="none">
                <a:solidFill>
                  <a:schemeClr val="bg1"/>
                </a:solidFill>
                <a:effectLst/>
              </a:rPr>
              <a:t> Bose, MD, Jo Ishizawa, MD, </a:t>
            </a:r>
            <a:r>
              <a:rPr lang="en-US" b="0" i="1" cap="none" err="1">
                <a:solidFill>
                  <a:schemeClr val="bg1"/>
                </a:solidFill>
                <a:effectLst/>
              </a:rPr>
              <a:t>Phd</a:t>
            </a:r>
            <a:r>
              <a:rPr lang="en-US" b="0" i="1" cap="none">
                <a:solidFill>
                  <a:schemeClr val="bg1"/>
                </a:solidFill>
                <a:effectLst/>
              </a:rPr>
              <a:t>, Guillermo Montalban-bravo, MD, Mi-ae Lyu,  Tara Sadeghi, </a:t>
            </a:r>
            <a:r>
              <a:rPr lang="en-US" b="0" i="1" cap="none" err="1">
                <a:solidFill>
                  <a:schemeClr val="bg1"/>
                </a:solidFill>
                <a:effectLst/>
              </a:rPr>
              <a:t>Simrit</a:t>
            </a:r>
            <a:r>
              <a:rPr lang="en-US" b="0" i="1" cap="none">
                <a:solidFill>
                  <a:schemeClr val="bg1"/>
                </a:solidFill>
                <a:effectLst/>
              </a:rPr>
              <a:t> Parmar, MBBS, Christopher R. Flowers, MD, MS and Hagop M. </a:t>
            </a:r>
            <a:r>
              <a:rPr lang="en-US" b="0" i="1" cap="none" err="1">
                <a:solidFill>
                  <a:schemeClr val="bg1"/>
                </a:solidFill>
                <a:effectLst/>
              </a:rPr>
              <a:t>Kantarjian</a:t>
            </a:r>
            <a:r>
              <a:rPr lang="en-US" b="0" i="1" cap="none">
                <a:solidFill>
                  <a:schemeClr val="bg1"/>
                </a:solidFill>
                <a:effectLst/>
              </a:rPr>
              <a:t>, MD</a:t>
            </a:r>
            <a:endParaRPr lang="en-US" b="1" cap="none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10EDD-CF2C-B44F-8A25-1443A46C9204}"/>
              </a:ext>
            </a:extLst>
          </p:cNvPr>
          <p:cNvSpPr txBox="1"/>
          <p:nvPr/>
        </p:nvSpPr>
        <p:spPr>
          <a:xfrm>
            <a:off x="10269961" y="56605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Abstract # 999</a:t>
            </a:r>
          </a:p>
        </p:txBody>
      </p:sp>
      <p:pic>
        <p:nvPicPr>
          <p:cNvPr id="1026" name="Picture 2" descr="Visit ASH Website">
            <a:extLst>
              <a:ext uri="{FF2B5EF4-FFF2-40B4-BE49-F238E27FC236}">
                <a16:creationId xmlns:a16="http://schemas.microsoft.com/office/drawing/2014/main" id="{750063F6-A609-F965-6D4E-B3F1CAD7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566057"/>
            <a:ext cx="64643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20F46-815A-B1B1-7EED-B58B34327B11}"/>
              </a:ext>
            </a:extLst>
          </p:cNvPr>
          <p:cNvSpPr txBox="1"/>
          <p:nvPr/>
        </p:nvSpPr>
        <p:spPr>
          <a:xfrm>
            <a:off x="9277918" y="652534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964726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B87E07-4842-446D-B927-6DE923E9BFFE}"/>
              </a:ext>
            </a:extLst>
          </p:cNvPr>
          <p:cNvSpPr/>
          <p:nvPr/>
        </p:nvSpPr>
        <p:spPr>
          <a:xfrm>
            <a:off x="365471" y="632819"/>
            <a:ext cx="11670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5B9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Phase 1b Study of CK0804: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5B9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CXCR4 Enriched, Non-HLA matched, Cryopreserved, Multi-Dose, Treg Therapy in MF Patients with Suboptimal Response to </a:t>
            </a:r>
            <a:r>
              <a:rPr kumimoji="0" lang="en-US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335B9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35B9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3C5088-4AB9-424C-90B5-92D305673968}"/>
              </a:ext>
            </a:extLst>
          </p:cNvPr>
          <p:cNvSpPr/>
          <p:nvPr/>
        </p:nvSpPr>
        <p:spPr>
          <a:xfrm>
            <a:off x="486599" y="1918615"/>
            <a:ext cx="3653845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Eligible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Age &gt; 18 years with PMF/ PPV-MF or PET-MF by IWG MRT criteria.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for at least 3 months and stable dose for 8 weeks and presence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disease-related symptoms, as determined by a MPN SAF TSS score of ≥10 points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splenomegaly of ≥5 cm below the costal margin by physical examination or by ultrasound or MRI.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OR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new grade ≥2 anemia or thrombocytopenia or neutropenia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CFE4E-B648-4143-BE62-E8BE99E44A00}"/>
              </a:ext>
            </a:extLst>
          </p:cNvPr>
          <p:cNvSpPr txBox="1"/>
          <p:nvPr/>
        </p:nvSpPr>
        <p:spPr>
          <a:xfrm>
            <a:off x="4258989" y="1909114"/>
            <a:ext cx="7657147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Primary Objective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: Safety of the add-on CK0804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Secondary Objective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: Efficacy of the add-on CK0804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Exploratory Objective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: PB and BM immune reconstitution; longitudinal serum biomarker and plasma inflammatory cytokines analysis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B0861CFC-8336-7A70-A7E1-B72A9286052A}"/>
              </a:ext>
            </a:extLst>
          </p:cNvPr>
          <p:cNvSpPr/>
          <p:nvPr/>
        </p:nvSpPr>
        <p:spPr>
          <a:xfrm>
            <a:off x="7295851" y="4247324"/>
            <a:ext cx="4620286" cy="143194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AD439E27-5236-CB43-2828-AB70CFCB33CC}"/>
              </a:ext>
            </a:extLst>
          </p:cNvPr>
          <p:cNvSpPr/>
          <p:nvPr/>
        </p:nvSpPr>
        <p:spPr>
          <a:xfrm>
            <a:off x="4292990" y="4240970"/>
            <a:ext cx="3844761" cy="143194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A953B-0C4A-B111-AF46-92568B7037F4}"/>
              </a:ext>
            </a:extLst>
          </p:cNvPr>
          <p:cNvSpPr txBox="1"/>
          <p:nvPr/>
        </p:nvSpPr>
        <p:spPr>
          <a:xfrm>
            <a:off x="4405193" y="4301577"/>
            <a:ext cx="3493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Every 28 days x 6 infusions of 100 million Tregs per dose;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N=9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081B7-F946-ADEA-98F7-FD5A6028DF93}"/>
              </a:ext>
            </a:extLst>
          </p:cNvPr>
          <p:cNvSpPr txBox="1"/>
          <p:nvPr/>
        </p:nvSpPr>
        <p:spPr>
          <a:xfrm>
            <a:off x="8290297" y="4301577"/>
            <a:ext cx="36258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Every 7 days x 4 infusions; then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Every 28 days x 5 infusions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N=6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A1D77-7043-32C7-3913-029E8BE983D0}"/>
              </a:ext>
            </a:extLst>
          </p:cNvPr>
          <p:cNvSpPr txBox="1"/>
          <p:nvPr/>
        </p:nvSpPr>
        <p:spPr>
          <a:xfrm>
            <a:off x="4314386" y="3854266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Safety Run-In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0878E-8553-3C4E-2AB7-B8B96A0B30A6}"/>
              </a:ext>
            </a:extLst>
          </p:cNvPr>
          <p:cNvSpPr txBox="1"/>
          <p:nvPr/>
        </p:nvSpPr>
        <p:spPr>
          <a:xfrm>
            <a:off x="7494810" y="3854266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9C37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Expansion Cohort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4BB51-1E18-36D1-C66F-C7F8D927F5CE}"/>
              </a:ext>
            </a:extLst>
          </p:cNvPr>
          <p:cNvSpPr txBox="1"/>
          <p:nvPr/>
        </p:nvSpPr>
        <p:spPr>
          <a:xfrm>
            <a:off x="9091870" y="102253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Tregs with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in MF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FAF8D-6B3F-F99F-6DD4-184B19990792}"/>
              </a:ext>
            </a:extLst>
          </p:cNvPr>
          <p:cNvSpPr txBox="1"/>
          <p:nvPr/>
        </p:nvSpPr>
        <p:spPr>
          <a:xfrm>
            <a:off x="9091870" y="6550223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MS PGothic" charset="0"/>
                <a:cs typeface="+mn-cs"/>
              </a:rPr>
              <a:t>Masarova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MS PGothic" charset="0"/>
                <a:cs typeface="+mn-cs"/>
              </a:rPr>
              <a:t> et al. ASH 2024;Abstract 999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8B8CC-6CA1-C526-C058-D84A347ABBCF}"/>
              </a:ext>
            </a:extLst>
          </p:cNvPr>
          <p:cNvSpPr txBox="1"/>
          <p:nvPr/>
        </p:nvSpPr>
        <p:spPr>
          <a:xfrm>
            <a:off x="9283722" y="632747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1631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31"/>
    </mc:Choice>
    <mc:Fallback xmlns="">
      <p:transition spd="slow" advTm="8123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416053"/>
            <a:ext cx="10224274" cy="467724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noProof="0" dirty="0"/>
              <a:t>This activity is supported by educational grants from Geron Corporation and Incyte Corporation.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BB09F8-DB05-0C41-BA44-6971131BFCC3}"/>
              </a:ext>
            </a:extLst>
          </p:cNvPr>
          <p:cNvSpPr txBox="1">
            <a:spLocks/>
          </p:cNvSpPr>
          <p:nvPr/>
        </p:nvSpPr>
        <p:spPr bwMode="auto">
          <a:xfrm>
            <a:off x="912286" y="3589289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noProof="0" dirty="0"/>
              <a:t>Research To Practice CME Planning Committee Members, </a:t>
            </a:r>
            <a:br>
              <a:rPr lang="en-US" kern="0" noProof="0" dirty="0"/>
            </a:br>
            <a:r>
              <a:rPr lang="en-US" kern="0" noProof="0" dirty="0"/>
              <a:t>Staff and Reviewers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D69577-4750-EC4F-9DFD-0CC18B915698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noProof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178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93DE8-53E1-96EA-39F9-654B0E77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661" y="578056"/>
            <a:ext cx="5603686" cy="557784"/>
          </a:xfrm>
        </p:spPr>
        <p:txBody>
          <a:bodyPr/>
          <a:lstStyle/>
          <a:p>
            <a:r>
              <a:rPr lang="en-US" sz="2400" b="1">
                <a:solidFill>
                  <a:srgbClr val="335B90"/>
                </a:solidFill>
                <a:ea typeface="+mj-ea"/>
                <a:cs typeface="+mj-cs"/>
              </a:rPr>
              <a:t>Spleen Volume Change (Best); n=6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39CBFC-9380-4F90-90D9-B54F8624C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509" y="587484"/>
            <a:ext cx="5194770" cy="553373"/>
          </a:xfrm>
        </p:spPr>
        <p:txBody>
          <a:bodyPr/>
          <a:lstStyle/>
          <a:p>
            <a:r>
              <a:rPr lang="en-US" sz="2400" b="1">
                <a:solidFill>
                  <a:srgbClr val="335B90"/>
                </a:solidFill>
                <a:ea typeface="+mj-ea"/>
                <a:cs typeface="+mj-cs"/>
              </a:rPr>
              <a:t>MPN SAF TSS: Early Satiety; n=6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483BAC2-FBDA-D425-282C-48E3285A671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3310" y="1314941"/>
          <a:ext cx="5612524" cy="3380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CBE33B-E770-6B80-3662-B37335768AAA}"/>
              </a:ext>
            </a:extLst>
          </p:cNvPr>
          <p:cNvSpPr txBox="1"/>
          <p:nvPr/>
        </p:nvSpPr>
        <p:spPr>
          <a:xfrm>
            <a:off x="1256190" y="2193775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782 cm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BED09-AAF1-2B56-0EE3-2BE4DC4AC715}"/>
              </a:ext>
            </a:extLst>
          </p:cNvPr>
          <p:cNvSpPr txBox="1"/>
          <p:nvPr/>
        </p:nvSpPr>
        <p:spPr>
          <a:xfrm>
            <a:off x="2033064" y="2193775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2680 cm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23AA7-AD01-9DD1-D852-95CEB5CC3F18}"/>
              </a:ext>
            </a:extLst>
          </p:cNvPr>
          <p:cNvSpPr txBox="1"/>
          <p:nvPr/>
        </p:nvSpPr>
        <p:spPr>
          <a:xfrm>
            <a:off x="2829475" y="2491703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1264 cm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3C6A8A-0D49-9B25-875B-E31182E60E90}"/>
              </a:ext>
            </a:extLst>
          </p:cNvPr>
          <p:cNvSpPr txBox="1"/>
          <p:nvPr/>
        </p:nvSpPr>
        <p:spPr>
          <a:xfrm>
            <a:off x="3614345" y="2491703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1799 cm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E05F5-F1D9-233A-2036-DB2D0CE25E62}"/>
              </a:ext>
            </a:extLst>
          </p:cNvPr>
          <p:cNvSpPr txBox="1"/>
          <p:nvPr/>
        </p:nvSpPr>
        <p:spPr>
          <a:xfrm>
            <a:off x="4489807" y="2193775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1699 cm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ED02A-1C77-EF25-8FED-865A457AC012}"/>
              </a:ext>
            </a:extLst>
          </p:cNvPr>
          <p:cNvSpPr txBox="1"/>
          <p:nvPr/>
        </p:nvSpPr>
        <p:spPr>
          <a:xfrm>
            <a:off x="5351639" y="2193775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2562 cm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BFEC7-FB34-2C54-36E9-7B1846B7CFF2}"/>
              </a:ext>
            </a:extLst>
          </p:cNvPr>
          <p:cNvSpPr txBox="1"/>
          <p:nvPr/>
        </p:nvSpPr>
        <p:spPr>
          <a:xfrm>
            <a:off x="6416509" y="5184756"/>
            <a:ext cx="3756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The Early Satiety subset score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C9F1752-B00D-8DE3-6D74-A56BF7C584B6}"/>
              </a:ext>
            </a:extLst>
          </p:cNvPr>
          <p:cNvGraphicFramePr>
            <a:graphicFrameLocks noGrp="1"/>
          </p:cNvGraphicFramePr>
          <p:nvPr/>
        </p:nvGraphicFramePr>
        <p:xfrm>
          <a:off x="6416509" y="5554088"/>
          <a:ext cx="4359571" cy="1097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04973">
                  <a:extLst>
                    <a:ext uri="{9D8B030D-6E8A-4147-A177-3AD203B41FA5}">
                      <a16:colId xmlns:a16="http://schemas.microsoft.com/office/drawing/2014/main" val="2638878278"/>
                    </a:ext>
                  </a:extLst>
                </a:gridCol>
                <a:gridCol w="961671">
                  <a:extLst>
                    <a:ext uri="{9D8B030D-6E8A-4147-A177-3AD203B41FA5}">
                      <a16:colId xmlns:a16="http://schemas.microsoft.com/office/drawing/2014/main" val="2180862041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2945375266"/>
                    </a:ext>
                  </a:extLst>
                </a:gridCol>
                <a:gridCol w="1174080">
                  <a:extLst>
                    <a:ext uri="{9D8B030D-6E8A-4147-A177-3AD203B41FA5}">
                      <a16:colId xmlns:a16="http://schemas.microsoft.com/office/drawing/2014/main" val="1636311755"/>
                    </a:ext>
                  </a:extLst>
                </a:gridCol>
              </a:tblGrid>
              <a:tr h="203633">
                <a:tc>
                  <a:txBody>
                    <a:bodyPr/>
                    <a:lstStyle/>
                    <a:p>
                      <a:endParaRPr lang="en-US" sz="1200" b="0" i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95% CI 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latin typeface="Arial" panose="020B0604020202020204" pitchFamily="34" charset="0"/>
                        </a:rPr>
                        <a:t>95% CI Upper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58102"/>
                  </a:ext>
                </a:extLst>
              </a:tr>
              <a:tr h="203633"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Arial" panose="020B0604020202020204" pitchFamily="34" charset="0"/>
                        </a:rPr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97193"/>
                  </a:ext>
                </a:extLst>
              </a:tr>
              <a:tr h="203633"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Arial" panose="020B0604020202020204" pitchFamily="34" charset="0"/>
                        </a:rPr>
                        <a:t>C4D1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81301"/>
                  </a:ext>
                </a:extLst>
              </a:tr>
              <a:tr h="203633"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Arial" panose="020B0604020202020204" pitchFamily="34" charset="0"/>
                        </a:rPr>
                        <a:t>EOC6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330933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B46D7DD8-87FB-4AD6-2214-CA06056D7CE5}"/>
              </a:ext>
            </a:extLst>
          </p:cNvPr>
          <p:cNvSpPr/>
          <p:nvPr/>
        </p:nvSpPr>
        <p:spPr>
          <a:xfrm>
            <a:off x="481085" y="1187993"/>
            <a:ext cx="5770251" cy="3696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9181EB-023F-7486-33B5-37CA1CB511CF}"/>
              </a:ext>
            </a:extLst>
          </p:cNvPr>
          <p:cNvSpPr txBox="1"/>
          <p:nvPr/>
        </p:nvSpPr>
        <p:spPr>
          <a:xfrm>
            <a:off x="452804" y="5247659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Maximum SVR = EOC6 in all pt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A5919F-732F-AC68-2A3B-839F59755E36}"/>
              </a:ext>
            </a:extLst>
          </p:cNvPr>
          <p:cNvCxnSpPr>
            <a:cxnSpLocks/>
          </p:cNvCxnSpPr>
          <p:nvPr/>
        </p:nvCxnSpPr>
        <p:spPr>
          <a:xfrm>
            <a:off x="1040307" y="3662244"/>
            <a:ext cx="494967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9FFA26-D0F8-FC2A-6684-6998B5652C26}"/>
              </a:ext>
            </a:extLst>
          </p:cNvPr>
          <p:cNvSpPr txBox="1"/>
          <p:nvPr/>
        </p:nvSpPr>
        <p:spPr>
          <a:xfrm>
            <a:off x="9091870" y="102253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Tregs with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in MF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663D93-10D0-22CE-22EC-CBD6E123C4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4521"/>
          <a:stretch/>
        </p:blipFill>
        <p:spPr>
          <a:xfrm>
            <a:off x="6416509" y="1197419"/>
            <a:ext cx="5707887" cy="368739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2CFDB-68CB-F320-98A7-B7031DBEBE96}"/>
              </a:ext>
            </a:extLst>
          </p:cNvPr>
          <p:cNvSpPr txBox="1"/>
          <p:nvPr/>
        </p:nvSpPr>
        <p:spPr>
          <a:xfrm>
            <a:off x="0" y="6550223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MS PGothic" charset="0"/>
                <a:cs typeface="+mn-cs"/>
              </a:rPr>
              <a:t>Masarova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MS PGothic" charset="0"/>
                <a:cs typeface="+mn-cs"/>
              </a:rPr>
              <a:t> et al. ASH 2024;Abstract 999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A5ADC-4B13-1039-1E55-A37FE347420F}"/>
              </a:ext>
            </a:extLst>
          </p:cNvPr>
          <p:cNvSpPr txBox="1"/>
          <p:nvPr/>
        </p:nvSpPr>
        <p:spPr>
          <a:xfrm>
            <a:off x="3452498" y="655022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2473771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17017-C0EC-55B2-74D7-8747FA37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DEC391-E8BF-D66D-9B13-1D250DE7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72" y="589324"/>
            <a:ext cx="11029616" cy="518079"/>
          </a:xfrm>
        </p:spPr>
        <p:txBody>
          <a:bodyPr>
            <a:normAutofit fontScale="90000"/>
          </a:bodyPr>
          <a:lstStyle/>
          <a:p>
            <a:r>
              <a:rPr lang="en-US" b="1" cap="none" dirty="0">
                <a:solidFill>
                  <a:srgbClr val="335B90"/>
                </a:solidFill>
              </a:rPr>
              <a:t>Reduction of  TGF-𝛃 Levels</a:t>
            </a:r>
            <a:r>
              <a:rPr lang="en-US" b="1" cap="none" dirty="0">
                <a:solidFill>
                  <a:srgbClr val="335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none" dirty="0">
                <a:solidFill>
                  <a:srgbClr val="335B90"/>
                </a:solidFill>
              </a:rPr>
              <a:t>Correlates with Clinical Response [n=5]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FBF177-AFB1-1436-B90F-BB7883E6147B}"/>
              </a:ext>
            </a:extLst>
          </p:cNvPr>
          <p:cNvSpPr/>
          <p:nvPr/>
        </p:nvSpPr>
        <p:spPr>
          <a:xfrm>
            <a:off x="2369851" y="1016113"/>
            <a:ext cx="2848952" cy="1960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57FE5D-8E19-882F-80C6-E7B9DBE8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14" t="15731" r="48075" b="53651"/>
          <a:stretch/>
        </p:blipFill>
        <p:spPr>
          <a:xfrm>
            <a:off x="1926586" y="1698283"/>
            <a:ext cx="2923386" cy="11125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0848C6-FF79-F963-E196-B82D1DE2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72" t="17435" r="25140" b="28187"/>
          <a:stretch/>
        </p:blipFill>
        <p:spPr>
          <a:xfrm>
            <a:off x="1926586" y="2801527"/>
            <a:ext cx="2949838" cy="7282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239B748-B966-5603-A628-668A1B96E4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53" t="18906" r="24217"/>
          <a:stretch/>
        </p:blipFill>
        <p:spPr>
          <a:xfrm>
            <a:off x="1926586" y="3562520"/>
            <a:ext cx="2949838" cy="10303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F62C35C-F9DB-0944-4CFC-EBA497E7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70" t="18842" r="27436"/>
          <a:stretch/>
        </p:blipFill>
        <p:spPr>
          <a:xfrm>
            <a:off x="1926586" y="4606140"/>
            <a:ext cx="2936542" cy="113866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346C9FB-253C-2BC1-AB59-161AAA8494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666" t="19049" r="25167"/>
          <a:stretch/>
        </p:blipFill>
        <p:spPr>
          <a:xfrm>
            <a:off x="1926586" y="5692636"/>
            <a:ext cx="2919093" cy="10323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66B1F81-4832-AB03-78FA-15F2E64702B9}"/>
              </a:ext>
            </a:extLst>
          </p:cNvPr>
          <p:cNvSpPr txBox="1"/>
          <p:nvPr/>
        </p:nvSpPr>
        <p:spPr>
          <a:xfrm>
            <a:off x="4784787" y="1741973"/>
            <a:ext cx="835485" cy="10273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B5ACC-0143-991F-E3E3-FB6C3BC1A7FE}"/>
              </a:ext>
            </a:extLst>
          </p:cNvPr>
          <p:cNvSpPr txBox="1"/>
          <p:nvPr/>
        </p:nvSpPr>
        <p:spPr>
          <a:xfrm>
            <a:off x="9091870" y="102253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Tregs with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ruxolitinib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in MF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893A91A-C890-7E30-AD78-93D437BA1785}"/>
              </a:ext>
            </a:extLst>
          </p:cNvPr>
          <p:cNvGraphicFramePr>
            <a:graphicFrameLocks noGrp="1"/>
          </p:cNvGraphicFramePr>
          <p:nvPr/>
        </p:nvGraphicFramePr>
        <p:xfrm>
          <a:off x="1852449" y="1229176"/>
          <a:ext cx="30673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95">
                  <a:extLst>
                    <a:ext uri="{9D8B030D-6E8A-4147-A177-3AD203B41FA5}">
                      <a16:colId xmlns:a16="http://schemas.microsoft.com/office/drawing/2014/main" val="3275350929"/>
                    </a:ext>
                  </a:extLst>
                </a:gridCol>
                <a:gridCol w="438195">
                  <a:extLst>
                    <a:ext uri="{9D8B030D-6E8A-4147-A177-3AD203B41FA5}">
                      <a16:colId xmlns:a16="http://schemas.microsoft.com/office/drawing/2014/main" val="488120439"/>
                    </a:ext>
                  </a:extLst>
                </a:gridCol>
                <a:gridCol w="384629">
                  <a:extLst>
                    <a:ext uri="{9D8B030D-6E8A-4147-A177-3AD203B41FA5}">
                      <a16:colId xmlns:a16="http://schemas.microsoft.com/office/drawing/2014/main" val="2027767360"/>
                    </a:ext>
                  </a:extLst>
                </a:gridCol>
                <a:gridCol w="408790">
                  <a:extLst>
                    <a:ext uri="{9D8B030D-6E8A-4147-A177-3AD203B41FA5}">
                      <a16:colId xmlns:a16="http://schemas.microsoft.com/office/drawing/2014/main" val="1273239985"/>
                    </a:ext>
                  </a:extLst>
                </a:gridCol>
                <a:gridCol w="473337">
                  <a:extLst>
                    <a:ext uri="{9D8B030D-6E8A-4147-A177-3AD203B41FA5}">
                      <a16:colId xmlns:a16="http://schemas.microsoft.com/office/drawing/2014/main" val="4149127031"/>
                    </a:ext>
                  </a:extLst>
                </a:gridCol>
                <a:gridCol w="408790">
                  <a:extLst>
                    <a:ext uri="{9D8B030D-6E8A-4147-A177-3AD203B41FA5}">
                      <a16:colId xmlns:a16="http://schemas.microsoft.com/office/drawing/2014/main" val="2413895334"/>
                    </a:ext>
                  </a:extLst>
                </a:gridCol>
                <a:gridCol w="515429">
                  <a:extLst>
                    <a:ext uri="{9D8B030D-6E8A-4147-A177-3AD203B41FA5}">
                      <a16:colId xmlns:a16="http://schemas.microsoft.com/office/drawing/2014/main" val="3260695858"/>
                    </a:ext>
                  </a:extLst>
                </a:gridCol>
              </a:tblGrid>
              <a:tr h="370776"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C1D8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C2D1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C3D1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C4D1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C5D1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C6D1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7645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443A18-2C95-137A-F47E-AD655D6EB132}"/>
              </a:ext>
            </a:extLst>
          </p:cNvPr>
          <p:cNvGraphicFramePr>
            <a:graphicFrameLocks noGrp="1"/>
          </p:cNvGraphicFramePr>
          <p:nvPr/>
        </p:nvGraphicFramePr>
        <p:xfrm>
          <a:off x="1175675" y="1730418"/>
          <a:ext cx="713877" cy="102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877">
                  <a:extLst>
                    <a:ext uri="{9D8B030D-6E8A-4147-A177-3AD203B41FA5}">
                      <a16:colId xmlns:a16="http://schemas.microsoft.com/office/drawing/2014/main" val="2429252307"/>
                    </a:ext>
                  </a:extLst>
                </a:gridCol>
              </a:tblGrid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418166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358020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58972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2A5AA16-1D0E-DA58-9126-2EA2CCC61C7B}"/>
              </a:ext>
            </a:extLst>
          </p:cNvPr>
          <p:cNvGraphicFramePr>
            <a:graphicFrameLocks noGrp="1"/>
          </p:cNvGraphicFramePr>
          <p:nvPr/>
        </p:nvGraphicFramePr>
        <p:xfrm>
          <a:off x="1175675" y="2866075"/>
          <a:ext cx="713877" cy="68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877">
                  <a:extLst>
                    <a:ext uri="{9D8B030D-6E8A-4147-A177-3AD203B41FA5}">
                      <a16:colId xmlns:a16="http://schemas.microsoft.com/office/drawing/2014/main" val="2429252307"/>
                    </a:ext>
                  </a:extLst>
                </a:gridCol>
              </a:tblGrid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14538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418166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35802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CD4BBD7-9ECA-640E-DB89-2376719977FB}"/>
              </a:ext>
            </a:extLst>
          </p:cNvPr>
          <p:cNvGraphicFramePr>
            <a:graphicFrameLocks noGrp="1"/>
          </p:cNvGraphicFramePr>
          <p:nvPr/>
        </p:nvGraphicFramePr>
        <p:xfrm>
          <a:off x="1175675" y="3580268"/>
          <a:ext cx="713877" cy="984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877">
                  <a:extLst>
                    <a:ext uri="{9D8B030D-6E8A-4147-A177-3AD203B41FA5}">
                      <a16:colId xmlns:a16="http://schemas.microsoft.com/office/drawing/2014/main" val="2429252307"/>
                    </a:ext>
                  </a:extLst>
                </a:gridCol>
              </a:tblGrid>
              <a:tr h="328189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16192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418166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358020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589726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B642197-E675-4AD3-855E-35D230C9DFED}"/>
              </a:ext>
            </a:extLst>
          </p:cNvPr>
          <p:cNvGraphicFramePr>
            <a:graphicFrameLocks noGrp="1"/>
          </p:cNvGraphicFramePr>
          <p:nvPr/>
        </p:nvGraphicFramePr>
        <p:xfrm>
          <a:off x="1175675" y="4614571"/>
          <a:ext cx="713877" cy="102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877">
                  <a:extLst>
                    <a:ext uri="{9D8B030D-6E8A-4147-A177-3AD203B41FA5}">
                      <a16:colId xmlns:a16="http://schemas.microsoft.com/office/drawing/2014/main" val="2429252307"/>
                    </a:ext>
                  </a:extLst>
                </a:gridCol>
              </a:tblGrid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418166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358020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589726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C0CADB5-8F28-6DF1-8C60-DF3A4A4A3823}"/>
              </a:ext>
            </a:extLst>
          </p:cNvPr>
          <p:cNvGraphicFramePr>
            <a:graphicFrameLocks noGrp="1"/>
          </p:cNvGraphicFramePr>
          <p:nvPr/>
        </p:nvGraphicFramePr>
        <p:xfrm>
          <a:off x="1175675" y="5707681"/>
          <a:ext cx="713877" cy="102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877">
                  <a:extLst>
                    <a:ext uri="{9D8B030D-6E8A-4147-A177-3AD203B41FA5}">
                      <a16:colId xmlns:a16="http://schemas.microsoft.com/office/drawing/2014/main" val="2429252307"/>
                    </a:ext>
                  </a:extLst>
                </a:gridCol>
              </a:tblGrid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418166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358020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58972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CBA42CF-CD17-7A6B-DAB8-34C2F7DA9083}"/>
              </a:ext>
            </a:extLst>
          </p:cNvPr>
          <p:cNvSpPr txBox="1"/>
          <p:nvPr/>
        </p:nvSpPr>
        <p:spPr>
          <a:xfrm>
            <a:off x="4784787" y="5657955"/>
            <a:ext cx="835485" cy="10273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FABEEF-3C3C-6D7C-F425-B13CB2E0DED1}"/>
              </a:ext>
            </a:extLst>
          </p:cNvPr>
          <p:cNvSpPr txBox="1"/>
          <p:nvPr/>
        </p:nvSpPr>
        <p:spPr>
          <a:xfrm>
            <a:off x="4784787" y="4601736"/>
            <a:ext cx="835485" cy="10273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F31659-3DC4-105A-8282-7F04EDB9C6EC}"/>
              </a:ext>
            </a:extLst>
          </p:cNvPr>
          <p:cNvSpPr txBox="1"/>
          <p:nvPr/>
        </p:nvSpPr>
        <p:spPr>
          <a:xfrm>
            <a:off x="4784787" y="3538639"/>
            <a:ext cx="835485" cy="10273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D2BB74-C47E-47D9-792A-0DD0E909DE38}"/>
              </a:ext>
            </a:extLst>
          </p:cNvPr>
          <p:cNvSpPr txBox="1"/>
          <p:nvPr/>
        </p:nvSpPr>
        <p:spPr>
          <a:xfrm>
            <a:off x="4784787" y="2790228"/>
            <a:ext cx="840295" cy="70384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β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</a:t>
            </a:r>
            <a:r>
              <a:rPr kumimoji="0" lang="el-G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F6B07C1-FD73-1401-84B4-71C040DE7355}"/>
              </a:ext>
            </a:extLst>
          </p:cNvPr>
          <p:cNvCxnSpPr>
            <a:cxnSpLocks/>
          </p:cNvCxnSpPr>
          <p:nvPr/>
        </p:nvCxnSpPr>
        <p:spPr>
          <a:xfrm>
            <a:off x="1926586" y="1643320"/>
            <a:ext cx="29190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rminator 60">
            <a:extLst>
              <a:ext uri="{FF2B5EF4-FFF2-40B4-BE49-F238E27FC236}">
                <a16:creationId xmlns:a16="http://schemas.microsoft.com/office/drawing/2014/main" id="{2370E20F-C169-9A92-17C5-AD71C2F6D234}"/>
              </a:ext>
            </a:extLst>
          </p:cNvPr>
          <p:cNvSpPr/>
          <p:nvPr/>
        </p:nvSpPr>
        <p:spPr>
          <a:xfrm rot="16200000">
            <a:off x="-1510033" y="4008306"/>
            <a:ext cx="4782826" cy="301752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EA643F-5B42-BA83-CAFF-7F65DC424A45}"/>
              </a:ext>
            </a:extLst>
          </p:cNvPr>
          <p:cNvSpPr txBox="1"/>
          <p:nvPr/>
        </p:nvSpPr>
        <p:spPr>
          <a:xfrm rot="16200000">
            <a:off x="-1307404" y="3927645"/>
            <a:ext cx="4288341" cy="4630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TGF-</a:t>
            </a: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MS PGothic" charset="0"/>
                <a:cs typeface="+mn-cs"/>
              </a:rPr>
              <a:t> 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Levels Prior to CK0804</a:t>
            </a:r>
          </a:p>
        </p:txBody>
      </p:sp>
      <p:sp>
        <p:nvSpPr>
          <p:cNvPr id="62" name="Pentagon 61">
            <a:extLst>
              <a:ext uri="{FF2B5EF4-FFF2-40B4-BE49-F238E27FC236}">
                <a16:creationId xmlns:a16="http://schemas.microsoft.com/office/drawing/2014/main" id="{AE06B667-3616-C72D-4936-6DF351FD7F44}"/>
              </a:ext>
            </a:extLst>
          </p:cNvPr>
          <p:cNvSpPr/>
          <p:nvPr/>
        </p:nvSpPr>
        <p:spPr>
          <a:xfrm rot="10800000">
            <a:off x="5685893" y="1887669"/>
            <a:ext cx="1834775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211FA-D661-6BF4-D58E-87E08FCFDE48}"/>
              </a:ext>
            </a:extLst>
          </p:cNvPr>
          <p:cNvSpPr txBox="1"/>
          <p:nvPr/>
        </p:nvSpPr>
        <p:spPr>
          <a:xfrm>
            <a:off x="5908487" y="1878184"/>
            <a:ext cx="13647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TSS50 &amp; Improved TD</a:t>
            </a:r>
          </a:p>
        </p:txBody>
      </p:sp>
      <p:sp>
        <p:nvSpPr>
          <p:cNvPr id="63" name="Pentagon 62">
            <a:extLst>
              <a:ext uri="{FF2B5EF4-FFF2-40B4-BE49-F238E27FC236}">
                <a16:creationId xmlns:a16="http://schemas.microsoft.com/office/drawing/2014/main" id="{C964B29A-DB77-911F-F0E9-0B493D181A51}"/>
              </a:ext>
            </a:extLst>
          </p:cNvPr>
          <p:cNvSpPr/>
          <p:nvPr/>
        </p:nvSpPr>
        <p:spPr>
          <a:xfrm rot="10800000">
            <a:off x="5686969" y="2926096"/>
            <a:ext cx="1834775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A26A3B-5C06-8F77-EAE4-D5C86B06AAC8}"/>
              </a:ext>
            </a:extLst>
          </p:cNvPr>
          <p:cNvSpPr txBox="1"/>
          <p:nvPr/>
        </p:nvSpPr>
        <p:spPr>
          <a:xfrm>
            <a:off x="5909563" y="2916611"/>
            <a:ext cx="13647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TSS30 &amp; Improved TD</a:t>
            </a:r>
          </a:p>
        </p:txBody>
      </p:sp>
      <p:sp>
        <p:nvSpPr>
          <p:cNvPr id="65" name="Pentagon 64">
            <a:extLst>
              <a:ext uri="{FF2B5EF4-FFF2-40B4-BE49-F238E27FC236}">
                <a16:creationId xmlns:a16="http://schemas.microsoft.com/office/drawing/2014/main" id="{C3FCB1E3-13E9-5FB3-B79A-50BD8D8E6082}"/>
              </a:ext>
            </a:extLst>
          </p:cNvPr>
          <p:cNvSpPr/>
          <p:nvPr/>
        </p:nvSpPr>
        <p:spPr>
          <a:xfrm rot="10800000">
            <a:off x="5685893" y="3773132"/>
            <a:ext cx="1834775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90EC9D-F9FE-837A-AB0F-CBDF9E5167E2}"/>
              </a:ext>
            </a:extLst>
          </p:cNvPr>
          <p:cNvSpPr txBox="1"/>
          <p:nvPr/>
        </p:nvSpPr>
        <p:spPr>
          <a:xfrm>
            <a:off x="5908487" y="3763647"/>
            <a:ext cx="13647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TSS50 &amp; SVR35</a:t>
            </a:r>
          </a:p>
        </p:txBody>
      </p:sp>
      <p:sp>
        <p:nvSpPr>
          <p:cNvPr id="67" name="Pentagon 66">
            <a:extLst>
              <a:ext uri="{FF2B5EF4-FFF2-40B4-BE49-F238E27FC236}">
                <a16:creationId xmlns:a16="http://schemas.microsoft.com/office/drawing/2014/main" id="{FA34F6E2-B257-3CE9-6FBB-FB427BABE645}"/>
              </a:ext>
            </a:extLst>
          </p:cNvPr>
          <p:cNvSpPr/>
          <p:nvPr/>
        </p:nvSpPr>
        <p:spPr>
          <a:xfrm rot="10800000">
            <a:off x="5685893" y="4825141"/>
            <a:ext cx="1834775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78C405-836E-E712-5FD7-969FF28D33D4}"/>
              </a:ext>
            </a:extLst>
          </p:cNvPr>
          <p:cNvSpPr txBox="1"/>
          <p:nvPr/>
        </p:nvSpPr>
        <p:spPr>
          <a:xfrm>
            <a:off x="5908487" y="4815656"/>
            <a:ext cx="13647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TSS50 &amp; SVR25</a:t>
            </a:r>
          </a:p>
        </p:txBody>
      </p:sp>
      <p:sp>
        <p:nvSpPr>
          <p:cNvPr id="69" name="Pentagon 68">
            <a:extLst>
              <a:ext uri="{FF2B5EF4-FFF2-40B4-BE49-F238E27FC236}">
                <a16:creationId xmlns:a16="http://schemas.microsoft.com/office/drawing/2014/main" id="{481FB3E0-33FB-68B1-748C-705CBD579123}"/>
              </a:ext>
            </a:extLst>
          </p:cNvPr>
          <p:cNvSpPr/>
          <p:nvPr/>
        </p:nvSpPr>
        <p:spPr>
          <a:xfrm rot="10800000">
            <a:off x="5686969" y="5905550"/>
            <a:ext cx="1834775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E09EB0-FC28-61A4-52E5-F74622B81C9F}"/>
              </a:ext>
            </a:extLst>
          </p:cNvPr>
          <p:cNvSpPr txBox="1"/>
          <p:nvPr/>
        </p:nvSpPr>
        <p:spPr>
          <a:xfrm>
            <a:off x="5909563" y="5896065"/>
            <a:ext cx="136475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TSS50 &amp; SVR10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45043BC-D17C-ED32-4E5A-272E4FFC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383" r="24555" b="50007"/>
          <a:stretch/>
        </p:blipFill>
        <p:spPr>
          <a:xfrm>
            <a:off x="7808883" y="4646710"/>
            <a:ext cx="635485" cy="196484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4405334-D63A-78AB-4A6D-547532B6C74B}"/>
              </a:ext>
            </a:extLst>
          </p:cNvPr>
          <p:cNvSpPr txBox="1"/>
          <p:nvPr/>
        </p:nvSpPr>
        <p:spPr>
          <a:xfrm>
            <a:off x="8285697" y="4732779"/>
            <a:ext cx="147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Increase &gt; 50%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7943F26-22C7-63F8-5DEA-53794266B245}"/>
              </a:ext>
            </a:extLst>
          </p:cNvPr>
          <p:cNvSpPr txBox="1"/>
          <p:nvPr/>
        </p:nvSpPr>
        <p:spPr>
          <a:xfrm>
            <a:off x="8285697" y="6279303"/>
            <a:ext cx="1544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Decrease &gt; 50%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50E8AE-C0FC-6582-58F4-C557F0DE32DD}"/>
              </a:ext>
            </a:extLst>
          </p:cNvPr>
          <p:cNvSpPr txBox="1"/>
          <p:nvPr/>
        </p:nvSpPr>
        <p:spPr>
          <a:xfrm>
            <a:off x="8285697" y="5042084"/>
            <a:ext cx="1627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Increase 25- 50%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2302BD-C6F5-F709-0186-3ACA2D70B776}"/>
              </a:ext>
            </a:extLst>
          </p:cNvPr>
          <p:cNvSpPr txBox="1"/>
          <p:nvPr/>
        </p:nvSpPr>
        <p:spPr>
          <a:xfrm>
            <a:off x="8285697" y="5351389"/>
            <a:ext cx="1577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Increase 0 - 25%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BF3F294-E3F2-FE84-A062-C18D10151677}"/>
              </a:ext>
            </a:extLst>
          </p:cNvPr>
          <p:cNvSpPr txBox="1"/>
          <p:nvPr/>
        </p:nvSpPr>
        <p:spPr>
          <a:xfrm>
            <a:off x="8285697" y="5660694"/>
            <a:ext cx="164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Decrease 0 - 25%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FEE59ED-FB1C-98F1-755F-3BB813632DAE}"/>
              </a:ext>
            </a:extLst>
          </p:cNvPr>
          <p:cNvSpPr txBox="1"/>
          <p:nvPr/>
        </p:nvSpPr>
        <p:spPr>
          <a:xfrm>
            <a:off x="8285697" y="5969999"/>
            <a:ext cx="1697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Decrease 25- 50%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D5FA03-89D2-3E8A-732D-57B09FB0E424}"/>
              </a:ext>
            </a:extLst>
          </p:cNvPr>
          <p:cNvGraphicFramePr>
            <a:graphicFrameLocks noGrp="1"/>
          </p:cNvGraphicFramePr>
          <p:nvPr/>
        </p:nvGraphicFramePr>
        <p:xfrm>
          <a:off x="7898765" y="1350272"/>
          <a:ext cx="3846767" cy="119708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476054">
                  <a:extLst>
                    <a:ext uri="{9D8B030D-6E8A-4147-A177-3AD203B41FA5}">
                      <a16:colId xmlns:a16="http://schemas.microsoft.com/office/drawing/2014/main" val="1333530537"/>
                    </a:ext>
                  </a:extLst>
                </a:gridCol>
                <a:gridCol w="1575791">
                  <a:extLst>
                    <a:ext uri="{9D8B030D-6E8A-4147-A177-3AD203B41FA5}">
                      <a16:colId xmlns:a16="http://schemas.microsoft.com/office/drawing/2014/main" val="7051951"/>
                    </a:ext>
                  </a:extLst>
                </a:gridCol>
                <a:gridCol w="794922">
                  <a:extLst>
                    <a:ext uri="{9D8B030D-6E8A-4147-A177-3AD203B41FA5}">
                      <a16:colId xmlns:a16="http://schemas.microsoft.com/office/drawing/2014/main" val="3121375772"/>
                    </a:ext>
                  </a:extLst>
                </a:gridCol>
              </a:tblGrid>
              <a:tr h="2944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TGF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𝛃</a:t>
                      </a: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Baseline Levels [9]</a:t>
                      </a:r>
                      <a:endParaRPr lang="en-US" sz="11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12700" marB="0" anchor="ctr">
                    <a:gradFill flip="none" rotWithShape="1">
                      <a:gsLst>
                        <a:gs pos="0">
                          <a:schemeClr val="bg2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Median (range)</a:t>
                      </a:r>
                      <a:endParaRPr lang="en-US" sz="1100" b="1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12700" marB="0" anchor="ctr">
                    <a:gradFill flip="none" rotWithShape="1">
                      <a:gsLst>
                        <a:gs pos="0">
                          <a:schemeClr val="bg2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marT="12700" marB="0" anchor="ctr">
                    <a:gradFill flip="none" rotWithShape="1">
                      <a:gsLst>
                        <a:gs pos="0">
                          <a:schemeClr val="bg2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483298"/>
                  </a:ext>
                </a:extLst>
              </a:tr>
              <a:tr h="2795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TGF𝛃1 (ng/ml)</a:t>
                      </a:r>
                      <a:endParaRPr lang="en-US" sz="1100" b="0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11629 (5935-25630)</a:t>
                      </a:r>
                      <a:endParaRPr lang="en-US" sz="1100" dirty="0">
                        <a:solidFill>
                          <a:srgbClr val="C00000"/>
                        </a:solidFill>
                      </a:endParaRPr>
                    </a:p>
                  </a:txBody>
                  <a:tcPr marT="1270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&lt;2</a:t>
                      </a:r>
                    </a:p>
                  </a:txBody>
                  <a:tcPr marT="12700" marB="0" anchor="ctr"/>
                </a:tc>
                <a:extLst>
                  <a:ext uri="{0D108BD9-81ED-4DB2-BD59-A6C34878D82A}">
                    <a16:rowId xmlns:a16="http://schemas.microsoft.com/office/drawing/2014/main" val="2971825210"/>
                  </a:ext>
                </a:extLst>
              </a:tr>
              <a:tr h="2795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TGF𝛃2 (ng/ml)</a:t>
                      </a:r>
                      <a:endParaRPr lang="en-US" sz="11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574 (336-1035)</a:t>
                      </a:r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T="1270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&lt;0.2</a:t>
                      </a:r>
                    </a:p>
                  </a:txBody>
                  <a:tcPr marT="12700" marB="0" anchor="ctr"/>
                </a:tc>
                <a:extLst>
                  <a:ext uri="{0D108BD9-81ED-4DB2-BD59-A6C34878D82A}">
                    <a16:rowId xmlns:a16="http://schemas.microsoft.com/office/drawing/2014/main" val="1188063360"/>
                  </a:ext>
                </a:extLst>
              </a:tr>
              <a:tr h="2795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TGF𝛃3 (ng/ml)</a:t>
                      </a:r>
                      <a:endParaRPr lang="en-US" sz="1100" b="0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382 (9.3-2503)</a:t>
                      </a:r>
                      <a:endParaRPr lang="en-US" sz="11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1270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&lt;0.1</a:t>
                      </a:r>
                    </a:p>
                  </a:txBody>
                  <a:tcPr marT="12700" marB="0" anchor="ctr"/>
                </a:tc>
                <a:extLst>
                  <a:ext uri="{0D108BD9-81ED-4DB2-BD59-A6C34878D82A}">
                    <a16:rowId xmlns:a16="http://schemas.microsoft.com/office/drawing/2014/main" val="321764431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DDD366-C9E4-21B5-ADA1-BE6B32AADA41}"/>
              </a:ext>
            </a:extLst>
          </p:cNvPr>
          <p:cNvCxnSpPr>
            <a:cxnSpLocks/>
          </p:cNvCxnSpPr>
          <p:nvPr/>
        </p:nvCxnSpPr>
        <p:spPr>
          <a:xfrm>
            <a:off x="1357312" y="2783771"/>
            <a:ext cx="6163355" cy="925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17D921-724F-F4A4-23BB-068F09904A58}"/>
              </a:ext>
            </a:extLst>
          </p:cNvPr>
          <p:cNvCxnSpPr>
            <a:cxnSpLocks/>
          </p:cNvCxnSpPr>
          <p:nvPr/>
        </p:nvCxnSpPr>
        <p:spPr>
          <a:xfrm>
            <a:off x="1357312" y="3539951"/>
            <a:ext cx="6163355" cy="925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94E689-2179-A3BE-A226-FC1D4216188A}"/>
              </a:ext>
            </a:extLst>
          </p:cNvPr>
          <p:cNvCxnSpPr>
            <a:cxnSpLocks/>
          </p:cNvCxnSpPr>
          <p:nvPr/>
        </p:nvCxnSpPr>
        <p:spPr>
          <a:xfrm>
            <a:off x="1357312" y="4578183"/>
            <a:ext cx="6163355" cy="925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99CCBD-9AA9-57B6-EAEB-AE705A2689C7}"/>
              </a:ext>
            </a:extLst>
          </p:cNvPr>
          <p:cNvCxnSpPr>
            <a:cxnSpLocks/>
          </p:cNvCxnSpPr>
          <p:nvPr/>
        </p:nvCxnSpPr>
        <p:spPr>
          <a:xfrm>
            <a:off x="1357312" y="5679226"/>
            <a:ext cx="6163355" cy="925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D6E522-4C78-A970-4D16-58E6CEA5B5B5}"/>
              </a:ext>
            </a:extLst>
          </p:cNvPr>
          <p:cNvSpPr txBox="1"/>
          <p:nvPr/>
        </p:nvSpPr>
        <p:spPr>
          <a:xfrm>
            <a:off x="453357" y="1211997"/>
            <a:ext cx="13129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Patients # 1-5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AC926-D066-3408-B275-97F94FDE8FD0}"/>
              </a:ext>
            </a:extLst>
          </p:cNvPr>
          <p:cNvCxnSpPr>
            <a:cxnSpLocks/>
          </p:cNvCxnSpPr>
          <p:nvPr/>
        </p:nvCxnSpPr>
        <p:spPr>
          <a:xfrm>
            <a:off x="453357" y="1470762"/>
            <a:ext cx="1141817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20AEA8-075A-4DB2-B9DE-F52BF3975EE4}"/>
              </a:ext>
            </a:extLst>
          </p:cNvPr>
          <p:cNvSpPr txBox="1"/>
          <p:nvPr/>
        </p:nvSpPr>
        <p:spPr>
          <a:xfrm>
            <a:off x="9091870" y="6550223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MS PGothic" charset="0"/>
                <a:cs typeface="+mn-cs"/>
              </a:rPr>
              <a:t>Masarova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MS PGothic" charset="0"/>
                <a:cs typeface="+mn-cs"/>
              </a:rPr>
              <a:t> et al. ASH 2024;Abstract 999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317D5-2B2B-890B-DD2B-D050D0F0DE6E}"/>
              </a:ext>
            </a:extLst>
          </p:cNvPr>
          <p:cNvSpPr txBox="1"/>
          <p:nvPr/>
        </p:nvSpPr>
        <p:spPr>
          <a:xfrm>
            <a:off x="10428473" y="6046943"/>
            <a:ext cx="202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588271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076E0-3462-002D-14E5-575DB107D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8ECB08-3400-7307-83AB-39D6747DF74F}"/>
              </a:ext>
            </a:extLst>
          </p:cNvPr>
          <p:cNvSpPr txBox="1"/>
          <p:nvPr/>
        </p:nvSpPr>
        <p:spPr>
          <a:xfrm>
            <a:off x="19808" y="3046648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Selective JAK </a:t>
            </a:r>
            <a:r>
              <a:rPr lang="en-US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Inhibitors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3233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6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CCD1B-96BB-425F-CE96-ABEBC705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852354-1396-EE93-7905-546B493491FF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Potential </a:t>
            </a:r>
            <a:r>
              <a:rPr lang="en-US" sz="3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Therapeutic Option: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Selective Targeting of JAK2V617F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BEF3A-FC0E-F8BF-F1FE-31E538745A2D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Stubbs MC et al. ASH 2023;Abstract 860.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20568-DDC8-5F3E-C58D-61C79E7D6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0865" y="1196752"/>
            <a:ext cx="9052309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3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EE2E-2614-0018-E27B-49DB4244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E1C826-F164-24DC-29AE-DC2253C71032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INCB160058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Selective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Pseudokinase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(JH2)-Binding Inhibitor of JAK2V617F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ECFE7-AEC6-B7FE-B50A-EBC22AD91244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Stubbs MC et al. ASH 2023;Abstract 860.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61DBE2-952C-4807-D3D6-9A231849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36" y="1052736"/>
            <a:ext cx="10513168" cy="4881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0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FF9E1-AF47-2D87-E87D-A8A67EE2D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82E5CD-A97F-AA24-1BF9-254A6571BDD7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INCB160058 Selectively Inhibits Growth of JAK2V617F-Expressing</a:t>
            </a:r>
            <a:r>
              <a:rPr lang="en-US" sz="28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BA43C-1FBF-CA29-6BA3-F6F770CD6904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Stubbs MC et al. ASH 2023;Abstract 860.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1F9A8-47A7-4A48-301B-01DFEA61B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500" y="953344"/>
            <a:ext cx="9361040" cy="4963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4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E1469-8BA1-E702-4489-52AE5B47F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6AB61B-298F-09B3-2790-BCE1474E4E2E}"/>
              </a:ext>
            </a:extLst>
          </p:cNvPr>
          <p:cNvSpPr txBox="1"/>
          <p:nvPr/>
        </p:nvSpPr>
        <p:spPr>
          <a:xfrm>
            <a:off x="0" y="188640"/>
            <a:ext cx="12192000" cy="1130239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Summary of Preclinical Findings with INCB160058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6530B-D22C-3EE5-5112-3312E9A6759D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Stubbs MC et al. ASH 2023;Abstract 860.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72F81-6B45-F5E8-2435-92C97D815734}"/>
              </a:ext>
            </a:extLst>
          </p:cNvPr>
          <p:cNvSpPr txBox="1"/>
          <p:nvPr/>
        </p:nvSpPr>
        <p:spPr>
          <a:xfrm>
            <a:off x="608408" y="1412776"/>
            <a:ext cx="1117622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INCB160058 is a potent and selective JAK2 </a:t>
            </a:r>
            <a:r>
              <a:rPr lang="en-US" sz="2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pseudokinase</a:t>
            </a: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domain binder 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Pseudokinase</a:t>
            </a: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binding offers a new mechanism of action for selective inhibition of JAK2V617F, with potential to eradicate mutant clones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INCB160058 inhibits cytokine-independent activity of JAK2V617F while sparing wild-type JAK2</a:t>
            </a:r>
            <a:endParaRPr lang="en-US" sz="2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vitro, INCB160058 selectively targets JAK2V617F</a:t>
            </a:r>
            <a:r>
              <a:rPr lang="en-US" sz="2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harboring cell lines as well as myeloproliferative neoplasm patient-derived CD34-positive cells, repressing phosphorylated STAT5 levels and slowing cell growth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vivo, INCB160058 maintains its selective nature, reducing human JAK2V617F-derived cell engraftment; erythropoietic cells and proinflammatory cytokines were selectively reduced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7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75079-FA75-5CB9-FB91-975277075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1EC628-A63F-49B0-A44E-879E7A07219B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Potential of Type II JAK Inhibitors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C4978-090A-4DA1-8EFA-5BC986CF1CC5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Mascarenhas J et al. ASH 2024;Abstract 3147.1.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E3161B-0BBB-FCBA-0751-A66FA95DE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604" y="1095941"/>
            <a:ext cx="7128792" cy="4666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E7BA-16B6-9A51-16FE-943D9F7D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22688F-D1DC-5260-21AE-3A8FFE69F682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AJ1-11095 Preclinical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AAC72-3FF9-2612-07DF-2F6741197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b="798"/>
          <a:stretch/>
        </p:blipFill>
        <p:spPr>
          <a:xfrm>
            <a:off x="6013091" y="1808820"/>
            <a:ext cx="5884978" cy="3240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55B95-7EAC-6F88-AD07-89E531157E9C}"/>
              </a:ext>
            </a:extLst>
          </p:cNvPr>
          <p:cNvSpPr txBox="1"/>
          <p:nvPr/>
        </p:nvSpPr>
        <p:spPr>
          <a:xfrm>
            <a:off x="312864" y="1700808"/>
            <a:ext cx="56391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800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AJ1-11095 was designed </a:t>
            </a: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computational and structure-based </a:t>
            </a:r>
            <a:r>
              <a:rPr lang="en-US" sz="1800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specifically bind the Type II (inactive) conformation of JAK2</a:t>
            </a: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AJ1-11095 is highly selective for JAK2 compared with other JAK family members (JAK1, JAK3, TYK2)</a:t>
            </a: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Cell line experiments and murine models of MPN show </a:t>
            </a:r>
            <a:r>
              <a:rPr lang="en-US" sz="1800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 activity of AJ1-11095 both as initial therapy and post ruxolitinib treatment </a:t>
            </a: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(ruxolitinib persistence model)</a:t>
            </a: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AJ1-11095 (“095”) also induces reduction in the mutant clone in preclinical MPN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04636-7394-D74F-FF51-5F69448B464C}"/>
              </a:ext>
            </a:extLst>
          </p:cNvPr>
          <p:cNvSpPr txBox="1"/>
          <p:nvPr/>
        </p:nvSpPr>
        <p:spPr>
          <a:xfrm>
            <a:off x="0" y="6516014"/>
            <a:ext cx="61170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Mascarenhas J et al. ASH 2024;Abstract 3147.1.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F1BCA-7237-0BDB-6B20-653852240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BBC559-4119-C1EA-6BE9-A0AC5C0D67D0}"/>
              </a:ext>
            </a:extLst>
          </p:cNvPr>
          <p:cNvSpPr/>
          <p:nvPr/>
        </p:nvSpPr>
        <p:spPr bwMode="auto">
          <a:xfrm>
            <a:off x="407368" y="3140968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836A6-E29A-5627-EF18-F1074CCB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AGENDA</a:t>
            </a:r>
            <a:br>
              <a:rPr lang="en-US" noProof="0" dirty="0"/>
            </a:br>
            <a:br>
              <a:rPr lang="en-US" sz="1200" noProof="0" dirty="0"/>
            </a:br>
            <a:r>
              <a:rPr lang="en-US" noProof="0" dirty="0"/>
              <a:t>Year in Review: Management of Myelofibrosis</a:t>
            </a:r>
            <a:endParaRPr lang="en-US" sz="2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0A3F7-8D21-F23E-3651-E6886BF73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7" y="1772816"/>
            <a:ext cx="10837203" cy="28803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Trastuzumab?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Off-the-Shelf </a:t>
            </a:r>
            <a:r>
              <a:rPr lang="en-US" sz="20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T-Reg Cell Infusions?</a:t>
            </a:r>
            <a:endParaRPr lang="en-US" sz="2000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Myelofibrosis 2025 — JAK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nhibitors</a:t>
            </a:r>
            <a:r>
              <a:rPr lang="en-US" sz="24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(Ruxolitinib)</a:t>
            </a: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2: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BET Inhibitors — Pelabresib</a:t>
            </a:r>
            <a:endParaRPr lang="en-US" sz="2400" b="1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</a:rPr>
              <a:t>MODULE 3: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Navtemadlin</a:t>
            </a:r>
            <a:endParaRPr lang="en-US" sz="2400" noProof="0" dirty="0">
              <a:solidFill>
                <a:schemeClr val="tx1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Selinexor and Elritercept</a:t>
            </a:r>
          </a:p>
        </p:txBody>
      </p:sp>
    </p:spTree>
    <p:extLst>
      <p:ext uri="{BB962C8B-B14F-4D97-AF65-F5344CB8AC3E}">
        <p14:creationId xmlns:p14="http://schemas.microsoft.com/office/powerpoint/2010/main" val="24048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noProof="0" dirty="0">
                <a:solidFill>
                  <a:srgbClr val="0432FF"/>
                </a:solidFill>
              </a:rPr>
              <a:t>Prof Harrison 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79BE8EF-A597-304A-BB26-509894B2D3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09739"/>
              </p:ext>
            </p:extLst>
          </p:nvPr>
        </p:nvGraphicFramePr>
        <p:xfrm>
          <a:off x="983432" y="1637928"/>
          <a:ext cx="10657184" cy="409532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79141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  <a:endParaRPr lang="en-US" sz="18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Galecto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Inc, Geron Corporation, GSK, Incyte Corporation,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Therapeutics, Keros Therapeutics, Novartis, Silence Therapeutics, Sobi</a:t>
                      </a:r>
                      <a:endParaRPr lang="en-US" sz="1800" b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15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Galecto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Inc, Geron Corporation, GSK, Incyte Corporation,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Therapeutics, Keros Therapeutics, Novartis, Silence Therapeutics, Sobi, Takeda Pharmaceutical Company Limited</a:t>
                      </a:r>
                      <a:endParaRPr lang="en-US" sz="1800" b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903436"/>
                  </a:ext>
                </a:extLst>
              </a:tr>
              <a:tr h="79141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Galecto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Geron Corporation, GSK, Incyte Corporation, </a:t>
                      </a: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Karyopharm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Novartis, Silence Therapeutics, Sobi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30277"/>
                  </a:ext>
                </a:extLst>
              </a:tr>
              <a:tr h="79141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Galecto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Incyte Corporation, Novartis, Silence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881277"/>
                  </a:ext>
                </a:extLst>
              </a:tr>
              <a:tr h="57791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AOP Health, GSK, Incyte Corporation, Novartis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4605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30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52BEB6-0C36-4573-A926-E1EAF3B7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756"/>
          <a:stretch/>
        </p:blipFill>
        <p:spPr>
          <a:xfrm>
            <a:off x="4942440" y="4346906"/>
            <a:ext cx="7249559" cy="2497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58D84-0406-4208-B9FE-8811B86A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39" t="11218"/>
          <a:stretch/>
        </p:blipFill>
        <p:spPr>
          <a:xfrm>
            <a:off x="274828" y="93518"/>
            <a:ext cx="7662961" cy="116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05210-9616-48D2-BFB6-468405D99A44}"/>
              </a:ext>
            </a:extLst>
          </p:cNvPr>
          <p:cNvSpPr txBox="1"/>
          <p:nvPr/>
        </p:nvSpPr>
        <p:spPr>
          <a:xfrm>
            <a:off x="5114925" y="752772"/>
            <a:ext cx="1919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Breccia et 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15711-D555-4C25-BB14-7E7201E828FA}"/>
              </a:ext>
            </a:extLst>
          </p:cNvPr>
          <p:cNvSpPr txBox="1"/>
          <p:nvPr/>
        </p:nvSpPr>
        <p:spPr>
          <a:xfrm>
            <a:off x="347564" y="1194261"/>
            <a:ext cx="114968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multicentre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study in Italy enrolling MF patients treated with ruxolitinib - 508 patients enrolled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work from this study confirmed in its 24‐week findings, the beneficial effect of ruxolitinib in improving symptoms and QOL (primary endpoints) and reducing spleen size. A favorable safety profile was observed, consistent with results from clinical studies. The interim results in the ROMEI study indicated high adherence (60%–75%) to oral ruxolitinib at 24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third (25%–40%) of the patients receiving ruxolitinib may be undertreated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owing to suboptimal adherence, potentially undermining disease control and survival outcomes.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paper presents an interim analysis at 12 months based upon outcomes of patients according to starting dose of ruxolitinib.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as expected for platelet count n = 174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LtEx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less than expected n= 132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5F15D-813C-D3BC-B7B0-CE3C01B68CFD}"/>
              </a:ext>
            </a:extLst>
          </p:cNvPr>
          <p:cNvSpPr txBox="1"/>
          <p:nvPr/>
        </p:nvSpPr>
        <p:spPr>
          <a:xfrm>
            <a:off x="31248" y="6557709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382709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673E-D4B6-FFBA-DCF8-3817AB2F0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50D02E-7A2F-3AA3-DE03-F005D571D7E6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Discussion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08A1B-6B3C-8520-0937-663271A7AD68}"/>
              </a:ext>
            </a:extLst>
          </p:cNvPr>
          <p:cNvSpPr txBox="1"/>
          <p:nvPr/>
        </p:nvSpPr>
        <p:spPr>
          <a:xfrm>
            <a:off x="1199456" y="2564904"/>
            <a:ext cx="979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optimal dosing strategy for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treatment with ruxolitinib?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52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66A141-A012-42D9-A614-97F34E02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46" y="349504"/>
            <a:ext cx="9652109" cy="59712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1E636-A217-AACA-0EE4-6B404FD7E1A8}"/>
              </a:ext>
            </a:extLst>
          </p:cNvPr>
          <p:cNvSpPr txBox="1"/>
          <p:nvPr/>
        </p:nvSpPr>
        <p:spPr>
          <a:xfrm>
            <a:off x="31248" y="6557709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13689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152A-A959-E8FC-C83F-BA04D9EA8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973D0C-94E6-99ED-A154-97E6BE2BA462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Discussion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03F76-FC15-E6BF-C912-173E7D0AAC2C}"/>
              </a:ext>
            </a:extLst>
          </p:cNvPr>
          <p:cNvSpPr txBox="1"/>
          <p:nvPr/>
        </p:nvSpPr>
        <p:spPr>
          <a:xfrm>
            <a:off x="1199456" y="2636912"/>
            <a:ext cx="979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do you decide when 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start ruxolitinib treatment?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5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2949A8-429D-455B-B074-79793A67F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550719"/>
            <a:ext cx="10410825" cy="2609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3CD1B-984F-431C-A46D-6409666D7AEE}"/>
              </a:ext>
            </a:extLst>
          </p:cNvPr>
          <p:cNvSpPr txBox="1"/>
          <p:nvPr/>
        </p:nvSpPr>
        <p:spPr>
          <a:xfrm>
            <a:off x="1381125" y="3429000"/>
            <a:ext cx="10277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Aims to assess: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Defining the thresholds for anemia, and when to initiate/ modify treatment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Defining the threshold for thrombocytopenia and when to initiate/modify treatment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Defining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JAKi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failure and what would warrant switching treatment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How and when to determine prognosis in patients with MF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Unmet needs in MF clinical trials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2FD35-2E0E-4516-AF73-2B6638C560DC}"/>
              </a:ext>
            </a:extLst>
          </p:cNvPr>
          <p:cNvSpPr/>
          <p:nvPr/>
        </p:nvSpPr>
        <p:spPr>
          <a:xfrm>
            <a:off x="9466118" y="665018"/>
            <a:ext cx="1672937" cy="436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B5388-ADAB-E486-7922-A8DC75D65FB5}"/>
              </a:ext>
            </a:extLst>
          </p:cNvPr>
          <p:cNvSpPr txBox="1"/>
          <p:nvPr/>
        </p:nvSpPr>
        <p:spPr>
          <a:xfrm>
            <a:off x="31248" y="6557709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10056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AE3D2E0-91AD-1E24-0E24-BA67F19976EC}"/>
              </a:ext>
            </a:extLst>
          </p:cNvPr>
          <p:cNvSpPr/>
          <p:nvPr/>
        </p:nvSpPr>
        <p:spPr>
          <a:xfrm>
            <a:off x="549728" y="4798266"/>
            <a:ext cx="3746046" cy="1080000"/>
          </a:xfrm>
          <a:custGeom>
            <a:avLst/>
            <a:gdLst>
              <a:gd name="connsiteX0" fmla="*/ 0 w 3746046"/>
              <a:gd name="connsiteY0" fmla="*/ 0 h 1080000"/>
              <a:gd name="connsiteX1" fmla="*/ 2721 w 3746046"/>
              <a:gd name="connsiteY1" fmla="*/ 0 h 1080000"/>
              <a:gd name="connsiteX2" fmla="*/ 235160 w 3746046"/>
              <a:gd name="connsiteY2" fmla="*/ 0 h 1080000"/>
              <a:gd name="connsiteX3" fmla="*/ 3546224 w 3746046"/>
              <a:gd name="connsiteY3" fmla="*/ 0 h 1080000"/>
              <a:gd name="connsiteX4" fmla="*/ 3746046 w 3746046"/>
              <a:gd name="connsiteY4" fmla="*/ 540000 h 1080000"/>
              <a:gd name="connsiteX5" fmla="*/ 3546224 w 3746046"/>
              <a:gd name="connsiteY5" fmla="*/ 1080000 h 1080000"/>
              <a:gd name="connsiteX6" fmla="*/ 235160 w 3746046"/>
              <a:gd name="connsiteY6" fmla="*/ 1080000 h 1080000"/>
              <a:gd name="connsiteX7" fmla="*/ 2721 w 3746046"/>
              <a:gd name="connsiteY7" fmla="*/ 1080000 h 1080000"/>
              <a:gd name="connsiteX8" fmla="*/ 0 w 3746046"/>
              <a:gd name="connsiteY8" fmla="*/ 108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6046" h="1080000">
                <a:moveTo>
                  <a:pt x="0" y="0"/>
                </a:moveTo>
                <a:lnTo>
                  <a:pt x="2721" y="0"/>
                </a:lnTo>
                <a:lnTo>
                  <a:pt x="235160" y="0"/>
                </a:lnTo>
                <a:lnTo>
                  <a:pt x="3546224" y="0"/>
                </a:lnTo>
                <a:lnTo>
                  <a:pt x="3746046" y="540000"/>
                </a:lnTo>
                <a:lnTo>
                  <a:pt x="3546224" y="1080000"/>
                </a:lnTo>
                <a:lnTo>
                  <a:pt x="235160" y="1080000"/>
                </a:lnTo>
                <a:lnTo>
                  <a:pt x="2721" y="1080000"/>
                </a:lnTo>
                <a:lnTo>
                  <a:pt x="0" y="1080000"/>
                </a:lnTo>
                <a:close/>
              </a:path>
            </a:pathLst>
          </a:custGeom>
          <a:solidFill>
            <a:schemeClr val="accent4"/>
          </a:solidFill>
          <a:ln w="12700" cap="sq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DD492-39B8-AD86-10E3-F08B06BE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70" y="552550"/>
            <a:ext cx="9715630" cy="543875"/>
          </a:xfrm>
        </p:spPr>
        <p:txBody>
          <a:bodyPr/>
          <a:lstStyle/>
          <a:p>
            <a:r>
              <a:rPr lang="en-US" sz="2000" noProof="0" dirty="0">
                <a:solidFill>
                  <a:schemeClr val="accent4"/>
                </a:solidFill>
              </a:rPr>
              <a:t>Question 8: </a:t>
            </a:r>
            <a:br>
              <a:rPr lang="en-US" noProof="0" dirty="0"/>
            </a:br>
            <a:r>
              <a:rPr lang="en-US" sz="2000" noProof="0" dirty="0"/>
              <a:t>What Criteria Should be Used to Define a Patient who is Relapsed, Refractory, or Intolerant to JAK Inhibitor Treatment?</a:t>
            </a:r>
            <a:endParaRPr lang="en-US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970F38-11EF-6494-4748-E5D41E80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497600"/>
            <a:ext cx="4104576" cy="3271373"/>
          </a:xfrm>
        </p:spPr>
        <p:txBody>
          <a:bodyPr vert="horz" lIns="72000" tIns="36000" rIns="72000" bIns="36000" rtlCol="0">
            <a:noAutofit/>
          </a:bodyPr>
          <a:lstStyle/>
          <a:p>
            <a:r>
              <a:rPr lang="en-US" i="1" noProof="0" dirty="0">
                <a:solidFill>
                  <a:schemeClr val="accent4"/>
                </a:solidFill>
              </a:rPr>
              <a:t>Clinical Recommendation 8</a:t>
            </a:r>
          </a:p>
          <a:p>
            <a:pPr lvl="2">
              <a:buClr>
                <a:schemeClr val="accent4"/>
              </a:buClr>
            </a:pPr>
            <a:r>
              <a:rPr lang="en-US" noProof="0" dirty="0"/>
              <a:t>There are existing criteria for ruxolitinib that are used in clinical trials to determine if a patient is relapsed, refractory, or intolerant to treatment (Table 2)</a:t>
            </a:r>
          </a:p>
          <a:p>
            <a:pPr lvl="2">
              <a:buClr>
                <a:schemeClr val="accent4"/>
              </a:buClr>
            </a:pPr>
            <a:r>
              <a:rPr lang="en-US" noProof="0" dirty="0"/>
              <a:t>However, in clinical practice, it may be difficult to distinguish exactly between ruxolitinib intolerance and relapse, </a:t>
            </a:r>
            <a:br>
              <a:rPr lang="en-US" noProof="0" dirty="0"/>
            </a:br>
            <a:r>
              <a:rPr lang="en-US" noProof="0" dirty="0"/>
              <a:t>as often these can coexist</a:t>
            </a:r>
          </a:p>
          <a:p>
            <a:pPr lvl="2">
              <a:buClr>
                <a:schemeClr val="accent4"/>
              </a:buClr>
            </a:pPr>
            <a:r>
              <a:rPr lang="en-US" noProof="0" dirty="0"/>
              <a:t>Criteria for other JAK inhibitors are likely to be similar</a:t>
            </a: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1CEC3953-56A8-8DD9-C568-588F0560A12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9424" y="6053496"/>
            <a:ext cx="9756000" cy="806400"/>
          </a:xfrm>
        </p:spPr>
        <p:txBody>
          <a:bodyPr anchor="b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noProof="0" dirty="0">
                <a:cs typeface="Calibri"/>
              </a:rPr>
              <a:t>*Response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to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ruxolitinib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is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defined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as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≥35%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reduction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in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spleen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volume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from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baseline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or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≥50%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reduction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in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spleen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size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for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baseline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spleen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sizes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&gt;10cm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below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LCM,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a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non-palpable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spleen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for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baseline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spleen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sizes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between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5–10cm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below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LCM,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or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not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eligible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for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spleen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response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for</a:t>
            </a:r>
            <a:r>
              <a:rPr lang="en-US" sz="800" spc="9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baseline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spc="-10" noProof="0" dirty="0">
                <a:cs typeface="Calibri"/>
              </a:rPr>
              <a:t>spleen </a:t>
            </a:r>
            <a:r>
              <a:rPr lang="en-US" sz="800" noProof="0" dirty="0">
                <a:cs typeface="Calibri"/>
              </a:rPr>
              <a:t>&lt;5cm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below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LCM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(Harrison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spc="85" noProof="0" dirty="0">
                <a:cs typeface="Calibri"/>
              </a:rPr>
              <a:t>CN,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et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al.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Am</a:t>
            </a:r>
            <a:r>
              <a:rPr lang="en-US" sz="800" spc="85" noProof="0" dirty="0">
                <a:cs typeface="Calibri"/>
              </a:rPr>
              <a:t> </a:t>
            </a:r>
            <a:r>
              <a:rPr lang="en-US" sz="800" noProof="0" dirty="0">
                <a:cs typeface="Calibri"/>
              </a:rPr>
              <a:t>J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noProof="0" dirty="0" err="1">
                <a:cs typeface="Calibri"/>
              </a:rPr>
              <a:t>Hematol</a:t>
            </a:r>
            <a:r>
              <a:rPr lang="en-US" sz="800" noProof="0" dirty="0">
                <a:cs typeface="Calibri"/>
              </a:rPr>
              <a:t>.</a:t>
            </a:r>
            <a:r>
              <a:rPr lang="en-US" sz="800" spc="80" noProof="0" dirty="0">
                <a:cs typeface="Calibri"/>
              </a:rPr>
              <a:t> </a:t>
            </a:r>
            <a:r>
              <a:rPr lang="en-US" sz="800" spc="45" noProof="0" dirty="0">
                <a:cs typeface="Calibri"/>
              </a:rPr>
              <a:t>2020;95:594–603).</a:t>
            </a:r>
            <a:endParaRPr lang="en-US" sz="800" noProof="0" dirty="0">
              <a:cs typeface="Calibri"/>
            </a:endParaRPr>
          </a:p>
          <a:p>
            <a:r>
              <a:rPr lang="en-US" noProof="0" dirty="0"/>
              <a:t>JAK, Janus kinase; LCM, left costal margin; RBC, red blood cell; SVR, spleen volume reduction.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56178C-2042-7265-131E-103AAF77A91E}"/>
              </a:ext>
            </a:extLst>
          </p:cNvPr>
          <p:cNvSpPr/>
          <p:nvPr/>
        </p:nvSpPr>
        <p:spPr>
          <a:xfrm>
            <a:off x="0" y="-5580"/>
            <a:ext cx="12203999" cy="2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9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Theme 3: Defining JAK Inhibitor Failure and What Would Warrant Switching Treatment</a:t>
            </a: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609ED290-9D6A-21CE-2F01-55E1B087F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72345"/>
              </p:ext>
            </p:extLst>
          </p:nvPr>
        </p:nvGraphicFramePr>
        <p:xfrm>
          <a:off x="4584000" y="1497600"/>
          <a:ext cx="7128574" cy="37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2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Table 2: Criteria for Ruxolitinib Failure Used in the Re-analysis </a:t>
                      </a:r>
                      <a:b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</a:br>
                      <a: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of the JAKARTA-2, PAC203, and FREEDOM Trials </a:t>
                      </a:r>
                      <a:b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</a:br>
                      <a: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(Adapted From Bose P, </a:t>
                      </a:r>
                      <a:r>
                        <a:rPr lang="en-US" sz="1600" b="1" spc="0" noProof="0" dirty="0" err="1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Verstovsek</a:t>
                      </a:r>
                      <a: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 S. </a:t>
                      </a:r>
                      <a:r>
                        <a:rPr lang="en-US" sz="1600" b="1" spc="0" noProof="0" dirty="0" err="1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Hemasphere</a:t>
                      </a:r>
                      <a:r>
                        <a:rPr lang="en-US" sz="1600" b="1" spc="0" noProof="0" dirty="0">
                          <a:solidFill>
                            <a:srgbClr val="0C8477"/>
                          </a:solidFill>
                          <a:latin typeface="+mn-lt"/>
                          <a:cs typeface="Lucida Sans"/>
                        </a:rPr>
                        <a:t>. 2020;4:e424)</a:t>
                      </a:r>
                      <a:endParaRPr lang="en-US" sz="1600" b="1" spc="0" noProof="0" dirty="0">
                        <a:latin typeface="+mn-lt"/>
                        <a:cs typeface="Lucida Sans"/>
                      </a:endParaRPr>
                    </a:p>
                  </a:txBody>
                  <a:tcPr marL="72000" marR="72000" marT="72000" marB="7200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0" noProof="0" dirty="0">
                          <a:latin typeface="+mn-lt"/>
                          <a:cs typeface="Lucida Sans"/>
                        </a:rPr>
                        <a:t>Relapsed</a:t>
                      </a:r>
                    </a:p>
                  </a:txBody>
                  <a:tcPr marL="72000" marR="72000" marT="72000" marB="7200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spc="0" noProof="0" dirty="0">
                          <a:latin typeface="+mn-lt"/>
                          <a:cs typeface="Calibri"/>
                        </a:rPr>
                        <a:t>Ruxolitinib for ≥3 months with spleen regrowth (defined </a:t>
                      </a:r>
                      <a:br>
                        <a:rPr lang="en-US" sz="1600" spc="0" noProof="0" dirty="0">
                          <a:latin typeface="+mn-lt"/>
                          <a:cs typeface="Calibri"/>
                        </a:rPr>
                      </a:br>
                      <a:r>
                        <a:rPr lang="en-US" sz="1600" spc="0" noProof="0" dirty="0">
                          <a:latin typeface="+mn-lt"/>
                          <a:cs typeface="Calibri"/>
                        </a:rPr>
                        <a:t>as &lt;10% SVR or &lt;30% decrease in spleen size by palpation from baseline) following an initial response*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8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0" noProof="0" dirty="0">
                          <a:latin typeface="+mn-lt"/>
                          <a:cs typeface="Lucida Sans"/>
                        </a:rPr>
                        <a:t>Refractory</a:t>
                      </a:r>
                    </a:p>
                  </a:txBody>
                  <a:tcPr marL="72000" marR="72000" marT="72000" marB="7200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spc="0" noProof="0" dirty="0">
                          <a:latin typeface="+mn-lt"/>
                          <a:cs typeface="Calibri"/>
                        </a:rPr>
                        <a:t>Ruxolitinib for ≥3 months with &lt;10% SVR or &lt;30% decrease </a:t>
                      </a:r>
                      <a:br>
                        <a:rPr lang="en-US" sz="1600" spc="0" noProof="0" dirty="0">
                          <a:latin typeface="+mn-lt"/>
                          <a:cs typeface="Calibri"/>
                        </a:rPr>
                      </a:br>
                      <a:r>
                        <a:rPr lang="en-US" sz="1600" spc="0" noProof="0" dirty="0">
                          <a:latin typeface="+mn-lt"/>
                          <a:cs typeface="Calibri"/>
                        </a:rPr>
                        <a:t>in spleen size by palpation from baseline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0" noProof="0" dirty="0">
                          <a:latin typeface="+mn-lt"/>
                          <a:cs typeface="Lucida Sans"/>
                        </a:rPr>
                        <a:t>Intolerant</a:t>
                      </a:r>
                    </a:p>
                  </a:txBody>
                  <a:tcPr marL="72000" marR="72000" marT="72000" marB="7200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spc="0" noProof="0" dirty="0">
                          <a:latin typeface="+mn-lt"/>
                          <a:cs typeface="Calibri"/>
                        </a:rPr>
                        <a:t>Ruxolitinib for ≥28 days complicated by development of RBC transfusion requirement (≥2 units/month for two consecutive months); or Grade ≥3 thrombocytopenia, anemia, hematoma/hemorrhage or other, non-hematologic adverse events while on ruxolitinib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115813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0C76366E-9503-BD3C-1EE9-5ADCED46BFD6}"/>
              </a:ext>
            </a:extLst>
          </p:cNvPr>
          <p:cNvGrpSpPr/>
          <p:nvPr/>
        </p:nvGrpSpPr>
        <p:grpSpPr>
          <a:xfrm>
            <a:off x="2712000" y="4764496"/>
            <a:ext cx="930626" cy="931861"/>
            <a:chOff x="8371996" y="1044284"/>
            <a:chExt cx="930626" cy="931861"/>
          </a:xfrm>
        </p:grpSpPr>
        <p:graphicFrame>
          <p:nvGraphicFramePr>
            <p:cNvPr id="29" name="Chart 28">
              <a:extLst>
                <a:ext uri="{FF2B5EF4-FFF2-40B4-BE49-F238E27FC236}">
                  <a16:creationId xmlns:a16="http://schemas.microsoft.com/office/drawing/2014/main" id="{70ECAC10-1BC3-4138-20A2-A7BAEB315F52}"/>
                </a:ext>
              </a:extLst>
            </p:cNvPr>
            <p:cNvGraphicFramePr/>
            <p:nvPr/>
          </p:nvGraphicFramePr>
          <p:xfrm>
            <a:off x="8371996" y="1044284"/>
            <a:ext cx="930626" cy="9318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BC274C-9688-560B-E05A-AB07BB2C6E98}"/>
                </a:ext>
              </a:extLst>
            </p:cNvPr>
            <p:cNvSpPr txBox="1"/>
            <p:nvPr/>
          </p:nvSpPr>
          <p:spPr>
            <a:xfrm>
              <a:off x="8652445" y="1423740"/>
              <a:ext cx="369304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charset="0"/>
                  <a:cs typeface="Arial" panose="020B0604020202020204" pitchFamily="34" charset="0"/>
                </a:rPr>
                <a:t>94%</a:t>
              </a:r>
              <a:endParaRPr kumimoji="0" lang="en-US" sz="11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197">
            <a:extLst>
              <a:ext uri="{FF2B5EF4-FFF2-40B4-BE49-F238E27FC236}">
                <a16:creationId xmlns:a16="http://schemas.microsoft.com/office/drawing/2014/main" id="{8A38BCAB-03BF-E8B3-C16E-79B067896417}"/>
              </a:ext>
            </a:extLst>
          </p:cNvPr>
          <p:cNvSpPr/>
          <p:nvPr/>
        </p:nvSpPr>
        <p:spPr>
          <a:xfrm>
            <a:off x="2642400" y="5641037"/>
            <a:ext cx="1088877" cy="15282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1"/>
            </a:solidFill>
            <a:prstDash val="solid"/>
          </a:ln>
          <a:effectLst/>
        </p:spPr>
        <p:txBody>
          <a:bodyPr tIns="72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D857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CONSENSUS</a:t>
            </a: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D8578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35" name="Rounded Rectangle 197">
            <a:extLst>
              <a:ext uri="{FF2B5EF4-FFF2-40B4-BE49-F238E27FC236}">
                <a16:creationId xmlns:a16="http://schemas.microsoft.com/office/drawing/2014/main" id="{6684EC19-EE80-5C8E-13E4-D3EBDAE4C1D2}"/>
              </a:ext>
            </a:extLst>
          </p:cNvPr>
          <p:cNvSpPr/>
          <p:nvPr/>
        </p:nvSpPr>
        <p:spPr>
          <a:xfrm>
            <a:off x="840000" y="5641038"/>
            <a:ext cx="1154368" cy="15282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1"/>
            </a:solidFill>
            <a:prstDash val="solid"/>
          </a:ln>
          <a:effectLst/>
        </p:spPr>
        <p:txBody>
          <a:bodyPr lIns="36000" tIns="720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D8578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MEDIAN SCORE</a:t>
            </a: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D8578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05BD0B6-C0BC-E056-387E-C035278F81B9}"/>
              </a:ext>
            </a:extLst>
          </p:cNvPr>
          <p:cNvSpPr/>
          <p:nvPr/>
        </p:nvSpPr>
        <p:spPr>
          <a:xfrm>
            <a:off x="1066362" y="4904808"/>
            <a:ext cx="665380" cy="651238"/>
          </a:xfrm>
          <a:prstGeom prst="ellipse">
            <a:avLst/>
          </a:prstGeom>
          <a:solidFill>
            <a:srgbClr val="88D9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8242F-B4E7-3443-06E6-CCD844EB9D0F}"/>
              </a:ext>
            </a:extLst>
          </p:cNvPr>
          <p:cNvSpPr txBox="1"/>
          <p:nvPr/>
        </p:nvSpPr>
        <p:spPr>
          <a:xfrm>
            <a:off x="9165772" y="6528043"/>
            <a:ext cx="2724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Koschmieder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 Leukemia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47E80-9123-465B-5C7F-75084925F1D2}"/>
              </a:ext>
            </a:extLst>
          </p:cNvPr>
          <p:cNvSpPr txBox="1"/>
          <p:nvPr/>
        </p:nvSpPr>
        <p:spPr>
          <a:xfrm>
            <a:off x="11169599" y="349135"/>
            <a:ext cx="684350" cy="897774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MS PGothic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1BC85-2000-4513-AEEA-23BB251DA685}"/>
              </a:ext>
            </a:extLst>
          </p:cNvPr>
          <p:cNvSpPr txBox="1"/>
          <p:nvPr/>
        </p:nvSpPr>
        <p:spPr>
          <a:xfrm>
            <a:off x="479424" y="6154816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6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EA7B7-E8FC-6E0C-D37D-CF4D31A4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6020F5-739F-862A-3250-EA9A800FCD1D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Discussion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96026-2D26-42D7-3FDB-73C4EA723ADE}"/>
              </a:ext>
            </a:extLst>
          </p:cNvPr>
          <p:cNvSpPr txBox="1"/>
          <p:nvPr/>
        </p:nvSpPr>
        <p:spPr>
          <a:xfrm>
            <a:off x="1199456" y="1844824"/>
            <a:ext cx="9793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do you determine if a patient has relapsed/refractory disease?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optimal way to identify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intolerance 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JAK inhibitor therapy?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4964574-B63A-D9A6-6A85-1D5FC22085DD}"/>
              </a:ext>
            </a:extLst>
          </p:cNvPr>
          <p:cNvSpPr/>
          <p:nvPr/>
        </p:nvSpPr>
        <p:spPr>
          <a:xfrm>
            <a:off x="549728" y="4798266"/>
            <a:ext cx="3746046" cy="1080000"/>
          </a:xfrm>
          <a:custGeom>
            <a:avLst/>
            <a:gdLst>
              <a:gd name="connsiteX0" fmla="*/ 0 w 3746046"/>
              <a:gd name="connsiteY0" fmla="*/ 0 h 1080000"/>
              <a:gd name="connsiteX1" fmla="*/ 2721 w 3746046"/>
              <a:gd name="connsiteY1" fmla="*/ 0 h 1080000"/>
              <a:gd name="connsiteX2" fmla="*/ 235160 w 3746046"/>
              <a:gd name="connsiteY2" fmla="*/ 0 h 1080000"/>
              <a:gd name="connsiteX3" fmla="*/ 3546224 w 3746046"/>
              <a:gd name="connsiteY3" fmla="*/ 0 h 1080000"/>
              <a:gd name="connsiteX4" fmla="*/ 3746046 w 3746046"/>
              <a:gd name="connsiteY4" fmla="*/ 540000 h 1080000"/>
              <a:gd name="connsiteX5" fmla="*/ 3546224 w 3746046"/>
              <a:gd name="connsiteY5" fmla="*/ 1080000 h 1080000"/>
              <a:gd name="connsiteX6" fmla="*/ 235160 w 3746046"/>
              <a:gd name="connsiteY6" fmla="*/ 1080000 h 1080000"/>
              <a:gd name="connsiteX7" fmla="*/ 2721 w 3746046"/>
              <a:gd name="connsiteY7" fmla="*/ 1080000 h 1080000"/>
              <a:gd name="connsiteX8" fmla="*/ 0 w 3746046"/>
              <a:gd name="connsiteY8" fmla="*/ 108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6046" h="1080000">
                <a:moveTo>
                  <a:pt x="0" y="0"/>
                </a:moveTo>
                <a:lnTo>
                  <a:pt x="2721" y="0"/>
                </a:lnTo>
                <a:lnTo>
                  <a:pt x="235160" y="0"/>
                </a:lnTo>
                <a:lnTo>
                  <a:pt x="3546224" y="0"/>
                </a:lnTo>
                <a:lnTo>
                  <a:pt x="3746046" y="540000"/>
                </a:lnTo>
                <a:lnTo>
                  <a:pt x="3546224" y="1080000"/>
                </a:lnTo>
                <a:lnTo>
                  <a:pt x="235160" y="1080000"/>
                </a:lnTo>
                <a:lnTo>
                  <a:pt x="2721" y="1080000"/>
                </a:lnTo>
                <a:lnTo>
                  <a:pt x="0" y="1080000"/>
                </a:lnTo>
                <a:close/>
              </a:path>
            </a:pathLst>
          </a:custGeom>
          <a:solidFill>
            <a:schemeClr val="accent1"/>
          </a:solidFill>
          <a:ln w="12700" cap="sq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D57C9AA-2A43-8D09-FC99-63484CB64134}"/>
              </a:ext>
            </a:extLst>
          </p:cNvPr>
          <p:cNvSpPr/>
          <p:nvPr/>
        </p:nvSpPr>
        <p:spPr>
          <a:xfrm>
            <a:off x="4295776" y="4798266"/>
            <a:ext cx="7431588" cy="1080000"/>
          </a:xfrm>
          <a:custGeom>
            <a:avLst/>
            <a:gdLst>
              <a:gd name="connsiteX0" fmla="*/ 0 w 7431588"/>
              <a:gd name="connsiteY0" fmla="*/ 0 h 1080000"/>
              <a:gd name="connsiteX1" fmla="*/ 7196428 w 7431588"/>
              <a:gd name="connsiteY1" fmla="*/ 0 h 1080000"/>
              <a:gd name="connsiteX2" fmla="*/ 7229139 w 7431588"/>
              <a:gd name="connsiteY2" fmla="*/ 0 h 1080000"/>
              <a:gd name="connsiteX3" fmla="*/ 7431588 w 7431588"/>
              <a:gd name="connsiteY3" fmla="*/ 0 h 1080000"/>
              <a:gd name="connsiteX4" fmla="*/ 7431588 w 7431588"/>
              <a:gd name="connsiteY4" fmla="*/ 1080000 h 1080000"/>
              <a:gd name="connsiteX5" fmla="*/ 7229139 w 7431588"/>
              <a:gd name="connsiteY5" fmla="*/ 1080000 h 1080000"/>
              <a:gd name="connsiteX6" fmla="*/ 7196428 w 7431588"/>
              <a:gd name="connsiteY6" fmla="*/ 1080000 h 1080000"/>
              <a:gd name="connsiteX7" fmla="*/ 0 w 7431588"/>
              <a:gd name="connsiteY7" fmla="*/ 1080000 h 1080000"/>
              <a:gd name="connsiteX8" fmla="*/ 187661 w 7431588"/>
              <a:gd name="connsiteY8" fmla="*/ 54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1588" h="1080000">
                <a:moveTo>
                  <a:pt x="0" y="0"/>
                </a:moveTo>
                <a:lnTo>
                  <a:pt x="7196428" y="0"/>
                </a:lnTo>
                <a:lnTo>
                  <a:pt x="7229139" y="0"/>
                </a:lnTo>
                <a:lnTo>
                  <a:pt x="7431588" y="0"/>
                </a:lnTo>
                <a:lnTo>
                  <a:pt x="7431588" y="1080000"/>
                </a:lnTo>
                <a:lnTo>
                  <a:pt x="7229139" y="1080000"/>
                </a:lnTo>
                <a:lnTo>
                  <a:pt x="7196428" y="1080000"/>
                </a:lnTo>
                <a:lnTo>
                  <a:pt x="0" y="1080000"/>
                </a:lnTo>
                <a:lnTo>
                  <a:pt x="187661" y="54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current and emerging treatment options for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MF- and treatment-related anemia should be considered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4CE28D9-9FDD-9C4F-B815-DAD6D14C3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9599" y="4869000"/>
            <a:ext cx="465035" cy="465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DD492-39B8-AD86-10E3-F08B06BE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70" y="552550"/>
            <a:ext cx="10795630" cy="543875"/>
          </a:xfrm>
        </p:spPr>
        <p:txBody>
          <a:bodyPr/>
          <a:lstStyle/>
          <a:p>
            <a:r>
              <a:rPr lang="en-US" sz="2000" noProof="0" dirty="0">
                <a:solidFill>
                  <a:schemeClr val="accent1"/>
                </a:solidFill>
              </a:rPr>
              <a:t>Question 3: </a:t>
            </a:r>
            <a:br>
              <a:rPr lang="en-US" sz="2000" noProof="0" dirty="0"/>
            </a:br>
            <a:r>
              <a:rPr lang="en-US" sz="2000" noProof="0" dirty="0"/>
              <a:t>Which Current and Emerging Treatments to Improve Anemia Should be Considered for: </a:t>
            </a:r>
            <a:r>
              <a:rPr lang="en-US" sz="2000" noProof="0" dirty="0">
                <a:solidFill>
                  <a:schemeClr val="accent1"/>
                </a:solidFill>
              </a:rPr>
              <a:t>• </a:t>
            </a:r>
            <a:r>
              <a:rPr lang="en-US" sz="2000" noProof="0" dirty="0"/>
              <a:t>MF-Related Anemia? </a:t>
            </a:r>
            <a:r>
              <a:rPr lang="en-US" sz="2000" noProof="0" dirty="0">
                <a:solidFill>
                  <a:schemeClr val="accent1"/>
                </a:solidFill>
              </a:rPr>
              <a:t>•</a:t>
            </a:r>
            <a:r>
              <a:rPr lang="en-US" sz="2000" noProof="0" dirty="0"/>
              <a:t> Treatment-Related Anemia?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C0DCFE-BDE9-D072-7B10-13FF8C57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498601"/>
            <a:ext cx="11160125" cy="445634"/>
          </a:xfrm>
        </p:spPr>
        <p:txBody>
          <a:bodyPr vert="horz" lIns="72000" tIns="36000" rIns="72000" bIns="36000" rtlCol="0">
            <a:noAutofit/>
          </a:bodyPr>
          <a:lstStyle/>
          <a:p>
            <a:r>
              <a:rPr lang="en-US" i="1" noProof="0" dirty="0"/>
              <a:t>Clinical Recommendation 3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76B1B77A-F38F-EFFD-B827-CD84FCFADBA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9424" y="6053497"/>
            <a:ext cx="9756575" cy="806400"/>
          </a:xfrm>
        </p:spPr>
        <p:txBody>
          <a:bodyPr anchor="b"/>
          <a:lstStyle/>
          <a:p>
            <a:r>
              <a:rPr lang="en-US" noProof="0" dirty="0"/>
              <a:t>ESA, erythropoietin-stimulating agent; Hb, hemoglobin; </a:t>
            </a:r>
            <a:r>
              <a:rPr lang="en-US" noProof="0" dirty="0" err="1"/>
              <a:t>IMiD</a:t>
            </a:r>
            <a:r>
              <a:rPr lang="en-US" noProof="0" dirty="0"/>
              <a:t>, immunomodulatory drugs; JAK, Janus kinase; MF, myelofibrosis.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2234A6-85AA-045E-3545-76D8FF1356A9}"/>
              </a:ext>
            </a:extLst>
          </p:cNvPr>
          <p:cNvSpPr/>
          <p:nvPr/>
        </p:nvSpPr>
        <p:spPr>
          <a:xfrm>
            <a:off x="0" y="-5580"/>
            <a:ext cx="12203999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9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Theme 1: Defining the Thresholds for Anemia, and When to Initiate/Modify Treatment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E9DCD-A0BD-3AAD-4C97-3313EE915717}"/>
              </a:ext>
            </a:extLst>
          </p:cNvPr>
          <p:cNvGrpSpPr/>
          <p:nvPr/>
        </p:nvGrpSpPr>
        <p:grpSpPr>
          <a:xfrm>
            <a:off x="2712000" y="4764496"/>
            <a:ext cx="930626" cy="931861"/>
            <a:chOff x="8371996" y="1044284"/>
            <a:chExt cx="930626" cy="931861"/>
          </a:xfrm>
        </p:grpSpPr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2CC1F368-7BEF-A0DD-4C5B-1E1D8F039870}"/>
                </a:ext>
              </a:extLst>
            </p:cNvPr>
            <p:cNvGraphicFramePr/>
            <p:nvPr/>
          </p:nvGraphicFramePr>
          <p:xfrm>
            <a:off x="8371996" y="1044284"/>
            <a:ext cx="930626" cy="9318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17392F-E7FE-0BC0-5C48-22AD437B5DEE}"/>
                </a:ext>
              </a:extLst>
            </p:cNvPr>
            <p:cNvSpPr txBox="1"/>
            <p:nvPr/>
          </p:nvSpPr>
          <p:spPr>
            <a:xfrm>
              <a:off x="8652445" y="1423740"/>
              <a:ext cx="369304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charset="0"/>
                  <a:cs typeface="Arial" panose="020B0604020202020204" pitchFamily="34" charset="0"/>
                </a:rPr>
                <a:t>100%</a:t>
              </a:r>
              <a:endParaRPr kumimoji="0" lang="en-US" sz="11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36D6B73-36E2-8F55-BFEC-CE328D72A6E7}"/>
              </a:ext>
            </a:extLst>
          </p:cNvPr>
          <p:cNvSpPr/>
          <p:nvPr/>
        </p:nvSpPr>
        <p:spPr>
          <a:xfrm>
            <a:off x="549728" y="1917417"/>
            <a:ext cx="8497248" cy="1470997"/>
          </a:xfrm>
          <a:prstGeom prst="rightArrow">
            <a:avLst>
              <a:gd name="adj1" fmla="val 100000"/>
              <a:gd name="adj2" fmla="val 24099"/>
            </a:avLst>
          </a:prstGeom>
          <a:solidFill>
            <a:srgbClr val="FB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Once other causes such as disease progression have been excluded: for MF-related anemia, JAK inhibition with momelotinib or pacritinib, danazol, luspatercept, ESAs,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IMiD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or conventional combination therapies, such as JAK inhibition plus ESAs, danazol, luspatercept,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IMiD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may overcome the necessity of dose adjustments/interruptions, which may be associated with ruxolitinib or fedratinib*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41B215-6F3B-B094-AD35-E46BFB1F946A}"/>
              </a:ext>
            </a:extLst>
          </p:cNvPr>
          <p:cNvSpPr/>
          <p:nvPr/>
        </p:nvSpPr>
        <p:spPr>
          <a:xfrm>
            <a:off x="552450" y="3568578"/>
            <a:ext cx="11160124" cy="734064"/>
          </a:xfrm>
          <a:prstGeom prst="rect">
            <a:avLst/>
          </a:prstGeom>
          <a:solidFill>
            <a:srgbClr val="FB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Splenectomy can be considered as a last resort in select cases of refractory disease-related anemia.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For treatment-related anemia, consider dose reduction of current therapy for 4–6 weeks.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D134D0-8B61-324E-BDB1-68C58B033737}"/>
              </a:ext>
            </a:extLst>
          </p:cNvPr>
          <p:cNvSpPr/>
          <p:nvPr/>
        </p:nvSpPr>
        <p:spPr>
          <a:xfrm>
            <a:off x="479424" y="4421424"/>
            <a:ext cx="8350525" cy="33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*Only ruxolitinib, fedratinib, pacritinib, and momelotinib are approved treatments for MF.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C1DE16-1496-25D6-292F-AA38AFB10404}"/>
              </a:ext>
            </a:extLst>
          </p:cNvPr>
          <p:cNvSpPr/>
          <p:nvPr/>
        </p:nvSpPr>
        <p:spPr>
          <a:xfrm>
            <a:off x="1066362" y="4904808"/>
            <a:ext cx="665380" cy="651238"/>
          </a:xfrm>
          <a:prstGeom prst="ellipse">
            <a:avLst/>
          </a:prstGeom>
          <a:solidFill>
            <a:srgbClr val="E67D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17" name="Rounded Rectangle 197">
            <a:extLst>
              <a:ext uri="{FF2B5EF4-FFF2-40B4-BE49-F238E27FC236}">
                <a16:creationId xmlns:a16="http://schemas.microsoft.com/office/drawing/2014/main" id="{B5251357-FE1A-C7E0-D678-A4752F58A894}"/>
              </a:ext>
            </a:extLst>
          </p:cNvPr>
          <p:cNvSpPr/>
          <p:nvPr/>
        </p:nvSpPr>
        <p:spPr>
          <a:xfrm>
            <a:off x="2643782" y="5641037"/>
            <a:ext cx="1088877" cy="15282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1"/>
            </a:solidFill>
            <a:prstDash val="solid"/>
          </a:ln>
          <a:effectLst/>
        </p:spPr>
        <p:txBody>
          <a:bodyPr tIns="72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D9292D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CONSENSUS</a:t>
            </a: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D9292D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" name="Rounded Rectangle 197">
            <a:extLst>
              <a:ext uri="{FF2B5EF4-FFF2-40B4-BE49-F238E27FC236}">
                <a16:creationId xmlns:a16="http://schemas.microsoft.com/office/drawing/2014/main" id="{91A9D0C9-E4CE-CBEB-277A-1CF6CCC954EA}"/>
              </a:ext>
            </a:extLst>
          </p:cNvPr>
          <p:cNvSpPr/>
          <p:nvPr/>
        </p:nvSpPr>
        <p:spPr>
          <a:xfrm>
            <a:off x="840000" y="5641038"/>
            <a:ext cx="1154368" cy="15282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1"/>
            </a:solidFill>
            <a:prstDash val="solid"/>
          </a:ln>
          <a:effectLst/>
        </p:spPr>
        <p:txBody>
          <a:bodyPr lIns="36000" tIns="720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D9292D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MEDIAN SCORE</a:t>
            </a: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D9292D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D3C80B6-3FD0-34A5-43FD-7FE08B01DECA}"/>
              </a:ext>
            </a:extLst>
          </p:cNvPr>
          <p:cNvSpPr/>
          <p:nvPr/>
        </p:nvSpPr>
        <p:spPr>
          <a:xfrm>
            <a:off x="8964306" y="1917417"/>
            <a:ext cx="2749708" cy="1470997"/>
          </a:xfrm>
          <a:custGeom>
            <a:avLst/>
            <a:gdLst>
              <a:gd name="connsiteX0" fmla="*/ 0 w 2749708"/>
              <a:gd name="connsiteY0" fmla="*/ 0 h 1470997"/>
              <a:gd name="connsiteX1" fmla="*/ 453514 w 2749708"/>
              <a:gd name="connsiteY1" fmla="*/ 0 h 1470997"/>
              <a:gd name="connsiteX2" fmla="*/ 2296194 w 2749708"/>
              <a:gd name="connsiteY2" fmla="*/ 0 h 1470997"/>
              <a:gd name="connsiteX3" fmla="*/ 2749708 w 2749708"/>
              <a:gd name="connsiteY3" fmla="*/ 0 h 1470997"/>
              <a:gd name="connsiteX4" fmla="*/ 2749708 w 2749708"/>
              <a:gd name="connsiteY4" fmla="*/ 1470997 h 1470997"/>
              <a:gd name="connsiteX5" fmla="*/ 2296194 w 2749708"/>
              <a:gd name="connsiteY5" fmla="*/ 1470997 h 1470997"/>
              <a:gd name="connsiteX6" fmla="*/ 453514 w 2749708"/>
              <a:gd name="connsiteY6" fmla="*/ 1470997 h 1470997"/>
              <a:gd name="connsiteX7" fmla="*/ 0 w 2749708"/>
              <a:gd name="connsiteY7" fmla="*/ 1470997 h 1470997"/>
              <a:gd name="connsiteX8" fmla="*/ 354496 w 2749708"/>
              <a:gd name="connsiteY8" fmla="*/ 735499 h 147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9708" h="1470997">
                <a:moveTo>
                  <a:pt x="0" y="0"/>
                </a:moveTo>
                <a:lnTo>
                  <a:pt x="453514" y="0"/>
                </a:lnTo>
                <a:lnTo>
                  <a:pt x="2296194" y="0"/>
                </a:lnTo>
                <a:lnTo>
                  <a:pt x="2749708" y="0"/>
                </a:lnTo>
                <a:lnTo>
                  <a:pt x="2749708" y="1470997"/>
                </a:lnTo>
                <a:lnTo>
                  <a:pt x="2296194" y="1470997"/>
                </a:lnTo>
                <a:lnTo>
                  <a:pt x="453514" y="1470997"/>
                </a:lnTo>
                <a:lnTo>
                  <a:pt x="0" y="1470997"/>
                </a:lnTo>
                <a:lnTo>
                  <a:pt x="354496" y="73549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 the future,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novel combination therapies may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deliver these benefits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A5BAE-3B19-4E9A-4287-ABC9817AA7B2}"/>
              </a:ext>
            </a:extLst>
          </p:cNvPr>
          <p:cNvSpPr txBox="1"/>
          <p:nvPr/>
        </p:nvSpPr>
        <p:spPr>
          <a:xfrm>
            <a:off x="8445436" y="6495460"/>
            <a:ext cx="2724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Koschmieder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 Leukemia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77913-42DF-18DE-019A-1D6838B7B4AE}"/>
              </a:ext>
            </a:extLst>
          </p:cNvPr>
          <p:cNvSpPr txBox="1"/>
          <p:nvPr/>
        </p:nvSpPr>
        <p:spPr>
          <a:xfrm>
            <a:off x="11169599" y="349135"/>
            <a:ext cx="684350" cy="897774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MS PGothic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323A2-E129-7237-792E-7E951E83A36D}"/>
              </a:ext>
            </a:extLst>
          </p:cNvPr>
          <p:cNvSpPr txBox="1"/>
          <p:nvPr/>
        </p:nvSpPr>
        <p:spPr>
          <a:xfrm>
            <a:off x="489984" y="6380353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1A5AC2-91A9-DBF4-2467-6ECA1A537543}"/>
              </a:ext>
            </a:extLst>
          </p:cNvPr>
          <p:cNvSpPr/>
          <p:nvPr/>
        </p:nvSpPr>
        <p:spPr>
          <a:xfrm>
            <a:off x="549728" y="4798266"/>
            <a:ext cx="3746046" cy="1080000"/>
          </a:xfrm>
          <a:custGeom>
            <a:avLst/>
            <a:gdLst>
              <a:gd name="connsiteX0" fmla="*/ 0 w 3746046"/>
              <a:gd name="connsiteY0" fmla="*/ 0 h 1080000"/>
              <a:gd name="connsiteX1" fmla="*/ 2721 w 3746046"/>
              <a:gd name="connsiteY1" fmla="*/ 0 h 1080000"/>
              <a:gd name="connsiteX2" fmla="*/ 235160 w 3746046"/>
              <a:gd name="connsiteY2" fmla="*/ 0 h 1080000"/>
              <a:gd name="connsiteX3" fmla="*/ 3546224 w 3746046"/>
              <a:gd name="connsiteY3" fmla="*/ 0 h 1080000"/>
              <a:gd name="connsiteX4" fmla="*/ 3746046 w 3746046"/>
              <a:gd name="connsiteY4" fmla="*/ 540000 h 1080000"/>
              <a:gd name="connsiteX5" fmla="*/ 3546224 w 3746046"/>
              <a:gd name="connsiteY5" fmla="*/ 1080000 h 1080000"/>
              <a:gd name="connsiteX6" fmla="*/ 235160 w 3746046"/>
              <a:gd name="connsiteY6" fmla="*/ 1080000 h 1080000"/>
              <a:gd name="connsiteX7" fmla="*/ 2721 w 3746046"/>
              <a:gd name="connsiteY7" fmla="*/ 1080000 h 1080000"/>
              <a:gd name="connsiteX8" fmla="*/ 0 w 3746046"/>
              <a:gd name="connsiteY8" fmla="*/ 108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6046" h="1080000">
                <a:moveTo>
                  <a:pt x="0" y="0"/>
                </a:moveTo>
                <a:lnTo>
                  <a:pt x="2721" y="0"/>
                </a:lnTo>
                <a:lnTo>
                  <a:pt x="235160" y="0"/>
                </a:lnTo>
                <a:lnTo>
                  <a:pt x="3546224" y="0"/>
                </a:lnTo>
                <a:lnTo>
                  <a:pt x="3746046" y="540000"/>
                </a:lnTo>
                <a:lnTo>
                  <a:pt x="3546224" y="1080000"/>
                </a:lnTo>
                <a:lnTo>
                  <a:pt x="235160" y="1080000"/>
                </a:lnTo>
                <a:lnTo>
                  <a:pt x="2721" y="1080000"/>
                </a:lnTo>
                <a:lnTo>
                  <a:pt x="0" y="1080000"/>
                </a:lnTo>
                <a:close/>
              </a:path>
            </a:pathLst>
          </a:custGeom>
          <a:solidFill>
            <a:schemeClr val="accent1"/>
          </a:solidFill>
          <a:ln w="12700" cap="sq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2B87D0-D5B5-2512-7FC4-A2CDF76FB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498600"/>
            <a:ext cx="11160125" cy="2650399"/>
          </a:xfrm>
        </p:spPr>
        <p:txBody>
          <a:bodyPr vert="horz" lIns="72000" tIns="36000" rIns="72000" bIns="36000" rtlCol="0">
            <a:noAutofit/>
          </a:bodyPr>
          <a:lstStyle/>
          <a:p>
            <a:r>
              <a:rPr lang="en-US" i="1" noProof="0" dirty="0"/>
              <a:t>Clinical Recommendation 4</a:t>
            </a:r>
          </a:p>
          <a:p>
            <a:pPr lvl="2"/>
            <a:r>
              <a:rPr lang="en-US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Factors guiding selection of JAK inhibitor monotherapy would include:</a:t>
            </a:r>
          </a:p>
          <a:p>
            <a:pPr lvl="2"/>
            <a:endParaRPr lang="en-US" noProof="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2"/>
            <a:endParaRPr lang="en-US" noProof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lvl="2" indent="0">
              <a:buNone/>
            </a:pPr>
            <a:endParaRPr lang="en-US" noProof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2"/>
            <a:r>
              <a:rPr lang="en-US" sz="16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For some agents, consideration of drug-specific adverse events (immunosuppression, skin cancer, infection risk, nutritional status, tolerance of GI toxicity, neurotoxicity, cardiovascular adverse events) is also a factor </a:t>
            </a:r>
          </a:p>
          <a:p>
            <a:pPr lvl="2"/>
            <a:endParaRPr lang="en-US" noProof="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C4BE52-F526-A1DF-46F4-D875DFCFC1F6}"/>
              </a:ext>
            </a:extLst>
          </p:cNvPr>
          <p:cNvGrpSpPr/>
          <p:nvPr/>
        </p:nvGrpSpPr>
        <p:grpSpPr>
          <a:xfrm>
            <a:off x="552450" y="2316428"/>
            <a:ext cx="11160124" cy="879100"/>
            <a:chOff x="552450" y="2316428"/>
            <a:chExt cx="11892103" cy="879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85523D-700A-50CE-BC48-BC264EFD6E23}"/>
                </a:ext>
              </a:extLst>
            </p:cNvPr>
            <p:cNvSpPr/>
            <p:nvPr/>
          </p:nvSpPr>
          <p:spPr>
            <a:xfrm>
              <a:off x="552450" y="2316428"/>
              <a:ext cx="2884751" cy="879100"/>
            </a:xfrm>
            <a:prstGeom prst="rect">
              <a:avLst/>
            </a:prstGeom>
            <a:solidFill>
              <a:srgbClr val="FB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238971-0497-4E13-FD9E-5174DB881288}"/>
                </a:ext>
              </a:extLst>
            </p:cNvPr>
            <p:cNvSpPr/>
            <p:nvPr/>
          </p:nvSpPr>
          <p:spPr>
            <a:xfrm>
              <a:off x="3561656" y="2316428"/>
              <a:ext cx="2884750" cy="879100"/>
            </a:xfrm>
            <a:prstGeom prst="rect">
              <a:avLst/>
            </a:prstGeom>
            <a:solidFill>
              <a:srgbClr val="FB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E66936-EED8-C037-3C37-42D4AAF00A3F}"/>
                </a:ext>
              </a:extLst>
            </p:cNvPr>
            <p:cNvSpPr/>
            <p:nvPr/>
          </p:nvSpPr>
          <p:spPr>
            <a:xfrm>
              <a:off x="6570864" y="2316428"/>
              <a:ext cx="2884750" cy="879100"/>
            </a:xfrm>
            <a:prstGeom prst="rect">
              <a:avLst/>
            </a:prstGeom>
            <a:solidFill>
              <a:srgbClr val="FB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0F2FB7-334C-897B-9446-9FB30314E8B4}"/>
                </a:ext>
              </a:extLst>
            </p:cNvPr>
            <p:cNvSpPr/>
            <p:nvPr/>
          </p:nvSpPr>
          <p:spPr>
            <a:xfrm>
              <a:off x="9559803" y="2316428"/>
              <a:ext cx="2884750" cy="879100"/>
            </a:xfrm>
            <a:prstGeom prst="rect">
              <a:avLst/>
            </a:prstGeom>
            <a:solidFill>
              <a:srgbClr val="FBE9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DD492-39B8-AD86-10E3-F08B06BE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552450"/>
            <a:ext cx="9427812" cy="544513"/>
          </a:xfrm>
        </p:spPr>
        <p:txBody>
          <a:bodyPr/>
          <a:lstStyle/>
          <a:p>
            <a:r>
              <a:rPr lang="en-US" sz="2000" noProof="0" dirty="0">
                <a:solidFill>
                  <a:schemeClr val="accent1"/>
                </a:solidFill>
              </a:rPr>
              <a:t>Question 4: </a:t>
            </a:r>
            <a:br>
              <a:rPr lang="en-US" sz="2000" noProof="0" dirty="0"/>
            </a:br>
            <a:r>
              <a:rPr lang="en-US" sz="2000" noProof="0" dirty="0"/>
              <a:t>Aside From Access and Reimbursement, What Factors Guide Selection </a:t>
            </a:r>
            <a:br>
              <a:rPr lang="en-US" sz="2000" noProof="0" dirty="0"/>
            </a:br>
            <a:r>
              <a:rPr lang="en-US" sz="2000" noProof="0" dirty="0"/>
              <a:t>of JAK Inhibitor Therapy in Patients With MF and Anemia?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5EE00949-2889-86A5-434A-87E6B2EBD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9424" y="6053496"/>
            <a:ext cx="9756575" cy="806400"/>
          </a:xfrm>
        </p:spPr>
        <p:txBody>
          <a:bodyPr anchor="b"/>
          <a:lstStyle/>
          <a:p>
            <a:r>
              <a:rPr lang="en-US" noProof="0" dirty="0"/>
              <a:t>GI, gastrointestinal; Hb, hemoglobin; JAK, Janus kinase; MF, myelofibrosis.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E8C0B5-ED32-09C6-8DAA-D8EBBF135FE4}"/>
              </a:ext>
            </a:extLst>
          </p:cNvPr>
          <p:cNvSpPr/>
          <p:nvPr/>
        </p:nvSpPr>
        <p:spPr>
          <a:xfrm>
            <a:off x="0" y="-5580"/>
            <a:ext cx="12203999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9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Theme 1: Defining the Thresholds for Anemia, and When to Initiate/Modify Treatment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969E0F-78F4-A952-E425-4F2EC43EB58E}"/>
              </a:ext>
            </a:extLst>
          </p:cNvPr>
          <p:cNvGrpSpPr/>
          <p:nvPr/>
        </p:nvGrpSpPr>
        <p:grpSpPr>
          <a:xfrm>
            <a:off x="2712000" y="4764496"/>
            <a:ext cx="930626" cy="931861"/>
            <a:chOff x="8371996" y="1044284"/>
            <a:chExt cx="930626" cy="931861"/>
          </a:xfrm>
        </p:grpSpPr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B9CABB40-2021-0807-7E16-1E8DDEB2ED61}"/>
                </a:ext>
              </a:extLst>
            </p:cNvPr>
            <p:cNvGraphicFramePr/>
            <p:nvPr/>
          </p:nvGraphicFramePr>
          <p:xfrm>
            <a:off x="8371996" y="1044284"/>
            <a:ext cx="930626" cy="9318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8CFA5A-D6D9-BAF7-6F06-E32443072CCD}"/>
                </a:ext>
              </a:extLst>
            </p:cNvPr>
            <p:cNvSpPr txBox="1"/>
            <p:nvPr/>
          </p:nvSpPr>
          <p:spPr>
            <a:xfrm>
              <a:off x="8652445" y="1423740"/>
              <a:ext cx="369304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charset="0"/>
                  <a:cs typeface="Arial" panose="020B0604020202020204" pitchFamily="34" charset="0"/>
                </a:rPr>
                <a:t>92%</a:t>
              </a:r>
              <a:endParaRPr kumimoji="0" lang="en-US" sz="11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D66602-595D-8EF4-222D-C6AAA94E7CEF}"/>
              </a:ext>
            </a:extLst>
          </p:cNvPr>
          <p:cNvGrpSpPr/>
          <p:nvPr/>
        </p:nvGrpSpPr>
        <p:grpSpPr>
          <a:xfrm>
            <a:off x="705679" y="2419826"/>
            <a:ext cx="650177" cy="650177"/>
            <a:chOff x="3049004" y="2411215"/>
            <a:chExt cx="706919" cy="70691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3F01BF1-0CBB-4C37-BF20-33DA0FE610CE}"/>
                </a:ext>
              </a:extLst>
            </p:cNvPr>
            <p:cNvSpPr/>
            <p:nvPr/>
          </p:nvSpPr>
          <p:spPr>
            <a:xfrm>
              <a:off x="3049004" y="2411215"/>
              <a:ext cx="706919" cy="70691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2DD6FA08-999C-DE2B-7C63-9FF95206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33656" y="2505782"/>
              <a:ext cx="374783" cy="515757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6DAB019-4CE5-F36A-4062-97E50D6CF51C}"/>
              </a:ext>
            </a:extLst>
          </p:cNvPr>
          <p:cNvSpPr txBox="1"/>
          <p:nvPr/>
        </p:nvSpPr>
        <p:spPr>
          <a:xfrm>
            <a:off x="1352650" y="2575637"/>
            <a:ext cx="1533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Baseline Hb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77101B-6151-C03E-F8F8-B34132D47F5C}"/>
              </a:ext>
            </a:extLst>
          </p:cNvPr>
          <p:cNvSpPr txBox="1"/>
          <p:nvPr/>
        </p:nvSpPr>
        <p:spPr>
          <a:xfrm>
            <a:off x="4151313" y="2452527"/>
            <a:ext cx="1735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Likely tolerance of anemia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0CC8501-F1C8-B162-B0F2-C99D8B250ACD}"/>
              </a:ext>
            </a:extLst>
          </p:cNvPr>
          <p:cNvGrpSpPr/>
          <p:nvPr/>
        </p:nvGrpSpPr>
        <p:grpSpPr>
          <a:xfrm>
            <a:off x="3497031" y="2419826"/>
            <a:ext cx="650177" cy="650177"/>
            <a:chOff x="3097499" y="2317306"/>
            <a:chExt cx="650177" cy="65017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87E8E28-54E7-7D33-3C8C-4B926A19F91D}"/>
                </a:ext>
              </a:extLst>
            </p:cNvPr>
            <p:cNvSpPr/>
            <p:nvPr/>
          </p:nvSpPr>
          <p:spPr>
            <a:xfrm>
              <a:off x="3097499" y="2317306"/>
              <a:ext cx="650177" cy="65017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C303A203-380E-F555-C3EC-7F44BCD82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49387" y="2394204"/>
              <a:ext cx="362643" cy="494514"/>
            </a:xfrm>
            <a:prstGeom prst="rect">
              <a:avLst/>
            </a:prstGeom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21F48A8-2A48-D7C9-FC88-1BF5B68D2070}"/>
                </a:ext>
              </a:extLst>
            </p:cNvPr>
            <p:cNvCxnSpPr>
              <a:cxnSpLocks/>
            </p:cNvCxnSpPr>
            <p:nvPr/>
          </p:nvCxnSpPr>
          <p:spPr>
            <a:xfrm>
              <a:off x="3430708" y="2502170"/>
              <a:ext cx="0" cy="175196"/>
            </a:xfrm>
            <a:prstGeom prst="straightConnector1">
              <a:avLst/>
            </a:prstGeom>
            <a:ln w="19050" cap="rnd">
              <a:solidFill>
                <a:schemeClr val="bg1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62ED983-12EA-8A41-46E0-C59D579E7F3A}"/>
                </a:ext>
              </a:extLst>
            </p:cNvPr>
            <p:cNvSpPr/>
            <p:nvPr/>
          </p:nvSpPr>
          <p:spPr>
            <a:xfrm>
              <a:off x="3308749" y="2688542"/>
              <a:ext cx="81965" cy="619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454530F-68AE-14EF-63F1-7DE8B7A13CC8}"/>
                </a:ext>
              </a:extLst>
            </p:cNvPr>
            <p:cNvSpPr/>
            <p:nvPr/>
          </p:nvSpPr>
          <p:spPr>
            <a:xfrm>
              <a:off x="3423050" y="2705121"/>
              <a:ext cx="72626" cy="5485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249771A-32B5-DD8D-440C-37087F1359C8}"/>
                </a:ext>
              </a:extLst>
            </p:cNvPr>
            <p:cNvSpPr/>
            <p:nvPr/>
          </p:nvSpPr>
          <p:spPr>
            <a:xfrm>
              <a:off x="3358763" y="2767123"/>
              <a:ext cx="60526" cy="4571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B011274-33F2-5782-CA3D-B866F91C20BA}"/>
              </a:ext>
            </a:extLst>
          </p:cNvPr>
          <p:cNvSpPr txBox="1"/>
          <p:nvPr/>
        </p:nvSpPr>
        <p:spPr>
          <a:xfrm>
            <a:off x="6995180" y="2452527"/>
            <a:ext cx="1825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Baseline thrombocytopenia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530318-F07C-1879-4E5C-E93853CE0497}"/>
              </a:ext>
            </a:extLst>
          </p:cNvPr>
          <p:cNvSpPr txBox="1"/>
          <p:nvPr/>
        </p:nvSpPr>
        <p:spPr>
          <a:xfrm>
            <a:off x="9782305" y="2452527"/>
            <a:ext cx="1248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MF-related symptoms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63D8B0-C6D6-733B-5C32-D37EA3E39F09}"/>
              </a:ext>
            </a:extLst>
          </p:cNvPr>
          <p:cNvGrpSpPr/>
          <p:nvPr/>
        </p:nvGrpSpPr>
        <p:grpSpPr>
          <a:xfrm>
            <a:off x="6311742" y="2419826"/>
            <a:ext cx="650177" cy="650177"/>
            <a:chOff x="6713823" y="2419826"/>
            <a:chExt cx="650177" cy="65017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6BFC5B-6F60-2C97-2EF5-86DC9DADCB9E}"/>
                </a:ext>
              </a:extLst>
            </p:cNvPr>
            <p:cNvSpPr/>
            <p:nvPr/>
          </p:nvSpPr>
          <p:spPr>
            <a:xfrm>
              <a:off x="6713823" y="2419826"/>
              <a:ext cx="650177" cy="65017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B82DB70-2DC8-470D-BC7C-4DF987840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48475" y="2528856"/>
              <a:ext cx="355636" cy="43211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913B8-484B-877D-05AA-6598ABE239DE}"/>
              </a:ext>
            </a:extLst>
          </p:cNvPr>
          <p:cNvGrpSpPr/>
          <p:nvPr/>
        </p:nvGrpSpPr>
        <p:grpSpPr>
          <a:xfrm>
            <a:off x="9120000" y="2419826"/>
            <a:ext cx="650177" cy="650177"/>
            <a:chOff x="9768000" y="2419826"/>
            <a:chExt cx="650177" cy="65017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AAC6A0-D183-36F9-3D78-DA7B0199FBD3}"/>
                </a:ext>
              </a:extLst>
            </p:cNvPr>
            <p:cNvSpPr/>
            <p:nvPr/>
          </p:nvSpPr>
          <p:spPr>
            <a:xfrm>
              <a:off x="9768000" y="2419826"/>
              <a:ext cx="650177" cy="65017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F68C958-AEE9-A26A-619D-165720BD3203}"/>
                </a:ext>
              </a:extLst>
            </p:cNvPr>
            <p:cNvGrpSpPr/>
            <p:nvPr/>
          </p:nvGrpSpPr>
          <p:grpSpPr>
            <a:xfrm>
              <a:off x="9930196" y="2490981"/>
              <a:ext cx="325784" cy="507868"/>
              <a:chOff x="8586309" y="-1553016"/>
              <a:chExt cx="614363" cy="957736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E047FF9-F48B-8808-269A-3B0A8BBE179D}"/>
                  </a:ext>
                </a:extLst>
              </p:cNvPr>
              <p:cNvSpPr/>
              <p:nvPr/>
            </p:nvSpPr>
            <p:spPr>
              <a:xfrm rot="16200000">
                <a:off x="8414623" y="-1381330"/>
                <a:ext cx="957736" cy="614363"/>
              </a:xfrm>
              <a:custGeom>
                <a:avLst/>
                <a:gdLst>
                  <a:gd name="connsiteX0" fmla="*/ 1664 w 957736"/>
                  <a:gd name="connsiteY0" fmla="*/ 461910 h 614363"/>
                  <a:gd name="connsiteX1" fmla="*/ 352 w 957736"/>
                  <a:gd name="connsiteY1" fmla="*/ 436603 h 614363"/>
                  <a:gd name="connsiteX2" fmla="*/ 18098 w 957736"/>
                  <a:gd name="connsiteY2" fmla="*/ 417905 h 614363"/>
                  <a:gd name="connsiteX3" fmla="*/ 427683 w 957736"/>
                  <a:gd name="connsiteY3" fmla="*/ 420395 h 614363"/>
                  <a:gd name="connsiteX4" fmla="*/ 658529 w 957736"/>
                  <a:gd name="connsiteY4" fmla="*/ 502882 h 614363"/>
                  <a:gd name="connsiteX5" fmla="*/ 786742 w 957736"/>
                  <a:gd name="connsiteY5" fmla="*/ 566807 h 614363"/>
                  <a:gd name="connsiteX6" fmla="*/ 901282 w 957736"/>
                  <a:gd name="connsiteY6" fmla="*/ 508405 h 614363"/>
                  <a:gd name="connsiteX7" fmla="*/ 878012 w 957736"/>
                  <a:gd name="connsiteY7" fmla="*/ 381913 h 614363"/>
                  <a:gd name="connsiteX8" fmla="*/ 859631 w 957736"/>
                  <a:gd name="connsiteY8" fmla="*/ 365162 h 614363"/>
                  <a:gd name="connsiteX9" fmla="*/ 865562 w 957736"/>
                  <a:gd name="connsiteY9" fmla="*/ 242699 h 614363"/>
                  <a:gd name="connsiteX10" fmla="*/ 909748 w 957736"/>
                  <a:gd name="connsiteY10" fmla="*/ 176238 h 614363"/>
                  <a:gd name="connsiteX11" fmla="*/ 785701 w 957736"/>
                  <a:gd name="connsiteY11" fmla="*/ 47618 h 614363"/>
                  <a:gd name="connsiteX12" fmla="*/ 682071 w 957736"/>
                  <a:gd name="connsiteY12" fmla="*/ 94973 h 614363"/>
                  <a:gd name="connsiteX13" fmla="*/ 360724 w 957736"/>
                  <a:gd name="connsiteY13" fmla="*/ 195253 h 614363"/>
                  <a:gd name="connsiteX14" fmla="*/ 23531 w 957736"/>
                  <a:gd name="connsiteY14" fmla="*/ 195117 h 614363"/>
                  <a:gd name="connsiteX15" fmla="*/ 35 w 957736"/>
                  <a:gd name="connsiteY15" fmla="*/ 174880 h 614363"/>
                  <a:gd name="connsiteX16" fmla="*/ 23124 w 957736"/>
                  <a:gd name="connsiteY16" fmla="*/ 149391 h 614363"/>
                  <a:gd name="connsiteX17" fmla="*/ 394271 w 957736"/>
                  <a:gd name="connsiteY17" fmla="*/ 149618 h 614363"/>
                  <a:gd name="connsiteX18" fmla="*/ 629600 w 957736"/>
                  <a:gd name="connsiteY18" fmla="*/ 75461 h 614363"/>
                  <a:gd name="connsiteX19" fmla="*/ 778231 w 957736"/>
                  <a:gd name="connsiteY19" fmla="*/ 2164 h 614363"/>
                  <a:gd name="connsiteX20" fmla="*/ 942526 w 957736"/>
                  <a:gd name="connsiteY20" fmla="*/ 87322 h 614363"/>
                  <a:gd name="connsiteX21" fmla="*/ 904497 w 957736"/>
                  <a:gd name="connsiteY21" fmla="*/ 268866 h 614363"/>
                  <a:gd name="connsiteX22" fmla="*/ 882223 w 957736"/>
                  <a:gd name="connsiteY22" fmla="*/ 300920 h 614363"/>
                  <a:gd name="connsiteX23" fmla="*/ 903546 w 957736"/>
                  <a:gd name="connsiteY23" fmla="*/ 344517 h 614363"/>
                  <a:gd name="connsiteX24" fmla="*/ 953029 w 957736"/>
                  <a:gd name="connsiteY24" fmla="*/ 495503 h 614363"/>
                  <a:gd name="connsiteX25" fmla="*/ 843831 w 957736"/>
                  <a:gd name="connsiteY25" fmla="*/ 608413 h 614363"/>
                  <a:gd name="connsiteX26" fmla="*/ 731464 w 957736"/>
                  <a:gd name="connsiteY26" fmla="*/ 597457 h 614363"/>
                  <a:gd name="connsiteX27" fmla="*/ 636028 w 957736"/>
                  <a:gd name="connsiteY27" fmla="*/ 541771 h 614363"/>
                  <a:gd name="connsiteX28" fmla="*/ 390559 w 957736"/>
                  <a:gd name="connsiteY28" fmla="*/ 463449 h 614363"/>
                  <a:gd name="connsiteX29" fmla="*/ 23893 w 957736"/>
                  <a:gd name="connsiteY29" fmla="*/ 463132 h 614363"/>
                  <a:gd name="connsiteX30" fmla="*/ 1755 w 957736"/>
                  <a:gd name="connsiteY30" fmla="*/ 462046 h 6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57736" h="614363">
                    <a:moveTo>
                      <a:pt x="1664" y="461910"/>
                    </a:moveTo>
                    <a:cubicBezTo>
                      <a:pt x="1166" y="451497"/>
                      <a:pt x="1121" y="444027"/>
                      <a:pt x="352" y="436603"/>
                    </a:cubicBezTo>
                    <a:cubicBezTo>
                      <a:pt x="-1052" y="423202"/>
                      <a:pt x="3928" y="417814"/>
                      <a:pt x="18098" y="417905"/>
                    </a:cubicBezTo>
                    <a:cubicBezTo>
                      <a:pt x="154642" y="418810"/>
                      <a:pt x="291185" y="417452"/>
                      <a:pt x="427683" y="420395"/>
                    </a:cubicBezTo>
                    <a:cubicBezTo>
                      <a:pt x="512750" y="422206"/>
                      <a:pt x="589533" y="452720"/>
                      <a:pt x="658529" y="502882"/>
                    </a:cubicBezTo>
                    <a:cubicBezTo>
                      <a:pt x="697600" y="531313"/>
                      <a:pt x="737304" y="558885"/>
                      <a:pt x="786742" y="566807"/>
                    </a:cubicBezTo>
                    <a:cubicBezTo>
                      <a:pt x="834505" y="574459"/>
                      <a:pt x="879325" y="551686"/>
                      <a:pt x="901282" y="508405"/>
                    </a:cubicBezTo>
                    <a:cubicBezTo>
                      <a:pt x="922832" y="465939"/>
                      <a:pt x="913597" y="415641"/>
                      <a:pt x="878012" y="381913"/>
                    </a:cubicBezTo>
                    <a:cubicBezTo>
                      <a:pt x="871991" y="376208"/>
                      <a:pt x="865381" y="371093"/>
                      <a:pt x="859631" y="365162"/>
                    </a:cubicBezTo>
                    <a:cubicBezTo>
                      <a:pt x="825269" y="329713"/>
                      <a:pt x="827352" y="276925"/>
                      <a:pt x="865562" y="242699"/>
                    </a:cubicBezTo>
                    <a:cubicBezTo>
                      <a:pt x="886297" y="224137"/>
                      <a:pt x="903501" y="204262"/>
                      <a:pt x="909748" y="176238"/>
                    </a:cubicBezTo>
                    <a:cubicBezTo>
                      <a:pt x="926499" y="101085"/>
                      <a:pt x="860401" y="29735"/>
                      <a:pt x="785701" y="47618"/>
                    </a:cubicBezTo>
                    <a:cubicBezTo>
                      <a:pt x="749301" y="56355"/>
                      <a:pt x="711861" y="72563"/>
                      <a:pt x="682071" y="94973"/>
                    </a:cubicBezTo>
                    <a:cubicBezTo>
                      <a:pt x="586138" y="167138"/>
                      <a:pt x="479973" y="198241"/>
                      <a:pt x="360724" y="195253"/>
                    </a:cubicBezTo>
                    <a:cubicBezTo>
                      <a:pt x="248402" y="192446"/>
                      <a:pt x="135944" y="194664"/>
                      <a:pt x="23531" y="195117"/>
                    </a:cubicBezTo>
                    <a:cubicBezTo>
                      <a:pt x="8727" y="195162"/>
                      <a:pt x="-645" y="193940"/>
                      <a:pt x="35" y="174880"/>
                    </a:cubicBezTo>
                    <a:cubicBezTo>
                      <a:pt x="623" y="157993"/>
                      <a:pt x="2434" y="149210"/>
                      <a:pt x="23124" y="149391"/>
                    </a:cubicBezTo>
                    <a:cubicBezTo>
                      <a:pt x="146855" y="150251"/>
                      <a:pt x="270586" y="149572"/>
                      <a:pt x="394271" y="149618"/>
                    </a:cubicBezTo>
                    <a:cubicBezTo>
                      <a:pt x="480561" y="149618"/>
                      <a:pt x="559246" y="126257"/>
                      <a:pt x="629600" y="75461"/>
                    </a:cubicBezTo>
                    <a:cubicBezTo>
                      <a:pt x="674963" y="42728"/>
                      <a:pt x="721096" y="11626"/>
                      <a:pt x="778231" y="2164"/>
                    </a:cubicBezTo>
                    <a:cubicBezTo>
                      <a:pt x="846593" y="-9154"/>
                      <a:pt x="912601" y="24619"/>
                      <a:pt x="942526" y="87322"/>
                    </a:cubicBezTo>
                    <a:cubicBezTo>
                      <a:pt x="972225" y="149618"/>
                      <a:pt x="956425" y="222416"/>
                      <a:pt x="904497" y="268866"/>
                    </a:cubicBezTo>
                    <a:cubicBezTo>
                      <a:pt x="894944" y="277378"/>
                      <a:pt x="885935" y="289013"/>
                      <a:pt x="882223" y="300920"/>
                    </a:cubicBezTo>
                    <a:cubicBezTo>
                      <a:pt x="876246" y="320070"/>
                      <a:pt x="889919" y="332384"/>
                      <a:pt x="903546" y="344517"/>
                    </a:cubicBezTo>
                    <a:cubicBezTo>
                      <a:pt x="949000" y="385037"/>
                      <a:pt x="967200" y="436014"/>
                      <a:pt x="953029" y="495503"/>
                    </a:cubicBezTo>
                    <a:cubicBezTo>
                      <a:pt x="939176" y="553724"/>
                      <a:pt x="901509" y="591798"/>
                      <a:pt x="843831" y="608413"/>
                    </a:cubicBezTo>
                    <a:cubicBezTo>
                      <a:pt x="805259" y="619505"/>
                      <a:pt x="766822" y="614661"/>
                      <a:pt x="731464" y="597457"/>
                    </a:cubicBezTo>
                    <a:cubicBezTo>
                      <a:pt x="698415" y="581340"/>
                      <a:pt x="665637" y="563412"/>
                      <a:pt x="636028" y="541771"/>
                    </a:cubicBezTo>
                    <a:cubicBezTo>
                      <a:pt x="562505" y="488078"/>
                      <a:pt x="480742" y="463449"/>
                      <a:pt x="390559" y="463449"/>
                    </a:cubicBezTo>
                    <a:cubicBezTo>
                      <a:pt x="268322" y="463449"/>
                      <a:pt x="146130" y="463268"/>
                      <a:pt x="23893" y="463132"/>
                    </a:cubicBezTo>
                    <a:cubicBezTo>
                      <a:pt x="17238" y="463132"/>
                      <a:pt x="10538" y="462499"/>
                      <a:pt x="1755" y="46204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A653421-A90F-1C1C-D49D-F04863F3A96B}"/>
                  </a:ext>
                </a:extLst>
              </p:cNvPr>
              <p:cNvSpPr/>
              <p:nvPr/>
            </p:nvSpPr>
            <p:spPr>
              <a:xfrm rot="16200000">
                <a:off x="8653021" y="-947179"/>
                <a:ext cx="478992" cy="122600"/>
              </a:xfrm>
              <a:custGeom>
                <a:avLst/>
                <a:gdLst>
                  <a:gd name="connsiteX0" fmla="*/ 89 w 592066"/>
                  <a:gd name="connsiteY0" fmla="*/ 149538 h 149566"/>
                  <a:gd name="connsiteX1" fmla="*/ 949 w 592066"/>
                  <a:gd name="connsiteY1" fmla="*/ 11908 h 149566"/>
                  <a:gd name="connsiteX2" fmla="*/ 19828 w 592066"/>
                  <a:gd name="connsiteY2" fmla="*/ 681 h 149566"/>
                  <a:gd name="connsiteX3" fmla="*/ 219029 w 592066"/>
                  <a:gd name="connsiteY3" fmla="*/ 137 h 149566"/>
                  <a:gd name="connsiteX4" fmla="*/ 513303 w 592066"/>
                  <a:gd name="connsiteY4" fmla="*/ 318 h 149566"/>
                  <a:gd name="connsiteX5" fmla="*/ 586871 w 592066"/>
                  <a:gd name="connsiteY5" fmla="*/ 102318 h 149566"/>
                  <a:gd name="connsiteX6" fmla="*/ 513982 w 592066"/>
                  <a:gd name="connsiteY6" fmla="*/ 149357 h 149566"/>
                  <a:gd name="connsiteX7" fmla="*/ 131471 w 592066"/>
                  <a:gd name="connsiteY7" fmla="*/ 149538 h 149566"/>
                  <a:gd name="connsiteX8" fmla="*/ 180 w 592066"/>
                  <a:gd name="connsiteY8" fmla="*/ 149538 h 149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2066" h="149566">
                    <a:moveTo>
                      <a:pt x="89" y="149538"/>
                    </a:moveTo>
                    <a:cubicBezTo>
                      <a:pt x="89" y="102001"/>
                      <a:pt x="-409" y="56955"/>
                      <a:pt x="949" y="11908"/>
                    </a:cubicBezTo>
                    <a:cubicBezTo>
                      <a:pt x="1085" y="7788"/>
                      <a:pt x="13218" y="771"/>
                      <a:pt x="19828" y="681"/>
                    </a:cubicBezTo>
                    <a:cubicBezTo>
                      <a:pt x="86198" y="-180"/>
                      <a:pt x="152614" y="137"/>
                      <a:pt x="219029" y="137"/>
                    </a:cubicBezTo>
                    <a:cubicBezTo>
                      <a:pt x="317135" y="137"/>
                      <a:pt x="415196" y="-270"/>
                      <a:pt x="513303" y="318"/>
                    </a:cubicBezTo>
                    <a:cubicBezTo>
                      <a:pt x="570754" y="681"/>
                      <a:pt x="605886" y="50119"/>
                      <a:pt x="586871" y="102318"/>
                    </a:cubicBezTo>
                    <a:cubicBezTo>
                      <a:pt x="576187" y="131565"/>
                      <a:pt x="549838" y="149266"/>
                      <a:pt x="513982" y="149357"/>
                    </a:cubicBezTo>
                    <a:cubicBezTo>
                      <a:pt x="386493" y="149674"/>
                      <a:pt x="258960" y="149538"/>
                      <a:pt x="131471" y="149538"/>
                    </a:cubicBezTo>
                    <a:cubicBezTo>
                      <a:pt x="88643" y="149538"/>
                      <a:pt x="45770" y="149538"/>
                      <a:pt x="180" y="149538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848FA87-DAB1-078D-397F-3469A43530FF}"/>
                  </a:ext>
                </a:extLst>
              </p:cNvPr>
              <p:cNvSpPr/>
              <p:nvPr/>
            </p:nvSpPr>
            <p:spPr>
              <a:xfrm rot="16200000">
                <a:off x="8932240" y="-1260591"/>
                <a:ext cx="72769" cy="72583"/>
              </a:xfrm>
              <a:custGeom>
                <a:avLst/>
                <a:gdLst>
                  <a:gd name="connsiteX0" fmla="*/ 37141 w 72770"/>
                  <a:gd name="connsiteY0" fmla="*/ 0 h 72583"/>
                  <a:gd name="connsiteX1" fmla="*/ 72771 w 72770"/>
                  <a:gd name="connsiteY1" fmla="*/ 36173 h 72583"/>
                  <a:gd name="connsiteX2" fmla="*/ 37005 w 72770"/>
                  <a:gd name="connsiteY2" fmla="*/ 72573 h 72583"/>
                  <a:gd name="connsiteX3" fmla="*/ 17 w 72770"/>
                  <a:gd name="connsiteY3" fmla="*/ 37441 h 72583"/>
                  <a:gd name="connsiteX4" fmla="*/ 37141 w 72770"/>
                  <a:gd name="connsiteY4" fmla="*/ 0 h 7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70" h="72583">
                    <a:moveTo>
                      <a:pt x="37141" y="0"/>
                    </a:moveTo>
                    <a:cubicBezTo>
                      <a:pt x="57016" y="45"/>
                      <a:pt x="72725" y="15981"/>
                      <a:pt x="72771" y="36173"/>
                    </a:cubicBezTo>
                    <a:cubicBezTo>
                      <a:pt x="72816" y="55776"/>
                      <a:pt x="56835" y="72075"/>
                      <a:pt x="37005" y="72573"/>
                    </a:cubicBezTo>
                    <a:cubicBezTo>
                      <a:pt x="17538" y="73071"/>
                      <a:pt x="606" y="56999"/>
                      <a:pt x="17" y="37441"/>
                    </a:cubicBezTo>
                    <a:cubicBezTo>
                      <a:pt x="-617" y="17204"/>
                      <a:pt x="16496" y="-45"/>
                      <a:pt x="37141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9088266-837C-DAB0-A126-F279761C670E}"/>
                  </a:ext>
                </a:extLst>
              </p:cNvPr>
              <p:cNvSpPr/>
              <p:nvPr/>
            </p:nvSpPr>
            <p:spPr>
              <a:xfrm rot="16200000">
                <a:off x="8678318" y="-1437323"/>
                <a:ext cx="68508" cy="68389"/>
              </a:xfrm>
              <a:custGeom>
                <a:avLst/>
                <a:gdLst>
                  <a:gd name="connsiteX0" fmla="*/ 35513 w 68508"/>
                  <a:gd name="connsiteY0" fmla="*/ 8 h 68389"/>
                  <a:gd name="connsiteX1" fmla="*/ 68472 w 68508"/>
                  <a:gd name="connsiteY1" fmla="*/ 34914 h 68389"/>
                  <a:gd name="connsiteX2" fmla="*/ 33295 w 68508"/>
                  <a:gd name="connsiteY2" fmla="*/ 68370 h 68389"/>
                  <a:gd name="connsiteX3" fmla="*/ 19 w 68508"/>
                  <a:gd name="connsiteY3" fmla="*/ 32967 h 68389"/>
                  <a:gd name="connsiteX4" fmla="*/ 35513 w 68508"/>
                  <a:gd name="connsiteY4" fmla="*/ 8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08" h="68389">
                    <a:moveTo>
                      <a:pt x="35513" y="8"/>
                    </a:moveTo>
                    <a:cubicBezTo>
                      <a:pt x="54981" y="416"/>
                      <a:pt x="69332" y="15628"/>
                      <a:pt x="68472" y="34914"/>
                    </a:cubicBezTo>
                    <a:cubicBezTo>
                      <a:pt x="67612" y="54064"/>
                      <a:pt x="51902" y="69004"/>
                      <a:pt x="33295" y="68370"/>
                    </a:cubicBezTo>
                    <a:cubicBezTo>
                      <a:pt x="14507" y="67737"/>
                      <a:pt x="-615" y="51619"/>
                      <a:pt x="19" y="32967"/>
                    </a:cubicBezTo>
                    <a:cubicBezTo>
                      <a:pt x="698" y="14088"/>
                      <a:pt x="16272" y="-399"/>
                      <a:pt x="35513" y="8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58F7BA0-6DC7-7FD7-91C0-876C48A7C0DE}"/>
                  </a:ext>
                </a:extLst>
              </p:cNvPr>
              <p:cNvSpPr/>
              <p:nvPr/>
            </p:nvSpPr>
            <p:spPr>
              <a:xfrm rot="16200000">
                <a:off x="8750157" y="-1335936"/>
                <a:ext cx="58131" cy="58317"/>
              </a:xfrm>
              <a:custGeom>
                <a:avLst/>
                <a:gdLst>
                  <a:gd name="connsiteX0" fmla="*/ 58132 w 58131"/>
                  <a:gd name="connsiteY0" fmla="*/ 30955 h 58317"/>
                  <a:gd name="connsiteX1" fmla="*/ 30017 w 58131"/>
                  <a:gd name="connsiteY1" fmla="*/ 58300 h 58317"/>
                  <a:gd name="connsiteX2" fmla="*/ 1 w 58131"/>
                  <a:gd name="connsiteY2" fmla="*/ 29551 h 58317"/>
                  <a:gd name="connsiteX3" fmla="*/ 27527 w 58131"/>
                  <a:gd name="connsiteY3" fmla="*/ 124 h 58317"/>
                  <a:gd name="connsiteX4" fmla="*/ 58086 w 58131"/>
                  <a:gd name="connsiteY4" fmla="*/ 30955 h 5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31" h="58317">
                    <a:moveTo>
                      <a:pt x="58132" y="30955"/>
                    </a:moveTo>
                    <a:cubicBezTo>
                      <a:pt x="56049" y="46212"/>
                      <a:pt x="48534" y="57711"/>
                      <a:pt x="30017" y="58300"/>
                    </a:cubicBezTo>
                    <a:cubicBezTo>
                      <a:pt x="12270" y="58843"/>
                      <a:pt x="-135" y="46936"/>
                      <a:pt x="1" y="29551"/>
                    </a:cubicBezTo>
                    <a:cubicBezTo>
                      <a:pt x="182" y="11352"/>
                      <a:pt x="10550" y="1844"/>
                      <a:pt x="27527" y="124"/>
                    </a:cubicBezTo>
                    <a:cubicBezTo>
                      <a:pt x="43554" y="-1506"/>
                      <a:pt x="57905" y="13163"/>
                      <a:pt x="58086" y="30955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EA5E7BE-2490-E55B-6632-5C4869C301D5}"/>
                  </a:ext>
                </a:extLst>
              </p:cNvPr>
              <p:cNvSpPr/>
              <p:nvPr/>
            </p:nvSpPr>
            <p:spPr>
              <a:xfrm rot="16200000">
                <a:off x="9050929" y="-1430552"/>
                <a:ext cx="56330" cy="55688"/>
              </a:xfrm>
              <a:custGeom>
                <a:avLst/>
                <a:gdLst>
                  <a:gd name="connsiteX0" fmla="*/ 30704 w 56330"/>
                  <a:gd name="connsiteY0" fmla="*/ 55689 h 55688"/>
                  <a:gd name="connsiteX1" fmla="*/ 100 w 56330"/>
                  <a:gd name="connsiteY1" fmla="*/ 28163 h 55688"/>
                  <a:gd name="connsiteX2" fmla="*/ 28395 w 56330"/>
                  <a:gd name="connsiteY2" fmla="*/ 3 h 55688"/>
                  <a:gd name="connsiteX3" fmla="*/ 56329 w 56330"/>
                  <a:gd name="connsiteY3" fmla="*/ 28389 h 55688"/>
                  <a:gd name="connsiteX4" fmla="*/ 30704 w 56330"/>
                  <a:gd name="connsiteY4" fmla="*/ 55689 h 5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30" h="55688">
                    <a:moveTo>
                      <a:pt x="30704" y="55689"/>
                    </a:moveTo>
                    <a:cubicBezTo>
                      <a:pt x="11690" y="55055"/>
                      <a:pt x="1684" y="45412"/>
                      <a:pt x="100" y="28163"/>
                    </a:cubicBezTo>
                    <a:cubicBezTo>
                      <a:pt x="-1304" y="12679"/>
                      <a:pt x="12278" y="-223"/>
                      <a:pt x="28395" y="3"/>
                    </a:cubicBezTo>
                    <a:cubicBezTo>
                      <a:pt x="46912" y="229"/>
                      <a:pt x="56193" y="11593"/>
                      <a:pt x="56329" y="28389"/>
                    </a:cubicBezTo>
                    <a:cubicBezTo>
                      <a:pt x="56465" y="44642"/>
                      <a:pt x="46188" y="54104"/>
                      <a:pt x="30704" y="55689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19168EA-31E4-7940-8A7C-42A8D8FD3F1D}"/>
                  </a:ext>
                </a:extLst>
              </p:cNvPr>
              <p:cNvSpPr/>
              <p:nvPr/>
            </p:nvSpPr>
            <p:spPr>
              <a:xfrm rot="16200000">
                <a:off x="8917516" y="-1392757"/>
                <a:ext cx="55512" cy="56212"/>
              </a:xfrm>
              <a:custGeom>
                <a:avLst/>
                <a:gdLst>
                  <a:gd name="connsiteX0" fmla="*/ 55512 w 55512"/>
                  <a:gd name="connsiteY0" fmla="*/ 27029 h 56211"/>
                  <a:gd name="connsiteX1" fmla="*/ 27669 w 55512"/>
                  <a:gd name="connsiteY1" fmla="*/ 56140 h 56211"/>
                  <a:gd name="connsiteX2" fmla="*/ 8 w 55512"/>
                  <a:gd name="connsiteY2" fmla="*/ 27437 h 56211"/>
                  <a:gd name="connsiteX3" fmla="*/ 28711 w 55512"/>
                  <a:gd name="connsiteY3" fmla="*/ 2 h 56211"/>
                  <a:gd name="connsiteX4" fmla="*/ 55512 w 55512"/>
                  <a:gd name="connsiteY4" fmla="*/ 27075 h 5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12" h="56211">
                    <a:moveTo>
                      <a:pt x="55512" y="27029"/>
                    </a:moveTo>
                    <a:cubicBezTo>
                      <a:pt x="54697" y="44958"/>
                      <a:pt x="44964" y="54872"/>
                      <a:pt x="27669" y="56140"/>
                    </a:cubicBezTo>
                    <a:cubicBezTo>
                      <a:pt x="12096" y="57317"/>
                      <a:pt x="-354" y="43780"/>
                      <a:pt x="8" y="27437"/>
                    </a:cubicBezTo>
                    <a:cubicBezTo>
                      <a:pt x="415" y="8830"/>
                      <a:pt x="11824" y="-134"/>
                      <a:pt x="28711" y="2"/>
                    </a:cubicBezTo>
                    <a:cubicBezTo>
                      <a:pt x="44964" y="137"/>
                      <a:pt x="54471" y="10188"/>
                      <a:pt x="55512" y="27075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74696F9-80B7-21EA-C71B-C96F6134F77F}"/>
                  </a:ext>
                </a:extLst>
              </p:cNvPr>
              <p:cNvSpPr/>
              <p:nvPr/>
            </p:nvSpPr>
            <p:spPr>
              <a:xfrm rot="16200000">
                <a:off x="8981873" y="-1461508"/>
                <a:ext cx="56330" cy="55688"/>
              </a:xfrm>
              <a:custGeom>
                <a:avLst/>
                <a:gdLst>
                  <a:gd name="connsiteX0" fmla="*/ 30704 w 56330"/>
                  <a:gd name="connsiteY0" fmla="*/ 55689 h 55688"/>
                  <a:gd name="connsiteX1" fmla="*/ 100 w 56330"/>
                  <a:gd name="connsiteY1" fmla="*/ 28163 h 55688"/>
                  <a:gd name="connsiteX2" fmla="*/ 28395 w 56330"/>
                  <a:gd name="connsiteY2" fmla="*/ 3 h 55688"/>
                  <a:gd name="connsiteX3" fmla="*/ 56329 w 56330"/>
                  <a:gd name="connsiteY3" fmla="*/ 28389 h 55688"/>
                  <a:gd name="connsiteX4" fmla="*/ 30704 w 56330"/>
                  <a:gd name="connsiteY4" fmla="*/ 55689 h 5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30" h="55688">
                    <a:moveTo>
                      <a:pt x="30704" y="55689"/>
                    </a:moveTo>
                    <a:cubicBezTo>
                      <a:pt x="11690" y="55055"/>
                      <a:pt x="1684" y="45412"/>
                      <a:pt x="100" y="28163"/>
                    </a:cubicBezTo>
                    <a:cubicBezTo>
                      <a:pt x="-1304" y="12679"/>
                      <a:pt x="12278" y="-223"/>
                      <a:pt x="28395" y="3"/>
                    </a:cubicBezTo>
                    <a:cubicBezTo>
                      <a:pt x="46912" y="229"/>
                      <a:pt x="56193" y="11593"/>
                      <a:pt x="56329" y="28389"/>
                    </a:cubicBezTo>
                    <a:cubicBezTo>
                      <a:pt x="56465" y="44642"/>
                      <a:pt x="46188" y="54104"/>
                      <a:pt x="30704" y="55689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3737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endParaRPr>
              </a:p>
            </p:txBody>
          </p:sp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2C428E26-B9AD-1573-B5C6-785353610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831550" y="-1316742"/>
                <a:ext cx="61847" cy="75148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5F001181-F932-DDDD-49BD-70F447651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769637" y="-1435805"/>
                <a:ext cx="61847" cy="75148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C1BDFFC1-573E-65C0-C8F9-A8F2B4D3C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013069" y="-1344296"/>
                <a:ext cx="61847" cy="75147"/>
              </a:xfrm>
              <a:prstGeom prst="rect">
                <a:avLst/>
              </a:prstGeom>
            </p:spPr>
          </p:pic>
        </p:grpSp>
      </p:grpSp>
      <p:sp>
        <p:nvSpPr>
          <p:cNvPr id="17" name="Rounded Rectangle 197">
            <a:extLst>
              <a:ext uri="{FF2B5EF4-FFF2-40B4-BE49-F238E27FC236}">
                <a16:creationId xmlns:a16="http://schemas.microsoft.com/office/drawing/2014/main" id="{15C88936-B60A-1E0E-049F-116D461A012A}"/>
              </a:ext>
            </a:extLst>
          </p:cNvPr>
          <p:cNvSpPr/>
          <p:nvPr/>
        </p:nvSpPr>
        <p:spPr>
          <a:xfrm>
            <a:off x="2643782" y="5641037"/>
            <a:ext cx="1088877" cy="15282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1"/>
            </a:solidFill>
            <a:prstDash val="solid"/>
          </a:ln>
          <a:effectLst/>
        </p:spPr>
        <p:txBody>
          <a:bodyPr tIns="72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D9292D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CONSENSUS</a:t>
            </a: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D9292D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" name="Rounded Rectangle 197">
            <a:extLst>
              <a:ext uri="{FF2B5EF4-FFF2-40B4-BE49-F238E27FC236}">
                <a16:creationId xmlns:a16="http://schemas.microsoft.com/office/drawing/2014/main" id="{44A8FE20-5713-3CA9-B717-E5AA49E81FE6}"/>
              </a:ext>
            </a:extLst>
          </p:cNvPr>
          <p:cNvSpPr/>
          <p:nvPr/>
        </p:nvSpPr>
        <p:spPr>
          <a:xfrm>
            <a:off x="840000" y="5641038"/>
            <a:ext cx="1154368" cy="152827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bg1"/>
            </a:solidFill>
            <a:prstDash val="solid"/>
          </a:ln>
          <a:effectLst/>
        </p:spPr>
        <p:txBody>
          <a:bodyPr lIns="36000" tIns="720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D9292D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MEDIAN SCORE</a:t>
            </a: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D9292D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2CBEE3-BD7B-56D8-B320-55BE52C9DE85}"/>
              </a:ext>
            </a:extLst>
          </p:cNvPr>
          <p:cNvSpPr/>
          <p:nvPr/>
        </p:nvSpPr>
        <p:spPr>
          <a:xfrm>
            <a:off x="1066362" y="4904808"/>
            <a:ext cx="665380" cy="651238"/>
          </a:xfrm>
          <a:prstGeom prst="ellipse">
            <a:avLst/>
          </a:prstGeom>
          <a:solidFill>
            <a:srgbClr val="E67D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11BD1-2358-B269-D06E-F7B73971CF80}"/>
              </a:ext>
            </a:extLst>
          </p:cNvPr>
          <p:cNvSpPr txBox="1"/>
          <p:nvPr/>
        </p:nvSpPr>
        <p:spPr>
          <a:xfrm>
            <a:off x="8445436" y="6495460"/>
            <a:ext cx="2724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Koschmieder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 Leukemia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9E5B9-D0AB-9F03-8A7A-76C025822CB7}"/>
              </a:ext>
            </a:extLst>
          </p:cNvPr>
          <p:cNvSpPr txBox="1"/>
          <p:nvPr/>
        </p:nvSpPr>
        <p:spPr>
          <a:xfrm>
            <a:off x="11169599" y="349135"/>
            <a:ext cx="684350" cy="897774"/>
          </a:xfrm>
          <a:prstGeom prst="rect">
            <a:avLst/>
          </a:prstGeom>
          <a:solidFill>
            <a:srgbClr val="EDEDE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MS PGothic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D1DDB-2A8C-EA95-C8E8-AAEC5BF46870}"/>
              </a:ext>
            </a:extLst>
          </p:cNvPr>
          <p:cNvSpPr txBox="1"/>
          <p:nvPr/>
        </p:nvSpPr>
        <p:spPr>
          <a:xfrm>
            <a:off x="489984" y="6380353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4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84F34-8D4D-4EFC-8A67-248CAA5B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60" y="520989"/>
            <a:ext cx="11358996" cy="1325563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solidFill>
                  <a:schemeClr val="accent6"/>
                </a:solidFill>
                <a:latin typeface="+mn-lt"/>
              </a:rPr>
              <a:t>Clinical Outcomes in Patients with Myelofibrosis Treated with Ruxolitinib and Anemia-Supporting Medications  </a:t>
            </a:r>
            <a:r>
              <a:rPr lang="en-US" noProof="0" dirty="0">
                <a:solidFill>
                  <a:srgbClr val="92D050"/>
                </a:solidFill>
                <a:latin typeface="+mn-lt"/>
              </a:rPr>
              <a:t>				</a:t>
            </a:r>
            <a:r>
              <a:rPr lang="en-US" sz="2200" noProof="0" dirty="0">
                <a:latin typeface="+mn-lt"/>
              </a:rPr>
              <a:t>Vachhani ASH 2024; Abstract 4546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9F23-D134-4F58-8240-605174857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43" y="2339109"/>
            <a:ext cx="1079702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noProof="0" dirty="0"/>
              <a:t>The large (N=2233), single-arm, phase 3b, expanded-access JUMP trial evaluated safety and efficacy of ruxolitinib treatment for patients with MF in a setting similar to routine clinical practice. 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This post hoc analysis included patients with BL anemia (hemoglobin [Hb] &lt;12.0 g/dL or Hb &lt;10.0 g/dL) who were not receiving supportive care for anemia at enrollment but initiated an ESA or danazol within 3 months of enrollment and remained on that therapy for ≥3 months. Clinical outcomes evaluated were spleen length response.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101 (7.3%) initiated an ESA (n=98) or danazol (n=3) within 3 months of enrollment (52 [6.9%] with Hb&lt;10.0g/dL) and were included in this analysis.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For the Hb&lt;12.0 g/dL cohort, time from enrollment to first dose of an ESA or danazol was 43.0 </a:t>
            </a:r>
            <a:br>
              <a:rPr lang="en-US" noProof="0" dirty="0"/>
            </a:br>
            <a:r>
              <a:rPr lang="en-US" noProof="0" dirty="0"/>
              <a:t>(2–91) days. </a:t>
            </a:r>
          </a:p>
          <a:p>
            <a:pPr>
              <a:lnSpc>
                <a:spcPct val="120000"/>
              </a:lnSpc>
            </a:pPr>
            <a:r>
              <a:rPr lang="en-US" noProof="0" dirty="0"/>
              <a:t>For the Hb&lt;10.0 g/dL subgroup, time to first dose of ESA or danazol was 34 (2–90) days.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AC0E-3324-A5A6-69A0-8950338B1EB5}"/>
              </a:ext>
            </a:extLst>
          </p:cNvPr>
          <p:cNvSpPr txBox="1"/>
          <p:nvPr/>
        </p:nvSpPr>
        <p:spPr>
          <a:xfrm>
            <a:off x="31248" y="6557709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12339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noProof="0" dirty="0"/>
              <a:t>Dr Mascarenhas </a:t>
            </a:r>
            <a:r>
              <a:rPr lang="en-US" sz="3200" noProof="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BDD4508-FB85-AE38-E8F6-548512379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643274"/>
              </p:ext>
            </p:extLst>
          </p:nvPr>
        </p:nvGraphicFramePr>
        <p:xfrm>
          <a:off x="983432" y="1637928"/>
          <a:ext cx="10657184" cy="395131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78318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Bristol Myers Squibb, Disc Medicine, Geron Corporation, GSK, Incyte Corporation,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Italfarmaco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SpA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Kartos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 Therapeutics, Keros Therapeutics, Merck,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MorphoSys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, Novartis,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</a:rPr>
                        <a:t>PharmaEssentia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, Roche Laboratories Inc, Sobi, Sumitomo Dainippon Pharma Oncology Inc</a:t>
                      </a:r>
                      <a:endParaRPr lang="en-US" sz="1800" b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87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Bristol Myers Squibb, Disc Medicine, Incyte Corporation, </a:t>
                      </a: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Italfarmaco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Kartos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</a:t>
                      </a: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Karyopharm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Novartis, </a:t>
                      </a:r>
                      <a:r>
                        <a:rPr lang="en-US" sz="18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PharmaEssentia</a:t>
                      </a: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Sobi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456399"/>
                  </a:ext>
                </a:extLst>
              </a:tr>
              <a:tr h="106424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Incyte Corporation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14291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4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B60CA-84F9-4287-A527-AC1563C4A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1" y="930496"/>
            <a:ext cx="7605713" cy="25113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D5740-2CC4-424F-B07C-05C5D0D02125}"/>
              </a:ext>
            </a:extLst>
          </p:cNvPr>
          <p:cNvSpPr txBox="1"/>
          <p:nvPr/>
        </p:nvSpPr>
        <p:spPr>
          <a:xfrm>
            <a:off x="596901" y="3844636"/>
            <a:ext cx="1090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Anemia is a key  hallmark of MF and often results in poor quality of life and under dosing of ruxolitinib. This is a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hoc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analysis of the SIMPLIFY-1 study.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study was the only trial to perform a head to head analysis of JAK inhibitors.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BB6A2-6E6D-6E18-D1A4-3131A6B27534}"/>
              </a:ext>
            </a:extLst>
          </p:cNvPr>
          <p:cNvSpPr txBox="1"/>
          <p:nvPr/>
        </p:nvSpPr>
        <p:spPr>
          <a:xfrm>
            <a:off x="-10984" y="6581001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41574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76B608-BD99-4A9D-A958-491B0A4B5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229" y="197427"/>
            <a:ext cx="8300674" cy="2451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53DBA-9554-436F-81D1-7B904109B693}"/>
              </a:ext>
            </a:extLst>
          </p:cNvPr>
          <p:cNvSpPr txBox="1"/>
          <p:nvPr/>
        </p:nvSpPr>
        <p:spPr>
          <a:xfrm>
            <a:off x="1024466" y="2879438"/>
            <a:ext cx="107068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hoc analysis of SIMPLIFY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patient subgroups for the present analysis were defined by either: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 of &lt; 100 g/L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transfusion status,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patients who were non-TI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Transfusion independence is absence of RBC transfusions and no Hb of &lt;  80 g/L in the 12 weeks before randomization.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few patients received anemia supportive therapies other than RBC transfusions (e.g., ESAs), results in the small subgroup of the overall intent-to-treat (ITT) population who did were also summarized.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F91EB-C0CC-0A3A-7FA4-B24DB8BFA1AA}"/>
              </a:ext>
            </a:extLst>
          </p:cNvPr>
          <p:cNvSpPr txBox="1"/>
          <p:nvPr/>
        </p:nvSpPr>
        <p:spPr>
          <a:xfrm>
            <a:off x="-10984" y="6581001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31316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918D6-02EF-4744-B0C8-4F45C4782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48" y="382457"/>
            <a:ext cx="7041279" cy="27768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C0EFD-7C5C-49CC-ABB6-CA4D73576794}"/>
              </a:ext>
            </a:extLst>
          </p:cNvPr>
          <p:cNvSpPr txBox="1"/>
          <p:nvPr/>
        </p:nvSpPr>
        <p:spPr>
          <a:xfrm>
            <a:off x="878994" y="3522982"/>
            <a:ext cx="10135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descriptive analysis, the impact of momelotinib on RBC transfusion burden over time was further characterized across JAK inhibitor–naive and –experienced patients.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further visualize changes to RBC transfusion burden during treatment, patients were arrayed in ordinal bins jointly based on their baseline- and treatment-period intensities of RBC units per 28 days: exactly zero units, &gt;0 to 1 unit, &gt;1 to 2 units, &gt;2 to 3 units, &gt;3 to 4 units, and &gt;4 units.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75DB79-3427-4053-E801-E60670FED5D8}"/>
              </a:ext>
            </a:extLst>
          </p:cNvPr>
          <p:cNvSpPr txBox="1"/>
          <p:nvPr/>
        </p:nvSpPr>
        <p:spPr>
          <a:xfrm>
            <a:off x="-10984" y="6581001"/>
            <a:ext cx="2830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Professor Claire Harrison</a:t>
            </a:r>
          </a:p>
        </p:txBody>
      </p:sp>
    </p:spTree>
    <p:extLst>
      <p:ext uri="{BB962C8B-B14F-4D97-AF65-F5344CB8AC3E}">
        <p14:creationId xmlns:p14="http://schemas.microsoft.com/office/powerpoint/2010/main" val="25411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F8AD5-D2FF-26A1-0AF7-78F281BC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55CC55-BBD4-361B-0BCA-23FBF6338746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Discussion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67AF2-6530-BFA4-DDF8-86FD965FAF12}"/>
              </a:ext>
            </a:extLst>
          </p:cNvPr>
          <p:cNvSpPr txBox="1"/>
          <p:nvPr/>
        </p:nvSpPr>
        <p:spPr>
          <a:xfrm>
            <a:off x="1199456" y="2828835"/>
            <a:ext cx="979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do you choose between JAK inhibitors as initial therapy for patients with anemia?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2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D7C44-E674-2143-F2CE-4D07C44D7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2E7C14-E417-4B69-D3FF-6DB80AD2BEE7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Discussion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C85EE-4E0B-473A-6C5E-E656451E4212}"/>
              </a:ext>
            </a:extLst>
          </p:cNvPr>
          <p:cNvSpPr txBox="1"/>
          <p:nvPr/>
        </p:nvSpPr>
        <p:spPr>
          <a:xfrm>
            <a:off x="803412" y="2828835"/>
            <a:ext cx="105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do you determine when to switch from ruxolitinib to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momelotinib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patients with anemia?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0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696A6-8CB9-F69C-7075-75F652C2B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6D7280-D144-94CD-089F-595DFDB7390F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Discussion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00DC7-CEA4-999F-621D-C0A430E4BAAA}"/>
              </a:ext>
            </a:extLst>
          </p:cNvPr>
          <p:cNvSpPr txBox="1"/>
          <p:nvPr/>
        </p:nvSpPr>
        <p:spPr>
          <a:xfrm>
            <a:off x="0" y="255183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a patient is receiving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is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going to switch to momelotinib,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does the ruxolitinib need to be tapered down?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1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7A07D-4A1B-4E99-8AAC-2F0FA1896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F6D0EB-4BD7-CE7D-AD63-288FCFB155FE}"/>
              </a:ext>
            </a:extLst>
          </p:cNvPr>
          <p:cNvSpPr/>
          <p:nvPr/>
        </p:nvSpPr>
        <p:spPr bwMode="auto">
          <a:xfrm>
            <a:off x="407368" y="3789040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1F0B4-0795-5FE2-275F-0E897395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AGENDA</a:t>
            </a:r>
            <a:br>
              <a:rPr lang="en-US" noProof="0" dirty="0"/>
            </a:br>
            <a:br>
              <a:rPr lang="en-US" sz="1200" noProof="0" dirty="0"/>
            </a:br>
            <a:r>
              <a:rPr lang="en-US" noProof="0" dirty="0"/>
              <a:t>Year in Review: Management of Myelofibrosis</a:t>
            </a:r>
            <a:endParaRPr lang="en-US" sz="2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0EAF-3618-1FA7-8AB5-B7C97C768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7" y="1772816"/>
            <a:ext cx="10837203" cy="28803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Trastuzumab?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Off-the-Shelf </a:t>
            </a:r>
            <a:r>
              <a:rPr lang="en-US" sz="20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T-Reg Cell Infusions?</a:t>
            </a:r>
            <a:endParaRPr lang="en-US" sz="2000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Myelofibrosis 2025 — JAK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nhibitors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(Ruxolitinib)</a:t>
            </a: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chemeClr val="bg1"/>
                </a:solidFill>
                <a:latin typeface="+mn-lt"/>
              </a:rPr>
              <a:t>MODULE 2: </a:t>
            </a:r>
            <a:r>
              <a:rPr lang="en-US" sz="2400" noProof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BET Inhibitors — Pelabresib</a:t>
            </a:r>
            <a:endParaRPr lang="en-US" sz="2400" b="1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</a:rPr>
              <a:t>MODULE 3: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Navtemadlin</a:t>
            </a:r>
            <a:endParaRPr lang="en-US" sz="2400" noProof="0" dirty="0">
              <a:solidFill>
                <a:schemeClr val="tx1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Selinexor and Elritercept</a:t>
            </a:r>
          </a:p>
        </p:txBody>
      </p:sp>
    </p:spTree>
    <p:extLst>
      <p:ext uri="{BB962C8B-B14F-4D97-AF65-F5344CB8AC3E}">
        <p14:creationId xmlns:p14="http://schemas.microsoft.com/office/powerpoint/2010/main" val="2211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A37DF585-DC84-2E24-D515-1DE1C3564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58" y="1089024"/>
            <a:ext cx="10978142" cy="2578736"/>
          </a:xfrm>
        </p:spPr>
        <p:txBody>
          <a:bodyPr>
            <a:normAutofit/>
          </a:bodyPr>
          <a:lstStyle/>
          <a:p>
            <a:r>
              <a:rPr lang="en-IN"/>
              <a:t>Updated Results From the Phase 3 MANIFEST-2 Study of Pelabresib in Combination With Ruxolitinib for Janus Kinase Inhibitor–Naïve Patients With Myelofibrosis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C5B2442-E09B-054F-DE58-3E3CC56CE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259" y="4033520"/>
            <a:ext cx="11321578" cy="2311718"/>
          </a:xfrm>
        </p:spPr>
        <p:txBody>
          <a:bodyPr>
            <a:noAutofit/>
          </a:bodyPr>
          <a:lstStyle/>
          <a:p>
            <a:pPr marR="30480">
              <a:lnSpc>
                <a:spcPct val="100000"/>
              </a:lnSpc>
            </a:pP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Mascarenhas,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Sebastian Grosicki,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Dominik Chraniuk,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Elisabetta Abruzzese,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Prithviraj Bose,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Aaron Gerds,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Alessandro M. Vannucchi,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Francesca Palandri,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Sung-Eun Lee,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Vikas Gupta,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Alessandro Lucchesi,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Stephen T. Oh,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Andrew T. Kuykendall,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Andrea Patriarca,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Alberto Álvarez-Larrán,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Ruben Mesa,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Jean-Jacques Kiladjian,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Moshe Talpaz,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Morgan Harris,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Sarah-Katharina Kays,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Tabea Kr</a:t>
            </a:r>
            <a:r>
              <a:rPr lang="en-US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ä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Qing Li,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200" baseline="30000" dirty="0">
                <a:solidFill>
                  <a:schemeClr val="tx2"/>
                </a:solidFill>
              </a:rPr>
              <a:t> 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Anna-Maria Jegg,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Claire Harrison,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Raajit</a:t>
            </a:r>
            <a:r>
              <a:rPr lang="en-US" sz="1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K. Rampal</a:t>
            </a:r>
            <a:r>
              <a:rPr lang="en-US" sz="12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Tisch Cancer Institute, Icahn School of Medicine at Mount Sinai, New York, NY,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Cancer Prevention, Medical University of Silesia, Katowice, Poland;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Hematology Ward, Wojewódzki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Szpital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Zespolony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L.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Rydygiera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Torun, Poland;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Hematology, S. Eugenio Hospital, Tor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ASL Roma 2, Rome, Italy;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 Department, University of Texas MD Anderson Cancer Center, Houston, TX, 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Cleveland Clinic Taussig Cancer Institute, Cleveland, OH,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Clinical and Experimental Medicine, University of Florence, Florence, Italy;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IRCCS Azienda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Ospedaliero-Universitaria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Bologna,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Ematologia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Seràgnoli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Bologna, Italy;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Hematology, Seoul St. Mary's Hospital, College of Medicine, The Catholic University of Korea, Seoul, Republic of Korea;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Oncology and Hematology, Princess Margaret Cancer Centre, Toronto, ON, Canada;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Hematology Unit, IRCCS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Romagnolo per lo Studio e la Cura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Tumori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(IRST) “Dino Amadori”, Meldola (FC), Italy;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University School of Medicine in St. Louis, St. Louis, MO,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Moffitt Cancer Center, Tampa, FL,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Hematology Unit, AOU Maggiore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Carità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University of Eastern Piedmont, Novara, Italy;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Hematology Department, Hospital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d'Investigacions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Biomèdiques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Pi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Sunyer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(IDIBAPS), Barcelona, Spain;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Atrium Health Wake Forest Baptist Comprehensive Cancer Center, Wake Forest University School of Medicine, Winston-Salem, NC,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Investigation Center,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Hôpital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Saint-Louis, Université de Paris, Paris, France;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Michigan Comprehensive Cancer Center, Ann Arbor, MI,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Constellation Pharmaceuticals, a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MorphoSys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Company, Boston, MA,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MorphoSys AG,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Planegg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Germany;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MorphoSys US Inc, Boston, MA, USA;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</a:t>
            </a:r>
            <a:r>
              <a:rPr lang="en-US" sz="900" noProof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Haematology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Guy’s and St Thomas’ NHS Foundation Trust, London, UK; </a:t>
            </a:r>
            <a:r>
              <a:rPr lang="en-US" sz="900" baseline="300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9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 Service, Memorial Sloan Kettering Cancer Center, New York, NY, USA</a:t>
            </a:r>
          </a:p>
          <a:p>
            <a:pPr marR="5080">
              <a:lnSpc>
                <a:spcPct val="100000"/>
              </a:lnSpc>
            </a:pPr>
            <a:endParaRPr lang="en-US" sz="10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1050" dirty="0">
              <a:solidFill>
                <a:schemeClr val="tx2"/>
              </a:solidFill>
            </a:endParaRPr>
          </a:p>
          <a:p>
            <a:endParaRPr lang="en-IN" sz="1050" dirty="0">
              <a:solidFill>
                <a:schemeClr val="tx2"/>
              </a:solidFill>
            </a:endParaRPr>
          </a:p>
          <a:p>
            <a:endParaRPr lang="en-IN" sz="1050" dirty="0">
              <a:solidFill>
                <a:schemeClr val="tx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9165736-58C0-B04B-98BB-1AD3CED738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/>
              <a:t>Abstract number: 3178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9BC610-A0EF-41A9-A210-19516E90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9A137-6BDB-47B4-8B9B-30BE2E63C07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3E6F0CD-4E30-237A-3A13-0124CC7504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N" dirty="0"/>
              <a:t>John Mascarenhas</a:t>
            </a:r>
            <a:br>
              <a:rPr lang="en-IN" dirty="0"/>
            </a:br>
            <a:r>
              <a:rPr lang="en-IN" dirty="0" err="1"/>
              <a:t>john.mascarenhas@mssm.edu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761C3-06DA-895D-F028-199096314D93}"/>
              </a:ext>
            </a:extLst>
          </p:cNvPr>
          <p:cNvSpPr txBox="1"/>
          <p:nvPr/>
        </p:nvSpPr>
        <p:spPr>
          <a:xfrm>
            <a:off x="9549728" y="841115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1553733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757381" y="2141142"/>
            <a:ext cx="10878707" cy="72858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Safety and Efficacy of 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Bromodomain and </a:t>
            </a:r>
            <a:r>
              <a:rPr 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Extra-Terminal Inhibitor INCB057643 in 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Patients With Relapsed or Refractory Myelofibrosis and Other Advanced Myeloid Neoplasms: A Phase 1 Study</a:t>
            </a:r>
            <a:endParaRPr lang="en-US" sz="36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757381" y="3478255"/>
            <a:ext cx="10878707" cy="322289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4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Justin Watts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MD,</a:t>
            </a:r>
            <a:r>
              <a:rPr lang="en-US" sz="14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Anthony M. Hunter,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Alessandro M.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Vannucchi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Vikas Gupta, </a:t>
            </a:r>
            <a:r>
              <a:rPr lang="en-US" sz="1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MD, FRCP,</a:t>
            </a:r>
            <a:r>
              <a:rPr lang="en-US" sz="1400" kern="1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Srinivas K.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Tantravahi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Alessandra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Iurlo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Brandon McMahon,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Francesca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Palandri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María T. Gómez-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Casares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Junichiro Yuda, MD,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Emma Searle, MD,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11,12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Anna B. Halpern,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13,14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Rosa Ayala Diaz,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Akihiro Tomita, MD,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Blanca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Xicoy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Prithviraj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Bose,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Brandi Reeves,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Xuejun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Chen,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Lea Burke, MS,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Feng Zhou, PhD,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Fred Zheng, MD,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Pankit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Vachhani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</a:t>
            </a:r>
            <a:r>
              <a:rPr lang="en-US" sz="14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10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Sylvester Comprehensive Cancer Center, University of Miami, Miami, FL,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Emory University School of Medicine, Atlanta, GA,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AOU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Careggi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University of Florence, Florence, Italy;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Princess Margaret Cancer Centre, Toronto, ON, Canada;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of Utah Huntsman Cancer Institute, Salt Lake City, UT,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Foundation IRCCS Ca’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Granda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Ospedale Maggiore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Policlinico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Milan, Italy;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of Colorado Anschutz Medical Campus, Aurora, CO,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IRCCS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Azienda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Ospedaliero-Universitaria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Bologna,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Istituto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Ematologia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Seràgnoli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,” Bologna, Italy;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Hospital Universitario de Gran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Canaria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Doctor Negrín, Las Palmas de Gran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Canaria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Spain;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Cancer Center Hospital East, Chiba, Japan;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Christie Hospital NHS Foundation Trust, Manchester, UK;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of Manchester, Manchester, UK;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of Washington, Seattle, WA,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Fred Hutchinson Cancer Center, Seattle, WA,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Hospital Universitario 12 de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Octubre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Madrid, Spain;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Fujita Health University School of Medicine,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Toyoake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Japan;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Hospital Germans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Trias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Pujol,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Institut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Català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Oncologia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Josep Carreras Leukemia Research Institute,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Universitat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Autònoma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Barcelona, Badalona, Spain;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University of Texas MD Anderson Cancer Center, Houston, TX,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of North Carolina School of Medicine, Chapel Hill, NC,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Incyte Corporation, Wilmington, DE, USA; </a:t>
            </a:r>
            <a:r>
              <a:rPr lang="en-US" sz="1000" kern="1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sz="1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O’Neal Comprehensive Cancer Center at UAB, Birmingham, AL, USA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4">
            <a:extLst>
              <a:ext uri="{FF2B5EF4-FFF2-40B4-BE49-F238E27FC236}">
                <a16:creationId xmlns:a16="http://schemas.microsoft.com/office/drawing/2014/main" id="{AE98CEEE-75DC-9485-48CF-9292D0513681}"/>
              </a:ext>
            </a:extLst>
          </p:cNvPr>
          <p:cNvSpPr txBox="1">
            <a:spLocks/>
          </p:cNvSpPr>
          <p:nvPr/>
        </p:nvSpPr>
        <p:spPr>
          <a:xfrm>
            <a:off x="757381" y="586308"/>
            <a:ext cx="2931749" cy="452049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#658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A703681-28BF-19DC-F506-B0D1EE655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381" y="6393603"/>
            <a:ext cx="9112761" cy="343922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D686B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66th American Society of Hematology (ASH) Annual Meeting &amp; Exposition; December 7–10, 2024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68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San Diego, CA, USA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0F52F-088B-812C-264E-D2ED3218AA1E}"/>
              </a:ext>
            </a:extLst>
          </p:cNvPr>
          <p:cNvSpPr txBox="1"/>
          <p:nvPr/>
        </p:nvSpPr>
        <p:spPr>
          <a:xfrm>
            <a:off x="9527704" y="6524929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4221063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1E889D9-FCBF-A225-80A7-E2D163D26C51}"/>
              </a:ext>
            </a:extLst>
          </p:cNvPr>
          <p:cNvGraphicFramePr/>
          <p:nvPr/>
        </p:nvGraphicFramePr>
        <p:xfrm>
          <a:off x="6494788" y="2528878"/>
          <a:ext cx="5697211" cy="239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C72CA58-4BC4-AF7F-DB4A-D9A8CAD069FC}"/>
              </a:ext>
            </a:extLst>
          </p:cNvPr>
          <p:cNvGraphicFramePr/>
          <p:nvPr/>
        </p:nvGraphicFramePr>
        <p:xfrm>
          <a:off x="855060" y="2471714"/>
          <a:ext cx="5029200" cy="2452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63C9D3D-ACF4-5065-5231-B8CA5884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– Monotherapy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EC3DF-332D-8A27-EB18-715F2BC3A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331916"/>
            <a:ext cx="11521440" cy="9988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Week 24 SVR35 achieved by 3/7 patients receiving INCB057643 ≥10 mg and 3/20 all evaluable patients</a:t>
            </a:r>
          </a:p>
          <a:p>
            <a:r>
              <a:rPr lang="en-US" sz="1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Of 23 evaluable patients, BOR SVR35 achieved by 3 patients; SVR25 achieved by 9 patients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91A59-122B-EF80-4254-B9F6FEFABF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6448" y="5986465"/>
            <a:ext cx="11521440" cy="60422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BOR, best overall response; MF, myelofibrosis; SVR35, 35% reduction from baseline in spleen volume.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Dotted line represents response criteria threshold.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evaluable patients (4-mg, n=4 and 6-mg, n=3) discontinued from treatment before Week 24; 5 patients were ongoing (6-mg, n=3 and 10-mg, n=2) and not evaluable because they were not followed up long enough and had no Week 24 assessment.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evaluable patients (6-mg n=2 and 10-mg n=1) discontinued from treatment before first postbaseline (Week 12) spleen volume assessment or missed the assessment; 2 patients  (6-mg) were not evaluable because they were not followed up long enough to reach the first postbaseline spleen volume assessment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5FD6B4-A94F-7CC8-E42D-B52EE14D9D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Spleen Volume Response in Individual Patients With MF (n=25)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99636B-FEF0-455D-676C-A6A335F45D27}"/>
              </a:ext>
            </a:extLst>
          </p:cNvPr>
          <p:cNvGrpSpPr/>
          <p:nvPr/>
        </p:nvGrpSpPr>
        <p:grpSpPr>
          <a:xfrm>
            <a:off x="4780820" y="2076450"/>
            <a:ext cx="3260757" cy="276999"/>
            <a:chOff x="1954672" y="3013152"/>
            <a:chExt cx="3260757" cy="2769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2EA757C-7DA5-BB47-C1DD-3053EBF8009B}"/>
                </a:ext>
              </a:extLst>
            </p:cNvPr>
            <p:cNvGrpSpPr/>
            <p:nvPr/>
          </p:nvGrpSpPr>
          <p:grpSpPr>
            <a:xfrm>
              <a:off x="1954672" y="3013152"/>
              <a:ext cx="3260757" cy="276999"/>
              <a:chOff x="1954672" y="3013152"/>
              <a:chExt cx="3260757" cy="27699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4FE6BF8-F1A8-D611-8CE6-A380228ABAD0}"/>
                  </a:ext>
                </a:extLst>
              </p:cNvPr>
              <p:cNvGrpSpPr/>
              <p:nvPr/>
            </p:nvGrpSpPr>
            <p:grpSpPr>
              <a:xfrm>
                <a:off x="1954672" y="3013152"/>
                <a:ext cx="617258" cy="276999"/>
                <a:chOff x="6103494" y="1862709"/>
                <a:chExt cx="563531" cy="276999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9CA35DD-38D4-A39E-E244-DA34D32CC838}"/>
                    </a:ext>
                  </a:extLst>
                </p:cNvPr>
                <p:cNvSpPr/>
                <p:nvPr/>
              </p:nvSpPr>
              <p:spPr>
                <a:xfrm>
                  <a:off x="6103494" y="1952625"/>
                  <a:ext cx="109728" cy="109728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A93331-71E5-C541-7E2E-3696A549DBD7}"/>
                    </a:ext>
                  </a:extLst>
                </p:cNvPr>
                <p:cNvSpPr txBox="1"/>
                <p:nvPr/>
              </p:nvSpPr>
              <p:spPr>
                <a:xfrm>
                  <a:off x="6177967" y="1862709"/>
                  <a:ext cx="48905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 mg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380B0D2-37A2-FB4F-2998-0FB0E174B2CD}"/>
                  </a:ext>
                </a:extLst>
              </p:cNvPr>
              <p:cNvGrpSpPr/>
              <p:nvPr/>
            </p:nvGrpSpPr>
            <p:grpSpPr>
              <a:xfrm>
                <a:off x="4464582" y="3013152"/>
                <a:ext cx="750847" cy="276999"/>
                <a:chOff x="6572250" y="1862709"/>
                <a:chExt cx="685487" cy="276999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E3E565A-46D4-DDC2-ECD0-A2C3EF44CCEF}"/>
                    </a:ext>
                  </a:extLst>
                </p:cNvPr>
                <p:cNvSpPr/>
                <p:nvPr/>
              </p:nvSpPr>
              <p:spPr>
                <a:xfrm>
                  <a:off x="6572250" y="1952625"/>
                  <a:ext cx="109728" cy="109728"/>
                </a:xfrm>
                <a:prstGeom prst="rect">
                  <a:avLst/>
                </a:prstGeom>
                <a:solidFill>
                  <a:srgbClr val="CEA00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21DD85F-10F2-28CD-BA07-D88BCFD58D6D}"/>
                    </a:ext>
                  </a:extLst>
                </p:cNvPr>
                <p:cNvSpPr txBox="1"/>
                <p:nvPr/>
              </p:nvSpPr>
              <p:spPr>
                <a:xfrm>
                  <a:off x="6646672" y="1862709"/>
                  <a:ext cx="6110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 mg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1E3B3D6-5A75-6EF8-C346-49D7FFF2979A}"/>
                  </a:ext>
                </a:extLst>
              </p:cNvPr>
              <p:cNvGrpSpPr/>
              <p:nvPr/>
            </p:nvGrpSpPr>
            <p:grpSpPr>
              <a:xfrm>
                <a:off x="3740553" y="3013152"/>
                <a:ext cx="750847" cy="276999"/>
                <a:chOff x="6581775" y="1862709"/>
                <a:chExt cx="685487" cy="276999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BA7EE97-D996-C2FA-AEFD-185630A930A8}"/>
                    </a:ext>
                  </a:extLst>
                </p:cNvPr>
                <p:cNvSpPr/>
                <p:nvPr/>
              </p:nvSpPr>
              <p:spPr>
                <a:xfrm>
                  <a:off x="6581775" y="1952625"/>
                  <a:ext cx="109728" cy="109728"/>
                </a:xfrm>
                <a:prstGeom prst="rect">
                  <a:avLst/>
                </a:prstGeom>
                <a:solidFill>
                  <a:srgbClr val="7DC2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2E41159-A756-8F70-2AE8-D115818CF0B0}"/>
                    </a:ext>
                  </a:extLst>
                </p:cNvPr>
                <p:cNvSpPr txBox="1"/>
                <p:nvPr/>
              </p:nvSpPr>
              <p:spPr>
                <a:xfrm>
                  <a:off x="6656197" y="1862709"/>
                  <a:ext cx="6110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 mg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58000D5-9EEC-D55E-EB16-FF6996C9F691}"/>
                  </a:ext>
                </a:extLst>
              </p:cNvPr>
              <p:cNvGrpSpPr/>
              <p:nvPr/>
            </p:nvGrpSpPr>
            <p:grpSpPr>
              <a:xfrm>
                <a:off x="3109583" y="3013152"/>
                <a:ext cx="657787" cy="276999"/>
                <a:chOff x="6581775" y="1862709"/>
                <a:chExt cx="600528" cy="276999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D3EE015-390C-97A9-4A32-FE8EA441713E}"/>
                    </a:ext>
                  </a:extLst>
                </p:cNvPr>
                <p:cNvSpPr/>
                <p:nvPr/>
              </p:nvSpPr>
              <p:spPr>
                <a:xfrm>
                  <a:off x="6581775" y="1952625"/>
                  <a:ext cx="109728" cy="109728"/>
                </a:xfrm>
                <a:prstGeom prst="rect">
                  <a:avLst/>
                </a:prstGeom>
                <a:solidFill>
                  <a:srgbClr val="005CA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A4F4CA3-959B-6482-A64B-D164CADCA7FD}"/>
                    </a:ext>
                  </a:extLst>
                </p:cNvPr>
                <p:cNvSpPr txBox="1"/>
                <p:nvPr/>
              </p:nvSpPr>
              <p:spPr>
                <a:xfrm>
                  <a:off x="6656197" y="1862709"/>
                  <a:ext cx="5261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 mg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120619-38CA-781E-5456-37AF03D873DF}"/>
                  </a:ext>
                </a:extLst>
              </p:cNvPr>
              <p:cNvSpPr txBox="1"/>
              <p:nvPr/>
            </p:nvSpPr>
            <p:spPr>
              <a:xfrm>
                <a:off x="2620442" y="3013152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mg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7886BE-9334-07D5-F65A-5340D762491E}"/>
                </a:ext>
              </a:extLst>
            </p:cNvPr>
            <p:cNvSpPr/>
            <p:nvPr/>
          </p:nvSpPr>
          <p:spPr>
            <a:xfrm>
              <a:off x="2538888" y="3103068"/>
              <a:ext cx="120190" cy="109728"/>
            </a:xfrm>
            <a:prstGeom prst="rect">
              <a:avLst/>
            </a:prstGeom>
            <a:solidFill>
              <a:srgbClr val="9627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E395BFE-CA76-013F-5A81-8380E5FCADB1}"/>
              </a:ext>
            </a:extLst>
          </p:cNvPr>
          <p:cNvSpPr txBox="1"/>
          <p:nvPr/>
        </p:nvSpPr>
        <p:spPr>
          <a:xfrm>
            <a:off x="1060704" y="2311146"/>
            <a:ext cx="51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Spleen Volume Change at Week 24*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6A320F-ADD6-1DC8-A5D8-B37E64AD0699}"/>
              </a:ext>
            </a:extLst>
          </p:cNvPr>
          <p:cNvSpPr txBox="1"/>
          <p:nvPr/>
        </p:nvSpPr>
        <p:spPr>
          <a:xfrm>
            <a:off x="7270931" y="2311146"/>
            <a:ext cx="4969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Spleen Volume Response During Treatment*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‡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9BB109-1C18-2F1F-69B0-4DCB87DE6D2D}"/>
              </a:ext>
            </a:extLst>
          </p:cNvPr>
          <p:cNvCxnSpPr>
            <a:cxnSpLocks/>
          </p:cNvCxnSpPr>
          <p:nvPr/>
        </p:nvCxnSpPr>
        <p:spPr>
          <a:xfrm>
            <a:off x="7131287" y="4119813"/>
            <a:ext cx="495696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B716B8F-187B-CE22-6478-B8A9B906056E}"/>
              </a:ext>
            </a:extLst>
          </p:cNvPr>
          <p:cNvSpPr txBox="1"/>
          <p:nvPr/>
        </p:nvSpPr>
        <p:spPr>
          <a:xfrm>
            <a:off x="6240621" y="5103114"/>
            <a:ext cx="79906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Visit,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CCD2D0-5740-3145-F1A8-0DA51C8824C2}"/>
              </a:ext>
            </a:extLst>
          </p:cNvPr>
          <p:cNvSpPr txBox="1"/>
          <p:nvPr/>
        </p:nvSpPr>
        <p:spPr>
          <a:xfrm>
            <a:off x="7324956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F19F4-B0E7-D0F9-0BDF-F705221F38F1}"/>
              </a:ext>
            </a:extLst>
          </p:cNvPr>
          <p:cNvSpPr txBox="1"/>
          <p:nvPr/>
        </p:nvSpPr>
        <p:spPr>
          <a:xfrm>
            <a:off x="7574168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EF4AED-D0D0-0844-B2FC-DC2E395E5039}"/>
              </a:ext>
            </a:extLst>
          </p:cNvPr>
          <p:cNvSpPr txBox="1"/>
          <p:nvPr/>
        </p:nvSpPr>
        <p:spPr>
          <a:xfrm>
            <a:off x="7823380" y="5103114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777151-C325-6325-D377-4245DABE67AC}"/>
              </a:ext>
            </a:extLst>
          </p:cNvPr>
          <p:cNvSpPr txBox="1"/>
          <p:nvPr/>
        </p:nvSpPr>
        <p:spPr>
          <a:xfrm>
            <a:off x="8072592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71647A-885E-67A1-1217-034A8FEE18E2}"/>
              </a:ext>
            </a:extLst>
          </p:cNvPr>
          <p:cNvSpPr txBox="1"/>
          <p:nvPr/>
        </p:nvSpPr>
        <p:spPr>
          <a:xfrm>
            <a:off x="8321804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BC2F05-2082-4D06-4AE8-41B43473EE9C}"/>
              </a:ext>
            </a:extLst>
          </p:cNvPr>
          <p:cNvSpPr txBox="1"/>
          <p:nvPr/>
        </p:nvSpPr>
        <p:spPr>
          <a:xfrm>
            <a:off x="8821244" y="5103114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CAC84D-A8A3-8F91-9FBD-1EDEC50AD1A1}"/>
              </a:ext>
            </a:extLst>
          </p:cNvPr>
          <p:cNvSpPr txBox="1"/>
          <p:nvPr/>
        </p:nvSpPr>
        <p:spPr>
          <a:xfrm>
            <a:off x="8571016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3558B7-ECB9-0440-B2D6-115312252DDF}"/>
              </a:ext>
            </a:extLst>
          </p:cNvPr>
          <p:cNvSpPr txBox="1"/>
          <p:nvPr/>
        </p:nvSpPr>
        <p:spPr>
          <a:xfrm>
            <a:off x="9069440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DDB05A-982A-EF82-01E5-B7A8F483A2C4}"/>
              </a:ext>
            </a:extLst>
          </p:cNvPr>
          <p:cNvSpPr txBox="1"/>
          <p:nvPr/>
        </p:nvSpPr>
        <p:spPr>
          <a:xfrm>
            <a:off x="7075744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B2C7D2-9779-CACE-BADF-9634DEDEDE7E}"/>
              </a:ext>
            </a:extLst>
          </p:cNvPr>
          <p:cNvSpPr txBox="1"/>
          <p:nvPr/>
        </p:nvSpPr>
        <p:spPr>
          <a:xfrm>
            <a:off x="9318652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055FB8-2D27-F231-FE3E-1E6E3974DEF7}"/>
              </a:ext>
            </a:extLst>
          </p:cNvPr>
          <p:cNvSpPr txBox="1"/>
          <p:nvPr/>
        </p:nvSpPr>
        <p:spPr>
          <a:xfrm>
            <a:off x="6172200" y="2465070"/>
            <a:ext cx="400110" cy="2286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From Baseline, 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D4EDED-A688-FD04-8437-95211014650D}"/>
              </a:ext>
            </a:extLst>
          </p:cNvPr>
          <p:cNvSpPr txBox="1"/>
          <p:nvPr/>
        </p:nvSpPr>
        <p:spPr>
          <a:xfrm>
            <a:off x="6588997" y="3913164"/>
            <a:ext cx="36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−35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D0FACA4-13F8-33F2-B5F1-192208397463}"/>
              </a:ext>
            </a:extLst>
          </p:cNvPr>
          <p:cNvCxnSpPr>
            <a:cxnSpLocks/>
          </p:cNvCxnSpPr>
          <p:nvPr/>
        </p:nvCxnSpPr>
        <p:spPr>
          <a:xfrm flipH="1" flipV="1">
            <a:off x="6971444" y="4090686"/>
            <a:ext cx="109558" cy="9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0345C7-F09E-0C00-A40D-9FF80D2E79B0}"/>
              </a:ext>
            </a:extLst>
          </p:cNvPr>
          <p:cNvSpPr txBox="1"/>
          <p:nvPr/>
        </p:nvSpPr>
        <p:spPr>
          <a:xfrm>
            <a:off x="540215" y="2556510"/>
            <a:ext cx="400110" cy="229165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From Baseline, 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901BDC-6CEA-4BDA-B35B-8E30C90B7596}"/>
              </a:ext>
            </a:extLst>
          </p:cNvPr>
          <p:cNvCxnSpPr/>
          <p:nvPr/>
        </p:nvCxnSpPr>
        <p:spPr>
          <a:xfrm>
            <a:off x="1274460" y="4118700"/>
            <a:ext cx="448056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788484F-73D3-8E64-49F0-A594985A7C24}"/>
              </a:ext>
            </a:extLst>
          </p:cNvPr>
          <p:cNvSpPr txBox="1"/>
          <p:nvPr/>
        </p:nvSpPr>
        <p:spPr>
          <a:xfrm>
            <a:off x="756292" y="3925295"/>
            <a:ext cx="36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−35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E4F38B8-4BAF-3DB9-743B-3B7A9B9E31EA}"/>
              </a:ext>
            </a:extLst>
          </p:cNvPr>
          <p:cNvSpPr txBox="1"/>
          <p:nvPr/>
        </p:nvSpPr>
        <p:spPr>
          <a:xfrm>
            <a:off x="10813924" y="5103114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B03D269-50B5-8C11-7B3A-C806088A2A7F}"/>
              </a:ext>
            </a:extLst>
          </p:cNvPr>
          <p:cNvSpPr txBox="1"/>
          <p:nvPr/>
        </p:nvSpPr>
        <p:spPr>
          <a:xfrm>
            <a:off x="11063136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D15F105-A3B3-33D0-53A7-D5E571202949}"/>
              </a:ext>
            </a:extLst>
          </p:cNvPr>
          <p:cNvSpPr txBox="1"/>
          <p:nvPr/>
        </p:nvSpPr>
        <p:spPr>
          <a:xfrm>
            <a:off x="11312348" y="5103114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3B66E61-632A-7F9D-CCC3-15AAD18F09FB}"/>
              </a:ext>
            </a:extLst>
          </p:cNvPr>
          <p:cNvSpPr txBox="1"/>
          <p:nvPr/>
        </p:nvSpPr>
        <p:spPr>
          <a:xfrm>
            <a:off x="11561560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7242249-B156-532B-CDCA-875257134DF4}"/>
              </a:ext>
            </a:extLst>
          </p:cNvPr>
          <p:cNvSpPr txBox="1"/>
          <p:nvPr/>
        </p:nvSpPr>
        <p:spPr>
          <a:xfrm>
            <a:off x="10564712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84078A-4CD2-2669-F468-F45D9D6897FA}"/>
              </a:ext>
            </a:extLst>
          </p:cNvPr>
          <p:cNvSpPr txBox="1"/>
          <p:nvPr/>
        </p:nvSpPr>
        <p:spPr>
          <a:xfrm>
            <a:off x="11810773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DB79EA4-A86A-F99E-26F5-DDB46E3B54D8}"/>
              </a:ext>
            </a:extLst>
          </p:cNvPr>
          <p:cNvSpPr txBox="1"/>
          <p:nvPr/>
        </p:nvSpPr>
        <p:spPr>
          <a:xfrm>
            <a:off x="10315500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808ECA1-5B6B-3C1B-4494-AA80F6F88B85}"/>
              </a:ext>
            </a:extLst>
          </p:cNvPr>
          <p:cNvSpPr txBox="1"/>
          <p:nvPr/>
        </p:nvSpPr>
        <p:spPr>
          <a:xfrm>
            <a:off x="10066288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D426161-F2A4-D3F1-927E-35CEAC45A10B}"/>
              </a:ext>
            </a:extLst>
          </p:cNvPr>
          <p:cNvSpPr txBox="1"/>
          <p:nvPr/>
        </p:nvSpPr>
        <p:spPr>
          <a:xfrm>
            <a:off x="9567864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58C502-C85E-B3B9-B56C-204F614C8F9D}"/>
              </a:ext>
            </a:extLst>
          </p:cNvPr>
          <p:cNvSpPr txBox="1"/>
          <p:nvPr/>
        </p:nvSpPr>
        <p:spPr>
          <a:xfrm>
            <a:off x="9817076" y="5103114"/>
            <a:ext cx="35661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F4B43C0-A423-8528-915A-672926514F63}"/>
              </a:ext>
            </a:extLst>
          </p:cNvPr>
          <p:cNvCxnSpPr>
            <a:cxnSpLocks/>
          </p:cNvCxnSpPr>
          <p:nvPr/>
        </p:nvCxnSpPr>
        <p:spPr>
          <a:xfrm flipH="1" flipV="1">
            <a:off x="1142144" y="4097036"/>
            <a:ext cx="109558" cy="9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A7F34B-49AC-42C4-E06E-D26EB5E23096}"/>
              </a:ext>
            </a:extLst>
          </p:cNvPr>
          <p:cNvSpPr txBox="1"/>
          <p:nvPr/>
        </p:nvSpPr>
        <p:spPr>
          <a:xfrm>
            <a:off x="9496960" y="6550223"/>
            <a:ext cx="2526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Watts ASH 2024;Abstract 658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DE7FB-4163-BEAD-C164-97A70F0FAEAE}"/>
              </a:ext>
            </a:extLst>
          </p:cNvPr>
          <p:cNvSpPr txBox="1"/>
          <p:nvPr/>
        </p:nvSpPr>
        <p:spPr>
          <a:xfrm>
            <a:off x="9398577" y="386932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58896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noProof="0" dirty="0"/>
              <a:t>This educational activity contains discussion of </a:t>
            </a:r>
            <a:br>
              <a:rPr lang="en-US" sz="3200" noProof="0" dirty="0"/>
            </a:br>
            <a:r>
              <a:rPr lang="en-US" sz="3200" noProof="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5283E4-9EFC-4EC3-3705-5ADA6A9C9E1D}"/>
              </a:ext>
            </a:extLst>
          </p:cNvPr>
          <p:cNvGraphicFramePr/>
          <p:nvPr/>
        </p:nvGraphicFramePr>
        <p:xfrm>
          <a:off x="787087" y="2543551"/>
          <a:ext cx="3987482" cy="257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ontent Placeholder 8">
            <a:extLst>
              <a:ext uri="{FF2B5EF4-FFF2-40B4-BE49-F238E27FC236}">
                <a16:creationId xmlns:a16="http://schemas.microsoft.com/office/drawing/2014/main" id="{8C0A5B36-6C3F-B66E-E708-AAE06CF01617}"/>
              </a:ext>
            </a:extLst>
          </p:cNvPr>
          <p:cNvGraphicFramePr>
            <a:graphicFrameLocks/>
          </p:cNvGraphicFramePr>
          <p:nvPr/>
        </p:nvGraphicFramePr>
        <p:xfrm>
          <a:off x="5005249" y="2528620"/>
          <a:ext cx="7201992" cy="257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3DE0F26-0DE8-B579-22E7-BF941DA4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– Monotherapy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1F460-C778-6BBC-A71D-F3D7FFAF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331915"/>
            <a:ext cx="11624763" cy="799717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Week 24 TSS50 achieved by 5/8 evaluable patients receiving INCB057643 ≥10 mg; 7/19 all evaluable patients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BOR TSS50 achieved by 11/20 evaluable patients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8ABC7-8C86-AEAC-39F7-66C1C2B06E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6448" y="5516136"/>
            <a:ext cx="11521440" cy="107455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BOR, best overall response; MF,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myelofibrosis; MPN, myeloproliferative neoplasm; TSS50, ≥50% reduction from baseline in Myeloproliferative Neoplasm Symptom Assessment Form total symptom score.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Dotted line represents response criteria threshold.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evaluable patients (4-mg, n=3 and 6-mg, n=3) discontinued from treatment before Week 24; 6 patients were not evaluable: 1 (4-mg) was missing baseline data, 4 were ongoing (6-mg, n=3; 10-mg, n=1) but not followed up long enough and had no Week 24 assessment, 1 of which (6-mg) and 1 additional (8-mg) had baseline TSS &lt;5.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‡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patients not evaluable: 2 were ongoing but not followed long enough (6 mg), 2 had baseline TSS &lt;5 (6-mg and 8-mg, n=1 each), and 1 did not have baseline data (4 mg).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095510-C9A1-3DD4-E1DC-341AA5034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Symptom Response in Individual Patients With MF (n=25)</a:t>
            </a:r>
            <a:endParaRPr lang="en-US" strike="sngStrike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D084E-B607-21D2-AC5B-641C08545589}"/>
              </a:ext>
            </a:extLst>
          </p:cNvPr>
          <p:cNvSpPr txBox="1"/>
          <p:nvPr/>
        </p:nvSpPr>
        <p:spPr>
          <a:xfrm>
            <a:off x="547446" y="2307384"/>
            <a:ext cx="51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MPN-SAF TSS Change at Week 24*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672E0-538E-59C2-6C50-1F2A99238058}"/>
              </a:ext>
            </a:extLst>
          </p:cNvPr>
          <p:cNvSpPr txBox="1"/>
          <p:nvPr/>
        </p:nvSpPr>
        <p:spPr>
          <a:xfrm>
            <a:off x="6556198" y="2281358"/>
            <a:ext cx="4969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Symptom Improvement During Treatment*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‡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5F299B-FABE-28C1-4811-69D61B613234}"/>
              </a:ext>
            </a:extLst>
          </p:cNvPr>
          <p:cNvCxnSpPr>
            <a:cxnSpLocks/>
          </p:cNvCxnSpPr>
          <p:nvPr/>
        </p:nvCxnSpPr>
        <p:spPr>
          <a:xfrm>
            <a:off x="1222342" y="4227869"/>
            <a:ext cx="34015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BC6888-9DFC-43D4-576F-FBA01E2CD907}"/>
              </a:ext>
            </a:extLst>
          </p:cNvPr>
          <p:cNvSpPr txBox="1"/>
          <p:nvPr/>
        </p:nvSpPr>
        <p:spPr>
          <a:xfrm>
            <a:off x="478793" y="2550493"/>
            <a:ext cx="400110" cy="229165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From Baseline, %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9065E4-528D-B979-DDBB-3C43B86A08C7}"/>
              </a:ext>
            </a:extLst>
          </p:cNvPr>
          <p:cNvGrpSpPr/>
          <p:nvPr/>
        </p:nvGrpSpPr>
        <p:grpSpPr>
          <a:xfrm>
            <a:off x="4156468" y="2076450"/>
            <a:ext cx="3515935" cy="276999"/>
            <a:chOff x="4061218" y="2231860"/>
            <a:chExt cx="3515935" cy="276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F7905A-63AE-6939-1C89-C4FFFF75349D}"/>
                </a:ext>
              </a:extLst>
            </p:cNvPr>
            <p:cNvGrpSpPr/>
            <p:nvPr/>
          </p:nvGrpSpPr>
          <p:grpSpPr>
            <a:xfrm>
              <a:off x="5471307" y="2247192"/>
              <a:ext cx="2105846" cy="251202"/>
              <a:chOff x="9245786" y="2483071"/>
              <a:chExt cx="2105846" cy="27700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A551A9D-348A-6364-A258-71EE2431EEA3}"/>
                  </a:ext>
                </a:extLst>
              </p:cNvPr>
              <p:cNvGrpSpPr/>
              <p:nvPr/>
            </p:nvGrpSpPr>
            <p:grpSpPr>
              <a:xfrm>
                <a:off x="10600785" y="2483071"/>
                <a:ext cx="750847" cy="276999"/>
                <a:chOff x="6572250" y="1862709"/>
                <a:chExt cx="685487" cy="276999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F8AE20D-CF34-F6E2-742E-0413532343FB}"/>
                    </a:ext>
                  </a:extLst>
                </p:cNvPr>
                <p:cNvSpPr/>
                <p:nvPr/>
              </p:nvSpPr>
              <p:spPr>
                <a:xfrm>
                  <a:off x="6572250" y="1952625"/>
                  <a:ext cx="109728" cy="109728"/>
                </a:xfrm>
                <a:prstGeom prst="rect">
                  <a:avLst/>
                </a:prstGeom>
                <a:solidFill>
                  <a:srgbClr val="CEA00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0C59211-42DF-8433-1084-8E0D03B19346}"/>
                    </a:ext>
                  </a:extLst>
                </p:cNvPr>
                <p:cNvSpPr txBox="1"/>
                <p:nvPr/>
              </p:nvSpPr>
              <p:spPr>
                <a:xfrm>
                  <a:off x="6646672" y="1862709"/>
                  <a:ext cx="6110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 mg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18DFC4E-15C1-0CEE-1165-1D1B46E9158D}"/>
                  </a:ext>
                </a:extLst>
              </p:cNvPr>
              <p:cNvGrpSpPr/>
              <p:nvPr/>
            </p:nvGrpSpPr>
            <p:grpSpPr>
              <a:xfrm>
                <a:off x="9876756" y="2483071"/>
                <a:ext cx="750847" cy="276999"/>
                <a:chOff x="6581775" y="1862709"/>
                <a:chExt cx="685487" cy="276999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EAB9C66-4FA6-534A-9C24-C630B39E0DE6}"/>
                    </a:ext>
                  </a:extLst>
                </p:cNvPr>
                <p:cNvSpPr/>
                <p:nvPr/>
              </p:nvSpPr>
              <p:spPr>
                <a:xfrm>
                  <a:off x="6581775" y="1952625"/>
                  <a:ext cx="109728" cy="109728"/>
                </a:xfrm>
                <a:prstGeom prst="rect">
                  <a:avLst/>
                </a:prstGeom>
                <a:solidFill>
                  <a:srgbClr val="7DC24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26EBBDC-433C-268E-7442-D2B8FCFF3F9A}"/>
                    </a:ext>
                  </a:extLst>
                </p:cNvPr>
                <p:cNvSpPr txBox="1"/>
                <p:nvPr/>
              </p:nvSpPr>
              <p:spPr>
                <a:xfrm>
                  <a:off x="6656197" y="1862709"/>
                  <a:ext cx="6110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 mg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528B8B6-6648-5C57-0FF3-EF697BDD66FC}"/>
                  </a:ext>
                </a:extLst>
              </p:cNvPr>
              <p:cNvGrpSpPr/>
              <p:nvPr/>
            </p:nvGrpSpPr>
            <p:grpSpPr>
              <a:xfrm>
                <a:off x="9245786" y="2483072"/>
                <a:ext cx="657787" cy="276999"/>
                <a:chOff x="6581775" y="1862710"/>
                <a:chExt cx="600528" cy="276999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A25E4C8-0CF6-3D47-CEB7-C6A0F5C60EBE}"/>
                    </a:ext>
                  </a:extLst>
                </p:cNvPr>
                <p:cNvSpPr/>
                <p:nvPr/>
              </p:nvSpPr>
              <p:spPr>
                <a:xfrm>
                  <a:off x="6581775" y="1952625"/>
                  <a:ext cx="109728" cy="109728"/>
                </a:xfrm>
                <a:prstGeom prst="rect">
                  <a:avLst/>
                </a:prstGeom>
                <a:solidFill>
                  <a:srgbClr val="005CA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8CA0A8B-5234-086E-F1F0-B84CDCB19149}"/>
                    </a:ext>
                  </a:extLst>
                </p:cNvPr>
                <p:cNvSpPr txBox="1"/>
                <p:nvPr/>
              </p:nvSpPr>
              <p:spPr>
                <a:xfrm>
                  <a:off x="6656197" y="1862710"/>
                  <a:ext cx="5261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 mg</a:t>
                  </a: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761F51-A648-527F-EAF0-44C32E3D33D1}"/>
                </a:ext>
              </a:extLst>
            </p:cNvPr>
            <p:cNvGrpSpPr/>
            <p:nvPr/>
          </p:nvGrpSpPr>
          <p:grpSpPr>
            <a:xfrm>
              <a:off x="4061218" y="2231860"/>
              <a:ext cx="1367621" cy="276999"/>
              <a:chOff x="8030642" y="2473782"/>
              <a:chExt cx="1367621" cy="30544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D501454-F178-CD0F-F153-2C9CB9EA9AE7}"/>
                  </a:ext>
                </a:extLst>
              </p:cNvPr>
              <p:cNvGrpSpPr/>
              <p:nvPr/>
            </p:nvGrpSpPr>
            <p:grpSpPr>
              <a:xfrm>
                <a:off x="8030642" y="2483071"/>
                <a:ext cx="650715" cy="276999"/>
                <a:chOff x="6215476" y="1862709"/>
                <a:chExt cx="594077" cy="276999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34FE4F9-D625-5C96-4D6C-502E2EBD3386}"/>
                    </a:ext>
                  </a:extLst>
                </p:cNvPr>
                <p:cNvSpPr/>
                <p:nvPr/>
              </p:nvSpPr>
              <p:spPr>
                <a:xfrm>
                  <a:off x="6215476" y="1952625"/>
                  <a:ext cx="109728" cy="109728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B63BDF4-3A39-FFE5-B929-0A2A4EF58AD5}"/>
                    </a:ext>
                  </a:extLst>
                </p:cNvPr>
                <p:cNvSpPr txBox="1"/>
                <p:nvPr/>
              </p:nvSpPr>
              <p:spPr>
                <a:xfrm>
                  <a:off x="6320495" y="1862709"/>
                  <a:ext cx="48905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 mg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CA6EACB-F08C-728C-81FE-01253267332C}"/>
                  </a:ext>
                </a:extLst>
              </p:cNvPr>
              <p:cNvGrpSpPr/>
              <p:nvPr/>
            </p:nvGrpSpPr>
            <p:grpSpPr>
              <a:xfrm>
                <a:off x="8759838" y="2473782"/>
                <a:ext cx="638425" cy="305446"/>
                <a:chOff x="8759838" y="2473782"/>
                <a:chExt cx="638425" cy="30544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48D6B6-3EA6-1FCB-764B-1BBE0E9E7BAB}"/>
                    </a:ext>
                  </a:extLst>
                </p:cNvPr>
                <p:cNvSpPr/>
                <p:nvPr/>
              </p:nvSpPr>
              <p:spPr>
                <a:xfrm>
                  <a:off x="8759838" y="2572987"/>
                  <a:ext cx="120190" cy="109728"/>
                </a:xfrm>
                <a:prstGeom prst="rect">
                  <a:avLst/>
                </a:prstGeom>
                <a:solidFill>
                  <a:srgbClr val="96271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407929-F1C5-D4CF-CE06-106369D7C85B}"/>
                    </a:ext>
                  </a:extLst>
                </p:cNvPr>
                <p:cNvSpPr txBox="1"/>
                <p:nvPr/>
              </p:nvSpPr>
              <p:spPr>
                <a:xfrm>
                  <a:off x="8872157" y="2473782"/>
                  <a:ext cx="526106" cy="3054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 mg</a:t>
                  </a:r>
                </a:p>
              </p:txBody>
            </p:sp>
          </p:grp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04CD1BA8-1654-9769-AFFA-ACEC7869BB5E}"/>
              </a:ext>
            </a:extLst>
          </p:cNvPr>
          <p:cNvSpPr txBox="1"/>
          <p:nvPr/>
        </p:nvSpPr>
        <p:spPr>
          <a:xfrm>
            <a:off x="4833906" y="2637103"/>
            <a:ext cx="400110" cy="229165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From Baseline, %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65334C9-D5C6-4705-8DB3-4130C0991E36}"/>
              </a:ext>
            </a:extLst>
          </p:cNvPr>
          <p:cNvCxnSpPr>
            <a:cxnSpLocks/>
          </p:cNvCxnSpPr>
          <p:nvPr/>
        </p:nvCxnSpPr>
        <p:spPr>
          <a:xfrm>
            <a:off x="5686747" y="4180890"/>
            <a:ext cx="632793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0DFEC5-3044-6CE2-E3CC-19B85E28549E}"/>
              </a:ext>
            </a:extLst>
          </p:cNvPr>
          <p:cNvSpPr txBox="1"/>
          <p:nvPr/>
        </p:nvSpPr>
        <p:spPr>
          <a:xfrm>
            <a:off x="4842238" y="5103927"/>
            <a:ext cx="79906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Visit,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F3E4C0-09D0-4091-6540-9E187DFD2A0E}"/>
              </a:ext>
            </a:extLst>
          </p:cNvPr>
          <p:cNvSpPr txBox="1"/>
          <p:nvPr/>
        </p:nvSpPr>
        <p:spPr>
          <a:xfrm>
            <a:off x="5661099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874C55-B106-25E7-BC06-0F7BF856DEDA}"/>
              </a:ext>
            </a:extLst>
          </p:cNvPr>
          <p:cNvSpPr txBox="1"/>
          <p:nvPr/>
        </p:nvSpPr>
        <p:spPr>
          <a:xfrm>
            <a:off x="9423512" y="5089411"/>
            <a:ext cx="40992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44C649-CB8B-826E-EF1B-2DE98A9F9039}"/>
              </a:ext>
            </a:extLst>
          </p:cNvPr>
          <p:cNvSpPr txBox="1"/>
          <p:nvPr/>
        </p:nvSpPr>
        <p:spPr>
          <a:xfrm>
            <a:off x="5952744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B5FCAC-FFFA-354C-D381-1E4969823662}"/>
              </a:ext>
            </a:extLst>
          </p:cNvPr>
          <p:cNvSpPr txBox="1"/>
          <p:nvPr/>
        </p:nvSpPr>
        <p:spPr>
          <a:xfrm>
            <a:off x="10401985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21E9308-F1AD-EF7E-B353-B7F5235ADA8B}"/>
              </a:ext>
            </a:extLst>
          </p:cNvPr>
          <p:cNvSpPr txBox="1"/>
          <p:nvPr/>
        </p:nvSpPr>
        <p:spPr>
          <a:xfrm>
            <a:off x="8493008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B5C0E2-2D26-9CC5-FD6D-91DB4BA8797E}"/>
              </a:ext>
            </a:extLst>
          </p:cNvPr>
          <p:cNvSpPr txBox="1"/>
          <p:nvPr/>
        </p:nvSpPr>
        <p:spPr>
          <a:xfrm>
            <a:off x="6362572" y="5089411"/>
            <a:ext cx="2024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BAC9F7-A19E-8BE9-318E-93D5EAAC0DD5}"/>
              </a:ext>
            </a:extLst>
          </p:cNvPr>
          <p:cNvSpPr txBox="1"/>
          <p:nvPr/>
        </p:nvSpPr>
        <p:spPr>
          <a:xfrm>
            <a:off x="6944027" y="5089411"/>
            <a:ext cx="26962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32015D-A9CE-A084-110A-FD1EA6FD10B8}"/>
              </a:ext>
            </a:extLst>
          </p:cNvPr>
          <p:cNvSpPr txBox="1"/>
          <p:nvPr/>
        </p:nvSpPr>
        <p:spPr>
          <a:xfrm>
            <a:off x="7524750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8423CE-7163-4C88-4CD3-91968B32C647}"/>
              </a:ext>
            </a:extLst>
          </p:cNvPr>
          <p:cNvSpPr txBox="1"/>
          <p:nvPr/>
        </p:nvSpPr>
        <p:spPr>
          <a:xfrm>
            <a:off x="7855072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A3C6C2-4C76-73E9-2BF3-432C3E27670A}"/>
              </a:ext>
            </a:extLst>
          </p:cNvPr>
          <p:cNvSpPr txBox="1"/>
          <p:nvPr/>
        </p:nvSpPr>
        <p:spPr>
          <a:xfrm>
            <a:off x="11021104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40AA00-F1AB-649F-0351-78D007A1FD79}"/>
              </a:ext>
            </a:extLst>
          </p:cNvPr>
          <p:cNvSpPr txBox="1"/>
          <p:nvPr/>
        </p:nvSpPr>
        <p:spPr>
          <a:xfrm>
            <a:off x="6607981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ACE6E9-AC3F-FECC-5DEE-C8F460E69367}"/>
              </a:ext>
            </a:extLst>
          </p:cNvPr>
          <p:cNvSpPr txBox="1"/>
          <p:nvPr/>
        </p:nvSpPr>
        <p:spPr>
          <a:xfrm>
            <a:off x="7203297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7788CF-EA4E-4673-9735-6780DFAA25ED}"/>
              </a:ext>
            </a:extLst>
          </p:cNvPr>
          <p:cNvSpPr txBox="1"/>
          <p:nvPr/>
        </p:nvSpPr>
        <p:spPr>
          <a:xfrm>
            <a:off x="8151242" y="5089411"/>
            <a:ext cx="35661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6AC5BE-5FFB-B7C0-89A1-8AF0574B152E}"/>
              </a:ext>
            </a:extLst>
          </p:cNvPr>
          <p:cNvSpPr txBox="1"/>
          <p:nvPr/>
        </p:nvSpPr>
        <p:spPr>
          <a:xfrm>
            <a:off x="8820939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5C8F55-D31A-4DF6-7D88-22831AB4790E}"/>
              </a:ext>
            </a:extLst>
          </p:cNvPr>
          <p:cNvSpPr txBox="1"/>
          <p:nvPr/>
        </p:nvSpPr>
        <p:spPr>
          <a:xfrm>
            <a:off x="10091400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E01691-A3C6-A6F2-1764-4CFC6CBE4EF8}"/>
              </a:ext>
            </a:extLst>
          </p:cNvPr>
          <p:cNvSpPr txBox="1"/>
          <p:nvPr/>
        </p:nvSpPr>
        <p:spPr>
          <a:xfrm>
            <a:off x="10714602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DD041D-207C-C50E-5F3B-EF121F892B02}"/>
              </a:ext>
            </a:extLst>
          </p:cNvPr>
          <p:cNvSpPr txBox="1"/>
          <p:nvPr/>
        </p:nvSpPr>
        <p:spPr>
          <a:xfrm>
            <a:off x="11336678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D16869-DBCE-8EE8-1C58-957D81B8D036}"/>
              </a:ext>
            </a:extLst>
          </p:cNvPr>
          <p:cNvSpPr txBox="1"/>
          <p:nvPr/>
        </p:nvSpPr>
        <p:spPr>
          <a:xfrm>
            <a:off x="11647259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</a:p>
        </p:txBody>
      </p:sp>
      <p:sp>
        <p:nvSpPr>
          <p:cNvPr id="67" name="TextBox 44">
            <a:extLst>
              <a:ext uri="{FF2B5EF4-FFF2-40B4-BE49-F238E27FC236}">
                <a16:creationId xmlns:a16="http://schemas.microsoft.com/office/drawing/2014/main" id="{E5195853-D515-4CAA-465A-C2894DDFBAD9}"/>
              </a:ext>
            </a:extLst>
          </p:cNvPr>
          <p:cNvSpPr txBox="1"/>
          <p:nvPr/>
        </p:nvSpPr>
        <p:spPr>
          <a:xfrm>
            <a:off x="9131524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</a:p>
        </p:txBody>
      </p:sp>
      <p:sp>
        <p:nvSpPr>
          <p:cNvPr id="68" name="TextBox 44">
            <a:extLst>
              <a:ext uri="{FF2B5EF4-FFF2-40B4-BE49-F238E27FC236}">
                <a16:creationId xmlns:a16="http://schemas.microsoft.com/office/drawing/2014/main" id="{817C6163-B385-4E6C-3A95-EFE3F38799CA}"/>
              </a:ext>
            </a:extLst>
          </p:cNvPr>
          <p:cNvSpPr txBox="1"/>
          <p:nvPr/>
        </p:nvSpPr>
        <p:spPr>
          <a:xfrm>
            <a:off x="9785351" y="508941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068AC-3B8E-DFD7-DA6F-147B7949A540}"/>
              </a:ext>
            </a:extLst>
          </p:cNvPr>
          <p:cNvSpPr txBox="1"/>
          <p:nvPr/>
        </p:nvSpPr>
        <p:spPr>
          <a:xfrm>
            <a:off x="9628472" y="6541625"/>
            <a:ext cx="2526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Watts ASH 2024;Abstract 658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B6894F-44A5-B817-67F9-0544061A6E48}"/>
              </a:ext>
            </a:extLst>
          </p:cNvPr>
          <p:cNvSpPr txBox="1"/>
          <p:nvPr/>
        </p:nvSpPr>
        <p:spPr>
          <a:xfrm>
            <a:off x="9398577" y="386932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4065492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F0476-1966-4CD5-9E2F-6332FDA7F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227933"/>
            <a:ext cx="10363200" cy="891931"/>
          </a:xfrm>
        </p:spPr>
        <p:txBody>
          <a:bodyPr lIns="121920" tIns="60960" rIns="121920" bIns="60960" anchor="t">
            <a:noAutofit/>
          </a:bodyPr>
          <a:lstStyle/>
          <a:p>
            <a:r>
              <a:rPr lang="en-US" dirty="0">
                <a:solidFill>
                  <a:srgbClr val="B62B30"/>
                </a:solidFill>
              </a:rPr>
              <a:t>Trial Update from IMproveMF, an Ongoing, Open-label, Dose-Escalation and -Expansion </a:t>
            </a:r>
            <a:br>
              <a:rPr lang="en-US" dirty="0">
                <a:solidFill>
                  <a:srgbClr val="B62B30"/>
                </a:solidFill>
              </a:rPr>
            </a:br>
            <a:r>
              <a:rPr lang="en-US" dirty="0">
                <a:solidFill>
                  <a:srgbClr val="B62B30"/>
                </a:solidFill>
              </a:rPr>
              <a:t>Phase 1/1b Trial to Evaluate the Safety, Pharmacokinetics, and Clinical Activity of the Novel Combination of Imetelstat with Ruxolitinib in Patients with Intermediate-1, Intermediate-2, or High-Risk Myelofibrosis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E51DAD-BF58-4408-75FD-929EC2504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713" y="4727663"/>
            <a:ext cx="11118575" cy="1338469"/>
          </a:xfrm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467"/>
              </a:spcAft>
            </a:pPr>
            <a:r>
              <a:rPr lang="en-US" dirty="0"/>
              <a:t>John O. Mascarenhas, MD,</a:t>
            </a:r>
            <a:r>
              <a:rPr lang="en-US" baseline="30000" dirty="0"/>
              <a:t>1</a:t>
            </a:r>
            <a:r>
              <a:rPr lang="en-US" dirty="0"/>
              <a:t> Salman Otoukesh, MD,</a:t>
            </a:r>
            <a:r>
              <a:rPr lang="en-US" baseline="30000" dirty="0"/>
              <a:t>2</a:t>
            </a:r>
            <a:r>
              <a:rPr lang="en-US" dirty="0"/>
              <a:t> Terrence Bradley, MD,</a:t>
            </a:r>
            <a:r>
              <a:rPr lang="en-US" baseline="30000" dirty="0"/>
              <a:t>3</a:t>
            </a:r>
            <a:r>
              <a:rPr lang="en-US" dirty="0"/>
              <a:t> Bart L. Scott, MD,</a:t>
            </a:r>
            <a:r>
              <a:rPr lang="en-US" baseline="30000" dirty="0"/>
              <a:t>4</a:t>
            </a:r>
            <a:r>
              <a:rPr lang="en-US" dirty="0"/>
              <a:t> Habte A. Yimer, MD,</a:t>
            </a:r>
            <a:r>
              <a:rPr lang="en-US" baseline="30000" dirty="0"/>
              <a:t>5</a:t>
            </a:r>
            <a:r>
              <a:rPr lang="en-US" dirty="0"/>
              <a:t> Souria Dougherty, MBA,</a:t>
            </a:r>
            <a:r>
              <a:rPr lang="en-US" baseline="30000" dirty="0"/>
              <a:t>6</a:t>
            </a:r>
            <a:r>
              <a:rPr lang="en-US" dirty="0"/>
              <a:t> Lixian Peng, PhD,</a:t>
            </a:r>
            <a:r>
              <a:rPr lang="en-US" baseline="30000" dirty="0"/>
              <a:t>6</a:t>
            </a:r>
            <a:r>
              <a:rPr lang="en-US" dirty="0"/>
              <a:t> Fei Huang, PhD,</a:t>
            </a:r>
            <a:r>
              <a:rPr lang="en-US" baseline="30000" dirty="0"/>
              <a:t>6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Ying Wan, MD, PhD,</a:t>
            </a:r>
            <a:r>
              <a:rPr lang="en-US" baseline="30000" dirty="0"/>
              <a:t>6</a:t>
            </a:r>
            <a:r>
              <a:rPr lang="en-US" dirty="0"/>
              <a:t> Faye M. Feller, MD,</a:t>
            </a:r>
            <a:r>
              <a:rPr lang="en-US" baseline="30000" dirty="0"/>
              <a:t>6</a:t>
            </a:r>
            <a:r>
              <a:rPr lang="en-US" dirty="0"/>
              <a:t> Vivian Rodolf, MD,</a:t>
            </a:r>
            <a:r>
              <a:rPr lang="en-US" baseline="30000" dirty="0"/>
              <a:t>6</a:t>
            </a:r>
            <a:r>
              <a:rPr lang="en-US" dirty="0"/>
              <a:t> Judy Ho, BS,</a:t>
            </a:r>
            <a:r>
              <a:rPr lang="en-US" baseline="30000" dirty="0"/>
              <a:t>6</a:t>
            </a:r>
            <a:r>
              <a:rPr lang="en-US" dirty="0"/>
              <a:t> Tymara Berry, MD,</a:t>
            </a:r>
            <a:r>
              <a:rPr lang="en-US" baseline="30000" dirty="0"/>
              <a:t>6</a:t>
            </a:r>
            <a:r>
              <a:rPr lang="en-US" dirty="0"/>
              <a:t> Andrew T. Kuykendall, MD</a:t>
            </a:r>
            <a:r>
              <a:rPr lang="en-US" baseline="30000" dirty="0"/>
              <a:t>7</a:t>
            </a:r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Tisch Cancer Institute, Icahn School of Medicine at Mount Sinai, New York, NY, USA; </a:t>
            </a:r>
            <a:r>
              <a:rPr lang="en-US" baseline="30000" dirty="0"/>
              <a:t>2</a:t>
            </a:r>
            <a:r>
              <a:rPr lang="en-US" dirty="0"/>
              <a:t>City of Hope Comprehensive Cancer Center, Duarte, CA, USA; </a:t>
            </a:r>
            <a:r>
              <a:rPr lang="en-US" baseline="30000" dirty="0"/>
              <a:t>3</a:t>
            </a:r>
            <a:r>
              <a:rPr lang="en-US" dirty="0"/>
              <a:t>University of Miami Sylvester Comprehensive Cancer Center, Miami, FL, USA; </a:t>
            </a:r>
            <a:r>
              <a:rPr lang="en-US" baseline="30000" dirty="0"/>
              <a:t>4</a:t>
            </a:r>
            <a:r>
              <a:rPr lang="en-US" dirty="0"/>
              <a:t>Fred Hutchinson Cancer Center, Seattle, WA, USA; </a:t>
            </a:r>
            <a:r>
              <a:rPr lang="en-US" baseline="30000" dirty="0"/>
              <a:t>5</a:t>
            </a:r>
            <a:r>
              <a:rPr lang="en-US" dirty="0"/>
              <a:t>Texas Oncology/US Oncology Research, Tyler, TX, USA; </a:t>
            </a:r>
            <a:r>
              <a:rPr lang="en-US" baseline="30000" dirty="0"/>
              <a:t>6</a:t>
            </a:r>
            <a:r>
              <a:rPr lang="en-US" dirty="0"/>
              <a:t>Geron Corporation, Foster City, CA, USA; </a:t>
            </a:r>
            <a:r>
              <a:rPr lang="en-US" baseline="30000" dirty="0"/>
              <a:t>7</a:t>
            </a:r>
            <a:r>
              <a:rPr lang="en-US" dirty="0"/>
              <a:t>Moffitt Cancer Center, Tampa, FL, USA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5D33C-09DD-A33F-99B3-38C222AFB456}"/>
              </a:ext>
            </a:extLst>
          </p:cNvPr>
          <p:cNvSpPr txBox="1"/>
          <p:nvPr/>
        </p:nvSpPr>
        <p:spPr>
          <a:xfrm>
            <a:off x="-1703071" y="6461315"/>
            <a:ext cx="15291412" cy="263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1276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Presentation 998 | Presented at the 66th American Society of Hematology (ASH) Annual Meeting and Exposition; December 7-10, 2024; San Diego, CA, USA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6E959-95A7-B50E-80EB-5D456C8174A5}"/>
              </a:ext>
            </a:extLst>
          </p:cNvPr>
          <p:cNvSpPr txBox="1"/>
          <p:nvPr/>
        </p:nvSpPr>
        <p:spPr>
          <a:xfrm>
            <a:off x="9048328" y="598672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4168058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A96B-DCFA-EE13-A78D-7CBB8C8C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Imetelstat Combined With Ruxolitinib Was Well Tolerated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98C39-AFB7-14A9-506D-B94628C9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35" y="1215699"/>
            <a:ext cx="10972799" cy="1272679"/>
          </a:xfrm>
        </p:spPr>
        <p:txBody>
          <a:bodyPr/>
          <a:lstStyle/>
          <a:p>
            <a:r>
              <a:rPr lang="en-US" sz="2133" dirty="0"/>
              <a:t>No DLTs</a:t>
            </a:r>
            <a:r>
              <a:rPr lang="en-US" sz="2133" baseline="30000" dirty="0"/>
              <a:t>a</a:t>
            </a:r>
            <a:r>
              <a:rPr lang="en-US" sz="2133" dirty="0"/>
              <a:t> were reported at any </a:t>
            </a:r>
            <a:r>
              <a:rPr lang="en-US" sz="2133" dirty="0" err="1"/>
              <a:t>imetelstat</a:t>
            </a:r>
            <a:r>
              <a:rPr lang="en-US" sz="2133" dirty="0"/>
              <a:t> dose level within the first 28 days of cycle 1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4E355B1-EDAD-1DE8-8459-7B51AD9EA2C4}"/>
              </a:ext>
            </a:extLst>
          </p:cNvPr>
          <p:cNvGraphicFramePr>
            <a:graphicFrameLocks/>
          </p:cNvGraphicFramePr>
          <p:nvPr/>
        </p:nvGraphicFramePr>
        <p:xfrm>
          <a:off x="724935" y="2017519"/>
          <a:ext cx="5242560" cy="35052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294927">
                  <a:extLst>
                    <a:ext uri="{9D8B030D-6E8A-4147-A177-3AD203B41FA5}">
                      <a16:colId xmlns:a16="http://schemas.microsoft.com/office/drawing/2014/main" val="46333049"/>
                    </a:ext>
                  </a:extLst>
                </a:gridCol>
                <a:gridCol w="1947633">
                  <a:extLst>
                    <a:ext uri="{9D8B030D-6E8A-4147-A177-3AD203B41FA5}">
                      <a16:colId xmlns:a16="http://schemas.microsoft.com/office/drawing/2014/main" val="2677299999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Preferred term, n (%)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Total (N=17)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0538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Patients with ≥1 TEAE</a:t>
                      </a:r>
                      <a:endParaRPr lang="en-US" sz="15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15 (88)</a:t>
                      </a:r>
                      <a:endParaRPr lang="en-US" sz="15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5854458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Pain in extremity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 (41)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48129229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Nausea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 (35)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6985730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ALT increased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 (29)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2967254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Anemia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 (29)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497793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Thrombocytopenia</a:t>
                      </a:r>
                      <a:r>
                        <a:rPr lang="en-US" sz="1500" baseline="300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b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 (24)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7464731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Fatigue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 (24)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15252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AST increased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 (18)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172181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Neutropenia</a:t>
                      </a:r>
                      <a:r>
                        <a:rPr lang="en-US" sz="1500" baseline="300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 (18)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513917"/>
                  </a:ext>
                </a:extLst>
              </a:tr>
            </a:tbl>
          </a:graphicData>
        </a:graphic>
      </p:graphicFrame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20561DB-3877-221E-ED90-E45B96B3ADAB}"/>
              </a:ext>
            </a:extLst>
          </p:cNvPr>
          <p:cNvGraphicFramePr>
            <a:graphicFrameLocks/>
          </p:cNvGraphicFramePr>
          <p:nvPr/>
        </p:nvGraphicFramePr>
        <p:xfrm>
          <a:off x="6340202" y="2017519"/>
          <a:ext cx="5242197" cy="3154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169557">
                  <a:extLst>
                    <a:ext uri="{9D8B030D-6E8A-4147-A177-3AD203B41FA5}">
                      <a16:colId xmlns:a16="http://schemas.microsoft.com/office/drawing/2014/main" val="46333049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2677299999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Preferred term, n (%)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Total (N=17)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50538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Patients with ≥1 grade 3 TEAE</a:t>
                      </a:r>
                      <a:endParaRPr lang="en-US" sz="15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25400" cmpd="sng"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8 (47)</a:t>
                      </a:r>
                    </a:p>
                  </a:txBody>
                  <a:tcPr marL="121920" marR="121920" marT="60960" marB="60960">
                    <a:lnT w="254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521621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Anemia</a:t>
                      </a:r>
                      <a:r>
                        <a:rPr lang="en-US" sz="1500" baseline="300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4 (24)</a:t>
                      </a:r>
                    </a:p>
                  </a:txBody>
                  <a:tcPr marL="121920" marR="121920" marT="60960" marB="60960"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5778696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Neutropenia</a:t>
                      </a:r>
                      <a:r>
                        <a:rPr lang="en-US" sz="1500" baseline="300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3 (18)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7152986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Leukopenia</a:t>
                      </a:r>
                      <a:r>
                        <a:rPr lang="en-US" sz="1500" baseline="300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2 (12)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00651678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Abdominal pain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1 (6)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39088818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Fatigue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1 (6)</a:t>
                      </a:r>
                    </a:p>
                  </a:txBody>
                  <a:tcPr marL="121920" marR="121920" marT="60960" marB="6096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58239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Pneumonia</a:t>
                      </a:r>
                      <a:r>
                        <a:rPr lang="en-US" sz="1500" baseline="300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1 (6)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33665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5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Epistaxis</a:t>
                      </a:r>
                      <a:r>
                        <a:rPr lang="en-US" sz="1500" baseline="300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1 (6)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0693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ABB367C-D6CA-C85C-DCD0-34388233F9B4}"/>
              </a:ext>
            </a:extLst>
          </p:cNvPr>
          <p:cNvSpPr txBox="1"/>
          <p:nvPr/>
        </p:nvSpPr>
        <p:spPr>
          <a:xfrm>
            <a:off x="216381" y="5680927"/>
            <a:ext cx="11759239" cy="6665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ALT, alanine aminotransferase; AST, aspartate aminotransferase; DLT, dose-limiting toxicity; SAE, serious adverse event; TEAE, treatment-emergent adverse event.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Toxicities determined by the investigator to be possibly, probably, or definitely related to 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imetelstat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treatment, and not attributable to the underlying disease, or toxicities with ruxolitinib increasing in grade and/or clinically significant from before 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imetelstat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initiation.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Combined term includes decreased platelet count.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Combined term includes decreased neutrophil count. </a:t>
            </a:r>
            <a:r>
              <a:rPr kumimoji="0" lang="en-US" sz="933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d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One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was a SAE considered related to study treatments and resulted in dose reduction to     6.0 mg/kg. </a:t>
            </a:r>
            <a:r>
              <a:rPr kumimoji="0" lang="en-US" sz="933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Combined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term includes decreased white blood cell count. </a:t>
            </a:r>
            <a:r>
              <a:rPr kumimoji="0" lang="en-US" sz="933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</a:t>
            </a:r>
            <a:r>
              <a:rPr kumimoji="0" lang="en-US" sz="9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SAE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considered to be related to underlying disease and resolved without dose modification.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E0A44-E83D-D058-A929-298EF5DDB943}"/>
              </a:ext>
            </a:extLst>
          </p:cNvPr>
          <p:cNvSpPr txBox="1"/>
          <p:nvPr/>
        </p:nvSpPr>
        <p:spPr>
          <a:xfrm>
            <a:off x="1528838" y="1659729"/>
            <a:ext cx="3541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Any-grade TEAEs in ≥15% of patients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14817-789F-29D8-776E-215B4E4E3E58}"/>
              </a:ext>
            </a:extLst>
          </p:cNvPr>
          <p:cNvSpPr txBox="1"/>
          <p:nvPr/>
        </p:nvSpPr>
        <p:spPr>
          <a:xfrm>
            <a:off x="8156248" y="1636480"/>
            <a:ext cx="3541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Grade 3 TEAEs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C46F708-78E7-B169-3A2C-44F634D69DC7}"/>
              </a:ext>
            </a:extLst>
          </p:cNvPr>
          <p:cNvSpPr txBox="1">
            <a:spLocks/>
          </p:cNvSpPr>
          <p:nvPr/>
        </p:nvSpPr>
        <p:spPr>
          <a:xfrm>
            <a:off x="6340202" y="5138186"/>
            <a:ext cx="4923665" cy="487311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46037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684213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 marL="1144588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910" marR="0" lvl="0" indent="-306910" algn="l" defTabSz="60958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No grade 4 or 5 events were reported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BADD2-DCA7-5E49-AAEA-DA46297535F9}"/>
              </a:ext>
            </a:extLst>
          </p:cNvPr>
          <p:cNvSpPr txBox="1"/>
          <p:nvPr/>
        </p:nvSpPr>
        <p:spPr>
          <a:xfrm>
            <a:off x="8899798" y="6451969"/>
            <a:ext cx="3292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Mascarenhas et al. ASH 2024;Abstract 998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84C01-74DE-55F3-4B01-A18854374D4E}"/>
              </a:ext>
            </a:extLst>
          </p:cNvPr>
          <p:cNvSpPr txBox="1"/>
          <p:nvPr/>
        </p:nvSpPr>
        <p:spPr>
          <a:xfrm>
            <a:off x="5663952" y="648629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13234012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527" y="3306641"/>
            <a:ext cx="11069460" cy="891931"/>
          </a:xfrm>
        </p:spPr>
        <p:txBody>
          <a:bodyPr>
            <a:noAutofit/>
          </a:bodyPr>
          <a:lstStyle/>
          <a:p>
            <a:r>
              <a:rPr lang="en-US" sz="1867" b="1" dirty="0"/>
              <a:t>Imetelstat Versus Best Available Therapy in Patients with Intermediate-2 or High-Risk Myelofibrosis Relapsed or Refractory to Janus Kinase Inhibitor in IMpactMF, a Randomized, Open-label, Phase 3 Trial</a:t>
            </a:r>
            <a:br>
              <a:rPr lang="en-US" sz="1867" b="1" dirty="0"/>
            </a:br>
            <a:endParaRPr lang="en-US" sz="1867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85D63-2411-4FE7-8608-98B5A147452D}"/>
              </a:ext>
            </a:extLst>
          </p:cNvPr>
          <p:cNvSpPr txBox="1"/>
          <p:nvPr/>
        </p:nvSpPr>
        <p:spPr>
          <a:xfrm>
            <a:off x="-1703071" y="6461315"/>
            <a:ext cx="15291412" cy="263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1276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Poster 1808.1 | Presented at the 66th American Society of Hematology (ASH) Annual Meeting and Exposition; December 7-10, 2024; San Diego, CA, USA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5BA996A-7BC9-FB31-A9B5-28BF7A573DD0}"/>
              </a:ext>
            </a:extLst>
          </p:cNvPr>
          <p:cNvSpPr txBox="1">
            <a:spLocks/>
          </p:cNvSpPr>
          <p:nvPr/>
        </p:nvSpPr>
        <p:spPr>
          <a:xfrm>
            <a:off x="1153221" y="4204535"/>
            <a:ext cx="10210815" cy="210982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Geneva" pitchFamily="37" charset="-128"/>
                <a:cs typeface="Geneva" pitchFamily="37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37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37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37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Geneva" pitchFamily="37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John O. Mascarenhas,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Claire Harrison,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Prithviraj Bose,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3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Jean-Jacques Kiladjian, MD, PhD,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4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Alessandro Lucchesi, MD, PhD,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Alessandro M. Vannucchi,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6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Tymara Berry,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Jennifer Riggs, MPH,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Lixian Peng, PhD,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Fei Huang, PhD,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Ying Wan, MD, PhD,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b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Vivian Rodolf,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Judy Ho, BS,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Shyamala Navada, MD,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Rami S. Komrokji, MD</a:t>
            </a: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Tisch Cancer Institute, Icahn School of Medicine at Mount Sinai, New York, NY, USA;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Guy’s and St Thomas’ National Health Service Foundation Trust, London, UK;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3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The University of Texas MD Anderson Cancer Center, Houston, TX, USA;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4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Hôpital Saint-Louis, Assistance Publique-Hôpitaux de Paris, Université Paris Cité, Paris, France;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Hematology Unit, IRCCS Istituto Romagnolo per lo Studio dei Tumori (IRST) “Dino Amadori,” Meldola, Italy;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6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University of Florence, Florence, Italy;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7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Geron Corporation, Foster City, CA, USA;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8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H. Lee Moffitt Cancer Center, Tampa, FL, USA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1E3D7-FC90-70CA-388C-23B0C6C571C4}"/>
              </a:ext>
            </a:extLst>
          </p:cNvPr>
          <p:cNvSpPr/>
          <p:nvPr/>
        </p:nvSpPr>
        <p:spPr>
          <a:xfrm>
            <a:off x="9174597" y="628370"/>
            <a:ext cx="2451390" cy="1322024"/>
          </a:xfrm>
          <a:prstGeom prst="rect">
            <a:avLst/>
          </a:prstGeom>
          <a:solidFill>
            <a:srgbClr val="F6F6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4F290-614A-7A48-ADE3-961C96F911AF}"/>
              </a:ext>
            </a:extLst>
          </p:cNvPr>
          <p:cNvSpPr txBox="1"/>
          <p:nvPr/>
        </p:nvSpPr>
        <p:spPr>
          <a:xfrm>
            <a:off x="9068144" y="6091130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15388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8"/>
    </mc:Choice>
    <mc:Fallback xmlns="">
      <p:transition spd="slow" advTm="12838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5">
            <a:extLst>
              <a:ext uri="{FF2B5EF4-FFF2-40B4-BE49-F238E27FC236}">
                <a16:creationId xmlns:a16="http://schemas.microsoft.com/office/drawing/2014/main" id="{7AA7295B-BB39-B7C1-2E8A-8A339368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24" y="490453"/>
            <a:ext cx="10255369" cy="713539"/>
          </a:xfrm>
        </p:spPr>
        <p:txBody>
          <a:bodyPr/>
          <a:lstStyle/>
          <a:p>
            <a:r>
              <a:rPr lang="en-US" sz="3200" dirty="0"/>
              <a:t>IMpactMF Phase 3 Study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6082A-4185-774E-36FB-B0176B6159A1}"/>
              </a:ext>
            </a:extLst>
          </p:cNvPr>
          <p:cNvSpPr txBox="1"/>
          <p:nvPr/>
        </p:nvSpPr>
        <p:spPr>
          <a:xfrm>
            <a:off x="7728954" y="3217761"/>
            <a:ext cx="4247893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271" marR="0" lvl="0" indent="-224361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10E2F"/>
              </a:buClr>
              <a:buSzTx/>
              <a:buFont typeface="Arial" panose="020B0604020202020204" pitchFamily="34" charset="0"/>
              <a:buChar char="•"/>
              <a:tabLst>
                <a:tab pos="38099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An interim analysis is planned when ~35% of the planned enrolled patients  have died (early 2026)</a:t>
            </a:r>
          </a:p>
          <a:p>
            <a:pPr marL="531271" marR="0" lvl="0" indent="-224361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10E2F"/>
              </a:buClr>
              <a:buSzTx/>
              <a:buFont typeface="Arial" panose="020B0604020202020204" pitchFamily="34" charset="0"/>
              <a:buChar char="•"/>
              <a:tabLst>
                <a:tab pos="38099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The final analysis is planned  when &gt;50% of the planned enrolled patients have died (early 2027)</a:t>
            </a:r>
          </a:p>
          <a:p>
            <a:pPr marL="531271" marR="0" lvl="0" indent="-224361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0E2F"/>
              </a:buClr>
              <a:buSzTx/>
              <a:buFont typeface="Arial" panose="020B0604020202020204" pitchFamily="34" charset="0"/>
              <a:buChar char="•"/>
              <a:tabLst>
                <a:tab pos="38099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F1B5A-A473-3208-0EB8-EEF9CC676F7D}"/>
              </a:ext>
            </a:extLst>
          </p:cNvPr>
          <p:cNvSpPr txBox="1"/>
          <p:nvPr/>
        </p:nvSpPr>
        <p:spPr>
          <a:xfrm>
            <a:off x="4887613" y="3797694"/>
            <a:ext cx="583096" cy="4060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(n≈214)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3E513-7BCD-3D3F-31A1-EFCDFA754DF7}"/>
              </a:ext>
            </a:extLst>
          </p:cNvPr>
          <p:cNvSpPr txBox="1"/>
          <p:nvPr/>
        </p:nvSpPr>
        <p:spPr>
          <a:xfrm>
            <a:off x="272256" y="5769241"/>
            <a:ext cx="11503185" cy="572273"/>
          </a:xfrm>
          <a:prstGeom prst="rect">
            <a:avLst/>
          </a:prstGeom>
          <a:noFill/>
        </p:spPr>
        <p:txBody>
          <a:bodyPr wrap="square" tIns="91440" bIns="48768" anchor="b">
            <a:spAutoFit/>
          </a:bodyPr>
          <a:lstStyle/>
          <a:p>
            <a:pPr marL="0" marR="0" lvl="1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BAT, best available therapy; HMA, hypomethylating agent; HR, high risk; INT, intermediate; IV, intravenous; JAKi, Janus kinase inhibitor; MF, myelofibrosis; PD, progressive disease; R/R, relapsed or refractory.</a:t>
            </a:r>
          </a:p>
          <a:p>
            <a:pPr marL="0" marR="0" lvl="1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Hematopoietic stem cell transplantation or splenectomy are not to be permitted as BAT. </a:t>
            </a:r>
            <a:r>
              <a:rPr kumimoji="0" lang="en-US" sz="9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Must  demonstrate ≥25% increase in spleen volume from baseline during the study or a palpable increase in splenomegaly after 6 months of BAT.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A7577-ED30-2CED-6CFF-D8106A638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247" y="2312620"/>
            <a:ext cx="4878379" cy="3456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D69E1-D42D-AA1B-1466-2C66AF25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266" y="1095171"/>
            <a:ext cx="5702341" cy="1409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35CC0-DD7E-1DA4-00C3-F8DFA098FD4C}"/>
              </a:ext>
            </a:extLst>
          </p:cNvPr>
          <p:cNvSpPr txBox="1"/>
          <p:nvPr/>
        </p:nvSpPr>
        <p:spPr>
          <a:xfrm>
            <a:off x="9012766" y="6443747"/>
            <a:ext cx="3094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Mascarenhas ASH 2024;Abstract 1808.1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027D5-9E09-C6E7-7A45-80FFA75347AA}"/>
              </a:ext>
            </a:extLst>
          </p:cNvPr>
          <p:cNvSpPr txBox="1"/>
          <p:nvPr/>
        </p:nvSpPr>
        <p:spPr>
          <a:xfrm>
            <a:off x="5663952" y="648629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1904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8"/>
    </mc:Choice>
    <mc:Fallback xmlns="">
      <p:transition spd="slow" advTm="38748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BEC0A5A-4CEA-FEAB-E780-28781012B3AD}"/>
              </a:ext>
            </a:extLst>
          </p:cNvPr>
          <p:cNvSpPr txBox="1">
            <a:spLocks/>
          </p:cNvSpPr>
          <p:nvPr/>
        </p:nvSpPr>
        <p:spPr>
          <a:xfrm>
            <a:off x="451424" y="490453"/>
            <a:ext cx="8286176" cy="713539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800" kern="1200" dirty="0">
                <a:solidFill>
                  <a:srgbClr val="CD113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Study End 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D7E8DF-BB7C-1E25-8080-E513FAF2D2FE}"/>
              </a:ext>
            </a:extLst>
          </p:cNvPr>
          <p:cNvSpPr/>
          <p:nvPr/>
        </p:nvSpPr>
        <p:spPr>
          <a:xfrm>
            <a:off x="570563" y="1417998"/>
            <a:ext cx="7091221" cy="713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7680" tIns="365760" rIns="487680" bIns="365760" rtlCol="0" anchor="ctr">
            <a:noAutofit/>
          </a:bodyPr>
          <a:lstStyle/>
          <a:p>
            <a:pPr marL="0" marR="0" lvl="0" indent="0" algn="ctr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PRIMARY END POINT</a:t>
            </a:r>
          </a:p>
          <a:p>
            <a:pPr marL="0" marR="0" lvl="0" indent="0" algn="ctr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Overall survival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ED73A-5033-5FC2-2982-2E3DD02607DF}"/>
              </a:ext>
            </a:extLst>
          </p:cNvPr>
          <p:cNvSpPr/>
          <p:nvPr/>
        </p:nvSpPr>
        <p:spPr>
          <a:xfrm>
            <a:off x="570562" y="2278843"/>
            <a:ext cx="7091223" cy="2566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20" tIns="365760" rIns="121920" bIns="365760" rtlCol="0" anchor="ctr">
            <a:noAutofit/>
          </a:bodyPr>
          <a:lstStyle/>
          <a:p>
            <a:pPr marL="0" marR="0" lvl="0" indent="0" algn="ctr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SECONDARY END POINTS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Symptom response rate at week 24 (≥50% reduction in TSS measured by MFSAF v4.0)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PFS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Spleen response rate at week 24 (≥35% spleen volume reduction by MRI or CT)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Complete remission, partial remission, clinical improvement, spleen response, symptom response, and anemia response per modified 2013 IWG-MRT criteria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Time to and duration of responses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Reduction in the degree of bone marrow fibrosis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Safety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PK and immunogenicity of imetelstat</a:t>
            </a:r>
          </a:p>
          <a:p>
            <a:pPr marL="228594" marR="0" lvl="0" indent="-228594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PROs as measured by the EORTC QLQ-C30 and EuroQol-EQ-5D (EQ-5D-5L) questionnaires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B55631-D2C1-10BD-7FE9-E25800204C36}"/>
              </a:ext>
            </a:extLst>
          </p:cNvPr>
          <p:cNvSpPr/>
          <p:nvPr/>
        </p:nvSpPr>
        <p:spPr>
          <a:xfrm>
            <a:off x="7842196" y="1417999"/>
            <a:ext cx="3262624" cy="34270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20" tIns="365760" rIns="121920" bIns="365760" rtlCol="0" anchor="ctr">
            <a:noAutofit/>
          </a:bodyPr>
          <a:lstStyle/>
          <a:p>
            <a:pPr marL="0" marR="0" lvl="0" indent="0" algn="ctr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EXPLORATORY END POINTS</a:t>
            </a:r>
          </a:p>
          <a:p>
            <a:pPr marL="224361" marR="0" lvl="0" indent="-224361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Association between baseline cytogenetic and mutational status and clinical responses; change in mutant allele burden (molecular response) </a:t>
            </a:r>
          </a:p>
          <a:p>
            <a:pPr marL="224361" marR="0" lvl="0" indent="-224361" algn="l" defTabSz="5040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orrelation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between baseline TA, TL, or hTERT and OS, symptom response, or spleen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464F7-854E-6E74-CA1A-0E7C8B6A44D7}"/>
              </a:ext>
            </a:extLst>
          </p:cNvPr>
          <p:cNvSpPr txBox="1"/>
          <p:nvPr/>
        </p:nvSpPr>
        <p:spPr>
          <a:xfrm>
            <a:off x="272256" y="5769241"/>
            <a:ext cx="11503185" cy="572273"/>
          </a:xfrm>
          <a:prstGeom prst="rect">
            <a:avLst/>
          </a:prstGeom>
          <a:noFill/>
        </p:spPr>
        <p:txBody>
          <a:bodyPr wrap="square" tIns="91440" bIns="48768" anchor="b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BAT, best available therapy; CT, computed tomography; EORTC QLQ-C30, European Organisation for Research and Treatment of Cancer Quality of Life Questionnaire-Core 30 items; hTERT, human telomerase reverse transcriptase; IWG-MRT, International Working Group-Myeloproliferative Neoplasms Research and Treatment; MFSAF, Myelofibrosis Symptom Assessment Form; MRI, magnetic resonance imaging; OS, overall survival; PFS, progression-free survival; PK, pharmacokinetics; PRO, patient-reported outcome; TA, telomerase activity; TL, telomere length; TSS, Total Symptom Score.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546BE-B37E-3171-7D4A-56CE12421291}"/>
              </a:ext>
            </a:extLst>
          </p:cNvPr>
          <p:cNvSpPr txBox="1"/>
          <p:nvPr/>
        </p:nvSpPr>
        <p:spPr>
          <a:xfrm>
            <a:off x="9012766" y="6443747"/>
            <a:ext cx="3094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Mascarenhas ASH 2024;Abstract 1808.1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A285E-1A4F-6027-9994-6746BB855C7D}"/>
              </a:ext>
            </a:extLst>
          </p:cNvPr>
          <p:cNvSpPr txBox="1"/>
          <p:nvPr/>
        </p:nvSpPr>
        <p:spPr>
          <a:xfrm>
            <a:off x="5663952" y="648629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7899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3"/>
    </mc:Choice>
    <mc:Fallback xmlns="">
      <p:transition spd="slow" advTm="27813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81797-88CA-2E7F-5C6D-C0C2A92A9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6E63CE-C6B6-C24D-9F3A-501F97E2859D}"/>
              </a:ext>
            </a:extLst>
          </p:cNvPr>
          <p:cNvSpPr/>
          <p:nvPr/>
        </p:nvSpPr>
        <p:spPr bwMode="auto">
          <a:xfrm>
            <a:off x="407368" y="4509120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931E0-4627-6672-8356-B8BF3DC1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AGENDA</a:t>
            </a:r>
            <a:br>
              <a:rPr lang="en-US" noProof="0" dirty="0"/>
            </a:br>
            <a:br>
              <a:rPr lang="en-US" sz="1200" noProof="0" dirty="0"/>
            </a:br>
            <a:r>
              <a:rPr lang="en-US" noProof="0" dirty="0"/>
              <a:t>Year in Review: Management of Myelofibrosis</a:t>
            </a:r>
            <a:endParaRPr lang="en-US" sz="2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3A38-28CE-0F02-CAE2-598DEF312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7" y="1772816"/>
            <a:ext cx="10837203" cy="28803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Trastuzumab?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Off-the-Shelf </a:t>
            </a:r>
            <a:r>
              <a:rPr lang="en-US" sz="20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T-Reg Cell Infusions?</a:t>
            </a:r>
            <a:endParaRPr lang="en-US" sz="2000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Myelofibrosis 2025 — JAK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nhibitors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(Ruxolitinib)</a:t>
            </a: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2: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BET Inhibitors — Pelabresib</a:t>
            </a:r>
            <a:endParaRPr lang="en-US" sz="2400" b="1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chemeClr val="bg1"/>
                </a:solidFill>
              </a:rPr>
              <a:t>MODULE 3: </a:t>
            </a:r>
            <a:r>
              <a:rPr lang="en-US" sz="2400" noProof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Navtemadlin</a:t>
            </a:r>
            <a:endParaRPr lang="en-US" sz="2400" noProof="0" dirty="0">
              <a:solidFill>
                <a:schemeClr val="bg1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Selinexor and Elritercept</a:t>
            </a:r>
          </a:p>
        </p:txBody>
      </p:sp>
    </p:spTree>
    <p:extLst>
      <p:ext uri="{BB962C8B-B14F-4D97-AF65-F5344CB8AC3E}">
        <p14:creationId xmlns:p14="http://schemas.microsoft.com/office/powerpoint/2010/main" val="40589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board 1">
            <a:extLst>
              <a:ext uri="{FF2B5EF4-FFF2-40B4-BE49-F238E27FC236}">
                <a16:creationId xmlns:a16="http://schemas.microsoft.com/office/drawing/2014/main" id="{B6B67D99-C475-3277-AC61-60E0F8BD1C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A9043-B35F-E3BD-EEC1-61B3E1C85351}"/>
              </a:ext>
            </a:extLst>
          </p:cNvPr>
          <p:cNvSpPr txBox="1"/>
          <p:nvPr/>
        </p:nvSpPr>
        <p:spPr>
          <a:xfrm>
            <a:off x="118533" y="6495803"/>
            <a:ext cx="5291667" cy="307777"/>
          </a:xfrm>
          <a:prstGeom prst="rect">
            <a:avLst/>
          </a:prstGeom>
          <a:solidFill>
            <a:srgbClr val="00344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61CE3-BA33-4861-6D88-077547C9C05F}"/>
              </a:ext>
            </a:extLst>
          </p:cNvPr>
          <p:cNvSpPr txBox="1"/>
          <p:nvPr/>
        </p:nvSpPr>
        <p:spPr>
          <a:xfrm>
            <a:off x="1432218" y="649580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294049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board 13">
            <a:extLst>
              <a:ext uri="{FF2B5EF4-FFF2-40B4-BE49-F238E27FC236}">
                <a16:creationId xmlns:a16="http://schemas.microsoft.com/office/drawing/2014/main" id="{6EE68FF1-7591-84CD-E641-A5CBBF426D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A02F62-6057-9573-1D50-2CB42827654F}"/>
              </a:ext>
            </a:extLst>
          </p:cNvPr>
          <p:cNvSpPr/>
          <p:nvPr/>
        </p:nvSpPr>
        <p:spPr>
          <a:xfrm>
            <a:off x="11614068" y="6495803"/>
            <a:ext cx="427368" cy="362197"/>
          </a:xfrm>
          <a:prstGeom prst="rect">
            <a:avLst/>
          </a:prstGeom>
          <a:solidFill>
            <a:srgbClr val="003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92B86-68A9-BA87-0626-5EB6A57A363D}"/>
              </a:ext>
            </a:extLst>
          </p:cNvPr>
          <p:cNvSpPr txBox="1"/>
          <p:nvPr/>
        </p:nvSpPr>
        <p:spPr>
          <a:xfrm>
            <a:off x="10828866" y="203200"/>
            <a:ext cx="1253067" cy="651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F0F9D-398F-D4F3-2F36-459472E3594D}"/>
              </a:ext>
            </a:extLst>
          </p:cNvPr>
          <p:cNvSpPr txBox="1"/>
          <p:nvPr/>
        </p:nvSpPr>
        <p:spPr>
          <a:xfrm>
            <a:off x="118533" y="6495803"/>
            <a:ext cx="5291667" cy="307777"/>
          </a:xfrm>
          <a:prstGeom prst="rect">
            <a:avLst/>
          </a:prstGeom>
          <a:solidFill>
            <a:srgbClr val="00344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E3F57-A224-607D-F038-242AAECEC43F}"/>
              </a:ext>
            </a:extLst>
          </p:cNvPr>
          <p:cNvSpPr txBox="1"/>
          <p:nvPr/>
        </p:nvSpPr>
        <p:spPr>
          <a:xfrm>
            <a:off x="8365066" y="115457"/>
            <a:ext cx="3716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Mascarenhas et al. ASH 2024;Abstract 1000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F8C6D-A36D-CFFD-FEF4-A5B8CE805423}"/>
              </a:ext>
            </a:extLst>
          </p:cNvPr>
          <p:cNvSpPr txBox="1"/>
          <p:nvPr/>
        </p:nvSpPr>
        <p:spPr>
          <a:xfrm>
            <a:off x="1432218" y="649580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245481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board 15">
            <a:extLst>
              <a:ext uri="{FF2B5EF4-FFF2-40B4-BE49-F238E27FC236}">
                <a16:creationId xmlns:a16="http://schemas.microsoft.com/office/drawing/2014/main" id="{C3B6AA6F-10EB-2DFC-7BD2-E7EABA9D9F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00C9C1-65EB-2EA7-F7FF-CE87F646A7F2}"/>
              </a:ext>
            </a:extLst>
          </p:cNvPr>
          <p:cNvSpPr/>
          <p:nvPr/>
        </p:nvSpPr>
        <p:spPr>
          <a:xfrm>
            <a:off x="11614068" y="6495803"/>
            <a:ext cx="460419" cy="362197"/>
          </a:xfrm>
          <a:prstGeom prst="rect">
            <a:avLst/>
          </a:prstGeom>
          <a:solidFill>
            <a:srgbClr val="003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DCBE2-7817-1C21-8460-98B356EFA17F}"/>
              </a:ext>
            </a:extLst>
          </p:cNvPr>
          <p:cNvSpPr txBox="1"/>
          <p:nvPr/>
        </p:nvSpPr>
        <p:spPr>
          <a:xfrm>
            <a:off x="10828866" y="203200"/>
            <a:ext cx="1253067" cy="651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562C2-C066-FA5E-EC38-9DDDFE74E239}"/>
              </a:ext>
            </a:extLst>
          </p:cNvPr>
          <p:cNvSpPr txBox="1"/>
          <p:nvPr/>
        </p:nvSpPr>
        <p:spPr>
          <a:xfrm>
            <a:off x="118533" y="6495803"/>
            <a:ext cx="5291667" cy="307777"/>
          </a:xfrm>
          <a:prstGeom prst="rect">
            <a:avLst/>
          </a:prstGeom>
          <a:solidFill>
            <a:srgbClr val="00344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8A554-1DFB-A089-1FC7-AE9059872903}"/>
              </a:ext>
            </a:extLst>
          </p:cNvPr>
          <p:cNvSpPr txBox="1"/>
          <p:nvPr/>
        </p:nvSpPr>
        <p:spPr>
          <a:xfrm>
            <a:off x="8365066" y="115457"/>
            <a:ext cx="3716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Mascarenhas et al. ASH 2024;Abstract 1000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1CF09-1F31-319C-3972-583D16D6A7EA}"/>
              </a:ext>
            </a:extLst>
          </p:cNvPr>
          <p:cNvSpPr txBox="1"/>
          <p:nvPr/>
        </p:nvSpPr>
        <p:spPr>
          <a:xfrm>
            <a:off x="1432218" y="649580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0120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2B8B3-2112-5583-C67B-EBEC7F8CC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458" y="2492896"/>
            <a:ext cx="6128190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B67148-2F23-34D7-719D-F9CF1007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260648"/>
            <a:ext cx="6250908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board 11">
            <a:extLst>
              <a:ext uri="{FF2B5EF4-FFF2-40B4-BE49-F238E27FC236}">
                <a16:creationId xmlns:a16="http://schemas.microsoft.com/office/drawing/2014/main" id="{24B6700E-904F-E191-62C8-661FD784A0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A74323-0B27-F744-5859-A18A8C2602D0}"/>
              </a:ext>
            </a:extLst>
          </p:cNvPr>
          <p:cNvSpPr/>
          <p:nvPr/>
        </p:nvSpPr>
        <p:spPr>
          <a:xfrm>
            <a:off x="11614068" y="6495803"/>
            <a:ext cx="320633" cy="362197"/>
          </a:xfrm>
          <a:prstGeom prst="rect">
            <a:avLst/>
          </a:prstGeom>
          <a:solidFill>
            <a:srgbClr val="003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F1291-778A-1490-C137-F2E2C5331706}"/>
              </a:ext>
            </a:extLst>
          </p:cNvPr>
          <p:cNvSpPr txBox="1"/>
          <p:nvPr/>
        </p:nvSpPr>
        <p:spPr>
          <a:xfrm>
            <a:off x="10828866" y="203200"/>
            <a:ext cx="1253067" cy="651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2F51F-0D23-09E7-FBB0-20D52CA9BE1B}"/>
              </a:ext>
            </a:extLst>
          </p:cNvPr>
          <p:cNvSpPr txBox="1"/>
          <p:nvPr/>
        </p:nvSpPr>
        <p:spPr>
          <a:xfrm>
            <a:off x="118533" y="6495803"/>
            <a:ext cx="5291667" cy="307777"/>
          </a:xfrm>
          <a:prstGeom prst="rect">
            <a:avLst/>
          </a:prstGeom>
          <a:solidFill>
            <a:srgbClr val="00344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F7D63-451C-D150-C9D4-F2AA7B88018D}"/>
              </a:ext>
            </a:extLst>
          </p:cNvPr>
          <p:cNvSpPr txBox="1"/>
          <p:nvPr/>
        </p:nvSpPr>
        <p:spPr>
          <a:xfrm>
            <a:off x="8365066" y="115457"/>
            <a:ext cx="3716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Mascarenhas et al. ASH 2024;Abstract 1000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D200F-7F19-42AC-2541-61CBA4F1EAA3}"/>
              </a:ext>
            </a:extLst>
          </p:cNvPr>
          <p:cNvSpPr txBox="1"/>
          <p:nvPr/>
        </p:nvSpPr>
        <p:spPr>
          <a:xfrm>
            <a:off x="1432218" y="649580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527769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DBC6E-E388-6F63-CCA8-A335C5B767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" y="0"/>
            <a:ext cx="12191949" cy="68564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9B38A-511D-7664-E555-77C6DD06B5F3}"/>
              </a:ext>
            </a:extLst>
          </p:cNvPr>
          <p:cNvSpPr/>
          <p:nvPr/>
        </p:nvSpPr>
        <p:spPr>
          <a:xfrm>
            <a:off x="11614068" y="6495803"/>
            <a:ext cx="320633" cy="362197"/>
          </a:xfrm>
          <a:prstGeom prst="rect">
            <a:avLst/>
          </a:prstGeom>
          <a:solidFill>
            <a:srgbClr val="003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40348-96EA-CC16-4F26-994BCEDC7807}"/>
              </a:ext>
            </a:extLst>
          </p:cNvPr>
          <p:cNvSpPr txBox="1"/>
          <p:nvPr/>
        </p:nvSpPr>
        <p:spPr>
          <a:xfrm>
            <a:off x="10507133" y="203200"/>
            <a:ext cx="1574801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32B54-58AA-E39F-F3B9-6CD114938AF9}"/>
              </a:ext>
            </a:extLst>
          </p:cNvPr>
          <p:cNvSpPr txBox="1"/>
          <p:nvPr/>
        </p:nvSpPr>
        <p:spPr>
          <a:xfrm>
            <a:off x="118533" y="6495803"/>
            <a:ext cx="5291667" cy="307777"/>
          </a:xfrm>
          <a:prstGeom prst="rect">
            <a:avLst/>
          </a:prstGeom>
          <a:solidFill>
            <a:srgbClr val="00344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53232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5EF99-C9C6-0DAB-23C1-04A3462599BF}"/>
              </a:ext>
            </a:extLst>
          </p:cNvPr>
          <p:cNvSpPr txBox="1"/>
          <p:nvPr/>
        </p:nvSpPr>
        <p:spPr>
          <a:xfrm>
            <a:off x="8365066" y="115457"/>
            <a:ext cx="3716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Mascarenhas et al. ASH 2024;Abstract 1000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C2497E-E70A-B8E8-980B-0FED34A79BCE}"/>
              </a:ext>
            </a:extLst>
          </p:cNvPr>
          <p:cNvSpPr txBox="1"/>
          <p:nvPr/>
        </p:nvSpPr>
        <p:spPr>
          <a:xfrm>
            <a:off x="1432218" y="649580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175093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84475-ADCA-801E-2880-27DCB2CD8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DF5A8F-7C24-ECB4-3F5A-CDF5C03B6981}"/>
              </a:ext>
            </a:extLst>
          </p:cNvPr>
          <p:cNvSpPr/>
          <p:nvPr/>
        </p:nvSpPr>
        <p:spPr bwMode="auto">
          <a:xfrm>
            <a:off x="407368" y="5157192"/>
            <a:ext cx="11449272" cy="50405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25543-4E62-F961-8D02-D19699CF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noProof="0" dirty="0"/>
              <a:t>AGENDA</a:t>
            </a:r>
            <a:br>
              <a:rPr lang="en-US" noProof="0" dirty="0"/>
            </a:br>
            <a:br>
              <a:rPr lang="en-US" sz="1200" noProof="0" dirty="0"/>
            </a:br>
            <a:r>
              <a:rPr lang="en-US" noProof="0" dirty="0"/>
              <a:t>Year in Review: Management of Myelofibrosis</a:t>
            </a:r>
            <a:endParaRPr lang="en-US" sz="2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8992B-D645-167A-CC97-D076FF78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7" y="1772816"/>
            <a:ext cx="10837203" cy="28803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Trastuzumab?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Off-the-Shelf </a:t>
            </a:r>
            <a:r>
              <a:rPr lang="en-US" sz="20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20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T-Reg Cell Infusions?</a:t>
            </a:r>
            <a:endParaRPr lang="en-US" sz="2000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Myelofibrosis 2025 — JAK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nhibitors</a:t>
            </a:r>
            <a:r>
              <a:rPr lang="en-US" sz="2400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(Ruxolitinib)</a:t>
            </a: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  <a:latin typeface="+mn-lt"/>
              </a:rPr>
              <a:t>MODULE 2: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BET Inhibitors — Pelabresib</a:t>
            </a:r>
            <a:endParaRPr lang="en-US" sz="2400" b="1" noProof="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rgbClr val="3233FF"/>
                </a:solidFill>
              </a:rPr>
              <a:t>MODULE 3: </a:t>
            </a:r>
            <a:r>
              <a:rPr lang="en-US" sz="2400" noProof="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Navtemadlin</a:t>
            </a:r>
            <a:endParaRPr lang="en-US" sz="2400" noProof="0" dirty="0">
              <a:solidFill>
                <a:schemeClr val="tx1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400" noProof="0" dirty="0">
                <a:solidFill>
                  <a:schemeClr val="bg1"/>
                </a:solidFill>
                <a:latin typeface="+mn-lt"/>
              </a:rPr>
              <a:t>MODULE 4: </a:t>
            </a:r>
            <a:r>
              <a:rPr lang="en-US" sz="2400" noProof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Selinexor and Elritercept</a:t>
            </a:r>
          </a:p>
        </p:txBody>
      </p:sp>
    </p:spTree>
    <p:extLst>
      <p:ext uri="{BB962C8B-B14F-4D97-AF65-F5344CB8AC3E}">
        <p14:creationId xmlns:p14="http://schemas.microsoft.com/office/powerpoint/2010/main" val="42359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4400" y="3127803"/>
            <a:ext cx="10363200" cy="891931"/>
          </a:xfrm>
        </p:spPr>
        <p:txBody>
          <a:bodyPr lIns="121920" tIns="60960" rIns="121920" bIns="60960" anchor="t">
            <a:noAutofit/>
          </a:bodyPr>
          <a:lstStyle/>
          <a:p>
            <a:r>
              <a:rPr lang="en-US" sz="2667">
                <a:solidFill>
                  <a:srgbClr val="B62B30"/>
                </a:solidFill>
              </a:rPr>
              <a:t>The Efficacy and Safety of Selinexor in Combination with Ruxolitinib in Ruxolitinib-Treated Myelofibrosis Patients: the Interim Analysis of a Prospective, Open-Label, Multicenter, Parallel-Cohort, Phase 2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lIns="121920" tIns="60960" rIns="121920" bIns="60960" anchor="t">
            <a:normAutofit/>
          </a:bodyPr>
          <a:lstStyle/>
          <a:p>
            <a:endParaRPr lang="en-US">
              <a:ea typeface="Geneva" panose="020B0503030404040204"/>
            </a:endParaRPr>
          </a:p>
          <a:p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1454573" y="5123181"/>
            <a:ext cx="9482667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B62B30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Minghui Duan, Lan Ma , Qiuling Wu, Hong Liang, Wei Wang, Shaoling Wu, Lijun Mu, Hai Lin, Hebing Zhou, Hong-Xia Shi, MD, Jinghua Wang, Hongmei Jing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A39E4-197E-B04A-9334-C53D36E84690}"/>
              </a:ext>
            </a:extLst>
          </p:cNvPr>
          <p:cNvSpPr txBox="1"/>
          <p:nvPr/>
        </p:nvSpPr>
        <p:spPr>
          <a:xfrm>
            <a:off x="8760296" y="6502979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735687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03C523C-54E3-9D75-E539-64AB519463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5" progId="TCLayout.ActiveDocument.1">
                  <p:embed/>
                </p:oleObj>
              </mc:Choice>
              <mc:Fallback>
                <p:oleObj name="think-cell Slide" r:id="rId3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3C523C-54E3-9D75-E539-64AB51946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781040-7F5E-CF45-91BA-4868931A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Hematological Improvement and Other Clinical Benefits of Elritercept as Monotherapy and in Combination with Ruxolitinib in Participants with Myelofibrosis from the Ongoing Phase 2 RESTORE Trial</a:t>
            </a:r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C074C2-A546-E926-4567-0A66830CB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Claire Harrison, MD, FRCP, </a:t>
            </a:r>
            <a:r>
              <a:rPr lang="en-US" sz="3200" dirty="0" err="1">
                <a:solidFill>
                  <a:schemeClr val="tx1"/>
                </a:solidFill>
              </a:rPr>
              <a:t>FRCPath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Professor of Myeloproliferative Neoplasms and Deputy Chief Medical Officer (Research, Data, and Analytics) of the Guy’s and St. Thomas’ NHS Foundation Trust, UK</a:t>
            </a:r>
            <a:endParaRPr lang="en-US" sz="20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B2E5F-1151-2982-A578-9CA001F29EB4}"/>
              </a:ext>
            </a:extLst>
          </p:cNvPr>
          <p:cNvSpPr txBox="1"/>
          <p:nvPr/>
        </p:nvSpPr>
        <p:spPr>
          <a:xfrm>
            <a:off x="9660467" y="5918200"/>
            <a:ext cx="2455333" cy="93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79D05-DAA5-F57C-701E-7A60E7484A6C}"/>
              </a:ext>
            </a:extLst>
          </p:cNvPr>
          <p:cNvSpPr txBox="1"/>
          <p:nvPr/>
        </p:nvSpPr>
        <p:spPr>
          <a:xfrm>
            <a:off x="7176120" y="645024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Courtesy of John Mascarenhas, MD</a:t>
            </a:r>
          </a:p>
        </p:txBody>
      </p:sp>
    </p:spTree>
    <p:extLst>
      <p:ext uri="{BB962C8B-B14F-4D97-AF65-F5344CB8AC3E}">
        <p14:creationId xmlns:p14="http://schemas.microsoft.com/office/powerpoint/2010/main" val="319006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2FC1-959D-8039-FB83-42EEA9C0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59576-1483-12BA-51FB-3B5E1F68E007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1B760-3B78-E760-B24D-E6D32978C26A}"/>
              </a:ext>
            </a:extLst>
          </p:cNvPr>
          <p:cNvSpPr txBox="1"/>
          <p:nvPr/>
        </p:nvSpPr>
        <p:spPr>
          <a:xfrm>
            <a:off x="623392" y="1156871"/>
            <a:ext cx="10585176" cy="4365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Claire Harrison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Palandri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 et al. Clinical outcomes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ruxolitinib treatment in 595 intermediate-1 risk patients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myelofibrosis: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RUX-MF Real-World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2024;130(24):4257-66.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Breccia M et al. Dosing and clinical outcomes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ruxolitinib in patients with myelofibrosis in a real-world setting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Interim results of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Italian observational study (ROMEI)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Cancer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2025;131(7):e35801.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Vachhani P et al. Clinical outcomes in patients with myelofibrosis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reated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ruxolitinib and anemia-supporting medications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4546.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Gupta V et al. Safety and efficacy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fedratinib in patients with myelofibrosis previously treated with ruxolitinib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Primary analysis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FREEDOM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Leuk Lymphoma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2024;65(9):1314-24.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Harrison CN et al. Efficacy and safety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fedratinib in patients with myelofibrosis previously treated with ruxolitinib (FREEDOM2):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Results from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multicentre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open-label,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controlled, phase 3 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Haematol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2024;11(10).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Koschmieder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 et al. Myelofibrosis management in routine clinical practice with a focus on patients with cytopenias: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Recommendations from a global consensus group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Leukemia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2024;38(8):1831-8.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1B1E5-BAB0-9295-D559-8727DF2A9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5BFB9B-6185-B3CF-F298-03414581A27C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2D1CF-2224-A9EB-D9F8-02DBB0A27320}"/>
              </a:ext>
            </a:extLst>
          </p:cNvPr>
          <p:cNvSpPr txBox="1"/>
          <p:nvPr/>
        </p:nvSpPr>
        <p:spPr>
          <a:xfrm>
            <a:off x="623392" y="1187068"/>
            <a:ext cx="10585176" cy="4119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Claire Harrison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Gagelmann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N et al. Consistency of spleen and symptom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eduction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egardless of cytopenia in patients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ith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reated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ith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acritinib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 Lymphoma Myeloma Leuk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2024;24(11):796-803.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Gupta V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Long-term survival adjusted for treatment crossover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(pts) with myelofibrosis (MF) treated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momelotinib (MMB) vs danazol (DAN) in the MOMENTUM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6571.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Gupta V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Momelotinib vs ruxolitinib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myelofibrosis patient subgroups by baseline hemoglobin levels in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SIMPLIFY-1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Leuk Lymphoma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2024;65(7):965-77.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Harrison CN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Momelotinib versus continued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uxolitinib or best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vailable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JAK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nhibitor-experienced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atients with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and anemia: Subgroup analysis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SIMPLIFY-2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Adv Ther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2024;41(9):3722-35.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Harrison CN et al. Longitudinal assessment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transfusion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ntensity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ith JAK inhibitor-naive or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-experienced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yelofibrosis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reated </a:t>
            </a:r>
            <a:r>
              <a:rPr lang="en-US" sz="1800" b="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ith </a:t>
            </a:r>
            <a:r>
              <a:rPr lang="en-US" sz="1800" kern="0" noProof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omelotinib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 Lymphoma Myeloma Leuk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2025;25(3):199-211.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0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PZXbVa5t2_7.aIG8J3i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PZXbVa5t2_7.aIG8J3i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PZXbVa5t2_7.aIG8J3i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Kartos PPT Theme Q1 2024">
  <a:themeElements>
    <a:clrScheme name="Kartos colors">
      <a:dk1>
        <a:srgbClr val="353232"/>
      </a:dk1>
      <a:lt1>
        <a:srgbClr val="FFFFFF"/>
      </a:lt1>
      <a:dk2>
        <a:srgbClr val="0072BB"/>
      </a:dk2>
      <a:lt2>
        <a:srgbClr val="FFFFFF"/>
      </a:lt2>
      <a:accent1>
        <a:srgbClr val="006792"/>
      </a:accent1>
      <a:accent2>
        <a:srgbClr val="3FA7B9"/>
      </a:accent2>
      <a:accent3>
        <a:srgbClr val="6ECACA"/>
      </a:accent3>
      <a:accent4>
        <a:srgbClr val="9EAF69"/>
      </a:accent4>
      <a:accent5>
        <a:srgbClr val="F19F52"/>
      </a:accent5>
      <a:accent6>
        <a:srgbClr val="DE7652"/>
      </a:accent6>
      <a:hlink>
        <a:srgbClr val="0970CE"/>
      </a:hlink>
      <a:folHlink>
        <a:srgbClr val="DE7652"/>
      </a:folHlink>
    </a:clrScheme>
    <a:fontScheme name="Kartos_FontTheme_v00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rtos_PPTtheme_Q1_2024_v2.potx" id="{0C614730-B395-45B3-9BF7-010D7CA886E5}" vid="{520018E6-D119-40AC-A61F-007C507A3200}"/>
    </a:ext>
  </a:extLst>
</a:theme>
</file>

<file path=ppt/theme/theme11.xml><?xml version="1.0" encoding="utf-8"?>
<a:theme xmlns:a="http://schemas.openxmlformats.org/drawingml/2006/main" name="8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B2A69"/>
      </a:accent1>
      <a:accent2>
        <a:srgbClr val="AC2531"/>
      </a:accent2>
      <a:accent3>
        <a:srgbClr val="797979"/>
      </a:accent3>
      <a:accent4>
        <a:srgbClr val="D8222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 anchorCtr="0">
        <a:noAutofit/>
      </a:bodyPr>
      <a:lstStyle>
        <a:defPPr algn="ctr">
          <a:defRPr sz="800" dirty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cellenkos slide format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lenkos slide format" id="{BF1D8CCE-EEFC-8D42-BE22-4C478C8F6460}" vid="{C20CCFE3-4CF2-7644-A648-74B9E3C8BFC1}"/>
    </a:ext>
  </a:ext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DACC Moonshot">
  <a:themeElements>
    <a:clrScheme name="Custom 3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1C2631"/>
      </a:accent1>
      <a:accent2>
        <a:srgbClr val="333333"/>
      </a:accent2>
      <a:accent3>
        <a:srgbClr val="969696"/>
      </a:accent3>
      <a:accent4>
        <a:srgbClr val="C0C0C0"/>
      </a:accent4>
      <a:accent5>
        <a:srgbClr val="4A4C4F"/>
      </a:accent5>
      <a:accent6>
        <a:srgbClr val="080808"/>
      </a:accent6>
      <a:hlink>
        <a:srgbClr val="407EC9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CC Moonshot" id="{D2E7F35E-36BF-4E8F-A1F3-CCCB61848CC5}" vid="{E7811949-D56E-4ACC-BAF8-EA6B7EA1495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P 2">
  <a:themeElements>
    <a:clrScheme name="Ipsen symposium">
      <a:dk1>
        <a:srgbClr val="373737"/>
      </a:dk1>
      <a:lt1>
        <a:srgbClr val="FFFFFF"/>
      </a:lt1>
      <a:dk2>
        <a:srgbClr val="373737"/>
      </a:dk2>
      <a:lt2>
        <a:srgbClr val="EDEDED"/>
      </a:lt2>
      <a:accent1>
        <a:srgbClr val="D9292D"/>
      </a:accent1>
      <a:accent2>
        <a:srgbClr val="145F8C"/>
      </a:accent2>
      <a:accent3>
        <a:srgbClr val="A7A7A7"/>
      </a:accent3>
      <a:accent4>
        <a:srgbClr val="0D8578"/>
      </a:accent4>
      <a:accent5>
        <a:srgbClr val="DF6D6F"/>
      </a:accent5>
      <a:accent6>
        <a:srgbClr val="88D9BB"/>
      </a:accent6>
      <a:hlink>
        <a:srgbClr val="135F8B"/>
      </a:hlink>
      <a:folHlink>
        <a:srgbClr val="D229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template 1.pptx" id="{80DB8896-D99E-4FC8-B465-68B1DBD1B5B7}" vid="{38043DFA-B517-4DD4-937D-6B37DE3B619C}"/>
    </a:ext>
  </a:extLst>
</a:theme>
</file>

<file path=ppt/theme/theme8.xml><?xml version="1.0" encoding="utf-8"?>
<a:theme xmlns:a="http://schemas.openxmlformats.org/drawingml/2006/main" name="Novartis | Reimagining Medicine">
  <a:themeElements>
    <a:clrScheme name="Novartis">
      <a:dk1>
        <a:srgbClr val="000000"/>
      </a:dk1>
      <a:lt1>
        <a:srgbClr val="FFFFFF"/>
      </a:lt1>
      <a:dk2>
        <a:srgbClr val="000000"/>
      </a:dk2>
      <a:lt2>
        <a:srgbClr val="FFC100"/>
      </a:lt2>
      <a:accent1>
        <a:srgbClr val="002068"/>
      </a:accent1>
      <a:accent2>
        <a:srgbClr val="8F2DDE"/>
      </a:accent2>
      <a:accent3>
        <a:srgbClr val="50E2D0"/>
      </a:accent3>
      <a:accent4>
        <a:srgbClr val="A7A8AA"/>
      </a:accent4>
      <a:accent5>
        <a:srgbClr val="D0D0D0"/>
      </a:accent5>
      <a:accent6>
        <a:srgbClr val="0460A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0460A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ign Office_Presentation template" id="{279B3B23-B2B1-4912-A342-CBAA0D1D0A9E}" vid="{62C086BF-71FA-4CA1-86CD-EB846DB67FAF}"/>
    </a:ext>
  </a:extLst>
</a:theme>
</file>

<file path=ppt/theme/theme9.xml><?xml version="1.0" encoding="utf-8"?>
<a:theme xmlns:a="http://schemas.openxmlformats.org/drawingml/2006/main" name="Incyteclin2024finalv2">
  <a:themeElements>
    <a:clrScheme name="Custom 1">
      <a:dk1>
        <a:srgbClr val="000000"/>
      </a:dk1>
      <a:lt1>
        <a:srgbClr val="FFFFFF"/>
      </a:lt1>
      <a:dk2>
        <a:srgbClr val="243444"/>
      </a:dk2>
      <a:lt2>
        <a:srgbClr val="CADCF2"/>
      </a:lt2>
      <a:accent1>
        <a:srgbClr val="005CAB"/>
      </a:accent1>
      <a:accent2>
        <a:srgbClr val="5E9330"/>
      </a:accent2>
      <a:accent3>
        <a:srgbClr val="962710"/>
      </a:accent3>
      <a:accent4>
        <a:srgbClr val="CEA00C"/>
      </a:accent4>
      <a:accent5>
        <a:srgbClr val="0094C8"/>
      </a:accent5>
      <a:accent6>
        <a:srgbClr val="53237B"/>
      </a:accent6>
      <a:hlink>
        <a:srgbClr val="2B8F91"/>
      </a:hlink>
      <a:folHlink>
        <a:srgbClr val="D46C1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cyteclin2024finalv2" id="{7C24120A-9675-40F5-81DC-D561AD7C7F97}" vid="{57A9EE39-8420-4D28-8355-0B07DE8AF65E}"/>
    </a:ext>
  </a:extLst>
</a:theme>
</file>

<file path=ppt/theme/themeOverride1.xml><?xml version="1.0" encoding="utf-8"?>
<a:themeOverride xmlns:a="http://schemas.openxmlformats.org/drawingml/2006/main">
  <a:clrScheme name="Custom 6">
    <a:dk1>
      <a:srgbClr val="000000"/>
    </a:dk1>
    <a:lt1>
      <a:srgbClr val="FFFFFF"/>
    </a:lt1>
    <a:dk2>
      <a:srgbClr val="9D9D9C"/>
    </a:dk2>
    <a:lt2>
      <a:srgbClr val="C6C6C6"/>
    </a:lt2>
    <a:accent1>
      <a:srgbClr val="023761"/>
    </a:accent1>
    <a:accent2>
      <a:srgbClr val="0460A9"/>
    </a:accent2>
    <a:accent3>
      <a:srgbClr val="5191DD"/>
    </a:accent3>
    <a:accent4>
      <a:srgbClr val="9ABFDC"/>
    </a:accent4>
    <a:accent5>
      <a:srgbClr val="C6C6C6"/>
    </a:accent5>
    <a:accent6>
      <a:srgbClr val="9D9D9C"/>
    </a:accent6>
    <a:hlink>
      <a:srgbClr val="000000"/>
    </a:hlink>
    <a:folHlink>
      <a:srgbClr val="9D9D9C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Novartis 2016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ppt/theme/themeOverride2.xml><?xml version="1.0" encoding="utf-8"?>
<a:themeOverride xmlns:a="http://schemas.openxmlformats.org/drawingml/2006/main">
  <a:clrScheme name="Custom 6">
    <a:dk1>
      <a:srgbClr val="000000"/>
    </a:dk1>
    <a:lt1>
      <a:srgbClr val="FFFFFF"/>
    </a:lt1>
    <a:dk2>
      <a:srgbClr val="9D9D9C"/>
    </a:dk2>
    <a:lt2>
      <a:srgbClr val="C6C6C6"/>
    </a:lt2>
    <a:accent1>
      <a:srgbClr val="023761"/>
    </a:accent1>
    <a:accent2>
      <a:srgbClr val="0460A9"/>
    </a:accent2>
    <a:accent3>
      <a:srgbClr val="5191DD"/>
    </a:accent3>
    <a:accent4>
      <a:srgbClr val="9ABFDC"/>
    </a:accent4>
    <a:accent5>
      <a:srgbClr val="C6C6C6"/>
    </a:accent5>
    <a:accent6>
      <a:srgbClr val="9D9D9C"/>
    </a:accent6>
    <a:hlink>
      <a:srgbClr val="000000"/>
    </a:hlink>
    <a:folHlink>
      <a:srgbClr val="9D9D9C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Novartis 2016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ppt/theme/themeOverride3.xml><?xml version="1.0" encoding="utf-8"?>
<a:themeOverride xmlns:a="http://schemas.openxmlformats.org/drawingml/2006/main">
  <a:clrScheme name="Custom 6">
    <a:dk1>
      <a:srgbClr val="000000"/>
    </a:dk1>
    <a:lt1>
      <a:srgbClr val="FFFFFF"/>
    </a:lt1>
    <a:dk2>
      <a:srgbClr val="9D9D9C"/>
    </a:dk2>
    <a:lt2>
      <a:srgbClr val="C6C6C6"/>
    </a:lt2>
    <a:accent1>
      <a:srgbClr val="023761"/>
    </a:accent1>
    <a:accent2>
      <a:srgbClr val="0460A9"/>
    </a:accent2>
    <a:accent3>
      <a:srgbClr val="5191DD"/>
    </a:accent3>
    <a:accent4>
      <a:srgbClr val="9ABFDC"/>
    </a:accent4>
    <a:accent5>
      <a:srgbClr val="C6C6C6"/>
    </a:accent5>
    <a:accent6>
      <a:srgbClr val="9D9D9C"/>
    </a:accent6>
    <a:hlink>
      <a:srgbClr val="000000"/>
    </a:hlink>
    <a:folHlink>
      <a:srgbClr val="9D9D9C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Novartis 2016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958FC940-704C-47B8-8E9F-90319903506E}"/>
</file>

<file path=customXml/itemProps2.xml><?xml version="1.0" encoding="utf-8"?>
<ds:datastoreItem xmlns:ds="http://schemas.openxmlformats.org/officeDocument/2006/customXml" ds:itemID="{66BFD43A-E5E9-4957-967D-EAA1C6A60B1D}"/>
</file>

<file path=customXml/itemProps3.xml><?xml version="1.0" encoding="utf-8"?>
<ds:datastoreItem xmlns:ds="http://schemas.openxmlformats.org/officeDocument/2006/customXml" ds:itemID="{C7893AB3-EE86-433C-93C6-0169081AA40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21860</TotalTime>
  <Words>7256</Words>
  <Application>Microsoft Macintosh PowerPoint</Application>
  <PresentationFormat>Widescreen</PresentationFormat>
  <Paragraphs>642</Paragraphs>
  <Slides>74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110" baseType="lpstr">
      <vt:lpstr>ＭＳ Ｐゴシック</vt:lpstr>
      <vt:lpstr>Aptos</vt:lpstr>
      <vt:lpstr>Arial</vt:lpstr>
      <vt:lpstr>Arial Narrow</vt:lpstr>
      <vt:lpstr>Calibri</vt:lpstr>
      <vt:lpstr>Calibri Light</vt:lpstr>
      <vt:lpstr>Corbel</vt:lpstr>
      <vt:lpstr>Courier New</vt:lpstr>
      <vt:lpstr>Geneva</vt:lpstr>
      <vt:lpstr>Gill Sans MT</vt:lpstr>
      <vt:lpstr>Montserrat SemiBold</vt:lpstr>
      <vt:lpstr>Ping LCG Medium</vt:lpstr>
      <vt:lpstr>Proxima Nova Rg</vt:lpstr>
      <vt:lpstr>Roboto</vt:lpstr>
      <vt:lpstr>Source Sans Pro</vt:lpstr>
      <vt:lpstr>Symbol</vt:lpstr>
      <vt:lpstr>Times New Roman</vt:lpstr>
      <vt:lpstr>Wingdings</vt:lpstr>
      <vt:lpstr>Wingdings 2</vt:lpstr>
      <vt:lpstr>6_Default Design</vt:lpstr>
      <vt:lpstr>4_Default Design</vt:lpstr>
      <vt:lpstr>MDACC Moonshot</vt:lpstr>
      <vt:lpstr>2_Office Theme</vt:lpstr>
      <vt:lpstr>4_Office Theme</vt:lpstr>
      <vt:lpstr>Office Theme</vt:lpstr>
      <vt:lpstr>MAP 2</vt:lpstr>
      <vt:lpstr>Novartis | Reimagining Medicine</vt:lpstr>
      <vt:lpstr>Incyteclin2024finalv2</vt:lpstr>
      <vt:lpstr>Kartos PPT Theme Q1 2024</vt:lpstr>
      <vt:lpstr>8_Office Theme</vt:lpstr>
      <vt:lpstr>NORMAL SLIDES</vt:lpstr>
      <vt:lpstr>1_Office Theme</vt:lpstr>
      <vt:lpstr>3_Office Theme</vt:lpstr>
      <vt:lpstr>6_Office Theme</vt:lpstr>
      <vt:lpstr>cellenkos slide format</vt:lpstr>
      <vt:lpstr>think-cell Slide</vt:lpstr>
      <vt:lpstr>PowerPoint Presentation</vt:lpstr>
      <vt:lpstr>Faculty</vt:lpstr>
      <vt:lpstr>Commercial Support</vt:lpstr>
      <vt:lpstr>Prof Harrison — Disclosures</vt:lpstr>
      <vt:lpstr>Dr Mascarenhas — 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Myelofibrosis</vt:lpstr>
      <vt:lpstr>AGENDA  Year in Review: Management of Myelofibrosis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Phase Ib, Open-label Study of Add-On Therapy with CK0804 in Participants with Myelofibrosis and Suboptimal Response to Ruxolitinib</vt:lpstr>
      <vt:lpstr>PowerPoint Presentation</vt:lpstr>
      <vt:lpstr>PowerPoint Presentation</vt:lpstr>
      <vt:lpstr>Reduction of  TGF-𝛃 Levels Correlates with Clinical Response [n=5]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Myelofibrosis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8:  What Criteria Should be Used to Define a Patient who is Relapsed, Refractory, or Intolerant to JAK Inhibitor Treatment?</vt:lpstr>
      <vt:lpstr>PowerPoint Presentation</vt:lpstr>
      <vt:lpstr>Question 3:  Which Current and Emerging Treatments to Improve Anemia Should be Considered for: • MF-Related Anemia? • Treatment-Related Anemia?</vt:lpstr>
      <vt:lpstr>Question 4:  Aside From Access and Reimbursement, What Factors Guide Selection  of JAK Inhibitor Therapy in Patients With MF and Anemia?</vt:lpstr>
      <vt:lpstr>Clinical Outcomes in Patients with Myelofibrosis Treated with Ruxolitinib and Anemia-Supporting Medications      Vachhani ASH 2024; Abstract 4546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Myelofibrosis</vt:lpstr>
      <vt:lpstr>Updated Results From the Phase 3 MANIFEST-2 Study of Pelabresib in Combination With Ruxolitinib for Janus Kinase Inhibitor–Naïve Patients With Myelofibrosis</vt:lpstr>
      <vt:lpstr>Safety and Efficacy of Bromodomain and Extra-Terminal Inhibitor INCB057643 in Patients With Relapsed or Refractory Myelofibrosis and Other Advanced Myeloid Neoplasms: A Phase 1 Study</vt:lpstr>
      <vt:lpstr>Efficacy – Monotherapy </vt:lpstr>
      <vt:lpstr>Efficacy – Monotherapy </vt:lpstr>
      <vt:lpstr>Trial Update from IMproveMF, an Ongoing, Open-label, Dose-Escalation and -Expansion  Phase 1/1b Trial to Evaluate the Safety, Pharmacokinetics, and Clinical Activity of the Novel Combination of Imetelstat with Ruxolitinib in Patients with Intermediate-1, Intermediate-2, or High-Risk Myelofibrosis</vt:lpstr>
      <vt:lpstr>Imetelstat Combined With Ruxolitinib Was Well Tolerated</vt:lpstr>
      <vt:lpstr>Imetelstat Versus Best Available Therapy in Patients with Intermediate-2 or High-Risk Myelofibrosis Relapsed or Refractory to Janus Kinase Inhibitor in IMpactMF, a Randomized, Open-label, Phase 3 Trial </vt:lpstr>
      <vt:lpstr>IMpactMF Phase 3 Study Design</vt:lpstr>
      <vt:lpstr>PowerPoint Presentation</vt:lpstr>
      <vt:lpstr>AGENDA  Year in Review: Management of Myelofibrosis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Myelofibrosis</vt:lpstr>
      <vt:lpstr>The Efficacy and Safety of Selinexor in Combination with Ruxolitinib in Ruxolitinib-Treated Myelofibrosis Patients: the Interim Analysis of a Prospective, Open-Label, Multicenter, Parallel-Cohort, Phase 2 Study</vt:lpstr>
      <vt:lpstr>Hematological Improvement and Other Clinical Benefits of Elritercept as Monotherapy and in Combination with Ruxolitinib in Participants with Myelofibrosis from the Ongoing Phase 2 RESTORE Trial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1779</cp:revision>
  <cp:lastPrinted>2020-12-08T02:40:56Z</cp:lastPrinted>
  <dcterms:created xsi:type="dcterms:W3CDTF">2020-11-13T19:02:13Z</dcterms:created>
  <dcterms:modified xsi:type="dcterms:W3CDTF">2025-05-01T12:40:13Z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