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authors.xml" ContentType="application/vnd.ms-powerpoint.authors+xml"/>
  <Override PartName="/ppt/notesMasters/notesMaster1.xml" ContentType="application/vnd.openxmlformats-officedocument.presentationml.notesMaster+xml"/>
  <Override PartName="/ppt/theme/theme10.xml" ContentType="application/vnd.openxmlformats-officedocument.theme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9" r:id="rId1"/>
    <p:sldMasterId id="2147483930" r:id="rId2"/>
    <p:sldMasterId id="2147484012" r:id="rId3"/>
    <p:sldMasterId id="2147484139" r:id="rId4"/>
    <p:sldMasterId id="2147484169" r:id="rId5"/>
    <p:sldMasterId id="2147484181" r:id="rId6"/>
    <p:sldMasterId id="2147484216" r:id="rId7"/>
    <p:sldMasterId id="2147484267" r:id="rId8"/>
    <p:sldMasterId id="2147484283" r:id="rId9"/>
  </p:sldMasterIdLst>
  <p:notesMasterIdLst>
    <p:notesMasterId r:id="rId32"/>
  </p:notesMasterIdLst>
  <p:sldIdLst>
    <p:sldId id="352" r:id="rId10"/>
    <p:sldId id="2147479955" r:id="rId11"/>
    <p:sldId id="2147479954" r:id="rId12"/>
    <p:sldId id="264" r:id="rId13"/>
    <p:sldId id="2147479956" r:id="rId14"/>
    <p:sldId id="2147479972" r:id="rId15"/>
    <p:sldId id="265" r:id="rId16"/>
    <p:sldId id="2147483647" r:id="rId17"/>
    <p:sldId id="2147479784" r:id="rId18"/>
    <p:sldId id="257" r:id="rId19"/>
    <p:sldId id="260" r:id="rId20"/>
    <p:sldId id="259" r:id="rId21"/>
    <p:sldId id="256" r:id="rId22"/>
    <p:sldId id="266" r:id="rId23"/>
    <p:sldId id="2147482090" r:id="rId24"/>
    <p:sldId id="258" r:id="rId25"/>
    <p:sldId id="267" r:id="rId26"/>
    <p:sldId id="268" r:id="rId27"/>
    <p:sldId id="261" r:id="rId28"/>
    <p:sldId id="269" r:id="rId29"/>
    <p:sldId id="262" r:id="rId30"/>
    <p:sldId id="270" r:id="rId31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5EB76E1-15AC-435A-8923-9ECF4609C443}">
          <p14:sldIdLst>
            <p14:sldId id="352"/>
            <p14:sldId id="2147479955"/>
            <p14:sldId id="2147479954"/>
            <p14:sldId id="264"/>
            <p14:sldId id="2147479956"/>
            <p14:sldId id="2147479972"/>
            <p14:sldId id="265"/>
            <p14:sldId id="2147483647"/>
            <p14:sldId id="2147479784"/>
            <p14:sldId id="257"/>
            <p14:sldId id="260"/>
            <p14:sldId id="259"/>
            <p14:sldId id="256"/>
            <p14:sldId id="266"/>
            <p14:sldId id="2147482090"/>
            <p14:sldId id="258"/>
            <p14:sldId id="267"/>
            <p14:sldId id="268"/>
            <p14:sldId id="261"/>
            <p14:sldId id="269"/>
            <p14:sldId id="262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1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563E204-741A-75EC-3C93-93220FB4D0C1}" name="Scott T. Tagawa" initials="ST" userId="S::stt2007@med.cornell.edu::0e7b1a05-4553-4847-af6b-64b9e52964c3" providerId="AD"/>
  <p188:author id="{53F2AD54-C1A9-A52D-F818-C5785308579F}" name="Kelly McKinnon" initials="KM" userId="Kelly McKinnon" providerId="None"/>
  <p188:author id="{FFCEA9A3-46D1-49C1-5FBC-3656965A34EE}" name="Rewatee Gokhale" initials="RG" userId="S::r.gokhale@primeinc.org::89001a94-585f-4e24-8cb2-4918787c781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Hanna, PharmD" initials="PHP" lastIdx="12" clrIdx="0">
    <p:extLst>
      <p:ext uri="{19B8F6BF-5375-455C-9EA6-DF929625EA0E}">
        <p15:presenceInfo xmlns:p15="http://schemas.microsoft.com/office/powerpoint/2012/main" userId="S::PHanna@gotoper.com::a52da18e-6a72-43bc-beeb-170c34d7f0a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FF"/>
    <a:srgbClr val="71AD47"/>
    <a:srgbClr val="3DA5C1"/>
    <a:srgbClr val="604A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2AACD7-D850-C640-8161-F0AA4CE9EC23}" v="96" dt="2026-03-12T17:04:52.909"/>
  </p1510:revLst>
</p1510:revInfo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9795" autoAdjust="0"/>
  </p:normalViewPr>
  <p:slideViewPr>
    <p:cSldViewPr snapToGrid="0">
      <p:cViewPr varScale="1">
        <p:scale>
          <a:sx n="109" d="100"/>
          <a:sy n="109" d="100"/>
        </p:scale>
        <p:origin x="1128" y="184"/>
      </p:cViewPr>
      <p:guideLst>
        <p:guide orient="horz" pos="2416"/>
        <p:guide pos="3840"/>
      </p:guideLst>
    </p:cSldViewPr>
  </p:slideViewPr>
  <p:outlineViewPr>
    <p:cViewPr>
      <p:scale>
        <a:sx n="33" d="100"/>
        <a:sy n="33" d="100"/>
      </p:scale>
      <p:origin x="0" y="-3777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76" d="100"/>
        <a:sy n="17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microsoft.com/office/2018/10/relationships/authors" Target="authors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42" Type="http://schemas.openxmlformats.org/officeDocument/2006/relationships/customXml" Target="../customXml/item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9E941-611B-4CD8-83E7-1BDD1E0C9AED}" type="datetimeFigureOut">
              <a:rPr lang="en-US" smtClean="0"/>
              <a:t>3/17/26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8A6E3-2506-4590-B60A-F465D8D43B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04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680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754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806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050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3CEF1-C174-0233-4C54-B7F174381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8CE9A0-18AD-6C06-1132-C7BEB39698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E0813E-6E6E-6E60-660E-64C0C8CD7D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B4324E-BB3C-866C-A2F0-804DCF761A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4932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594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9137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F8902-DA19-4A90-5AC0-82B46430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1C7BCC-FCB4-877A-87F6-E12E319953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1210FB-AF52-F217-B833-96EF87DB6A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5E1922-756A-A439-7096-48CAC1A61D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98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E29BE-A18D-1DA7-8A37-A7FAF5A3F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219CDC-B1AB-BF71-8973-7CC6B60396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C1F09F-8960-0E1C-77E6-3D7EBD82C4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4C5955-3D99-CA39-3823-573FA99E0F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634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1810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935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F34A1-5AB9-CFBB-A763-940880D8A4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4F697B-9833-7320-5441-B09A5C9A77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86C6D7-E256-0AF5-A2B7-B68ABC7131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D1943-864C-E968-CCD3-6E19E9C6B8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60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D2DD0-6DBF-4DAE-A55B-50B9089C43E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3060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342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A2634-45F6-185F-9A8A-FDA3951FC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39E601-ABC3-C026-5F8B-5BC37B309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072F18-D4DD-7837-8656-6A59352BB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EDFD05-FD7E-08D6-65C0-A56E59F27C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60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D2DD0-6DBF-4DAE-A55B-50B9089C43E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3060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8267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20952-C5E8-0F45-8EBD-14672AAA0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3C91E2-0D45-9995-5EEE-FD164A530D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167A21-BC76-51A2-00FC-9F430B15AD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27386D-955B-9767-563C-F5178067C7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60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D2DD0-6DBF-4DAE-A55B-50B9089C43E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3060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0945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C9001-1DD1-5838-4F93-B3D19AF7F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2921C0-BC4D-017D-F601-A033672A18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30F866-53AD-49F0-6D31-635F47192E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1A8EE0-86B9-2488-57C9-7A28032E56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60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D2DD0-6DBF-4DAE-A55B-50B9089C43E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3060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892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35CB8-1F7C-617A-EB12-FAF163756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A5887A-EDD0-5010-B8B9-8C0C3BD922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E0C83B-23FD-689D-9891-BF39A95A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1EE371-EEEE-F952-190B-9E9557570D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60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D2DD0-6DBF-4DAE-A55B-50B9089C43E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3060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493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17150-785B-D2D8-D191-651AF96CA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06776D-7D88-83EC-DE34-08943B43DF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6353A2-5DA2-3CAE-2E75-4ADBD3BC25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8B2B68-7088-121E-C912-364F310E5D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618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8A6E3-2506-4590-B60A-F465D8D43B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60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E2752-3516-A0DF-DF37-B8E527430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9AC73C-AADF-4A94-3681-16820E68AE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1F2EF2-A3A5-AA9D-730C-6211E9B838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9923BF-C307-01AE-746E-4CFBF3C9D9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3060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BD2DD0-6DBF-4DAE-A55B-50B9089C43E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3060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130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5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366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555" y="215901"/>
            <a:ext cx="11265199" cy="1208279"/>
          </a:xfrm>
          <a:noFill/>
        </p:spPr>
        <p:txBody>
          <a:bodyPr>
            <a:normAutofit/>
          </a:bodyPr>
          <a:lstStyle>
            <a:lvl1pPr>
              <a:defRPr sz="3249"/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5553" y="1596873"/>
            <a:ext cx="5490707" cy="4308627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3520" y="1596873"/>
            <a:ext cx="5490707" cy="4308627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EECEE-520F-D041-AD45-98C3C3CC718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Michael J. Morris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26346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2920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48654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91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148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39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45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106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059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708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9100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772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126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400" y="4363099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5400" y="2708920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260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F1100CD-B20F-D744-8600-37C7A5E5A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38AF42-A0E6-A640-8A1F-CFAD5015A81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Michael J. Morris</a:t>
            </a:r>
            <a:endParaRPr lang="en-US" dirty="0"/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14B92F51-503B-F148-BA9C-424A96F00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6" y="215901"/>
            <a:ext cx="10124323" cy="1208279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267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B613A-BC1D-234E-B57F-A5A5971C39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1B7C42-985B-0C4A-BD77-9D1C8C070E4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Michael J. Morris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36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0A029-B56A-ADD7-7687-543CE5185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CDAD25-1F4B-D39C-F5DF-9F781C5CA1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B7FEAC-CB74-02BC-F529-7F611D6BD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4C637-0CC6-0078-400B-019FBD8D2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B133B-4EC1-4FC8-DB03-4BE7DF9D5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501127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EC1DB-62ED-62B8-F594-038575961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9FED6-919E-1C6F-E646-A6592B793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A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6998B0-68AB-EF12-01EE-042437D54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F501DB-B3F5-8665-7D3E-41324E68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17D40-8540-4328-A26C-165C971B5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300339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81792-3172-8052-BCE0-EFD748A6D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BE14D-E084-5926-1A3B-68AD9C382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E993F3-0118-0C9A-6A33-DCBDA0D73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B5A80-C6E4-B58C-275B-E9F4F1684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2C773-DF54-8CC8-FA06-05BFCBE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947741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E0B13-71CF-25C3-D357-8D3CCB44E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522D8-59E0-26A3-4561-1CBD45474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A7D9-7990-69D7-51DC-473AA91805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46D699-752D-3A8A-0498-93CC74534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C10CE-AB87-9D8E-FA8A-E30DE2C7B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8ACE29-5A19-317E-80F8-EBD750027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5326167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1A111-D4B1-3166-81ED-3C1547B3C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AFA7EE-208F-AFA1-F0BF-F1C9C846C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85B65A-7BA5-546E-AFAF-9BF3D73038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5386CF-64BC-F887-D48D-A036C51DEA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D50F74-87C7-4418-AA84-24EBD611ED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B8D6A5-9F4B-B1E0-65A8-47FE618AA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3E0AD4-160F-6886-1374-2EC84B48E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F52687-A6ED-4276-DCD1-AD3B9940B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6895484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C3B5C-75CC-4934-DCC6-61385BA3B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1EEA6C-A90A-BC6F-C0F7-5455D1E5B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4ED040-66B7-1949-C68C-779F8225B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308CC9-C658-C082-D115-A19056819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0134769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A84E12-76EB-7DB7-2B45-BE779CB9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6AAB0E-ECFB-D801-86E2-5AC8591C5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8AA0D-7F05-1EA0-9607-0D428E98B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84197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6062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8209E-20A0-30CB-CA1E-F19FDEAC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D1CFE-7913-A348-115D-4B0A96CB9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83D3D6-92F4-4E57-156C-60784095D5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C45141-B82B-71DE-ABC9-26A5D1CB0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B7EA0D-72A2-99C3-727A-57E12A0B7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0CF72C-F6B1-B4CE-6130-D1A7D0C88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175887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D517F-7A92-67AD-1C24-86A3D04D1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C86A17-C6DD-0DEB-F4FE-EF959B7857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A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AE1210-D6FD-48FA-81B4-32D272F528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2758A2-9ABA-C1CC-A154-C3FF5F90A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3EEFFF-D8A7-04C7-E411-9A53232F6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B6D977-82A9-2514-3D21-65FB1768F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7839910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93196-6D75-F98F-A08B-744127EA8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F94C37-EE3E-1AE1-EBFF-A931E95E65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25C2B2-0F7D-C997-9C68-B07EF996E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87E87-7D06-927D-D799-B45C6C006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E068D9-7745-88C9-254B-86131088A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5288450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143E58-78B7-8B64-1B34-1C91903982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9218F-2487-C9CD-E390-A75906468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CBB09-663D-18F9-9824-B105D52A1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26F583-1F73-7D91-F5B2-83CA81C24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55850-8246-CE59-5226-DC8882A30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5005636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59829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A20815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28096" y="1965209"/>
            <a:ext cx="11135808" cy="989915"/>
          </a:xfrm>
        </p:spPr>
        <p:txBody>
          <a:bodyPr lIns="0" bIns="0">
            <a:noAutofit/>
          </a:bodyPr>
          <a:lstStyle>
            <a:lvl1pPr algn="l">
              <a:lnSpc>
                <a:spcPct val="90000"/>
              </a:lnSpc>
              <a:defRPr sz="8800"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Cover Slide Title</a:t>
            </a:r>
            <a:br>
              <a:rPr lang="en-US" dirty="0"/>
            </a:b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8096" y="3024545"/>
            <a:ext cx="8534400" cy="8828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3200">
                <a:solidFill>
                  <a:schemeClr val="tx2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Secondary Title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11" y="143935"/>
            <a:ext cx="2611304" cy="11456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6" r="67015" b="53747"/>
          <a:stretch/>
        </p:blipFill>
        <p:spPr>
          <a:xfrm>
            <a:off x="528096" y="5350045"/>
            <a:ext cx="782355" cy="1113479"/>
          </a:xfrm>
          <a:prstGeom prst="rect">
            <a:avLst/>
          </a:prstGeom>
        </p:spPr>
      </p:pic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DE078A6D-B45E-5B4D-90DD-A23ADB552A2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732594" y="5571415"/>
            <a:ext cx="7804149" cy="620956"/>
          </a:xfrm>
        </p:spPr>
        <p:txBody>
          <a:bodyPr>
            <a:noAutofit/>
          </a:bodyPr>
          <a:lstStyle>
            <a:lvl1pPr marL="0" indent="0">
              <a:buNone/>
              <a:tabLst/>
              <a:defRPr sz="2000" baseline="0">
                <a:solidFill>
                  <a:schemeClr val="accent6">
                    <a:lumMod val="25000"/>
                  </a:schemeClr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Presenter’s Name</a:t>
            </a:r>
          </a:p>
          <a:p>
            <a:pPr lvl="0"/>
            <a:r>
              <a:rPr lang="en-US" dirty="0"/>
              <a:t>Presenter’s Title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3FB9650A-0E47-794D-8561-DECCD3440C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899261" y="5613736"/>
            <a:ext cx="3874571" cy="620957"/>
          </a:xfrm>
        </p:spPr>
        <p:txBody>
          <a:bodyPr>
            <a:normAutofit/>
          </a:bodyPr>
          <a:lstStyle>
            <a:lvl1pPr marL="0" indent="0" algn="r">
              <a:buNone/>
              <a:defRPr sz="2000" baseline="0"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10.10.15</a:t>
            </a:r>
            <a:br>
              <a:rPr lang="en-US" dirty="0"/>
            </a:br>
            <a:r>
              <a:rPr lang="en-US" dirty="0"/>
              <a:t>Web address here</a:t>
            </a:r>
          </a:p>
        </p:txBody>
      </p:sp>
    </p:spTree>
    <p:extLst>
      <p:ext uri="{BB962C8B-B14F-4D97-AF65-F5344CB8AC3E}">
        <p14:creationId xmlns:p14="http://schemas.microsoft.com/office/powerpoint/2010/main" val="7832348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28096" y="2555144"/>
            <a:ext cx="11135808" cy="989915"/>
          </a:xfrm>
        </p:spPr>
        <p:txBody>
          <a:bodyPr lIns="0" bIns="0">
            <a:noAutofit/>
          </a:bodyPr>
          <a:lstStyle>
            <a:lvl1pPr algn="l">
              <a:lnSpc>
                <a:spcPct val="90000"/>
              </a:lnSpc>
              <a:defRPr sz="8800" b="1" baseline="0">
                <a:solidFill>
                  <a:srgbClr val="E8772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Section Divider Title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8096" y="3614480"/>
            <a:ext cx="8534400" cy="8828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3200" baseline="0">
                <a:solidFill>
                  <a:srgbClr val="E87722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Secondary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05" y="143935"/>
            <a:ext cx="2611304" cy="11456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6" r="67015" b="53747"/>
          <a:stretch/>
        </p:blipFill>
        <p:spPr>
          <a:xfrm>
            <a:off x="528096" y="5350045"/>
            <a:ext cx="782355" cy="111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6433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Copy Only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1236133" y="1803629"/>
            <a:ext cx="10346268" cy="4120363"/>
          </a:xfrm>
        </p:spPr>
        <p:txBody>
          <a:bodyPr>
            <a:normAutofit/>
          </a:bodyPr>
          <a:lstStyle>
            <a:lvl1pPr marL="457189" marR="0" indent="-457189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sz="2400" b="1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990575" marR="0" indent="-38099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2400" b="1">
                <a:solidFill>
                  <a:schemeClr val="tx1"/>
                </a:solidFill>
                <a:latin typeface="Arial"/>
                <a:cs typeface="Arial"/>
              </a:defRPr>
            </a:lvl2pPr>
            <a:lvl3pPr marL="1523962" marR="0" indent="-304792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─"/>
              <a:tabLst/>
              <a:defRPr sz="2400" b="1">
                <a:solidFill>
                  <a:schemeClr val="tx1"/>
                </a:solidFill>
                <a:latin typeface="Arial"/>
                <a:cs typeface="Arial"/>
              </a:defRPr>
            </a:lvl3pPr>
            <a:lvl4pPr marL="0">
              <a:defRPr sz="2000">
                <a:solidFill>
                  <a:srgbClr val="7F7F7F"/>
                </a:solidFill>
                <a:latin typeface="Arial"/>
                <a:cs typeface="Arial"/>
              </a:defRPr>
            </a:lvl4pPr>
            <a:lvl5pPr marL="609585">
              <a:defRPr sz="2000">
                <a:solidFill>
                  <a:srgbClr val="7F7F7F"/>
                </a:solidFill>
                <a:latin typeface="Arial"/>
                <a:cs typeface="Arial"/>
              </a:defRPr>
            </a:lvl5pPr>
          </a:lstStyle>
          <a:p>
            <a:pPr marL="457189" marR="0" lvl="0" indent="-457189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First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42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990575" marR="0" lvl="1" indent="-38099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Second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523962" marR="0" lvl="2" indent="-304792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Third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E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0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615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Image &amp; Copy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  <p:sp>
        <p:nvSpPr>
          <p:cNvPr id="6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6045201" y="1693489"/>
            <a:ext cx="4993217" cy="4046807"/>
          </a:xfrm>
        </p:spPr>
        <p:txBody>
          <a:bodyPr>
            <a:normAutofit/>
          </a:bodyPr>
          <a:lstStyle>
            <a:lvl1pPr marL="457189" marR="0" indent="-457189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kumimoji="0" lang="es-UY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</a:defRPr>
            </a:lvl1pPr>
            <a:lvl2pPr marL="990575" marR="0" indent="-38099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2400" b="1">
                <a:solidFill>
                  <a:schemeClr val="tx1"/>
                </a:solidFill>
              </a:defRPr>
            </a:lvl2pPr>
            <a:lvl3pPr marL="1523962" marR="0" indent="-304792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─"/>
              <a:tabLst/>
              <a:defRPr sz="2400" b="1">
                <a:solidFill>
                  <a:schemeClr val="tx1"/>
                </a:solidFill>
              </a:defRPr>
            </a:lvl3pPr>
          </a:lstStyle>
          <a:p>
            <a:pPr marL="457189" marR="0" lvl="0" indent="-457189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First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42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990575" marR="0" lvl="1" indent="-38099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Second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523962" marR="0" lvl="2" indent="-304792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Third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E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49903" y="1694362"/>
            <a:ext cx="4739117" cy="4046039"/>
          </a:xfrm>
          <a:solidFill>
            <a:schemeClr val="bg1">
              <a:lumMod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594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Double Column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  <p:sp>
        <p:nvSpPr>
          <p:cNvPr id="6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6045201" y="1693489"/>
            <a:ext cx="4993217" cy="4046807"/>
          </a:xfrm>
        </p:spPr>
        <p:txBody>
          <a:bodyPr>
            <a:normAutofit/>
          </a:bodyPr>
          <a:lstStyle>
            <a:lvl1pPr marL="457189" marR="0" indent="-457189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kumimoji="0" lang="es-UY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</a:defRPr>
            </a:lvl1pPr>
            <a:lvl2pPr marL="990575" marR="0" indent="-38099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2400" b="1">
                <a:solidFill>
                  <a:schemeClr val="tx1"/>
                </a:solidFill>
              </a:defRPr>
            </a:lvl2pPr>
            <a:lvl3pPr marL="1523962" marR="0" indent="-304792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─"/>
              <a:tabLst/>
              <a:defRPr sz="2400" b="1">
                <a:solidFill>
                  <a:schemeClr val="tx1"/>
                </a:solidFill>
              </a:defRPr>
            </a:lvl3pPr>
          </a:lstStyle>
          <a:p>
            <a:pPr marL="457189" marR="0" lvl="0" indent="-457189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First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42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990575" marR="0" lvl="1" indent="-38099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Second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523962" marR="0" lvl="2" indent="-304792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Third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E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Content Placeholder 6"/>
          <p:cNvSpPr>
            <a:spLocks noGrp="1"/>
          </p:cNvSpPr>
          <p:nvPr>
            <p:ph sz="quarter" idx="16" hasCustomPrompt="1"/>
          </p:nvPr>
        </p:nvSpPr>
        <p:spPr>
          <a:xfrm>
            <a:off x="895804" y="1726070"/>
            <a:ext cx="4993217" cy="4046807"/>
          </a:xfrm>
        </p:spPr>
        <p:txBody>
          <a:bodyPr>
            <a:normAutofit/>
          </a:bodyPr>
          <a:lstStyle>
            <a:lvl1pPr marL="457189" marR="0" indent="-457189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kumimoji="0" lang="es-UY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</a:defRPr>
            </a:lvl1pPr>
            <a:lvl2pPr marL="990575" marR="0" indent="-38099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sz="2400" b="1">
                <a:solidFill>
                  <a:schemeClr val="tx1"/>
                </a:solidFill>
              </a:defRPr>
            </a:lvl2pPr>
            <a:lvl3pPr marL="1523962" marR="0" indent="-304792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─"/>
              <a:tabLst/>
              <a:defRPr sz="2400" b="1">
                <a:solidFill>
                  <a:schemeClr val="tx1"/>
                </a:solidFill>
              </a:defRPr>
            </a:lvl3pPr>
          </a:lstStyle>
          <a:p>
            <a:pPr marL="457189" marR="0" lvl="0" indent="-457189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First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42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990575" marR="0" lvl="1" indent="-38099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Second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523962" marR="0" lvl="2" indent="-304792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Third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E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86496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&amp; Copy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Images &amp; Copy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  <p:sp>
        <p:nvSpPr>
          <p:cNvPr id="7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1184820" y="1720853"/>
            <a:ext cx="2903360" cy="2276724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4667505" y="1720853"/>
            <a:ext cx="2903360" cy="2276724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8170527" y="1720853"/>
            <a:ext cx="2903360" cy="2276724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1184820" y="4177341"/>
            <a:ext cx="2903360" cy="1790231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1"/>
          </p:nvPr>
        </p:nvSpPr>
        <p:spPr>
          <a:xfrm>
            <a:off x="4667505" y="4177341"/>
            <a:ext cx="2903360" cy="1790231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2"/>
          </p:nvPr>
        </p:nvSpPr>
        <p:spPr>
          <a:xfrm>
            <a:off x="8170527" y="4177341"/>
            <a:ext cx="2903360" cy="1790231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08460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9904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 &amp; Copy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Image &amp; Copy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  <p:sp>
        <p:nvSpPr>
          <p:cNvPr id="7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1184819" y="1720853"/>
            <a:ext cx="9974247" cy="2276724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1184819" y="4177341"/>
            <a:ext cx="9974247" cy="1790231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723952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&amp;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Charts &amp; Copy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  <p:sp>
        <p:nvSpPr>
          <p:cNvPr id="14" name="Chart Placeholder 6"/>
          <p:cNvSpPr>
            <a:spLocks noGrp="1"/>
          </p:cNvSpPr>
          <p:nvPr>
            <p:ph type="chart" sz="quarter" idx="24"/>
          </p:nvPr>
        </p:nvSpPr>
        <p:spPr>
          <a:xfrm>
            <a:off x="4554303" y="1737949"/>
            <a:ext cx="2904067" cy="216957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5" name="Chart Placeholder 6"/>
          <p:cNvSpPr>
            <a:spLocks noGrp="1"/>
          </p:cNvSpPr>
          <p:nvPr>
            <p:ph type="chart" sz="quarter" idx="25"/>
          </p:nvPr>
        </p:nvSpPr>
        <p:spPr>
          <a:xfrm>
            <a:off x="8050293" y="1737949"/>
            <a:ext cx="2904067" cy="216957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6" name="Chart Placeholder 6"/>
          <p:cNvSpPr>
            <a:spLocks noGrp="1"/>
          </p:cNvSpPr>
          <p:nvPr>
            <p:ph type="chart" sz="quarter" idx="23"/>
          </p:nvPr>
        </p:nvSpPr>
        <p:spPr>
          <a:xfrm>
            <a:off x="1061527" y="1737949"/>
            <a:ext cx="2904067" cy="216957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7" name="Content Placeholder 3"/>
          <p:cNvSpPr>
            <a:spLocks noGrp="1"/>
          </p:cNvSpPr>
          <p:nvPr>
            <p:ph sz="half" idx="2"/>
          </p:nvPr>
        </p:nvSpPr>
        <p:spPr>
          <a:xfrm>
            <a:off x="1235620" y="4070520"/>
            <a:ext cx="2903360" cy="1853473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 b="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21"/>
          </p:nvPr>
        </p:nvSpPr>
        <p:spPr>
          <a:xfrm>
            <a:off x="4718305" y="4070520"/>
            <a:ext cx="2903360" cy="1853473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 b="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half" idx="22"/>
          </p:nvPr>
        </p:nvSpPr>
        <p:spPr>
          <a:xfrm>
            <a:off x="8221327" y="4070520"/>
            <a:ext cx="2903360" cy="1853473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 b="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097659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&amp;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Charts &amp; Copy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  <p:sp>
        <p:nvSpPr>
          <p:cNvPr id="11" name="Chart Placeholder 6"/>
          <p:cNvSpPr>
            <a:spLocks noGrp="1"/>
          </p:cNvSpPr>
          <p:nvPr>
            <p:ph type="chart" sz="quarter" idx="27"/>
          </p:nvPr>
        </p:nvSpPr>
        <p:spPr>
          <a:xfrm>
            <a:off x="8689566" y="1737786"/>
            <a:ext cx="2520301" cy="2275415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Chart Placeholder 6"/>
          <p:cNvSpPr>
            <a:spLocks noGrp="1"/>
          </p:cNvSpPr>
          <p:nvPr>
            <p:ph type="chart" sz="quarter" idx="28"/>
          </p:nvPr>
        </p:nvSpPr>
        <p:spPr>
          <a:xfrm>
            <a:off x="6127822" y="1737786"/>
            <a:ext cx="2520301" cy="2275415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3" name="Chart Placeholder 6"/>
          <p:cNvSpPr>
            <a:spLocks noGrp="1"/>
          </p:cNvSpPr>
          <p:nvPr>
            <p:ph type="chart" sz="quarter" idx="29"/>
          </p:nvPr>
        </p:nvSpPr>
        <p:spPr>
          <a:xfrm>
            <a:off x="3566078" y="1737786"/>
            <a:ext cx="2520301" cy="2275415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0" name="Chart Placeholder 6"/>
          <p:cNvSpPr>
            <a:spLocks noGrp="1"/>
          </p:cNvSpPr>
          <p:nvPr>
            <p:ph type="chart" sz="quarter" idx="30"/>
          </p:nvPr>
        </p:nvSpPr>
        <p:spPr>
          <a:xfrm>
            <a:off x="1004334" y="1737786"/>
            <a:ext cx="2520301" cy="2275415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1" name="Content Placeholder 3"/>
          <p:cNvSpPr>
            <a:spLocks noGrp="1"/>
          </p:cNvSpPr>
          <p:nvPr>
            <p:ph sz="half" idx="2"/>
          </p:nvPr>
        </p:nvSpPr>
        <p:spPr>
          <a:xfrm>
            <a:off x="1184819" y="4177341"/>
            <a:ext cx="9974247" cy="1790231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541251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Table Only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  <p:sp>
        <p:nvSpPr>
          <p:cNvPr id="6" name="Table Placeholder 8"/>
          <p:cNvSpPr>
            <a:spLocks noGrp="1"/>
          </p:cNvSpPr>
          <p:nvPr>
            <p:ph type="tbl" sz="quarter" idx="24"/>
          </p:nvPr>
        </p:nvSpPr>
        <p:spPr>
          <a:xfrm>
            <a:off x="1184819" y="1711141"/>
            <a:ext cx="9974247" cy="4246719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9786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&amp;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Copy &amp; Chart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  <p:sp>
        <p:nvSpPr>
          <p:cNvPr id="5" name="Chart Placeholder 6"/>
          <p:cNvSpPr>
            <a:spLocks noGrp="1"/>
          </p:cNvSpPr>
          <p:nvPr>
            <p:ph type="chart" sz="quarter" idx="23"/>
          </p:nvPr>
        </p:nvSpPr>
        <p:spPr>
          <a:xfrm>
            <a:off x="1185334" y="1704082"/>
            <a:ext cx="4741332" cy="418604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704081"/>
            <a:ext cx="5486400" cy="4186044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 b="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145106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31955"/>
            <a:ext cx="10972800" cy="1143000"/>
          </a:xfrm>
        </p:spPr>
        <p:txBody>
          <a:bodyPr lIns="0" tIns="0" anchor="t">
            <a:normAutofit/>
          </a:bodyPr>
          <a:lstStyle>
            <a:lvl1pPr algn="l">
              <a:defRPr sz="48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 Copy Only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  <p:sp>
        <p:nvSpPr>
          <p:cNvPr id="5" name="Chart Placeholder 6"/>
          <p:cNvSpPr>
            <a:spLocks noGrp="1"/>
          </p:cNvSpPr>
          <p:nvPr>
            <p:ph type="chart" sz="quarter" idx="23"/>
          </p:nvPr>
        </p:nvSpPr>
        <p:spPr>
          <a:xfrm>
            <a:off x="6841069" y="1704082"/>
            <a:ext cx="4741332" cy="418604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1185333" y="1704082"/>
            <a:ext cx="5486400" cy="4186044"/>
          </a:xfr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-182875">
              <a:lnSpc>
                <a:spcPct val="120000"/>
              </a:lnSpc>
              <a:buClr>
                <a:srgbClr val="8D8E8D"/>
              </a:buClr>
              <a:buFont typeface="Lucida Grande"/>
              <a:buChar char="-"/>
              <a:defRPr sz="2000" b="0">
                <a:solidFill>
                  <a:schemeClr val="tx1"/>
                </a:solidFill>
                <a:latin typeface="Arial"/>
                <a:cs typeface="Arial"/>
              </a:defRPr>
            </a:lvl2pPr>
            <a:lvl3pPr marL="1219170" indent="0">
              <a:buFontTx/>
              <a:buNone/>
              <a:defRPr sz="2000">
                <a:latin typeface="Arial"/>
                <a:cs typeface="Arial"/>
              </a:defRPr>
            </a:lvl3pPr>
            <a:lvl4pPr marL="1828754" indent="0">
              <a:buFontTx/>
              <a:buNone/>
              <a:defRPr sz="2000">
                <a:latin typeface="Arial"/>
                <a:cs typeface="Arial"/>
              </a:defRPr>
            </a:lvl4pPr>
            <a:lvl5pPr marL="2438339" indent="0">
              <a:buFontTx/>
              <a:buNone/>
              <a:defRPr sz="2000">
                <a:latin typeface="Arial"/>
                <a:cs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247555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840" y="0"/>
            <a:ext cx="6546851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812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0A029-B56A-ADD7-7687-543CE5185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CDAD25-1F4B-D39C-F5DF-9F781C5CA1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B7FEAC-CB74-02BC-F529-7F611D6BD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4C637-0CC6-0078-400B-019FBD8D2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B133B-4EC1-4FC8-DB03-4BE7DF9D5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31351825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EC1DB-62ED-62B8-F594-038575961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9FED6-919E-1C6F-E646-A6592B793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6998B0-68AB-EF12-01EE-042437D54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F501DB-B3F5-8665-7D3E-41324E68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17D40-8540-4328-A26C-165C971B5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34922929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81792-3172-8052-BCE0-EFD748A6D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BE14D-E084-5926-1A3B-68AD9C382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E993F3-0118-0C9A-6A33-DCBDA0D73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B5A80-C6E4-B58C-275B-E9F4F1684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2C773-DF54-8CC8-FA06-05BFCBE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99114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5378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E0B13-71CF-25C3-D357-8D3CCB44E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2522D8-59E0-26A3-4561-1CBD45474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2A7D9-7990-69D7-51DC-473AA91805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46D699-752D-3A8A-0498-93CC74534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C10CE-AB87-9D8E-FA8A-E30DE2C7B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8ACE29-5A19-317E-80F8-EBD750027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13093246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1A111-D4B1-3166-81ED-3C1547B3C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AFA7EE-208F-AFA1-F0BF-F1C9C846C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85B65A-7BA5-546E-AFAF-9BF3D73038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5386CF-64BC-F887-D48D-A036C51DEA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D50F74-87C7-4418-AA84-24EBD611ED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B8D6A5-9F4B-B1E0-65A8-47FE618AA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3E0AD4-160F-6886-1374-2EC84B48E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F52687-A6ED-4276-DCD1-AD3B9940B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6674249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C3B5C-75CC-4934-DCC6-61385BA3B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1EEA6C-A90A-BC6F-C0F7-5455D1E5B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4ED040-66B7-1949-C68C-779F8225B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308CC9-C658-C082-D115-A19056819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4861619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A84E12-76EB-7DB7-2B45-BE779CB9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6AAB0E-ECFB-D801-86E2-5AC8591C5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8AA0D-7F05-1EA0-9607-0D428E98B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8690120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8209E-20A0-30CB-CA1E-F19FDEAC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D1CFE-7913-A348-115D-4B0A96CB9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83D3D6-92F4-4E57-156C-60784095D5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C45141-B82B-71DE-ABC9-26A5D1CB0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B7EA0D-72A2-99C3-727A-57E12A0B7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0CF72C-F6B1-B4CE-6130-D1A7D0C88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9774396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D517F-7A92-67AD-1C24-86A3D04D1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C86A17-C6DD-0DEB-F4FE-EF959B7857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A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AE1210-D6FD-48FA-81B4-32D272F528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2758A2-9ABA-C1CC-A154-C3FF5F90A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3EEFFF-D8A7-04C7-E411-9A53232F6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B6D977-82A9-2514-3D21-65FB1768F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3999450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93196-6D75-F98F-A08B-744127EA8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F94C37-EE3E-1AE1-EBFF-A931E95E65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25C2B2-0F7D-C997-9C68-B07EF996E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87E87-7D06-927D-D799-B45C6C006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E068D9-7745-88C9-254B-86131088A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29656380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143E58-78B7-8B64-1B34-1C91903982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A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9218F-2487-C9CD-E390-A75906468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CBB09-663D-18F9-9824-B105D52A1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6DBC1-037C-E14D-BA5E-B28C12C7DC56}" type="datetimeFigureOut">
              <a:rPr lang="en-AT" smtClean="0"/>
              <a:t>3/17/26</a:t>
            </a:fld>
            <a:endParaRPr lang="en-A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26F583-1F73-7D91-F5B2-83CA81C24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55850-8246-CE59-5226-DC8882A30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9E237-5E06-1F4F-83BF-A187F6215851}" type="slidenum">
              <a:rPr lang="en-AT" smtClean="0"/>
              <a:t>‹#›</a:t>
            </a:fld>
            <a:endParaRPr lang="en-AT"/>
          </a:p>
        </p:txBody>
      </p:sp>
    </p:spTree>
    <p:extLst>
      <p:ext uri="{BB962C8B-B14F-4D97-AF65-F5344CB8AC3E}">
        <p14:creationId xmlns:p14="http://schemas.microsoft.com/office/powerpoint/2010/main" val="8144483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0D49B1A-44B5-486D-A48E-FF472DB3A1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47" y="347508"/>
            <a:ext cx="2057643" cy="7608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39535B-7624-A04C-CF52-731FA698C249}"/>
              </a:ext>
            </a:extLst>
          </p:cNvPr>
          <p:cNvSpPr txBox="1"/>
          <p:nvPr userDrawn="1"/>
        </p:nvSpPr>
        <p:spPr>
          <a:xfrm>
            <a:off x="150091" y="6209107"/>
            <a:ext cx="6719455" cy="502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33" dirty="0"/>
              <a:t>This activity is provided by PRIME Education. There is no fee to participate. </a:t>
            </a:r>
          </a:p>
          <a:p>
            <a:r>
              <a:rPr lang="en-US" sz="1333" dirty="0"/>
              <a:t>This activity is supported by an educational grant from Novartis Pharmaceuticals Corporation.</a:t>
            </a:r>
          </a:p>
        </p:txBody>
      </p:sp>
    </p:spTree>
    <p:extLst>
      <p:ext uri="{BB962C8B-B14F-4D97-AF65-F5344CB8AC3E}">
        <p14:creationId xmlns:p14="http://schemas.microsoft.com/office/powerpoint/2010/main" val="35893969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390" y="1328771"/>
            <a:ext cx="4457065" cy="1362604"/>
          </a:xfrm>
        </p:spPr>
        <p:txBody>
          <a:bodyPr anchor="t">
            <a:normAutofit/>
          </a:bodyPr>
          <a:lstStyle>
            <a:lvl1pPr algn="ctr">
              <a:defRPr sz="3333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5390" y="4039627"/>
            <a:ext cx="4457065" cy="828539"/>
          </a:xfrm>
        </p:spPr>
        <p:txBody>
          <a:bodyPr anchor="b">
            <a:normAutofit/>
          </a:bodyPr>
          <a:lstStyle>
            <a:lvl1pPr marL="0" indent="0" algn="ctr">
              <a:buNone/>
              <a:defRPr sz="2333">
                <a:solidFill>
                  <a:srgbClr val="002060"/>
                </a:solidFill>
              </a:defRPr>
            </a:lvl1pPr>
            <a:lvl2pPr marL="3809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1981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3pPr>
            <a:lvl4pPr marL="1142971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52396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904952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285943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666933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304792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168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2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5540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998" y="1303847"/>
            <a:ext cx="11404005" cy="4317140"/>
          </a:xfrm>
        </p:spPr>
        <p:txBody>
          <a:bodyPr/>
          <a:lstStyle>
            <a:lvl1pPr>
              <a:buClr>
                <a:schemeClr val="tx1"/>
              </a:buClr>
              <a:defRPr/>
            </a:lvl1pPr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410208" y="6550225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19682641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1948" y="1313750"/>
            <a:ext cx="5562600" cy="4376511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8145" y="1313750"/>
            <a:ext cx="5562600" cy="4376511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8" y="6174950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11410208" y="6550225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19098386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844" y="1316875"/>
            <a:ext cx="5562600" cy="640292"/>
          </a:xfrm>
        </p:spPr>
        <p:txBody>
          <a:bodyPr anchor="b">
            <a:normAutofit/>
          </a:bodyPr>
          <a:lstStyle>
            <a:lvl1pPr marL="0" indent="0">
              <a:buNone/>
              <a:defRPr sz="2333" b="1"/>
            </a:lvl1pPr>
            <a:lvl2pPr marL="380990" indent="0">
              <a:buNone/>
              <a:defRPr sz="1667" b="1"/>
            </a:lvl2pPr>
            <a:lvl3pPr marL="761981" indent="0">
              <a:buNone/>
              <a:defRPr sz="1500" b="1"/>
            </a:lvl3pPr>
            <a:lvl4pPr marL="1142971" indent="0">
              <a:buNone/>
              <a:defRPr sz="1333" b="1"/>
            </a:lvl4pPr>
            <a:lvl5pPr marL="1523962" indent="0">
              <a:buNone/>
              <a:defRPr sz="1333" b="1"/>
            </a:lvl5pPr>
            <a:lvl6pPr marL="1904952" indent="0">
              <a:buNone/>
              <a:defRPr sz="1333" b="1"/>
            </a:lvl6pPr>
            <a:lvl7pPr marL="2285943" indent="0">
              <a:buNone/>
              <a:defRPr sz="1333" b="1"/>
            </a:lvl7pPr>
            <a:lvl8pPr marL="2666933" indent="0">
              <a:buNone/>
              <a:defRPr sz="1333" b="1"/>
            </a:lvl8pPr>
            <a:lvl9pPr marL="3047924" indent="0">
              <a:buNone/>
              <a:defRPr sz="13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844" y="1957168"/>
            <a:ext cx="5562600" cy="3951552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3271" y="1316875"/>
            <a:ext cx="5562600" cy="640292"/>
          </a:xfrm>
        </p:spPr>
        <p:txBody>
          <a:bodyPr anchor="b">
            <a:normAutofit/>
          </a:bodyPr>
          <a:lstStyle>
            <a:lvl1pPr marL="0" indent="0">
              <a:buNone/>
              <a:defRPr sz="2333" b="1"/>
            </a:lvl1pPr>
            <a:lvl2pPr marL="380990" indent="0">
              <a:buNone/>
              <a:defRPr sz="1667" b="1"/>
            </a:lvl2pPr>
            <a:lvl3pPr marL="761981" indent="0">
              <a:buNone/>
              <a:defRPr sz="1500" b="1"/>
            </a:lvl3pPr>
            <a:lvl4pPr marL="1142971" indent="0">
              <a:buNone/>
              <a:defRPr sz="1333" b="1"/>
            </a:lvl4pPr>
            <a:lvl5pPr marL="1523962" indent="0">
              <a:buNone/>
              <a:defRPr sz="1333" b="1"/>
            </a:lvl5pPr>
            <a:lvl6pPr marL="1904952" indent="0">
              <a:buNone/>
              <a:defRPr sz="1333" b="1"/>
            </a:lvl6pPr>
            <a:lvl7pPr marL="2285943" indent="0">
              <a:buNone/>
              <a:defRPr sz="1333" b="1"/>
            </a:lvl7pPr>
            <a:lvl8pPr marL="2666933" indent="0">
              <a:buNone/>
              <a:defRPr sz="1333" b="1"/>
            </a:lvl8pPr>
            <a:lvl9pPr marL="3047924" indent="0">
              <a:buNone/>
              <a:defRPr sz="13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3271" y="1957168"/>
            <a:ext cx="5562600" cy="3951552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8" y="6174950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410208" y="6550225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21718904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8" y="6174950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410208" y="6550225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8898651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l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3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9878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3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5756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7"/>
            <a:ext cx="51816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7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3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6615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3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9266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3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0893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43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6664" y="1399033"/>
            <a:ext cx="6582443" cy="2029967"/>
          </a:xfrm>
          <a:noFill/>
        </p:spPr>
        <p:txBody>
          <a:bodyPr anchor="b">
            <a:noAutofit/>
          </a:bodyPr>
          <a:lstStyle>
            <a:lvl1pPr algn="l">
              <a:defRPr sz="3299" cap="all" spc="5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Lorem IPSUM DOLOR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6664" y="4041659"/>
            <a:ext cx="6582443" cy="1216143"/>
          </a:xfrm>
          <a:noFill/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  <a:latin typeface="+mn-lt"/>
              </a:defRPr>
            </a:lvl1pPr>
            <a:lvl2pPr marL="0" indent="0" algn="l">
              <a:buNone/>
              <a:defRPr sz="2000">
                <a:solidFill>
                  <a:schemeClr val="tx1"/>
                </a:solidFill>
              </a:defRPr>
            </a:lvl2pPr>
            <a:lvl3pPr marL="0" indent="0" algn="l">
              <a:buNone/>
              <a:defRPr sz="2000"/>
            </a:lvl3pPr>
            <a:lvl4pPr marL="1371292" indent="0" algn="ctr">
              <a:buNone/>
              <a:defRPr sz="1600"/>
            </a:lvl4pPr>
            <a:lvl5pPr marL="1828389" indent="0" algn="ctr">
              <a:buNone/>
              <a:defRPr sz="1600"/>
            </a:lvl5pPr>
            <a:lvl6pPr marL="2285486" indent="0" algn="ctr">
              <a:buNone/>
              <a:defRPr sz="1600"/>
            </a:lvl6pPr>
            <a:lvl7pPr marL="2742582" indent="0" algn="ctr">
              <a:buNone/>
              <a:defRPr sz="1600"/>
            </a:lvl7pPr>
            <a:lvl8pPr marL="3199680" indent="0" algn="ctr">
              <a:buNone/>
              <a:defRPr sz="1600"/>
            </a:lvl8pPr>
            <a:lvl9pPr marL="3656777" indent="0" algn="ctr">
              <a:buNone/>
              <a:defRPr sz="1600"/>
            </a:lvl9pPr>
          </a:lstStyle>
          <a:p>
            <a:pPr lvl="0"/>
            <a:r>
              <a:rPr lang="en-US" dirty="0"/>
              <a:t>Subhead Here</a:t>
            </a:r>
          </a:p>
          <a:p>
            <a:pPr lvl="1"/>
            <a:r>
              <a:rPr lang="en-US" dirty="0"/>
              <a:t>Month XX, XXXX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78CF560-9D47-A44A-BED0-C8EAC1E7E95C}"/>
              </a:ext>
            </a:extLst>
          </p:cNvPr>
          <p:cNvCxnSpPr>
            <a:cxnSpLocks/>
          </p:cNvCxnSpPr>
          <p:nvPr userDrawn="1"/>
        </p:nvCxnSpPr>
        <p:spPr>
          <a:xfrm>
            <a:off x="460138" y="3776313"/>
            <a:ext cx="5199263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D0282CB-6E8B-9744-89B3-FC628C8EFE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552341" y="0"/>
            <a:ext cx="4639659" cy="6858000"/>
          </a:xfrm>
          <a:noFill/>
        </p:spPr>
        <p:txBody>
          <a:bodyPr lIns="0" tIns="0" rIns="0" bIns="0" anchor="ctr" anchorCtr="0"/>
          <a:lstStyle>
            <a:lvl1pPr algn="ctr">
              <a:defRPr/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247948808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279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9723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3413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7914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440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5531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1349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582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7211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6F81-9D5B-43B1-B474-9D2E7A6EA253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2EEF7-A1CC-4CD1-8632-5CA0E7DE1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30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190E385-01BD-E64F-8B29-EC5987CBEAF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Michael J. Morris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32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3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_Photo 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EMPLATE_PPT COVER 01_3-4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2949679" y="5830723"/>
            <a:ext cx="5191024" cy="620956"/>
          </a:xfrm>
        </p:spPr>
        <p:txBody>
          <a:bodyPr anchor="b">
            <a:noAutofit/>
          </a:bodyPr>
          <a:lstStyle>
            <a:lvl1pPr>
              <a:defRPr sz="15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Presenter’s Name</a:t>
            </a:r>
            <a:br>
              <a:rPr lang="en-US" dirty="0"/>
            </a:br>
            <a:r>
              <a:rPr lang="en-US" dirty="0"/>
              <a:t>Presenter’s Title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8559802" y="5830723"/>
            <a:ext cx="2907255" cy="620957"/>
          </a:xfrm>
        </p:spPr>
        <p:txBody>
          <a:bodyPr anchor="b">
            <a:normAutofit/>
          </a:bodyPr>
          <a:lstStyle>
            <a:lvl1pPr algn="r">
              <a:defRPr sz="15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10.10.15</a:t>
            </a:r>
            <a:br>
              <a:rPr lang="en-US" dirty="0"/>
            </a:br>
            <a:r>
              <a:rPr lang="en-US" dirty="0"/>
              <a:t>Web Address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99" y="169465"/>
            <a:ext cx="3450868" cy="113385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49" y="5761869"/>
            <a:ext cx="1097280" cy="82296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13976" y="2863629"/>
            <a:ext cx="11135808" cy="989915"/>
          </a:xfrm>
        </p:spPr>
        <p:txBody>
          <a:bodyPr lIns="0" bIns="0">
            <a:noAutofit/>
          </a:bodyPr>
          <a:lstStyle>
            <a:lvl1pPr algn="l">
              <a:lnSpc>
                <a:spcPct val="90000"/>
              </a:lnSpc>
              <a:defRPr sz="6600" b="1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Cover Slide Title</a:t>
            </a:r>
            <a:br>
              <a:rPr lang="en-US" dirty="0"/>
            </a:b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3652" y="3922965"/>
            <a:ext cx="8534400" cy="8828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/>
                <a:cs typeface="Arial"/>
              </a:defRPr>
            </a:lvl1pPr>
            <a:lvl2pPr marL="457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Secondary Title</a:t>
            </a:r>
          </a:p>
        </p:txBody>
      </p:sp>
    </p:spTree>
    <p:extLst>
      <p:ext uri="{BB962C8B-B14F-4D97-AF65-F5344CB8AC3E}">
        <p14:creationId xmlns:p14="http://schemas.microsoft.com/office/powerpoint/2010/main" val="331256952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9" y="6174951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56304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9" y="6174951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1963077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/>
          <p:cNvSpPr>
            <a:spLocks noGrp="1"/>
          </p:cNvSpPr>
          <p:nvPr>
            <p:ph type="tbl" sz="quarter" idx="24"/>
          </p:nvPr>
        </p:nvSpPr>
        <p:spPr>
          <a:xfrm>
            <a:off x="609600" y="1675181"/>
            <a:ext cx="10972800" cy="444646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lIns="0" tIns="0" rIns="0" bIns="0" anchor="t">
            <a:normAutofit/>
          </a:bodyPr>
          <a:lstStyle>
            <a:lvl1pPr algn="l">
              <a:defRPr sz="36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</a:t>
            </a:r>
            <a:br>
              <a:rPr lang="en-US" dirty="0"/>
            </a:br>
            <a:r>
              <a:rPr lang="en-US" dirty="0"/>
              <a:t>Table</a:t>
            </a:r>
          </a:p>
        </p:txBody>
      </p:sp>
    </p:spTree>
    <p:extLst>
      <p:ext uri="{BB962C8B-B14F-4D97-AF65-F5344CB8AC3E}">
        <p14:creationId xmlns:p14="http://schemas.microsoft.com/office/powerpoint/2010/main" val="393509120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77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28096" y="1598133"/>
            <a:ext cx="11135808" cy="989915"/>
          </a:xfrm>
        </p:spPr>
        <p:txBody>
          <a:bodyPr lIns="0" bIns="0">
            <a:noAutofit/>
          </a:bodyPr>
          <a:lstStyle>
            <a:lvl1pPr algn="l">
              <a:lnSpc>
                <a:spcPct val="90000"/>
              </a:lnSpc>
              <a:defRPr sz="6600" b="1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Section Divider Title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8096" y="2657476"/>
            <a:ext cx="8534400" cy="8828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/>
                <a:cs typeface="Arial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Secondary Title</a:t>
            </a:r>
          </a:p>
        </p:txBody>
      </p:sp>
      <p:pic>
        <p:nvPicPr>
          <p:cNvPr id="12" name="Picture 11" descr="LOCKUP_WCM_NYP_WHIT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6"/>
          <a:stretch/>
        </p:blipFill>
        <p:spPr>
          <a:xfrm>
            <a:off x="0" y="6400800"/>
            <a:ext cx="4116669" cy="457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080" y="6491449"/>
            <a:ext cx="3433267" cy="30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2209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9" y="6174951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410209" y="6550225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58925585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9" y="6174951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410209" y="6550225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417150684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3999" y="6174951"/>
            <a:ext cx="11201655" cy="435429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en-US" dirty="0"/>
              <a:t>References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1410209" y="6550225"/>
            <a:ext cx="78179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32DEC785-F459-40EE-916E-4E467132826C}" type="slidenum">
              <a:rPr lang="en-US" sz="1500" smtClean="0"/>
              <a:pPr algn="r"/>
              <a:t>‹#›</a:t>
            </a:fld>
            <a:endParaRPr lang="en-US" sz="1667" dirty="0"/>
          </a:p>
        </p:txBody>
      </p:sp>
    </p:spTree>
    <p:extLst>
      <p:ext uri="{BB962C8B-B14F-4D97-AF65-F5344CB8AC3E}">
        <p14:creationId xmlns:p14="http://schemas.microsoft.com/office/powerpoint/2010/main" val="18216543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60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2pPr>
            <a:lvl3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  <a:lvl4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4pPr>
            <a:lvl5pPr>
              <a:spcBef>
                <a:spcPts val="0"/>
              </a:spcBef>
              <a:spcAft>
                <a:spcPts val="800"/>
              </a:spcAft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DDB2A4-D569-7BF0-15FD-18879CCC79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516933"/>
            <a:ext cx="11006667" cy="218016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23254414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_Photo 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EMPLATE_PPT COVER 01_3-4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2949679" y="5830723"/>
            <a:ext cx="5191024" cy="620956"/>
          </a:xfrm>
        </p:spPr>
        <p:txBody>
          <a:bodyPr anchor="b">
            <a:noAutofit/>
          </a:bodyPr>
          <a:lstStyle>
            <a:lvl1pPr>
              <a:defRPr sz="15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Presenter’s Name</a:t>
            </a:r>
            <a:br>
              <a:rPr lang="en-US" dirty="0"/>
            </a:br>
            <a:r>
              <a:rPr lang="en-US" dirty="0"/>
              <a:t>Presenter’s Title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8559802" y="5830723"/>
            <a:ext cx="2907255" cy="620957"/>
          </a:xfrm>
        </p:spPr>
        <p:txBody>
          <a:bodyPr anchor="b">
            <a:normAutofit/>
          </a:bodyPr>
          <a:lstStyle>
            <a:lvl1pPr algn="r">
              <a:defRPr sz="15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10.10.15</a:t>
            </a:r>
            <a:br>
              <a:rPr lang="en-US" dirty="0"/>
            </a:br>
            <a:r>
              <a:rPr lang="en-US" dirty="0"/>
              <a:t>Web Address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99" y="169465"/>
            <a:ext cx="3450868" cy="113385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49" y="5761869"/>
            <a:ext cx="1097280" cy="82296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313976" y="2863629"/>
            <a:ext cx="11135808" cy="989915"/>
          </a:xfrm>
        </p:spPr>
        <p:txBody>
          <a:bodyPr lIns="0" bIns="0">
            <a:noAutofit/>
          </a:bodyPr>
          <a:lstStyle>
            <a:lvl1pPr algn="l">
              <a:lnSpc>
                <a:spcPct val="90000"/>
              </a:lnSpc>
              <a:defRPr sz="6600" b="1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Cover Slide Title</a:t>
            </a:r>
            <a:br>
              <a:rPr lang="en-US" dirty="0"/>
            </a:b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3652" y="3922965"/>
            <a:ext cx="8534400" cy="8828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/>
                <a:cs typeface="Arial"/>
              </a:defRPr>
            </a:lvl1pPr>
            <a:lvl2pPr marL="4571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Secondary Title</a:t>
            </a:r>
          </a:p>
        </p:txBody>
      </p:sp>
    </p:spTree>
    <p:extLst>
      <p:ext uri="{BB962C8B-B14F-4D97-AF65-F5344CB8AC3E}">
        <p14:creationId xmlns:p14="http://schemas.microsoft.com/office/powerpoint/2010/main" val="2611131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6664" y="1700784"/>
            <a:ext cx="10515600" cy="1728213"/>
          </a:xfrm>
        </p:spPr>
        <p:txBody>
          <a:bodyPr anchor="ctr" anchorCtr="0">
            <a:normAutofit/>
          </a:bodyPr>
          <a:lstStyle>
            <a:lvl1pPr>
              <a:defRPr sz="4399" cap="all" spc="51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Break Title</a:t>
            </a:r>
          </a:p>
        </p:txBody>
      </p:sp>
    </p:spTree>
    <p:extLst>
      <p:ext uri="{BB962C8B-B14F-4D97-AF65-F5344CB8AC3E}">
        <p14:creationId xmlns:p14="http://schemas.microsoft.com/office/powerpoint/2010/main" val="15460755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8"/>
          <p:cNvSpPr>
            <a:spLocks noGrp="1"/>
          </p:cNvSpPr>
          <p:nvPr>
            <p:ph type="tbl" sz="quarter" idx="24"/>
          </p:nvPr>
        </p:nvSpPr>
        <p:spPr>
          <a:xfrm>
            <a:off x="609600" y="1675181"/>
            <a:ext cx="10972800" cy="444646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lIns="0" tIns="0" rIns="0" bIns="0" anchor="t">
            <a:normAutofit/>
          </a:bodyPr>
          <a:lstStyle>
            <a:lvl1pPr algn="l">
              <a:defRPr sz="3600">
                <a:solidFill>
                  <a:srgbClr val="A2081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Insert Title Here</a:t>
            </a:r>
            <a:br>
              <a:rPr lang="en-US" dirty="0"/>
            </a:br>
            <a:r>
              <a:rPr lang="en-US" dirty="0"/>
              <a:t>Table</a:t>
            </a:r>
          </a:p>
        </p:txBody>
      </p:sp>
    </p:spTree>
    <p:extLst>
      <p:ext uri="{BB962C8B-B14F-4D97-AF65-F5344CB8AC3E}">
        <p14:creationId xmlns:p14="http://schemas.microsoft.com/office/powerpoint/2010/main" val="29333848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877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28096" y="1598133"/>
            <a:ext cx="11135808" cy="989915"/>
          </a:xfrm>
        </p:spPr>
        <p:txBody>
          <a:bodyPr lIns="0" bIns="0">
            <a:noAutofit/>
          </a:bodyPr>
          <a:lstStyle>
            <a:lvl1pPr algn="l">
              <a:lnSpc>
                <a:spcPct val="90000"/>
              </a:lnSpc>
              <a:defRPr sz="6600" b="1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Section Divider Title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8096" y="2657476"/>
            <a:ext cx="8534400" cy="882865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Arial"/>
                <a:cs typeface="Arial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Secondary Title</a:t>
            </a:r>
          </a:p>
        </p:txBody>
      </p:sp>
      <p:pic>
        <p:nvPicPr>
          <p:cNvPr id="12" name="Picture 11" descr="LOCKUP_WCM_NYP_WHIT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6"/>
          <a:stretch/>
        </p:blipFill>
        <p:spPr>
          <a:xfrm>
            <a:off x="0" y="6400800"/>
            <a:ext cx="4116669" cy="457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080" y="6491449"/>
            <a:ext cx="3433267" cy="30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8860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847" y="2069902"/>
            <a:ext cx="11425767" cy="16208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9496" y="4005064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0280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0523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24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627" y="4507115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627" y="285293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249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292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75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938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812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527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98265-B5DE-D240-8D91-37682A64E9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Michael J. Morris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6" y="215901"/>
            <a:ext cx="10124323" cy="1208279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5" y="1603376"/>
            <a:ext cx="10124323" cy="43021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8341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125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142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655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11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2802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7613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6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3445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78606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3/17/26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855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50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1.xml"/><Relationship Id="rId21" Type="http://schemas.openxmlformats.org/officeDocument/2006/relationships/slideLayout" Target="../slideLayouts/slideLayout79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0.xml"/><Relationship Id="rId16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24" Type="http://schemas.openxmlformats.org/officeDocument/2006/relationships/theme" Target="../theme/theme8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23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68.xml"/><Relationship Id="rId19" Type="http://schemas.openxmlformats.org/officeDocument/2006/relationships/slideLayout" Target="../slideLayouts/slideLayout77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Relationship Id="rId22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18" Type="http://schemas.openxmlformats.org/officeDocument/2006/relationships/slideLayout" Target="../slideLayouts/slideLayout99.xml"/><Relationship Id="rId26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84.xml"/><Relationship Id="rId21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5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0" Type="http://schemas.openxmlformats.org/officeDocument/2006/relationships/slideLayout" Target="../slideLayouts/slideLayout101.xml"/><Relationship Id="rId29" Type="http://schemas.openxmlformats.org/officeDocument/2006/relationships/theme" Target="../theme/theme9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24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23" Type="http://schemas.openxmlformats.org/officeDocument/2006/relationships/slideLayout" Target="../slideLayouts/slideLayout104.xml"/><Relationship Id="rId28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91.xml"/><Relationship Id="rId19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103.xml"/><Relationship Id="rId27" Type="http://schemas.openxmlformats.org/officeDocument/2006/relationships/slideLayout" Target="../slideLayouts/slideLayout108.xml"/><Relationship Id="rId30" Type="http://schemas.openxmlformats.org/officeDocument/2006/relationships/image" Target="../media/image1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77" y="6515100"/>
            <a:ext cx="184731" cy="300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1" dirty="0"/>
          </a:p>
        </p:txBody>
      </p:sp>
    </p:spTree>
    <p:extLst>
      <p:ext uri="{BB962C8B-B14F-4D97-AF65-F5344CB8AC3E}">
        <p14:creationId xmlns:p14="http://schemas.microsoft.com/office/powerpoint/2010/main" val="2500925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113468"/>
          </a:solidFill>
          <a:latin typeface="Calibri"/>
          <a:ea typeface="+mj-ea"/>
          <a:cs typeface="Calibri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Calibri"/>
          <a:ea typeface="+mn-ea"/>
          <a:cs typeface="Calibri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Calibri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Calibri"/>
          <a:ea typeface="+mn-ea"/>
          <a:cs typeface="Calibri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5556" y="215901"/>
            <a:ext cx="10124323" cy="1208279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5556" y="1603566"/>
            <a:ext cx="10124323" cy="3501836"/>
          </a:xfrm>
          <a:prstGeom prst="rect">
            <a:avLst/>
          </a:prstGeom>
          <a:noFill/>
        </p:spPr>
        <p:txBody>
          <a:bodyPr vert="horz" lIns="91440" tIns="45720" rIns="91440" bIns="45720" numCol="1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30538" y="6350525"/>
            <a:ext cx="3245697" cy="26129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 b="1" i="0"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Michael J. Morris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96419" y="122030"/>
            <a:ext cx="2743200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 i="0" baseline="0">
                <a:solidFill>
                  <a:schemeClr val="tx2"/>
                </a:solidFill>
              </a:defRPr>
            </a:lvl1pPr>
          </a:lstStyle>
          <a:p>
            <a:fld id="{48F63A3B-78C7-47BE-AE5E-E10140E04643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3B862E-C070-C64F-87F7-901CFF621B33}"/>
              </a:ext>
            </a:extLst>
          </p:cNvPr>
          <p:cNvSpPr txBox="1"/>
          <p:nvPr userDrawn="1"/>
        </p:nvSpPr>
        <p:spPr>
          <a:xfrm>
            <a:off x="10429879" y="6515104"/>
            <a:ext cx="184731" cy="507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699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166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</p:sldLayoutIdLst>
  <p:hf hdr="0" dt="0"/>
  <p:txStyles>
    <p:titleStyle>
      <a:lvl1pPr algn="l" defTabSz="914194" rtl="0" eaLnBrk="1" latinLnBrk="0" hangingPunct="1">
        <a:lnSpc>
          <a:spcPct val="90000"/>
        </a:lnSpc>
        <a:spcBef>
          <a:spcPct val="0"/>
        </a:spcBef>
        <a:buNone/>
        <a:defRPr sz="3249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194" rtl="0" eaLnBrk="1" latinLnBrk="0" hangingPunct="1">
        <a:lnSpc>
          <a:spcPct val="90000"/>
        </a:lnSpc>
        <a:spcBef>
          <a:spcPts val="1000"/>
        </a:spcBef>
        <a:spcAft>
          <a:spcPts val="300"/>
        </a:spcAft>
        <a:buFont typeface="Arial" panose="020B0604020202020204" pitchFamily="34" charset="0"/>
        <a:buNone/>
        <a:defRPr sz="2699" b="1" i="0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1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46" indent="-228549" algn="l" defTabSz="9141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742" indent="-228549" algn="l" defTabSz="9141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840" indent="-228549" algn="l" defTabSz="9141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34" indent="-228549" algn="l" defTabSz="9141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32" indent="-228549" algn="l" defTabSz="9141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9" indent="-228549" algn="l" defTabSz="9141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26" indent="-228549" algn="l" defTabSz="91419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8" algn="l" defTabSz="9141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4" algn="l" defTabSz="9141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92" algn="l" defTabSz="9141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9" algn="l" defTabSz="9141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6" algn="l" defTabSz="9141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82" algn="l" defTabSz="9141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80" algn="l" defTabSz="9141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77" algn="l" defTabSz="91419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3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B2E82DF-0AF4-D84A-B468-FE1494E8417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" y="5364267"/>
            <a:ext cx="12203727" cy="149373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E3ADD1-0DE1-6E71-B70B-4A64610BE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A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1A9728-B423-C061-4021-233D02A81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A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6BB47-FD2E-A939-1660-C91345CBF0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3147" y="59871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86AA6"/>
                </a:solidFill>
              </a:defRPr>
            </a:lvl1pPr>
          </a:lstStyle>
          <a:p>
            <a:fld id="{1CB6DBC1-037C-E14D-BA5E-B28C12C7DC56}" type="datetimeFigureOut">
              <a:rPr lang="en-AT" smtClean="0"/>
              <a:pPr/>
              <a:t>3/17/26</a:t>
            </a:fld>
            <a:endParaRPr lang="en-A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21490-E463-5683-E55B-F73BA3B8A4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08652" y="5994400"/>
            <a:ext cx="28856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CDA4B-A071-513D-F6AE-281E9D0CE8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1734" y="5994400"/>
            <a:ext cx="19745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rgbClr val="286AA6"/>
                </a:solidFill>
              </a:defRPr>
            </a:lvl1pPr>
          </a:lstStyle>
          <a:p>
            <a:fld id="{A439E237-5E06-1F4F-83BF-A187F6215851}" type="slidenum">
              <a:rPr lang="en-AT" smtClean="0"/>
              <a:pPr/>
              <a:t>‹#›</a:t>
            </a:fld>
            <a:endParaRPr lang="en-AT" dirty="0"/>
          </a:p>
        </p:txBody>
      </p:sp>
    </p:spTree>
    <p:extLst>
      <p:ext uri="{BB962C8B-B14F-4D97-AF65-F5344CB8AC3E}">
        <p14:creationId xmlns:p14="http://schemas.microsoft.com/office/powerpoint/2010/main" val="354987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E3E85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B0F0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86AA6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AT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703593"/>
            <a:ext cx="10972800" cy="1143000"/>
          </a:xfrm>
          <a:prstGeom prst="rect">
            <a:avLst/>
          </a:prstGeom>
        </p:spPr>
        <p:txBody>
          <a:bodyPr vert="horz" lIns="0" tIns="0" rIns="91440" bIns="45720" rtlCol="0" anchor="t">
            <a:normAutofit/>
          </a:bodyPr>
          <a:lstStyle/>
          <a:p>
            <a:r>
              <a:rPr lang="en-US" dirty="0"/>
              <a:t>Click to edit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133" y="2867964"/>
            <a:ext cx="10312400" cy="3109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189" marR="0" lvl="0" indent="-457189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First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42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990575" marR="0" lvl="1" indent="-380990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Second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733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UY" altLang="en-US" sz="3733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523962" marR="0" lvl="2" indent="-304792" algn="l" defTabSz="121917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Third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level</a:t>
            </a:r>
            <a:r>
              <a:rPr kumimoji="0" lang="es-UY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s-UY" alt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</a:t>
            </a:r>
            <a:endParaRPr kumimoji="0" lang="es-E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Slide Number Placeholder 5"/>
          <p:cNvSpPr txBox="1">
            <a:spLocks/>
          </p:cNvSpPr>
          <p:nvPr/>
        </p:nvSpPr>
        <p:spPr>
          <a:xfrm>
            <a:off x="5749165" y="6483351"/>
            <a:ext cx="693673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b="1" kern="1200">
                <a:solidFill>
                  <a:srgbClr val="8D8E8D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3BF4A0-F7E7-4F05-98F8-4325DF1FDB43}" type="slidenum">
              <a:rPr lang="en-US" sz="1600" smtClean="0">
                <a:solidFill>
                  <a:schemeClr val="tx1"/>
                </a:solidFill>
              </a:rPr>
              <a:pPr/>
              <a:t>‹#›</a:t>
            </a:fld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b="15757"/>
          <a:stretch/>
        </p:blipFill>
        <p:spPr>
          <a:xfrm>
            <a:off x="487853" y="5923992"/>
            <a:ext cx="4164785" cy="76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39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41" r:id="rId2"/>
    <p:sldLayoutId id="2147484142" r:id="rId3"/>
    <p:sldLayoutId id="2147484143" r:id="rId4"/>
    <p:sldLayoutId id="2147484144" r:id="rId5"/>
    <p:sldLayoutId id="2147484145" r:id="rId6"/>
    <p:sldLayoutId id="2147484146" r:id="rId7"/>
    <p:sldLayoutId id="2147484147" r:id="rId8"/>
    <p:sldLayoutId id="2147484148" r:id="rId9"/>
    <p:sldLayoutId id="2147484149" r:id="rId10"/>
    <p:sldLayoutId id="2147484150" r:id="rId11"/>
    <p:sldLayoutId id="2147484151" r:id="rId12"/>
    <p:sldLayoutId id="2147484152" r:id="rId13"/>
  </p:sldLayoutIdLst>
  <p:hf hdr="0" dt="0"/>
  <p:txStyles>
    <p:titleStyle>
      <a:lvl1pPr algn="l" defTabSz="609585" rtl="0" eaLnBrk="1" latinLnBrk="0" hangingPunct="1">
        <a:spcBef>
          <a:spcPct val="0"/>
        </a:spcBef>
        <a:buNone/>
        <a:defRPr sz="4800" kern="1200">
          <a:solidFill>
            <a:srgbClr val="A20815"/>
          </a:solidFill>
          <a:latin typeface="Arial"/>
          <a:ea typeface="+mj-ea"/>
          <a:cs typeface="Arial"/>
        </a:defRPr>
      </a:lvl1pPr>
    </p:titleStyle>
    <p:bodyStyle>
      <a:lvl1pPr marL="457189" marR="0" indent="-457189" algn="l" defTabSz="121917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tabLst/>
        <a:defRPr sz="3200" kern="1200">
          <a:solidFill>
            <a:srgbClr val="7F7F7F"/>
          </a:solidFill>
          <a:latin typeface="Arial"/>
          <a:ea typeface="+mn-ea"/>
          <a:cs typeface="Arial"/>
        </a:defRPr>
      </a:lvl1pPr>
      <a:lvl2pPr marL="990575" marR="0" indent="-380990" algn="l" defTabSz="121917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tabLst/>
        <a:defRPr sz="20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1523962" marR="0" indent="-304792" algn="l" defTabSz="121917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tabLst/>
        <a:defRPr sz="2000" kern="1200">
          <a:solidFill>
            <a:srgbClr val="7F7F7F"/>
          </a:solidFill>
          <a:latin typeface="Arial"/>
          <a:ea typeface="+mn-ea"/>
          <a:cs typeface="Arial"/>
        </a:defRPr>
      </a:lvl3pPr>
      <a:lvl4pPr marL="0" indent="-304792" algn="l" defTabSz="609585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7F7F7F"/>
          </a:solidFill>
          <a:latin typeface="Arial"/>
          <a:ea typeface="+mn-ea"/>
          <a:cs typeface="Arial"/>
        </a:defRPr>
      </a:lvl4pPr>
      <a:lvl5pPr marL="609585" indent="-304792" algn="l" defTabSz="609585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7F7F7F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B2E82DF-0AF4-D84A-B468-FE1494E8417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" y="5364266"/>
            <a:ext cx="12203727" cy="149373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E3ADD1-0DE1-6E71-B70B-4A64610BE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971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A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1A9728-B423-C061-4021-233D02A81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A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6BB47-FD2E-A939-1660-C91345CBF0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3147" y="59871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86AA6"/>
                </a:solidFill>
              </a:defRPr>
            </a:lvl1pPr>
          </a:lstStyle>
          <a:p>
            <a:fld id="{1CB6DBC1-037C-E14D-BA5E-B28C12C7DC56}" type="datetimeFigureOut">
              <a:rPr lang="en-AT" smtClean="0"/>
              <a:pPr/>
              <a:t>3/17/26</a:t>
            </a:fld>
            <a:endParaRPr lang="en-A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21490-E463-5683-E55B-F73BA3B8A4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08651" y="5994400"/>
            <a:ext cx="28856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CDA4B-A071-513D-F6AE-281E9D0CE8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1733" y="5994400"/>
            <a:ext cx="19745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rgbClr val="286AA6"/>
                </a:solidFill>
              </a:defRPr>
            </a:lvl1pPr>
          </a:lstStyle>
          <a:p>
            <a:fld id="{A439E237-5E06-1F4F-83BF-A187F6215851}" type="slidenum">
              <a:rPr lang="en-AT" smtClean="0"/>
              <a:pPr/>
              <a:t>‹#›</a:t>
            </a:fld>
            <a:endParaRPr lang="en-AT" dirty="0"/>
          </a:p>
        </p:txBody>
      </p:sp>
    </p:spTree>
    <p:extLst>
      <p:ext uri="{BB962C8B-B14F-4D97-AF65-F5344CB8AC3E}">
        <p14:creationId xmlns:p14="http://schemas.microsoft.com/office/powerpoint/2010/main" val="400120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1E3E85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B0F0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86AA6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AT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3998" y="1303847"/>
            <a:ext cx="11404005" cy="4317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073878" y="6617803"/>
            <a:ext cx="2828236" cy="233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917" b="0" dirty="0">
                <a:solidFill>
                  <a:srgbClr val="000000"/>
                </a:solidFill>
              </a:rPr>
              <a:t>© 2025 PRIME</a:t>
            </a:r>
            <a:r>
              <a:rPr lang="en-US" sz="917" b="0" baseline="30000" dirty="0">
                <a:solidFill>
                  <a:srgbClr val="000000"/>
                </a:solidFill>
              </a:rPr>
              <a:t>® </a:t>
            </a:r>
            <a:r>
              <a:rPr lang="en-US" sz="917" b="0" dirty="0">
                <a:solidFill>
                  <a:srgbClr val="000000"/>
                </a:solidFill>
              </a:rPr>
              <a:t>Education, LLC. All Rights Reserved.</a:t>
            </a:r>
            <a:endParaRPr lang="en-US" sz="917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349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5" r:id="rId3"/>
    <p:sldLayoutId id="2147484186" r:id="rId4"/>
    <p:sldLayoutId id="2147484187" r:id="rId5"/>
    <p:sldLayoutId id="2147484188" r:id="rId6"/>
  </p:sldLayoutIdLst>
  <p:txStyles>
    <p:titleStyle>
      <a:lvl1pPr algn="ctr" defTabSz="761981" rtl="0" eaLnBrk="1" latinLnBrk="0" hangingPunct="1">
        <a:spcBef>
          <a:spcPct val="0"/>
        </a:spcBef>
        <a:buNone/>
        <a:defRPr sz="3667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44" indent="-285744" algn="l" defTabSz="761981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•"/>
        <a:defRPr sz="2667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19110" indent="-238119" algn="l" defTabSz="761981" rtl="0" eaLnBrk="1" latinLnBrk="0" hangingPunct="1">
        <a:spcBef>
          <a:spcPct val="20000"/>
        </a:spcBef>
        <a:buClr>
          <a:schemeClr val="tx1"/>
        </a:buClr>
        <a:buFont typeface="Wingdings" panose="05000000000000000000" pitchFamily="2" charset="2"/>
        <a:buChar char="§"/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952476" indent="-190495" algn="l" defTabSz="761981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467" indent="-190495" algn="l" defTabSz="761981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–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714457" indent="-190495" algn="l" defTabSz="761981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»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095448" indent="-190495" algn="l" defTabSz="761981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38" indent="-190495" algn="l" defTabSz="761981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429" indent="-190495" algn="l" defTabSz="761981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419" indent="-190495" algn="l" defTabSz="761981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8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90" algn="l" defTabSz="76198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81" algn="l" defTabSz="76198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71" algn="l" defTabSz="76198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62" algn="l" defTabSz="76198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52" algn="l" defTabSz="76198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43" algn="l" defTabSz="76198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933" algn="l" defTabSz="76198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924" algn="l" defTabSz="76198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7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78" y="6515100"/>
            <a:ext cx="184731" cy="300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1" dirty="0"/>
          </a:p>
        </p:txBody>
      </p:sp>
    </p:spTree>
    <p:extLst>
      <p:ext uri="{BB962C8B-B14F-4D97-AF65-F5344CB8AC3E}">
        <p14:creationId xmlns:p14="http://schemas.microsoft.com/office/powerpoint/2010/main" val="3569377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7" r:id="rId1"/>
    <p:sldLayoutId id="2147484218" r:id="rId2"/>
    <p:sldLayoutId id="2147484219" r:id="rId3"/>
    <p:sldLayoutId id="2147484220" r:id="rId4"/>
    <p:sldLayoutId id="2147484221" r:id="rId5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113468"/>
          </a:solidFill>
          <a:latin typeface="Calibri"/>
          <a:ea typeface="+mj-ea"/>
          <a:cs typeface="Calibri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Calibri"/>
          <a:ea typeface="+mn-ea"/>
          <a:cs typeface="Calibri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Calibri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Calibri"/>
          <a:ea typeface="+mn-ea"/>
          <a:cs typeface="Calibri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3/17/26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3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8" r:id="rId1"/>
    <p:sldLayoutId id="2147484269" r:id="rId2"/>
    <p:sldLayoutId id="2147484270" r:id="rId3"/>
    <p:sldLayoutId id="2147484271" r:id="rId4"/>
    <p:sldLayoutId id="2147484272" r:id="rId5"/>
    <p:sldLayoutId id="2147484273" r:id="rId6"/>
    <p:sldLayoutId id="2147484274" r:id="rId7"/>
    <p:sldLayoutId id="2147484275" r:id="rId8"/>
    <p:sldLayoutId id="2147484276" r:id="rId9"/>
    <p:sldLayoutId id="2147484277" r:id="rId10"/>
    <p:sldLayoutId id="2147484278" r:id="rId11"/>
    <p:sldLayoutId id="2147484279" r:id="rId12"/>
    <p:sldLayoutId id="2147484280" r:id="rId13"/>
    <p:sldLayoutId id="2147484281" r:id="rId14"/>
    <p:sldLayoutId id="2147483816" r:id="rId15"/>
    <p:sldLayoutId id="2147483817" r:id="rId16"/>
    <p:sldLayoutId id="2147484222" r:id="rId17"/>
    <p:sldLayoutId id="2147484226" r:id="rId18"/>
    <p:sldLayoutId id="2147484266" r:id="rId19"/>
    <p:sldLayoutId id="2147484282" r:id="rId20"/>
    <p:sldLayoutId id="2147484250" r:id="rId21"/>
    <p:sldLayoutId id="2147484251" r:id="rId22"/>
    <p:sldLayoutId id="2147484252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D2B07B-90A3-0AEA-48C4-3C51F64B0A0E}"/>
              </a:ext>
            </a:extLst>
          </p:cNvPr>
          <p:cNvPicPr>
            <a:picLocks noChangeAspect="1"/>
          </p:cNvPicPr>
          <p:nvPr userDrawn="1"/>
        </p:nvPicPr>
        <p:blipFill>
          <a:blip r:embed="rId30"/>
          <a:srcRect/>
          <a:stretch/>
        </p:blipFill>
        <p:spPr>
          <a:xfrm>
            <a:off x="9798979" y="6137487"/>
            <a:ext cx="2362449" cy="557538"/>
          </a:xfrm>
          <a:prstGeom prst="rect">
            <a:avLst/>
          </a:prstGeom>
          <a:effectLst>
            <a:outerShdw blurRad="50800" dist="63500" dir="5400000" algn="t" rotWithShape="0">
              <a:srgbClr val="D0D8E1"/>
            </a:outerShdw>
          </a:effectLst>
        </p:spPr>
      </p:pic>
    </p:spTree>
    <p:extLst>
      <p:ext uri="{BB962C8B-B14F-4D97-AF65-F5344CB8AC3E}">
        <p14:creationId xmlns:p14="http://schemas.microsoft.com/office/powerpoint/2010/main" val="424765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4" r:id="rId1"/>
    <p:sldLayoutId id="2147484285" r:id="rId2"/>
    <p:sldLayoutId id="2147484286" r:id="rId3"/>
    <p:sldLayoutId id="2147484287" r:id="rId4"/>
    <p:sldLayoutId id="2147484288" r:id="rId5"/>
    <p:sldLayoutId id="2147484289" r:id="rId6"/>
    <p:sldLayoutId id="2147484290" r:id="rId7"/>
    <p:sldLayoutId id="2147484291" r:id="rId8"/>
    <p:sldLayoutId id="2147484292" r:id="rId9"/>
    <p:sldLayoutId id="2147484293" r:id="rId10"/>
    <p:sldLayoutId id="2147484294" r:id="rId11"/>
    <p:sldLayoutId id="2147484295" r:id="rId12"/>
    <p:sldLayoutId id="2147484296" r:id="rId13"/>
    <p:sldLayoutId id="2147484297" r:id="rId14"/>
    <p:sldLayoutId id="2147484298" r:id="rId15"/>
    <p:sldLayoutId id="2147484299" r:id="rId16"/>
    <p:sldLayoutId id="2147484300" r:id="rId17"/>
    <p:sldLayoutId id="2147484301" r:id="rId18"/>
    <p:sldLayoutId id="2147484302" r:id="rId19"/>
    <p:sldLayoutId id="2147484303" r:id="rId20"/>
    <p:sldLayoutId id="2147484304" r:id="rId21"/>
    <p:sldLayoutId id="2147484305" r:id="rId22"/>
    <p:sldLayoutId id="2147484306" r:id="rId23"/>
    <p:sldLayoutId id="2147484307" r:id="rId24"/>
    <p:sldLayoutId id="2147484308" r:id="rId25"/>
    <p:sldLayoutId id="2147484309" r:id="rId26"/>
    <p:sldLayoutId id="2147484310" r:id="rId27"/>
    <p:sldLayoutId id="2147484311" r:id="rId2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21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5.xml"/><Relationship Id="rId6" Type="http://schemas.microsoft.com/office/2007/relationships/hdphoto" Target="../media/hdphoto9.wdp"/><Relationship Id="rId5" Type="http://schemas.openxmlformats.org/officeDocument/2006/relationships/image" Target="../media/image46.png"/><Relationship Id="rId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5.xml"/><Relationship Id="rId4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51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0.xml"/><Relationship Id="rId6" Type="http://schemas.microsoft.com/office/2007/relationships/hdphoto" Target="../media/hdphoto13.wdp"/><Relationship Id="rId5" Type="http://schemas.openxmlformats.org/officeDocument/2006/relationships/image" Target="../media/image52.png"/><Relationship Id="rId4" Type="http://schemas.microsoft.com/office/2007/relationships/hdphoto" Target="../media/hdphoto1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0.xml"/><Relationship Id="rId4" Type="http://schemas.microsoft.com/office/2007/relationships/hdphoto" Target="../media/hdphoto15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openxmlformats.org/officeDocument/2006/relationships/image" Target="../media/image55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8.xml"/><Relationship Id="rId6" Type="http://schemas.microsoft.com/office/2007/relationships/hdphoto" Target="../media/hdphoto17.wdp"/><Relationship Id="rId5" Type="http://schemas.openxmlformats.org/officeDocument/2006/relationships/image" Target="../media/image56.png"/><Relationship Id="rId4" Type="http://schemas.microsoft.com/office/2007/relationships/hdphoto" Target="../media/hdphoto1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5.xml"/><Relationship Id="rId4" Type="http://schemas.microsoft.com/office/2007/relationships/hdphoto" Target="../media/hdphoto19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5.xml"/><Relationship Id="rId4" Type="http://schemas.microsoft.com/office/2007/relationships/hdphoto" Target="../media/hdphoto20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5.xml"/><Relationship Id="rId4" Type="http://schemas.microsoft.com/office/2007/relationships/hdphoto" Target="../media/hdphoto2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1.xml"/><Relationship Id="rId6" Type="http://schemas.microsoft.com/office/2007/relationships/hdphoto" Target="../media/hdphoto2.wdp"/><Relationship Id="rId5" Type="http://schemas.openxmlformats.org/officeDocument/2006/relationships/image" Target="../media/image27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22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7.sv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5.svg"/><Relationship Id="rId11" Type="http://schemas.openxmlformats.org/officeDocument/2006/relationships/image" Target="../media/image33.png"/><Relationship Id="rId5" Type="http://schemas.openxmlformats.org/officeDocument/2006/relationships/image" Target="../media/image24.png"/><Relationship Id="rId15" Type="http://schemas.openxmlformats.org/officeDocument/2006/relationships/image" Target="../media/image36.png"/><Relationship Id="rId10" Type="http://schemas.openxmlformats.org/officeDocument/2006/relationships/image" Target="../media/image32.svg"/><Relationship Id="rId4" Type="http://schemas.openxmlformats.org/officeDocument/2006/relationships/image" Target="../media/image23.png"/><Relationship Id="rId9" Type="http://schemas.openxmlformats.org/officeDocument/2006/relationships/image" Target="../media/image31.png"/><Relationship Id="rId1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40.png"/><Relationship Id="rId5" Type="http://schemas.microsoft.com/office/2007/relationships/hdphoto" Target="../media/hdphoto4.wdp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5.xml"/><Relationship Id="rId6" Type="http://schemas.microsoft.com/office/2007/relationships/hdphoto" Target="../media/hdphoto6.wdp"/><Relationship Id="rId5" Type="http://schemas.openxmlformats.org/officeDocument/2006/relationships/image" Target="../media/image43.pn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CClogo.png">
            <a:extLst>
              <a:ext uri="{FF2B5EF4-FFF2-40B4-BE49-F238E27FC236}">
                <a16:creationId xmlns:a16="http://schemas.microsoft.com/office/drawing/2014/main" id="{584D2454-C67B-4F91-B8B2-1110491342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419" y="6032501"/>
            <a:ext cx="3515836" cy="65444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26" name="Picture 2" descr="NewYork-Presbyterian – The Best and Brightest">
            <a:extLst>
              <a:ext uri="{FF2B5EF4-FFF2-40B4-BE49-F238E27FC236}">
                <a16:creationId xmlns:a16="http://schemas.microsoft.com/office/drawing/2014/main" id="{AB448D49-20BE-4A90-930D-6DB97E48A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711" y="305622"/>
            <a:ext cx="2535428" cy="111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E45C0479-F287-49E7-AD67-FD56D4A676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50465" y="3990367"/>
            <a:ext cx="8399896" cy="1651000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Scott T. Tagawa, MD, MS, FASCO, FACP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dirty="0"/>
              <a:t>Professor of Medicine &amp; Urology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weillcornellgucancer.org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@</a:t>
            </a:r>
            <a:r>
              <a:rPr lang="en-US" sz="2000" dirty="0" err="1"/>
              <a:t>DrScottTagawa</a:t>
            </a:r>
            <a:endParaRPr lang="en-US" sz="20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6CFA37B-0E33-806D-C380-F2322E2AF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726661"/>
            <a:ext cx="11135808" cy="1702339"/>
          </a:xfrm>
        </p:spPr>
        <p:txBody>
          <a:bodyPr/>
          <a:lstStyle/>
          <a:p>
            <a:r>
              <a:rPr lang="en-US" sz="4800" dirty="0"/>
              <a:t>Year in Review: Prostate Cancer</a:t>
            </a:r>
            <a:br>
              <a:rPr lang="en-US" sz="4800" b="0" dirty="0"/>
            </a:br>
            <a:r>
              <a:rPr lang="en-US" sz="4800" b="0" dirty="0"/>
              <a:t>Other Available and Emerging Therapeutic Approaches </a:t>
            </a: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val="3304339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AD261C7-161B-1BE3-7ACD-FB23446B9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2936" y="3429001"/>
            <a:ext cx="7714617" cy="33372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C4FAB9-0895-4ADE-CF5C-1F50522B804C}"/>
              </a:ext>
            </a:extLst>
          </p:cNvPr>
          <p:cNvSpPr txBox="1"/>
          <p:nvPr/>
        </p:nvSpPr>
        <p:spPr>
          <a:xfrm>
            <a:off x="225761" y="81276"/>
            <a:ext cx="11675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</a:t>
            </a:r>
            <a:r>
              <a:rPr lang="en-US" sz="2400" b="1" spc="-60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1/2</a:t>
            </a:r>
            <a:r>
              <a:rPr lang="en-US" sz="2400" b="1" spc="-27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spc="-13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PETRANHA</a:t>
            </a:r>
            <a:r>
              <a:rPr lang="en-US" sz="2400" b="1" spc="-167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trial</a:t>
            </a:r>
            <a:r>
              <a:rPr lang="en-US" sz="2400" b="1" spc="-27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spc="-33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b="1" dirty="0" err="1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saruparib</a:t>
            </a:r>
            <a:r>
              <a:rPr lang="en-US" sz="2400" b="1" spc="-67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400" b="1" spc="-20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androgen</a:t>
            </a:r>
            <a:r>
              <a:rPr lang="en-US" sz="2400" b="1" spc="-80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receptor</a:t>
            </a:r>
            <a:r>
              <a:rPr lang="en-US" sz="2400" b="1" spc="-20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pathway</a:t>
            </a:r>
            <a:r>
              <a:rPr lang="en-US" sz="2400" b="1" spc="-73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inhibitors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09EB01-34CA-0915-77AA-70385CEC89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816" y="604855"/>
            <a:ext cx="8152737" cy="31183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930F88-CF8C-91FD-C2EB-F9C4BED1AA61}"/>
              </a:ext>
            </a:extLst>
          </p:cNvPr>
          <p:cNvSpPr txBox="1"/>
          <p:nvPr/>
        </p:nvSpPr>
        <p:spPr>
          <a:xfrm>
            <a:off x="9301466" y="6489467"/>
            <a:ext cx="289053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Azad et al, Ann Oncol 2025, Abst 2384MO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DDAF52-AA00-DF6E-0AA1-69BCBBE9F2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50432" y="2374789"/>
            <a:ext cx="4341568" cy="353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54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AC7FE4-22EF-0CB9-997E-31D7DF82FE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13808"/>
            <a:ext cx="12192000" cy="603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034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960519-0081-D3ED-482C-583D9723B794}"/>
              </a:ext>
            </a:extLst>
          </p:cNvPr>
          <p:cNvSpPr txBox="1">
            <a:spLocks/>
          </p:cNvSpPr>
          <p:nvPr/>
        </p:nvSpPr>
        <p:spPr>
          <a:xfrm>
            <a:off x="366075" y="347657"/>
            <a:ext cx="11825925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EvoPAR-Prostate02: Phase III Study of Adjuvant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Saruparib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in Patients with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BRCAm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Localized High-Risk Prostate Cancer Receiving RT and ADT</a:t>
            </a:r>
          </a:p>
        </p:txBody>
      </p:sp>
      <p:pic>
        <p:nvPicPr>
          <p:cNvPr id="6" name="Picture 5" descr="A close-up of a medical information&#10;&#10;AI-generated content may be incorrect.">
            <a:extLst>
              <a:ext uri="{FF2B5EF4-FFF2-40B4-BE49-F238E27FC236}">
                <a16:creationId xmlns:a16="http://schemas.microsoft.com/office/drawing/2014/main" id="{3CF74FAB-FA22-6E06-BB65-BADC66F69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93" y="1600492"/>
            <a:ext cx="4003019" cy="4909851"/>
          </a:xfrm>
          <a:prstGeom prst="rect">
            <a:avLst/>
          </a:prstGeom>
        </p:spPr>
      </p:pic>
      <p:pic>
        <p:nvPicPr>
          <p:cNvPr id="8" name="Picture 7" descr="A diagram of a patient's flowchart&#10;&#10;AI-generated content may be incorrect.">
            <a:extLst>
              <a:ext uri="{FF2B5EF4-FFF2-40B4-BE49-F238E27FC236}">
                <a16:creationId xmlns:a16="http://schemas.microsoft.com/office/drawing/2014/main" id="{D196586E-AC6A-ADE5-FB36-21DBC6E42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556" y="1466850"/>
            <a:ext cx="7188200" cy="3924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3C13042-917A-3EAE-A328-955BA019B3AA}"/>
              </a:ext>
            </a:extLst>
          </p:cNvPr>
          <p:cNvSpPr txBox="1"/>
          <p:nvPr/>
        </p:nvSpPr>
        <p:spPr>
          <a:xfrm>
            <a:off x="486293" y="1222409"/>
            <a:ext cx="32866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Trial Identifier: NCT06952803</a:t>
            </a:r>
          </a:p>
          <a:p>
            <a:endParaRPr lang="en-US" sz="2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E7A0C2-7424-4337-4E90-C78DA21764F4}"/>
              </a:ext>
            </a:extLst>
          </p:cNvPr>
          <p:cNvSpPr txBox="1"/>
          <p:nvPr/>
        </p:nvSpPr>
        <p:spPr>
          <a:xfrm>
            <a:off x="4771977" y="5648464"/>
            <a:ext cx="4707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Primary Endpoint: Metastasis-free survival</a:t>
            </a:r>
          </a:p>
          <a:p>
            <a:endParaRPr lang="en-US" sz="2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521287-E6CC-ACA7-D4A5-72841C1FEC2F}"/>
              </a:ext>
            </a:extLst>
          </p:cNvPr>
          <p:cNvSpPr txBox="1"/>
          <p:nvPr/>
        </p:nvSpPr>
        <p:spPr>
          <a:xfrm>
            <a:off x="316374" y="6472257"/>
            <a:ext cx="588757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McKay RR et al. Genitourinary Cancer Symposium 2026;Abstract TPS412. </a:t>
            </a:r>
          </a:p>
        </p:txBody>
      </p:sp>
    </p:spTree>
    <p:extLst>
      <p:ext uri="{BB962C8B-B14F-4D97-AF65-F5344CB8AC3E}">
        <p14:creationId xmlns:p14="http://schemas.microsoft.com/office/powerpoint/2010/main" val="3186747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6C2FE-FE18-0B21-E768-9BFEF48A7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Title 1">
            <a:extLst>
              <a:ext uri="{FF2B5EF4-FFF2-40B4-BE49-F238E27FC236}">
                <a16:creationId xmlns:a16="http://schemas.microsoft.com/office/drawing/2014/main" id="{2BB005A0-F9B4-973A-B63B-082F7D4ECA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5424" y="0"/>
            <a:ext cx="11279077" cy="1143000"/>
          </a:xfrm>
        </p:spPr>
        <p:txBody>
          <a:bodyPr>
            <a:normAutofit fontScale="90000"/>
          </a:bodyPr>
          <a:lstStyle/>
          <a:p>
            <a:r>
              <a:rPr lang="en-US" altLang="en-US" b="1" dirty="0">
                <a:latin typeface="+mn-lt"/>
              </a:rPr>
              <a:t>PSMAfore: ARPI-resistant, chemo-naïve </a:t>
            </a:r>
            <a:r>
              <a:rPr lang="en-US" altLang="en-US" b="1" dirty="0" err="1">
                <a:latin typeface="+mn-lt"/>
              </a:rPr>
              <a:t>mAPMR</a:t>
            </a:r>
            <a:r>
              <a:rPr lang="en-US" altLang="en-US" b="1" dirty="0">
                <a:latin typeface="+mn-lt"/>
              </a:rPr>
              <a:t> PC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B29B1F-0C6C-31A0-F565-9586F284DB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2364"/>
          <a:stretch/>
        </p:blipFill>
        <p:spPr>
          <a:xfrm>
            <a:off x="996462" y="4172714"/>
            <a:ext cx="4556804" cy="253288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5B8909-96E0-BD24-51E1-4FD62747A9F7}"/>
              </a:ext>
            </a:extLst>
          </p:cNvPr>
          <p:cNvSpPr txBox="1"/>
          <p:nvPr/>
        </p:nvSpPr>
        <p:spPr>
          <a:xfrm>
            <a:off x="3128060" y="4172713"/>
            <a:ext cx="784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rPFS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15FD3A-473C-1A0A-0EAB-0EC3C7E4DB3F}"/>
              </a:ext>
            </a:extLst>
          </p:cNvPr>
          <p:cNvSpPr txBox="1"/>
          <p:nvPr/>
        </p:nvSpPr>
        <p:spPr>
          <a:xfrm>
            <a:off x="9418085" y="6406595"/>
            <a:ext cx="2773915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Morris et al. </a:t>
            </a:r>
            <a:r>
              <a:rPr lang="en-US" sz="1067" i="1" dirty="0">
                <a:solidFill>
                  <a:srgbClr val="003767"/>
                </a:solidFill>
                <a:latin typeface="Arial"/>
                <a:ea typeface="ＭＳ Ｐゴシック" charset="0"/>
              </a:rPr>
              <a:t>Lancet. </a:t>
            </a: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2024; 404:1227-1239.</a:t>
            </a:r>
          </a:p>
          <a:p>
            <a:pPr defTabSz="91435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Fizazi et al, </a:t>
            </a:r>
            <a:r>
              <a:rPr lang="en-US" sz="1067" i="1" dirty="0">
                <a:solidFill>
                  <a:srgbClr val="003767"/>
                </a:solidFill>
                <a:latin typeface="Arial"/>
                <a:ea typeface="ＭＳ Ｐゴシック" charset="0"/>
              </a:rPr>
              <a:t>Ann Oncol </a:t>
            </a: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2025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F34247AA-40C3-696A-EFA9-1117A2C86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208" y="4255477"/>
            <a:ext cx="5468817" cy="2150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F8EEBA3-1E9E-5B86-0E26-F631E43EB3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89729" y="993876"/>
            <a:ext cx="8260955" cy="31782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42A779-95C2-34C3-6A51-171C07B3C866}"/>
              </a:ext>
            </a:extLst>
          </p:cNvPr>
          <p:cNvSpPr txBox="1"/>
          <p:nvPr/>
        </p:nvSpPr>
        <p:spPr>
          <a:xfrm>
            <a:off x="7023134" y="3972110"/>
            <a:ext cx="2513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Final OS Analysis</a:t>
            </a:r>
          </a:p>
        </p:txBody>
      </p:sp>
    </p:spTree>
    <p:extLst>
      <p:ext uri="{BB962C8B-B14F-4D97-AF65-F5344CB8AC3E}">
        <p14:creationId xmlns:p14="http://schemas.microsoft.com/office/powerpoint/2010/main" val="2680389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24636-B31B-2C01-338B-5A0EE965F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Title 1">
            <a:extLst>
              <a:ext uri="{FF2B5EF4-FFF2-40B4-BE49-F238E27FC236}">
                <a16:creationId xmlns:a16="http://schemas.microsoft.com/office/drawing/2014/main" id="{7314DFAF-BE41-2857-B922-9C43C2BD89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5424" y="0"/>
            <a:ext cx="11279077" cy="1143000"/>
          </a:xfrm>
        </p:spPr>
        <p:txBody>
          <a:bodyPr>
            <a:normAutofit/>
          </a:bodyPr>
          <a:lstStyle/>
          <a:p>
            <a:r>
              <a:rPr lang="en-US" altLang="en-US" b="1" dirty="0">
                <a:latin typeface="+mn-lt"/>
              </a:rPr>
              <a:t>PSMAfore: Final Safety Analyses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08F554-0552-2FBC-8084-14651CF23AC6}"/>
              </a:ext>
            </a:extLst>
          </p:cNvPr>
          <p:cNvSpPr txBox="1"/>
          <p:nvPr/>
        </p:nvSpPr>
        <p:spPr>
          <a:xfrm>
            <a:off x="9418085" y="6533910"/>
            <a:ext cx="2773915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67" dirty="0" err="1">
                <a:solidFill>
                  <a:srgbClr val="003767"/>
                </a:solidFill>
                <a:latin typeface="Arial"/>
                <a:ea typeface="ＭＳ Ｐゴシック" charset="0"/>
              </a:rPr>
              <a:t>Fizazi</a:t>
            </a: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 et al, </a:t>
            </a:r>
            <a:r>
              <a:rPr lang="en-US" sz="1067" i="1" dirty="0">
                <a:solidFill>
                  <a:srgbClr val="003767"/>
                </a:solidFill>
                <a:latin typeface="Arial"/>
                <a:ea typeface="ＭＳ Ｐゴシック" charset="0"/>
              </a:rPr>
              <a:t>Ann Oncol </a:t>
            </a: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2025</a:t>
            </a:r>
          </a:p>
        </p:txBody>
      </p:sp>
      <p:pic>
        <p:nvPicPr>
          <p:cNvPr id="6" name="Picture 5" descr="A graph of different colored bars&#10;&#10;AI-generated content may be incorrect.">
            <a:extLst>
              <a:ext uri="{FF2B5EF4-FFF2-40B4-BE49-F238E27FC236}">
                <a16:creationId xmlns:a16="http://schemas.microsoft.com/office/drawing/2014/main" id="{F9EC9D93-3F3A-9217-5508-2C4AFD90F2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83" y="887413"/>
            <a:ext cx="7014170" cy="57747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45B1831-466A-B042-733B-C81CBC04B90D}"/>
              </a:ext>
            </a:extLst>
          </p:cNvPr>
          <p:cNvSpPr txBox="1"/>
          <p:nvPr/>
        </p:nvSpPr>
        <p:spPr>
          <a:xfrm>
            <a:off x="7822553" y="1775351"/>
            <a:ext cx="42398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Incidence of </a:t>
            </a:r>
            <a:r>
              <a:rPr lang="en-US" b="1" dirty="0" err="1"/>
              <a:t>haematologic</a:t>
            </a:r>
            <a:r>
              <a:rPr lang="en-US" b="1" dirty="0"/>
              <a:t> TEAEs by number of 177Lu-PSMA-617 administrations </a:t>
            </a:r>
            <a:endParaRPr lang="en-US" dirty="0"/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313DC7-E708-AA2C-80B2-6DF6E6A230B5}"/>
              </a:ext>
            </a:extLst>
          </p:cNvPr>
          <p:cNvSpPr txBox="1"/>
          <p:nvPr/>
        </p:nvSpPr>
        <p:spPr>
          <a:xfrm>
            <a:off x="7952113" y="4573915"/>
            <a:ext cx="4239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Incidence of </a:t>
            </a:r>
            <a:r>
              <a:rPr lang="en-US" b="1" dirty="0" err="1"/>
              <a:t>haematologic</a:t>
            </a:r>
            <a:r>
              <a:rPr lang="en-US" b="1" dirty="0"/>
              <a:t> TEAEs by number of bone metastases at baseline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179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B8535D-01D2-06B6-0C38-EB730A4473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" y="6613346"/>
            <a:ext cx="4840013" cy="244653"/>
          </a:xfrm>
        </p:spPr>
        <p:txBody>
          <a:bodyPr/>
          <a:lstStyle/>
          <a:p>
            <a:r>
              <a:rPr lang="en-US" sz="1067" dirty="0">
                <a:solidFill>
                  <a:schemeClr val="tx1"/>
                </a:solidFill>
              </a:rPr>
              <a:t>Tagawa T et al. </a:t>
            </a:r>
            <a:r>
              <a:rPr lang="en-US" sz="1067" i="1" dirty="0">
                <a:solidFill>
                  <a:schemeClr val="tx1"/>
                </a:solidFill>
              </a:rPr>
              <a:t>Annals of Oncology</a:t>
            </a:r>
            <a:r>
              <a:rPr lang="en-US" sz="1067" dirty="0">
                <a:solidFill>
                  <a:schemeClr val="tx1"/>
                </a:solidFill>
              </a:rPr>
              <a:t> 36 (2025): S1742-S1743; LBA6.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88DFA2-96F2-6EE3-29B6-8CA2590B7D71}"/>
              </a:ext>
            </a:extLst>
          </p:cNvPr>
          <p:cNvSpPr txBox="1"/>
          <p:nvPr/>
        </p:nvSpPr>
        <p:spPr>
          <a:xfrm>
            <a:off x="9688274" y="3429000"/>
            <a:ext cx="23525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Common TEAEs</a:t>
            </a:r>
          </a:p>
          <a:p>
            <a:pPr marL="121917" indent="-121917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Dry mouth (46%)</a:t>
            </a:r>
          </a:p>
          <a:p>
            <a:pPr marL="121917" indent="-121917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Fatigue (35%)</a:t>
            </a:r>
          </a:p>
          <a:p>
            <a:pPr marL="121917" indent="-121917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Nausea (34%)</a:t>
            </a:r>
          </a:p>
          <a:p>
            <a:pPr marL="121917" indent="-121917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Anemia (28%)</a:t>
            </a:r>
          </a:p>
          <a:p>
            <a:pPr marL="121917" indent="-121917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Neutropenia (15%)</a:t>
            </a:r>
          </a:p>
          <a:p>
            <a:pPr marL="121917" indent="-121917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Thrombocytopenia (11%)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515EB7-D9C9-13D9-CC2B-2D6F045366DD}"/>
              </a:ext>
            </a:extLst>
          </p:cNvPr>
          <p:cNvGrpSpPr/>
          <p:nvPr/>
        </p:nvGrpSpPr>
        <p:grpSpPr>
          <a:xfrm>
            <a:off x="72893" y="3129255"/>
            <a:ext cx="5518740" cy="3351727"/>
            <a:chOff x="54669" y="2346941"/>
            <a:chExt cx="4139055" cy="2513795"/>
          </a:xfrm>
        </p:grpSpPr>
        <p:pic>
          <p:nvPicPr>
            <p:cNvPr id="10" name="Picture 9" descr="A graph on a black background&#10;&#10;AI-generated content may be incorrect.">
              <a:extLst>
                <a:ext uri="{FF2B5EF4-FFF2-40B4-BE49-F238E27FC236}">
                  <a16:creationId xmlns:a16="http://schemas.microsoft.com/office/drawing/2014/main" id="{51AEB9FD-3C82-4CB2-C0E3-591E71A03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4669" y="2346941"/>
              <a:ext cx="4139055" cy="251379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0150864-227B-9209-5946-56A8477F80A3}"/>
                </a:ext>
              </a:extLst>
            </p:cNvPr>
            <p:cNvSpPr txBox="1"/>
            <p:nvPr/>
          </p:nvSpPr>
          <p:spPr>
            <a:xfrm>
              <a:off x="2858102" y="3341010"/>
              <a:ext cx="1293864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rgbClr val="000000"/>
                  </a:solidFill>
                  <a:latin typeface="Arial" charset="0"/>
                  <a:ea typeface="ＭＳ Ｐゴシック" charset="0"/>
                </a:rPr>
                <a:t>HR 0.72</a:t>
              </a:r>
            </a:p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charset="0"/>
                </a:rPr>
                <a:t>95%CI 0.58-0.90</a:t>
              </a:r>
            </a:p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charset="0"/>
                </a:rPr>
                <a:t>P=0.002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D861B33-AAE4-2429-259E-BC4FDE19B046}"/>
                </a:ext>
              </a:extLst>
            </p:cNvPr>
            <p:cNvSpPr txBox="1"/>
            <p:nvPr/>
          </p:nvSpPr>
          <p:spPr>
            <a:xfrm>
              <a:off x="775357" y="2855265"/>
              <a:ext cx="736019" cy="377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67" b="1" dirty="0" err="1">
                  <a:solidFill>
                    <a:srgbClr val="000000"/>
                  </a:solidFill>
                  <a:latin typeface="Arial" charset="0"/>
                  <a:ea typeface="ＭＳ Ｐゴシック" charset="0"/>
                </a:rPr>
                <a:t>rPFS</a:t>
              </a:r>
              <a:endParaRPr lang="en-US" sz="2667" b="1" dirty="0">
                <a:solidFill>
                  <a:srgbClr val="000000"/>
                </a:solidFill>
                <a:latin typeface="Arial" charset="0"/>
                <a:ea typeface="ＭＳ Ｐゴシック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773AD96-96AB-4BE3-DE08-7E93071E14D1}"/>
              </a:ext>
            </a:extLst>
          </p:cNvPr>
          <p:cNvGrpSpPr/>
          <p:nvPr/>
        </p:nvGrpSpPr>
        <p:grpSpPr>
          <a:xfrm>
            <a:off x="5401482" y="3555798"/>
            <a:ext cx="4286792" cy="2732325"/>
            <a:chOff x="5760521" y="2251843"/>
            <a:chExt cx="3215094" cy="204924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D623792-BE7E-67A9-D1A1-EDC552D26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 r="7016"/>
            <a:stretch/>
          </p:blipFill>
          <p:spPr>
            <a:xfrm>
              <a:off x="5760521" y="2251843"/>
              <a:ext cx="3144447" cy="204924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CBC4FF7-F38A-CBB3-D15A-B8E23BA20320}"/>
                </a:ext>
              </a:extLst>
            </p:cNvPr>
            <p:cNvSpPr txBox="1"/>
            <p:nvPr/>
          </p:nvSpPr>
          <p:spPr>
            <a:xfrm>
              <a:off x="7681751" y="2877209"/>
              <a:ext cx="1293864" cy="623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rgbClr val="000000"/>
                  </a:solidFill>
                  <a:latin typeface="Arial" charset="0"/>
                  <a:ea typeface="ＭＳ Ｐゴシック" charset="0"/>
                </a:rPr>
                <a:t>HR 0.84</a:t>
              </a:r>
            </a:p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charset="0"/>
                </a:rPr>
                <a:t>95%CI 0.63-1.13</a:t>
              </a:r>
            </a:p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charset="0"/>
                </a:rPr>
                <a:t>P=0.125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BF6C524-00A5-78F2-1F67-164D042CC256}"/>
                </a:ext>
              </a:extLst>
            </p:cNvPr>
            <p:cNvSpPr txBox="1"/>
            <p:nvPr/>
          </p:nvSpPr>
          <p:spPr>
            <a:xfrm>
              <a:off x="6274264" y="2529988"/>
              <a:ext cx="1174841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33" b="1" dirty="0">
                  <a:solidFill>
                    <a:srgbClr val="000000"/>
                  </a:solidFill>
                  <a:latin typeface="Arial" charset="0"/>
                  <a:ea typeface="ＭＳ Ｐゴシック" charset="0"/>
                </a:rPr>
                <a:t>Interim OS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3627630-8AE1-4FFA-8649-4C36C3A2D7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76022" y="138750"/>
            <a:ext cx="8725500" cy="309739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A278051-311B-51C3-0EDC-730D6847384F}"/>
              </a:ext>
            </a:extLst>
          </p:cNvPr>
          <p:cNvSpPr txBox="1"/>
          <p:nvPr/>
        </p:nvSpPr>
        <p:spPr>
          <a:xfrm>
            <a:off x="1" y="138751"/>
            <a:ext cx="23086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667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PSMAddition</a:t>
            </a:r>
          </a:p>
        </p:txBody>
      </p:sp>
    </p:spTree>
    <p:extLst>
      <p:ext uri="{BB962C8B-B14F-4D97-AF65-F5344CB8AC3E}">
        <p14:creationId xmlns:p14="http://schemas.microsoft.com/office/powerpoint/2010/main" val="11943607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7BC01C80-4F34-53AC-171D-D181B990B929}"/>
              </a:ext>
            </a:extLst>
          </p:cNvPr>
          <p:cNvSpPr txBox="1">
            <a:spLocks/>
          </p:cNvSpPr>
          <p:nvPr/>
        </p:nvSpPr>
        <p:spPr>
          <a:xfrm>
            <a:off x="1" y="6613347"/>
            <a:ext cx="3434367" cy="24465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Stein MN et al, J Clin Oncol 2025; 43: 2516-26.</a:t>
            </a:r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D170CA78-8B46-8437-905E-03A0C986FA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58" t="19923" r="1818" b="12190"/>
          <a:stretch>
            <a:fillRect/>
          </a:stretch>
        </p:blipFill>
        <p:spPr>
          <a:xfrm>
            <a:off x="225761" y="1229001"/>
            <a:ext cx="11244471" cy="44938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948EFC-08F8-B8A4-962C-3F95AC544F09}"/>
              </a:ext>
            </a:extLst>
          </p:cNvPr>
          <p:cNvSpPr txBox="1"/>
          <p:nvPr/>
        </p:nvSpPr>
        <p:spPr>
          <a:xfrm>
            <a:off x="446633" y="338537"/>
            <a:ext cx="982878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</a:t>
            </a:r>
            <a:r>
              <a:rPr lang="en-US" sz="2600" b="1" spc="-60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trial </a:t>
            </a:r>
            <a:r>
              <a:rPr lang="en-US" sz="2600" b="1" spc="-33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600" b="1" dirty="0" err="1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pasritamig</a:t>
            </a: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2600" b="1" dirty="0" err="1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mAPMR</a:t>
            </a: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PC – Baseline Patient </a:t>
            </a:r>
            <a:b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Characteristics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119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134C0-3673-9A87-B8B5-2B9ABB53D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723E188D-CFBA-B98B-7C20-B25A0461D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472" t="19923" r="1818" b="12190"/>
          <a:stretch>
            <a:fillRect/>
          </a:stretch>
        </p:blipFill>
        <p:spPr>
          <a:xfrm>
            <a:off x="225761" y="1026100"/>
            <a:ext cx="11328918" cy="4547386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4110CD0-02E6-5F49-7C01-DE11C83AA0D1}"/>
              </a:ext>
            </a:extLst>
          </p:cNvPr>
          <p:cNvSpPr txBox="1">
            <a:spLocks/>
          </p:cNvSpPr>
          <p:nvPr/>
        </p:nvSpPr>
        <p:spPr>
          <a:xfrm>
            <a:off x="1" y="6613347"/>
            <a:ext cx="3434367" cy="24465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Stein MN et al, J Clin Oncol 2025; 43: 2516-26.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4E571E-E033-D46C-DCEE-4D7328986E3D}"/>
              </a:ext>
            </a:extLst>
          </p:cNvPr>
          <p:cNvSpPr txBox="1"/>
          <p:nvPr/>
        </p:nvSpPr>
        <p:spPr>
          <a:xfrm>
            <a:off x="225761" y="276292"/>
            <a:ext cx="982717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</a:t>
            </a:r>
            <a:r>
              <a:rPr lang="en-US" sz="2600" b="1" spc="-60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trial </a:t>
            </a:r>
            <a:r>
              <a:rPr lang="en-US" sz="2600" b="1" spc="-33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600" b="1" dirty="0" err="1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pasritamig</a:t>
            </a: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2600" b="1" dirty="0" err="1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mAPMR</a:t>
            </a: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PC – Safety and RP2D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4373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0B681-AE18-3363-125D-4D078E145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 descr="preencoded.png">
            <a:extLst>
              <a:ext uri="{FF2B5EF4-FFF2-40B4-BE49-F238E27FC236}">
                <a16:creationId xmlns:a16="http://schemas.microsoft.com/office/drawing/2014/main" id="{BB53C0D1-BB7E-70EC-A8D4-F20C57551E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45" t="37190" r="54793" b="7763"/>
          <a:stretch>
            <a:fillRect/>
          </a:stretch>
        </p:blipFill>
        <p:spPr>
          <a:xfrm>
            <a:off x="2328616" y="993659"/>
            <a:ext cx="7120183" cy="5398025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635E445-BD12-E051-8959-60C6F76D4BCA}"/>
              </a:ext>
            </a:extLst>
          </p:cNvPr>
          <p:cNvSpPr txBox="1">
            <a:spLocks/>
          </p:cNvSpPr>
          <p:nvPr/>
        </p:nvSpPr>
        <p:spPr>
          <a:xfrm>
            <a:off x="1" y="6613347"/>
            <a:ext cx="3434367" cy="24465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Stein MN et al, J Clin Oncol 2025; 43: 2516-26.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CBC171-6B30-6F51-C0F2-0B4154937C2E}"/>
              </a:ext>
            </a:extLst>
          </p:cNvPr>
          <p:cNvSpPr txBox="1"/>
          <p:nvPr/>
        </p:nvSpPr>
        <p:spPr>
          <a:xfrm>
            <a:off x="1178699" y="220094"/>
            <a:ext cx="942001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</a:t>
            </a:r>
            <a:r>
              <a:rPr lang="en-US" sz="2600" b="1" spc="-60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trial </a:t>
            </a:r>
            <a:r>
              <a:rPr lang="en-US" sz="2600" b="1" spc="-33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600" b="1" dirty="0" err="1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pasritamig</a:t>
            </a: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2600" b="1" dirty="0" err="1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mAPMR</a:t>
            </a:r>
            <a:r>
              <a:rPr lang="en-US" sz="2600" b="1" dirty="0">
                <a:solidFill>
                  <a:srgbClr val="002F5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PC – RP2D Efficacy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553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omputer screen&#10;&#10;AI-generated content may be incorrect.">
            <a:extLst>
              <a:ext uri="{FF2B5EF4-FFF2-40B4-BE49-F238E27FC236}">
                <a16:creationId xmlns:a16="http://schemas.microsoft.com/office/drawing/2014/main" id="{02BCF87C-0312-9068-9318-4C834F116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117"/>
            <a:ext cx="12192000" cy="609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49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58A3A-2127-186A-5F65-47366FC38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D51E1CD-689B-ECC3-1B48-2D47BC340932}"/>
              </a:ext>
            </a:extLst>
          </p:cNvPr>
          <p:cNvCxnSpPr>
            <a:cxnSpLocks/>
          </p:cNvCxnSpPr>
          <p:nvPr/>
        </p:nvCxnSpPr>
        <p:spPr>
          <a:xfrm flipH="1">
            <a:off x="3413999" y="1104543"/>
            <a:ext cx="0" cy="3346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B94FDA9-6DDB-14D0-F5E9-9A7F01A5F91E}"/>
              </a:ext>
            </a:extLst>
          </p:cNvPr>
          <p:cNvGrpSpPr/>
          <p:nvPr/>
        </p:nvGrpSpPr>
        <p:grpSpPr>
          <a:xfrm>
            <a:off x="111425" y="951448"/>
            <a:ext cx="3280356" cy="861638"/>
            <a:chOff x="140585" y="2333905"/>
            <a:chExt cx="3936427" cy="1033965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0A207833-2AE2-5CD9-75D0-A41AB0547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585" y="2333905"/>
              <a:ext cx="801835" cy="693799"/>
            </a:xfrm>
            <a:prstGeom prst="rect">
              <a:avLst/>
            </a:prstGeom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B9EEF6F-F772-3768-E88E-5EBF7D542B70}"/>
                </a:ext>
              </a:extLst>
            </p:cNvPr>
            <p:cNvGrpSpPr/>
            <p:nvPr/>
          </p:nvGrpSpPr>
          <p:grpSpPr>
            <a:xfrm>
              <a:off x="918457" y="2480749"/>
              <a:ext cx="3158555" cy="887121"/>
              <a:chOff x="918457" y="2480749"/>
              <a:chExt cx="3158555" cy="887121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4F07625-7CC4-808F-7DC3-C1D64FBFBB59}"/>
                  </a:ext>
                </a:extLst>
              </p:cNvPr>
              <p:cNvSpPr txBox="1"/>
              <p:nvPr/>
            </p:nvSpPr>
            <p:spPr>
              <a:xfrm>
                <a:off x="920231" y="2740007"/>
                <a:ext cx="3156781" cy="627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304"/>
                <a:r>
                  <a:rPr lang="en-US" sz="1400" dirty="0"/>
                  <a:t>Global, randomized, double-blind, phase III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3C4190B-D38F-B4F9-02BB-D56B8406B161}"/>
                  </a:ext>
                </a:extLst>
              </p:cNvPr>
              <p:cNvSpPr txBox="1"/>
              <p:nvPr/>
            </p:nvSpPr>
            <p:spPr>
              <a:xfrm>
                <a:off x="918457" y="2480749"/>
                <a:ext cx="1453013" cy="4186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304">
                  <a:defRPr/>
                </a:pPr>
                <a:r>
                  <a:rPr lang="en-US" sz="1667" b="1" dirty="0">
                    <a:solidFill>
                      <a:schemeClr val="accent6"/>
                    </a:solidFill>
                    <a:latin typeface="Calibri"/>
                  </a:rPr>
                  <a:t>Trial Design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0CAC353-55B5-35D5-A191-9E173F538F64}"/>
              </a:ext>
            </a:extLst>
          </p:cNvPr>
          <p:cNvGrpSpPr/>
          <p:nvPr/>
        </p:nvGrpSpPr>
        <p:grpSpPr>
          <a:xfrm>
            <a:off x="124481" y="1752657"/>
            <a:ext cx="3161599" cy="836631"/>
            <a:chOff x="223940" y="3998418"/>
            <a:chExt cx="3793917" cy="104982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1BD698A-7EFA-0D64-499E-A50ADADB7B7A}"/>
                </a:ext>
              </a:extLst>
            </p:cNvPr>
            <p:cNvGrpSpPr/>
            <p:nvPr/>
          </p:nvGrpSpPr>
          <p:grpSpPr>
            <a:xfrm>
              <a:off x="223940" y="3998418"/>
              <a:ext cx="3793917" cy="1049829"/>
              <a:chOff x="346559" y="4015684"/>
              <a:chExt cx="3371341" cy="1049829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C926FAA2-536C-D152-6AC1-16560E22D3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6559" y="4015684"/>
                <a:ext cx="646080" cy="646080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8FE2D10-B711-9BF0-3334-301F585145D6}"/>
                  </a:ext>
                </a:extLst>
              </p:cNvPr>
              <p:cNvSpPr txBox="1"/>
              <p:nvPr/>
            </p:nvSpPr>
            <p:spPr>
              <a:xfrm>
                <a:off x="472795" y="4679306"/>
                <a:ext cx="3245105" cy="3862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21" indent="-285721" defTabSz="914304">
                  <a:buFont typeface="Wingdings" panose="05000000000000000000" pitchFamily="2" charset="2"/>
                  <a:buChar char="ü"/>
                  <a:defRPr/>
                </a:pPr>
                <a:endParaRPr lang="en-US" sz="1400" dirty="0">
                  <a:solidFill>
                    <a:schemeClr val="accent6"/>
                  </a:solidFill>
                  <a:latin typeface="Calibri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F9BB8DB-5DEB-3DF4-2203-C63BE3A0D906}"/>
                </a:ext>
              </a:extLst>
            </p:cNvPr>
            <p:cNvSpPr txBox="1"/>
            <p:nvPr/>
          </p:nvSpPr>
          <p:spPr>
            <a:xfrm>
              <a:off x="931467" y="4106954"/>
              <a:ext cx="2205834" cy="437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04">
                <a:defRPr/>
              </a:pPr>
              <a:r>
                <a:rPr lang="en-US" sz="1667" b="1" dirty="0">
                  <a:solidFill>
                    <a:schemeClr val="accent6"/>
                  </a:solidFill>
                  <a:latin typeface="Calibri"/>
                </a:rPr>
                <a:t>Patient Population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253FD29-2CD8-2817-8C6C-FF9CD5D66F63}"/>
              </a:ext>
            </a:extLst>
          </p:cNvPr>
          <p:cNvSpPr txBox="1"/>
          <p:nvPr/>
        </p:nvSpPr>
        <p:spPr>
          <a:xfrm>
            <a:off x="693715" y="2167387"/>
            <a:ext cx="263065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 err="1">
                <a:solidFill>
                  <a:prstClr val="black"/>
                </a:solidFill>
              </a:rPr>
              <a:t>mAPMR</a:t>
            </a:r>
            <a:r>
              <a:rPr lang="en-US" sz="1400" dirty="0">
                <a:solidFill>
                  <a:prstClr val="black"/>
                </a:solidFill>
              </a:rPr>
              <a:t>  patients with: </a:t>
            </a:r>
          </a:p>
          <a:p>
            <a:pPr marL="742909" lvl="1" indent="-285721" defTabSz="914304">
              <a:buFont typeface="Wingdings" panose="05000000000000000000" pitchFamily="2" charset="2"/>
              <a:buChar char="ü"/>
            </a:pPr>
            <a:r>
              <a:rPr lang="en-US" sz="1400" i="1" dirty="0">
                <a:solidFill>
                  <a:prstClr val="black"/>
                </a:solidFill>
              </a:rPr>
              <a:t>No previous systemic treatment for </a:t>
            </a:r>
            <a:r>
              <a:rPr lang="en-US" sz="1400" i="1" dirty="0" err="1">
                <a:solidFill>
                  <a:prstClr val="black"/>
                </a:solidFill>
              </a:rPr>
              <a:t>mAPMR</a:t>
            </a:r>
            <a:endParaRPr lang="en-US" sz="1400" i="1" dirty="0">
              <a:solidFill>
                <a:prstClr val="black"/>
              </a:solidFill>
            </a:endParaRPr>
          </a:p>
          <a:p>
            <a:pPr marL="742909" lvl="1" indent="-285721" defTabSz="914304">
              <a:buFont typeface="Wingdings" panose="05000000000000000000" pitchFamily="2" charset="2"/>
              <a:buChar char="ü"/>
            </a:pPr>
            <a:r>
              <a:rPr lang="en-US" sz="1400" i="1" dirty="0">
                <a:solidFill>
                  <a:prstClr val="black"/>
                </a:solidFill>
              </a:rPr>
              <a:t>Unselected by </a:t>
            </a:r>
            <a:r>
              <a:rPr lang="en-US" sz="1400" i="1" dirty="0" err="1">
                <a:solidFill>
                  <a:prstClr val="black"/>
                </a:solidFill>
              </a:rPr>
              <a:t>HRRm</a:t>
            </a:r>
            <a:r>
              <a:rPr lang="en-US" sz="1400" i="1" dirty="0">
                <a:solidFill>
                  <a:prstClr val="black"/>
                </a:solidFill>
              </a:rPr>
              <a:t> status</a:t>
            </a:r>
          </a:p>
          <a:p>
            <a:pPr marL="742909" lvl="1" indent="-285721" defTabSz="914304">
              <a:buFont typeface="Wingdings" panose="05000000000000000000" pitchFamily="2" charset="2"/>
              <a:buChar char="ü"/>
            </a:pPr>
            <a:r>
              <a:rPr lang="en-US" sz="1400" i="1" dirty="0">
                <a:solidFill>
                  <a:prstClr val="black"/>
                </a:solidFill>
              </a:rPr>
              <a:t>ECOG PS 0-1</a:t>
            </a:r>
          </a:p>
          <a:p>
            <a:pPr defTabSz="914304"/>
            <a:endParaRPr lang="en-US" sz="1400" dirty="0">
              <a:solidFill>
                <a:prstClr val="black"/>
              </a:solidFill>
            </a:endParaRPr>
          </a:p>
        </p:txBody>
      </p:sp>
      <p:grpSp>
        <p:nvGrpSpPr>
          <p:cNvPr id="29" name="Group 17">
            <a:extLst>
              <a:ext uri="{FF2B5EF4-FFF2-40B4-BE49-F238E27FC236}">
                <a16:creationId xmlns:a16="http://schemas.microsoft.com/office/drawing/2014/main" id="{0DD2AF4A-D1CD-A129-A855-1CF3AB86E1C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47005" y="948929"/>
            <a:ext cx="723371" cy="1696724"/>
            <a:chOff x="2448" y="372"/>
            <a:chExt cx="871" cy="2043"/>
          </a:xfrm>
        </p:grpSpPr>
        <p:sp>
          <p:nvSpPr>
            <p:cNvPr id="30" name="AutoShape 16">
              <a:extLst>
                <a:ext uri="{FF2B5EF4-FFF2-40B4-BE49-F238E27FC236}">
                  <a16:creationId xmlns:a16="http://schemas.microsoft.com/office/drawing/2014/main" id="{96E06927-B34D-DF21-F9EA-42950F77B6C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48" y="372"/>
              <a:ext cx="871" cy="2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D2430FBC-DA47-626F-D15D-20BB2CE23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372"/>
              <a:ext cx="871" cy="2031"/>
            </a:xfrm>
            <a:prstGeom prst="rect">
              <a:avLst/>
            </a:prstGeom>
            <a:noFill/>
            <a:ln w="0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EB62DE35-7BD0-2D8E-C3BA-E578882F4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494"/>
              <a:ext cx="808" cy="1921"/>
            </a:xfrm>
            <a:custGeom>
              <a:avLst/>
              <a:gdLst>
                <a:gd name="T0" fmla="*/ 988 w 1616"/>
                <a:gd name="T1" fmla="*/ 115 h 3844"/>
                <a:gd name="T2" fmla="*/ 1023 w 1616"/>
                <a:gd name="T3" fmla="*/ 260 h 3844"/>
                <a:gd name="T4" fmla="*/ 952 w 1616"/>
                <a:gd name="T5" fmla="*/ 439 h 3844"/>
                <a:gd name="T6" fmla="*/ 1068 w 1616"/>
                <a:gd name="T7" fmla="*/ 623 h 3844"/>
                <a:gd name="T8" fmla="*/ 1310 w 1616"/>
                <a:gd name="T9" fmla="*/ 780 h 3844"/>
                <a:gd name="T10" fmla="*/ 1402 w 1616"/>
                <a:gd name="T11" fmla="*/ 1448 h 3844"/>
                <a:gd name="T12" fmla="*/ 1454 w 1616"/>
                <a:gd name="T13" fmla="*/ 1764 h 3844"/>
                <a:gd name="T14" fmla="*/ 1605 w 1616"/>
                <a:gd name="T15" fmla="*/ 2032 h 3844"/>
                <a:gd name="T16" fmla="*/ 1533 w 1616"/>
                <a:gd name="T17" fmla="*/ 2017 h 3844"/>
                <a:gd name="T18" fmla="*/ 1573 w 1616"/>
                <a:gd name="T19" fmla="*/ 2214 h 3844"/>
                <a:gd name="T20" fmla="*/ 1513 w 1616"/>
                <a:gd name="T21" fmla="*/ 2170 h 3844"/>
                <a:gd name="T22" fmla="*/ 1464 w 1616"/>
                <a:gd name="T23" fmla="*/ 2109 h 3844"/>
                <a:gd name="T24" fmla="*/ 1441 w 1616"/>
                <a:gd name="T25" fmla="*/ 2253 h 3844"/>
                <a:gd name="T26" fmla="*/ 1403 w 1616"/>
                <a:gd name="T27" fmla="*/ 2152 h 3844"/>
                <a:gd name="T28" fmla="*/ 1363 w 1616"/>
                <a:gd name="T29" fmla="*/ 2139 h 3844"/>
                <a:gd name="T30" fmla="*/ 1360 w 1616"/>
                <a:gd name="T31" fmla="*/ 1897 h 3844"/>
                <a:gd name="T32" fmla="*/ 1222 w 1616"/>
                <a:gd name="T33" fmla="*/ 1598 h 3844"/>
                <a:gd name="T34" fmla="*/ 1142 w 1616"/>
                <a:gd name="T35" fmla="*/ 1227 h 3844"/>
                <a:gd name="T36" fmla="*/ 1128 w 1616"/>
                <a:gd name="T37" fmla="*/ 1647 h 3844"/>
                <a:gd name="T38" fmla="*/ 1211 w 1616"/>
                <a:gd name="T39" fmla="*/ 2048 h 3844"/>
                <a:gd name="T40" fmla="*/ 1121 w 1616"/>
                <a:gd name="T41" fmla="*/ 2680 h 3844"/>
                <a:gd name="T42" fmla="*/ 1140 w 1616"/>
                <a:gd name="T43" fmla="*/ 2987 h 3844"/>
                <a:gd name="T44" fmla="*/ 1039 w 1616"/>
                <a:gd name="T45" fmla="*/ 3484 h 3844"/>
                <a:gd name="T46" fmla="*/ 1069 w 1616"/>
                <a:gd name="T47" fmla="*/ 3780 h 3844"/>
                <a:gd name="T48" fmla="*/ 1029 w 1616"/>
                <a:gd name="T49" fmla="*/ 3824 h 3844"/>
                <a:gd name="T50" fmla="*/ 909 w 1616"/>
                <a:gd name="T51" fmla="*/ 3840 h 3844"/>
                <a:gd name="T52" fmla="*/ 838 w 1616"/>
                <a:gd name="T53" fmla="*/ 3802 h 3844"/>
                <a:gd name="T54" fmla="*/ 905 w 1616"/>
                <a:gd name="T55" fmla="*/ 3501 h 3844"/>
                <a:gd name="T56" fmla="*/ 910 w 1616"/>
                <a:gd name="T57" fmla="*/ 3070 h 3844"/>
                <a:gd name="T58" fmla="*/ 864 w 1616"/>
                <a:gd name="T59" fmla="*/ 2564 h 3844"/>
                <a:gd name="T60" fmla="*/ 788 w 1616"/>
                <a:gd name="T61" fmla="*/ 2198 h 3844"/>
                <a:gd name="T62" fmla="*/ 726 w 1616"/>
                <a:gd name="T63" fmla="*/ 2756 h 3844"/>
                <a:gd name="T64" fmla="*/ 703 w 1616"/>
                <a:gd name="T65" fmla="*/ 3240 h 3844"/>
                <a:gd name="T66" fmla="*/ 733 w 1616"/>
                <a:gd name="T67" fmla="*/ 3612 h 3844"/>
                <a:gd name="T68" fmla="*/ 775 w 1616"/>
                <a:gd name="T69" fmla="*/ 3831 h 3844"/>
                <a:gd name="T70" fmla="*/ 679 w 1616"/>
                <a:gd name="T71" fmla="*/ 3833 h 3844"/>
                <a:gd name="T72" fmla="*/ 572 w 1616"/>
                <a:gd name="T73" fmla="*/ 3820 h 3844"/>
                <a:gd name="T74" fmla="*/ 565 w 1616"/>
                <a:gd name="T75" fmla="*/ 3714 h 3844"/>
                <a:gd name="T76" fmla="*/ 549 w 1616"/>
                <a:gd name="T77" fmla="*/ 3396 h 3844"/>
                <a:gd name="T78" fmla="*/ 504 w 1616"/>
                <a:gd name="T79" fmla="*/ 2896 h 3844"/>
                <a:gd name="T80" fmla="*/ 469 w 1616"/>
                <a:gd name="T81" fmla="*/ 2534 h 3844"/>
                <a:gd name="T82" fmla="*/ 426 w 1616"/>
                <a:gd name="T83" fmla="*/ 1862 h 3844"/>
                <a:gd name="T84" fmla="*/ 492 w 1616"/>
                <a:gd name="T85" fmla="*/ 1486 h 3844"/>
                <a:gd name="T86" fmla="*/ 436 w 1616"/>
                <a:gd name="T87" fmla="*/ 1360 h 3844"/>
                <a:gd name="T88" fmla="*/ 342 w 1616"/>
                <a:gd name="T89" fmla="*/ 1716 h 3844"/>
                <a:gd name="T90" fmla="*/ 259 w 1616"/>
                <a:gd name="T91" fmla="*/ 1959 h 3844"/>
                <a:gd name="T92" fmla="*/ 249 w 1616"/>
                <a:gd name="T93" fmla="*/ 2210 h 3844"/>
                <a:gd name="T94" fmla="*/ 205 w 1616"/>
                <a:gd name="T95" fmla="*/ 2124 h 3844"/>
                <a:gd name="T96" fmla="*/ 165 w 1616"/>
                <a:gd name="T97" fmla="*/ 2194 h 3844"/>
                <a:gd name="T98" fmla="*/ 136 w 1616"/>
                <a:gd name="T99" fmla="*/ 2240 h 3844"/>
                <a:gd name="T100" fmla="*/ 108 w 1616"/>
                <a:gd name="T101" fmla="*/ 2103 h 3844"/>
                <a:gd name="T102" fmla="*/ 39 w 1616"/>
                <a:gd name="T103" fmla="*/ 2171 h 3844"/>
                <a:gd name="T104" fmla="*/ 43 w 1616"/>
                <a:gd name="T105" fmla="*/ 2072 h 3844"/>
                <a:gd name="T106" fmla="*/ 67 w 1616"/>
                <a:gd name="T107" fmla="*/ 1937 h 3844"/>
                <a:gd name="T108" fmla="*/ 175 w 1616"/>
                <a:gd name="T109" fmla="*/ 1667 h 3844"/>
                <a:gd name="T110" fmla="*/ 265 w 1616"/>
                <a:gd name="T111" fmla="*/ 1317 h 3844"/>
                <a:gd name="T112" fmla="*/ 381 w 1616"/>
                <a:gd name="T113" fmla="*/ 674 h 3844"/>
                <a:gd name="T114" fmla="*/ 639 w 1616"/>
                <a:gd name="T115" fmla="*/ 578 h 3844"/>
                <a:gd name="T116" fmla="*/ 636 w 1616"/>
                <a:gd name="T117" fmla="*/ 384 h 3844"/>
                <a:gd name="T118" fmla="*/ 614 w 1616"/>
                <a:gd name="T119" fmla="*/ 254 h 3844"/>
                <a:gd name="T120" fmla="*/ 702 w 1616"/>
                <a:gd name="T121" fmla="*/ 30 h 3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16" h="3844">
                  <a:moveTo>
                    <a:pt x="792" y="0"/>
                  </a:moveTo>
                  <a:lnTo>
                    <a:pt x="824" y="0"/>
                  </a:lnTo>
                  <a:lnTo>
                    <a:pt x="825" y="0"/>
                  </a:lnTo>
                  <a:lnTo>
                    <a:pt x="832" y="1"/>
                  </a:lnTo>
                  <a:lnTo>
                    <a:pt x="840" y="3"/>
                  </a:lnTo>
                  <a:lnTo>
                    <a:pt x="853" y="5"/>
                  </a:lnTo>
                  <a:lnTo>
                    <a:pt x="866" y="9"/>
                  </a:lnTo>
                  <a:lnTo>
                    <a:pt x="882" y="14"/>
                  </a:lnTo>
                  <a:lnTo>
                    <a:pt x="898" y="21"/>
                  </a:lnTo>
                  <a:lnTo>
                    <a:pt x="915" y="30"/>
                  </a:lnTo>
                  <a:lnTo>
                    <a:pt x="931" y="41"/>
                  </a:lnTo>
                  <a:lnTo>
                    <a:pt x="949" y="56"/>
                  </a:lnTo>
                  <a:lnTo>
                    <a:pt x="963" y="72"/>
                  </a:lnTo>
                  <a:lnTo>
                    <a:pt x="977" y="91"/>
                  </a:lnTo>
                  <a:lnTo>
                    <a:pt x="988" y="115"/>
                  </a:lnTo>
                  <a:lnTo>
                    <a:pt x="997" y="141"/>
                  </a:lnTo>
                  <a:lnTo>
                    <a:pt x="1003" y="171"/>
                  </a:lnTo>
                  <a:lnTo>
                    <a:pt x="1004" y="206"/>
                  </a:lnTo>
                  <a:lnTo>
                    <a:pt x="1002" y="244"/>
                  </a:lnTo>
                  <a:lnTo>
                    <a:pt x="1002" y="245"/>
                  </a:lnTo>
                  <a:lnTo>
                    <a:pt x="1002" y="245"/>
                  </a:lnTo>
                  <a:lnTo>
                    <a:pt x="1002" y="248"/>
                  </a:lnTo>
                  <a:lnTo>
                    <a:pt x="1002" y="249"/>
                  </a:lnTo>
                  <a:lnTo>
                    <a:pt x="1002" y="251"/>
                  </a:lnTo>
                  <a:lnTo>
                    <a:pt x="1003" y="254"/>
                  </a:lnTo>
                  <a:lnTo>
                    <a:pt x="1004" y="255"/>
                  </a:lnTo>
                  <a:lnTo>
                    <a:pt x="1007" y="256"/>
                  </a:lnTo>
                  <a:lnTo>
                    <a:pt x="1010" y="258"/>
                  </a:lnTo>
                  <a:lnTo>
                    <a:pt x="1014" y="258"/>
                  </a:lnTo>
                  <a:lnTo>
                    <a:pt x="1023" y="260"/>
                  </a:lnTo>
                  <a:lnTo>
                    <a:pt x="1027" y="269"/>
                  </a:lnTo>
                  <a:lnTo>
                    <a:pt x="1029" y="281"/>
                  </a:lnTo>
                  <a:lnTo>
                    <a:pt x="1026" y="296"/>
                  </a:lnTo>
                  <a:lnTo>
                    <a:pt x="1020" y="312"/>
                  </a:lnTo>
                  <a:lnTo>
                    <a:pt x="1009" y="328"/>
                  </a:lnTo>
                  <a:lnTo>
                    <a:pt x="992" y="344"/>
                  </a:lnTo>
                  <a:lnTo>
                    <a:pt x="992" y="348"/>
                  </a:lnTo>
                  <a:lnTo>
                    <a:pt x="989" y="356"/>
                  </a:lnTo>
                  <a:lnTo>
                    <a:pt x="986" y="370"/>
                  </a:lnTo>
                  <a:lnTo>
                    <a:pt x="981" y="384"/>
                  </a:lnTo>
                  <a:lnTo>
                    <a:pt x="973" y="401"/>
                  </a:lnTo>
                  <a:lnTo>
                    <a:pt x="965" y="414"/>
                  </a:lnTo>
                  <a:lnTo>
                    <a:pt x="954" y="426"/>
                  </a:lnTo>
                  <a:lnTo>
                    <a:pt x="954" y="430"/>
                  </a:lnTo>
                  <a:lnTo>
                    <a:pt x="952" y="439"/>
                  </a:lnTo>
                  <a:lnTo>
                    <a:pt x="950" y="452"/>
                  </a:lnTo>
                  <a:lnTo>
                    <a:pt x="949" y="469"/>
                  </a:lnTo>
                  <a:lnTo>
                    <a:pt x="949" y="488"/>
                  </a:lnTo>
                  <a:lnTo>
                    <a:pt x="950" y="509"/>
                  </a:lnTo>
                  <a:lnTo>
                    <a:pt x="952" y="530"/>
                  </a:lnTo>
                  <a:lnTo>
                    <a:pt x="958" y="548"/>
                  </a:lnTo>
                  <a:lnTo>
                    <a:pt x="968" y="567"/>
                  </a:lnTo>
                  <a:lnTo>
                    <a:pt x="968" y="568"/>
                  </a:lnTo>
                  <a:lnTo>
                    <a:pt x="972" y="572"/>
                  </a:lnTo>
                  <a:lnTo>
                    <a:pt x="977" y="578"/>
                  </a:lnTo>
                  <a:lnTo>
                    <a:pt x="986" y="585"/>
                  </a:lnTo>
                  <a:lnTo>
                    <a:pt x="999" y="595"/>
                  </a:lnTo>
                  <a:lnTo>
                    <a:pt x="1016" y="604"/>
                  </a:lnTo>
                  <a:lnTo>
                    <a:pt x="1040" y="614"/>
                  </a:lnTo>
                  <a:lnTo>
                    <a:pt x="1068" y="623"/>
                  </a:lnTo>
                  <a:lnTo>
                    <a:pt x="1104" y="633"/>
                  </a:lnTo>
                  <a:lnTo>
                    <a:pt x="1147" y="641"/>
                  </a:lnTo>
                  <a:lnTo>
                    <a:pt x="1149" y="641"/>
                  </a:lnTo>
                  <a:lnTo>
                    <a:pt x="1154" y="641"/>
                  </a:lnTo>
                  <a:lnTo>
                    <a:pt x="1163" y="642"/>
                  </a:lnTo>
                  <a:lnTo>
                    <a:pt x="1175" y="644"/>
                  </a:lnTo>
                  <a:lnTo>
                    <a:pt x="1189" y="649"/>
                  </a:lnTo>
                  <a:lnTo>
                    <a:pt x="1204" y="654"/>
                  </a:lnTo>
                  <a:lnTo>
                    <a:pt x="1220" y="663"/>
                  </a:lnTo>
                  <a:lnTo>
                    <a:pt x="1236" y="674"/>
                  </a:lnTo>
                  <a:lnTo>
                    <a:pt x="1253" y="688"/>
                  </a:lnTo>
                  <a:lnTo>
                    <a:pt x="1269" y="705"/>
                  </a:lnTo>
                  <a:lnTo>
                    <a:pt x="1285" y="726"/>
                  </a:lnTo>
                  <a:lnTo>
                    <a:pt x="1298" y="750"/>
                  </a:lnTo>
                  <a:lnTo>
                    <a:pt x="1310" y="780"/>
                  </a:lnTo>
                  <a:lnTo>
                    <a:pt x="1318" y="814"/>
                  </a:lnTo>
                  <a:lnTo>
                    <a:pt x="1324" y="854"/>
                  </a:lnTo>
                  <a:lnTo>
                    <a:pt x="1328" y="1164"/>
                  </a:lnTo>
                  <a:lnTo>
                    <a:pt x="1328" y="1168"/>
                  </a:lnTo>
                  <a:lnTo>
                    <a:pt x="1329" y="1180"/>
                  </a:lnTo>
                  <a:lnTo>
                    <a:pt x="1331" y="1199"/>
                  </a:lnTo>
                  <a:lnTo>
                    <a:pt x="1334" y="1223"/>
                  </a:lnTo>
                  <a:lnTo>
                    <a:pt x="1338" y="1252"/>
                  </a:lnTo>
                  <a:lnTo>
                    <a:pt x="1344" y="1284"/>
                  </a:lnTo>
                  <a:lnTo>
                    <a:pt x="1351" y="1317"/>
                  </a:lnTo>
                  <a:lnTo>
                    <a:pt x="1360" y="1352"/>
                  </a:lnTo>
                  <a:lnTo>
                    <a:pt x="1371" y="1385"/>
                  </a:lnTo>
                  <a:lnTo>
                    <a:pt x="1385" y="1417"/>
                  </a:lnTo>
                  <a:lnTo>
                    <a:pt x="1401" y="1445"/>
                  </a:lnTo>
                  <a:lnTo>
                    <a:pt x="1402" y="1448"/>
                  </a:lnTo>
                  <a:lnTo>
                    <a:pt x="1404" y="1455"/>
                  </a:lnTo>
                  <a:lnTo>
                    <a:pt x="1409" y="1467"/>
                  </a:lnTo>
                  <a:lnTo>
                    <a:pt x="1416" y="1485"/>
                  </a:lnTo>
                  <a:lnTo>
                    <a:pt x="1422" y="1507"/>
                  </a:lnTo>
                  <a:lnTo>
                    <a:pt x="1428" y="1535"/>
                  </a:lnTo>
                  <a:lnTo>
                    <a:pt x="1434" y="1570"/>
                  </a:lnTo>
                  <a:lnTo>
                    <a:pt x="1438" y="1609"/>
                  </a:lnTo>
                  <a:lnTo>
                    <a:pt x="1440" y="1655"/>
                  </a:lnTo>
                  <a:lnTo>
                    <a:pt x="1440" y="1658"/>
                  </a:lnTo>
                  <a:lnTo>
                    <a:pt x="1441" y="1667"/>
                  </a:lnTo>
                  <a:lnTo>
                    <a:pt x="1443" y="1682"/>
                  </a:lnTo>
                  <a:lnTo>
                    <a:pt x="1445" y="1700"/>
                  </a:lnTo>
                  <a:lnTo>
                    <a:pt x="1448" y="1721"/>
                  </a:lnTo>
                  <a:lnTo>
                    <a:pt x="1450" y="1742"/>
                  </a:lnTo>
                  <a:lnTo>
                    <a:pt x="1454" y="1764"/>
                  </a:lnTo>
                  <a:lnTo>
                    <a:pt x="1457" y="1784"/>
                  </a:lnTo>
                  <a:lnTo>
                    <a:pt x="1461" y="1801"/>
                  </a:lnTo>
                  <a:lnTo>
                    <a:pt x="1465" y="1815"/>
                  </a:lnTo>
                  <a:lnTo>
                    <a:pt x="1472" y="1831"/>
                  </a:lnTo>
                  <a:lnTo>
                    <a:pt x="1483" y="1848"/>
                  </a:lnTo>
                  <a:lnTo>
                    <a:pt x="1497" y="1868"/>
                  </a:lnTo>
                  <a:lnTo>
                    <a:pt x="1512" y="1887"/>
                  </a:lnTo>
                  <a:lnTo>
                    <a:pt x="1525" y="1905"/>
                  </a:lnTo>
                  <a:lnTo>
                    <a:pt x="1537" y="1919"/>
                  </a:lnTo>
                  <a:lnTo>
                    <a:pt x="1550" y="1937"/>
                  </a:lnTo>
                  <a:lnTo>
                    <a:pt x="1562" y="1955"/>
                  </a:lnTo>
                  <a:lnTo>
                    <a:pt x="1574" y="1975"/>
                  </a:lnTo>
                  <a:lnTo>
                    <a:pt x="1587" y="1995"/>
                  </a:lnTo>
                  <a:lnTo>
                    <a:pt x="1597" y="2013"/>
                  </a:lnTo>
                  <a:lnTo>
                    <a:pt x="1605" y="2032"/>
                  </a:lnTo>
                  <a:lnTo>
                    <a:pt x="1613" y="2049"/>
                  </a:lnTo>
                  <a:lnTo>
                    <a:pt x="1616" y="2064"/>
                  </a:lnTo>
                  <a:lnTo>
                    <a:pt x="1616" y="2076"/>
                  </a:lnTo>
                  <a:lnTo>
                    <a:pt x="1613" y="2085"/>
                  </a:lnTo>
                  <a:lnTo>
                    <a:pt x="1605" y="2091"/>
                  </a:lnTo>
                  <a:lnTo>
                    <a:pt x="1604" y="2091"/>
                  </a:lnTo>
                  <a:lnTo>
                    <a:pt x="1599" y="2089"/>
                  </a:lnTo>
                  <a:lnTo>
                    <a:pt x="1593" y="2087"/>
                  </a:lnTo>
                  <a:lnTo>
                    <a:pt x="1584" y="2082"/>
                  </a:lnTo>
                  <a:lnTo>
                    <a:pt x="1573" y="2072"/>
                  </a:lnTo>
                  <a:lnTo>
                    <a:pt x="1561" y="2059"/>
                  </a:lnTo>
                  <a:lnTo>
                    <a:pt x="1547" y="2038"/>
                  </a:lnTo>
                  <a:lnTo>
                    <a:pt x="1533" y="2011"/>
                  </a:lnTo>
                  <a:lnTo>
                    <a:pt x="1533" y="2013"/>
                  </a:lnTo>
                  <a:lnTo>
                    <a:pt x="1533" y="2017"/>
                  </a:lnTo>
                  <a:lnTo>
                    <a:pt x="1535" y="2025"/>
                  </a:lnTo>
                  <a:lnTo>
                    <a:pt x="1537" y="2038"/>
                  </a:lnTo>
                  <a:lnTo>
                    <a:pt x="1541" y="2055"/>
                  </a:lnTo>
                  <a:lnTo>
                    <a:pt x="1547" y="2076"/>
                  </a:lnTo>
                  <a:lnTo>
                    <a:pt x="1556" y="2103"/>
                  </a:lnTo>
                  <a:lnTo>
                    <a:pt x="1566" y="2134"/>
                  </a:lnTo>
                  <a:lnTo>
                    <a:pt x="1568" y="2140"/>
                  </a:lnTo>
                  <a:lnTo>
                    <a:pt x="1571" y="2150"/>
                  </a:lnTo>
                  <a:lnTo>
                    <a:pt x="1574" y="2160"/>
                  </a:lnTo>
                  <a:lnTo>
                    <a:pt x="1577" y="2172"/>
                  </a:lnTo>
                  <a:lnTo>
                    <a:pt x="1579" y="2183"/>
                  </a:lnTo>
                  <a:lnTo>
                    <a:pt x="1581" y="2194"/>
                  </a:lnTo>
                  <a:lnTo>
                    <a:pt x="1581" y="2203"/>
                  </a:lnTo>
                  <a:lnTo>
                    <a:pt x="1578" y="2210"/>
                  </a:lnTo>
                  <a:lnTo>
                    <a:pt x="1573" y="2214"/>
                  </a:lnTo>
                  <a:lnTo>
                    <a:pt x="1566" y="2213"/>
                  </a:lnTo>
                  <a:lnTo>
                    <a:pt x="1556" y="2208"/>
                  </a:lnTo>
                  <a:lnTo>
                    <a:pt x="1555" y="2206"/>
                  </a:lnTo>
                  <a:lnTo>
                    <a:pt x="1552" y="2204"/>
                  </a:lnTo>
                  <a:lnTo>
                    <a:pt x="1547" y="2198"/>
                  </a:lnTo>
                  <a:lnTo>
                    <a:pt x="1542" y="2189"/>
                  </a:lnTo>
                  <a:lnTo>
                    <a:pt x="1535" y="2176"/>
                  </a:lnTo>
                  <a:lnTo>
                    <a:pt x="1526" y="2157"/>
                  </a:lnTo>
                  <a:lnTo>
                    <a:pt x="1518" y="2134"/>
                  </a:lnTo>
                  <a:lnTo>
                    <a:pt x="1508" y="2103"/>
                  </a:lnTo>
                  <a:lnTo>
                    <a:pt x="1508" y="2107"/>
                  </a:lnTo>
                  <a:lnTo>
                    <a:pt x="1509" y="2117"/>
                  </a:lnTo>
                  <a:lnTo>
                    <a:pt x="1510" y="2131"/>
                  </a:lnTo>
                  <a:lnTo>
                    <a:pt x="1512" y="2149"/>
                  </a:lnTo>
                  <a:lnTo>
                    <a:pt x="1513" y="2170"/>
                  </a:lnTo>
                  <a:lnTo>
                    <a:pt x="1513" y="2190"/>
                  </a:lnTo>
                  <a:lnTo>
                    <a:pt x="1514" y="2210"/>
                  </a:lnTo>
                  <a:lnTo>
                    <a:pt x="1513" y="2230"/>
                  </a:lnTo>
                  <a:lnTo>
                    <a:pt x="1512" y="2245"/>
                  </a:lnTo>
                  <a:lnTo>
                    <a:pt x="1510" y="2256"/>
                  </a:lnTo>
                  <a:lnTo>
                    <a:pt x="1507" y="2262"/>
                  </a:lnTo>
                  <a:lnTo>
                    <a:pt x="1499" y="2263"/>
                  </a:lnTo>
                  <a:lnTo>
                    <a:pt x="1492" y="2261"/>
                  </a:lnTo>
                  <a:lnTo>
                    <a:pt x="1486" y="2253"/>
                  </a:lnTo>
                  <a:lnTo>
                    <a:pt x="1481" y="2240"/>
                  </a:lnTo>
                  <a:lnTo>
                    <a:pt x="1476" y="2219"/>
                  </a:lnTo>
                  <a:lnTo>
                    <a:pt x="1472" y="2190"/>
                  </a:lnTo>
                  <a:lnTo>
                    <a:pt x="1469" y="2155"/>
                  </a:lnTo>
                  <a:lnTo>
                    <a:pt x="1465" y="2110"/>
                  </a:lnTo>
                  <a:lnTo>
                    <a:pt x="1464" y="2109"/>
                  </a:lnTo>
                  <a:lnTo>
                    <a:pt x="1464" y="2108"/>
                  </a:lnTo>
                  <a:lnTo>
                    <a:pt x="1462" y="2105"/>
                  </a:lnTo>
                  <a:lnTo>
                    <a:pt x="1461" y="2105"/>
                  </a:lnTo>
                  <a:lnTo>
                    <a:pt x="1460" y="2105"/>
                  </a:lnTo>
                  <a:lnTo>
                    <a:pt x="1459" y="2109"/>
                  </a:lnTo>
                  <a:lnTo>
                    <a:pt x="1457" y="2115"/>
                  </a:lnTo>
                  <a:lnTo>
                    <a:pt x="1456" y="2126"/>
                  </a:lnTo>
                  <a:lnTo>
                    <a:pt x="1454" y="2142"/>
                  </a:lnTo>
                  <a:lnTo>
                    <a:pt x="1452" y="2165"/>
                  </a:lnTo>
                  <a:lnTo>
                    <a:pt x="1451" y="2194"/>
                  </a:lnTo>
                  <a:lnTo>
                    <a:pt x="1450" y="2230"/>
                  </a:lnTo>
                  <a:lnTo>
                    <a:pt x="1449" y="2235"/>
                  </a:lnTo>
                  <a:lnTo>
                    <a:pt x="1448" y="2241"/>
                  </a:lnTo>
                  <a:lnTo>
                    <a:pt x="1445" y="2248"/>
                  </a:lnTo>
                  <a:lnTo>
                    <a:pt x="1441" y="2253"/>
                  </a:lnTo>
                  <a:lnTo>
                    <a:pt x="1436" y="2258"/>
                  </a:lnTo>
                  <a:lnTo>
                    <a:pt x="1432" y="2258"/>
                  </a:lnTo>
                  <a:lnTo>
                    <a:pt x="1427" y="2255"/>
                  </a:lnTo>
                  <a:lnTo>
                    <a:pt x="1420" y="2245"/>
                  </a:lnTo>
                  <a:lnTo>
                    <a:pt x="1416" y="2229"/>
                  </a:lnTo>
                  <a:lnTo>
                    <a:pt x="1412" y="2209"/>
                  </a:lnTo>
                  <a:lnTo>
                    <a:pt x="1411" y="2187"/>
                  </a:lnTo>
                  <a:lnTo>
                    <a:pt x="1411" y="2165"/>
                  </a:lnTo>
                  <a:lnTo>
                    <a:pt x="1412" y="2142"/>
                  </a:lnTo>
                  <a:lnTo>
                    <a:pt x="1412" y="2123"/>
                  </a:lnTo>
                  <a:lnTo>
                    <a:pt x="1412" y="2109"/>
                  </a:lnTo>
                  <a:lnTo>
                    <a:pt x="1412" y="2113"/>
                  </a:lnTo>
                  <a:lnTo>
                    <a:pt x="1409" y="2121"/>
                  </a:lnTo>
                  <a:lnTo>
                    <a:pt x="1407" y="2135"/>
                  </a:lnTo>
                  <a:lnTo>
                    <a:pt x="1403" y="2152"/>
                  </a:lnTo>
                  <a:lnTo>
                    <a:pt x="1398" y="2168"/>
                  </a:lnTo>
                  <a:lnTo>
                    <a:pt x="1393" y="2186"/>
                  </a:lnTo>
                  <a:lnTo>
                    <a:pt x="1387" y="2199"/>
                  </a:lnTo>
                  <a:lnTo>
                    <a:pt x="1382" y="2208"/>
                  </a:lnTo>
                  <a:lnTo>
                    <a:pt x="1376" y="2211"/>
                  </a:lnTo>
                  <a:lnTo>
                    <a:pt x="1376" y="2213"/>
                  </a:lnTo>
                  <a:lnTo>
                    <a:pt x="1375" y="2213"/>
                  </a:lnTo>
                  <a:lnTo>
                    <a:pt x="1372" y="2214"/>
                  </a:lnTo>
                  <a:lnTo>
                    <a:pt x="1371" y="2213"/>
                  </a:lnTo>
                  <a:lnTo>
                    <a:pt x="1369" y="2210"/>
                  </a:lnTo>
                  <a:lnTo>
                    <a:pt x="1366" y="2204"/>
                  </a:lnTo>
                  <a:lnTo>
                    <a:pt x="1364" y="2195"/>
                  </a:lnTo>
                  <a:lnTo>
                    <a:pt x="1363" y="2182"/>
                  </a:lnTo>
                  <a:lnTo>
                    <a:pt x="1363" y="2163"/>
                  </a:lnTo>
                  <a:lnTo>
                    <a:pt x="1363" y="2139"/>
                  </a:lnTo>
                  <a:lnTo>
                    <a:pt x="1364" y="2108"/>
                  </a:lnTo>
                  <a:lnTo>
                    <a:pt x="1364" y="2093"/>
                  </a:lnTo>
                  <a:lnTo>
                    <a:pt x="1363" y="2076"/>
                  </a:lnTo>
                  <a:lnTo>
                    <a:pt x="1360" y="2057"/>
                  </a:lnTo>
                  <a:lnTo>
                    <a:pt x="1359" y="2043"/>
                  </a:lnTo>
                  <a:lnTo>
                    <a:pt x="1358" y="2032"/>
                  </a:lnTo>
                  <a:lnTo>
                    <a:pt x="1355" y="1982"/>
                  </a:lnTo>
                  <a:lnTo>
                    <a:pt x="1355" y="1980"/>
                  </a:lnTo>
                  <a:lnTo>
                    <a:pt x="1356" y="1971"/>
                  </a:lnTo>
                  <a:lnTo>
                    <a:pt x="1358" y="1959"/>
                  </a:lnTo>
                  <a:lnTo>
                    <a:pt x="1359" y="1944"/>
                  </a:lnTo>
                  <a:lnTo>
                    <a:pt x="1359" y="1929"/>
                  </a:lnTo>
                  <a:lnTo>
                    <a:pt x="1360" y="1914"/>
                  </a:lnTo>
                  <a:lnTo>
                    <a:pt x="1360" y="1903"/>
                  </a:lnTo>
                  <a:lnTo>
                    <a:pt x="1360" y="1897"/>
                  </a:lnTo>
                  <a:lnTo>
                    <a:pt x="1356" y="1886"/>
                  </a:lnTo>
                  <a:lnTo>
                    <a:pt x="1351" y="1870"/>
                  </a:lnTo>
                  <a:lnTo>
                    <a:pt x="1344" y="1849"/>
                  </a:lnTo>
                  <a:lnTo>
                    <a:pt x="1334" y="1826"/>
                  </a:lnTo>
                  <a:lnTo>
                    <a:pt x="1321" y="1799"/>
                  </a:lnTo>
                  <a:lnTo>
                    <a:pt x="1306" y="1770"/>
                  </a:lnTo>
                  <a:lnTo>
                    <a:pt x="1287" y="1741"/>
                  </a:lnTo>
                  <a:lnTo>
                    <a:pt x="1286" y="1737"/>
                  </a:lnTo>
                  <a:lnTo>
                    <a:pt x="1281" y="1730"/>
                  </a:lnTo>
                  <a:lnTo>
                    <a:pt x="1274" y="1716"/>
                  </a:lnTo>
                  <a:lnTo>
                    <a:pt x="1265" y="1699"/>
                  </a:lnTo>
                  <a:lnTo>
                    <a:pt x="1255" y="1678"/>
                  </a:lnTo>
                  <a:lnTo>
                    <a:pt x="1244" y="1653"/>
                  </a:lnTo>
                  <a:lnTo>
                    <a:pt x="1233" y="1626"/>
                  </a:lnTo>
                  <a:lnTo>
                    <a:pt x="1222" y="1598"/>
                  </a:lnTo>
                  <a:lnTo>
                    <a:pt x="1211" y="1568"/>
                  </a:lnTo>
                  <a:lnTo>
                    <a:pt x="1201" y="1538"/>
                  </a:lnTo>
                  <a:lnTo>
                    <a:pt x="1194" y="1506"/>
                  </a:lnTo>
                  <a:lnTo>
                    <a:pt x="1188" y="1475"/>
                  </a:lnTo>
                  <a:lnTo>
                    <a:pt x="1184" y="1445"/>
                  </a:lnTo>
                  <a:lnTo>
                    <a:pt x="1184" y="1417"/>
                  </a:lnTo>
                  <a:lnTo>
                    <a:pt x="1184" y="1413"/>
                  </a:lnTo>
                  <a:lnTo>
                    <a:pt x="1184" y="1401"/>
                  </a:lnTo>
                  <a:lnTo>
                    <a:pt x="1183" y="1384"/>
                  </a:lnTo>
                  <a:lnTo>
                    <a:pt x="1181" y="1360"/>
                  </a:lnTo>
                  <a:lnTo>
                    <a:pt x="1178" y="1334"/>
                  </a:lnTo>
                  <a:lnTo>
                    <a:pt x="1172" y="1306"/>
                  </a:lnTo>
                  <a:lnTo>
                    <a:pt x="1164" y="1279"/>
                  </a:lnTo>
                  <a:lnTo>
                    <a:pt x="1154" y="1252"/>
                  </a:lnTo>
                  <a:lnTo>
                    <a:pt x="1142" y="1227"/>
                  </a:lnTo>
                  <a:lnTo>
                    <a:pt x="1141" y="1231"/>
                  </a:lnTo>
                  <a:lnTo>
                    <a:pt x="1140" y="1242"/>
                  </a:lnTo>
                  <a:lnTo>
                    <a:pt x="1138" y="1259"/>
                  </a:lnTo>
                  <a:lnTo>
                    <a:pt x="1137" y="1281"/>
                  </a:lnTo>
                  <a:lnTo>
                    <a:pt x="1135" y="1310"/>
                  </a:lnTo>
                  <a:lnTo>
                    <a:pt x="1132" y="1340"/>
                  </a:lnTo>
                  <a:lnTo>
                    <a:pt x="1131" y="1375"/>
                  </a:lnTo>
                  <a:lnTo>
                    <a:pt x="1128" y="1411"/>
                  </a:lnTo>
                  <a:lnTo>
                    <a:pt x="1126" y="1449"/>
                  </a:lnTo>
                  <a:lnTo>
                    <a:pt x="1125" y="1486"/>
                  </a:lnTo>
                  <a:lnTo>
                    <a:pt x="1125" y="1523"/>
                  </a:lnTo>
                  <a:lnTo>
                    <a:pt x="1124" y="1558"/>
                  </a:lnTo>
                  <a:lnTo>
                    <a:pt x="1125" y="1592"/>
                  </a:lnTo>
                  <a:lnTo>
                    <a:pt x="1126" y="1621"/>
                  </a:lnTo>
                  <a:lnTo>
                    <a:pt x="1128" y="1647"/>
                  </a:lnTo>
                  <a:lnTo>
                    <a:pt x="1131" y="1668"/>
                  </a:lnTo>
                  <a:lnTo>
                    <a:pt x="1132" y="1672"/>
                  </a:lnTo>
                  <a:lnTo>
                    <a:pt x="1136" y="1680"/>
                  </a:lnTo>
                  <a:lnTo>
                    <a:pt x="1142" y="1694"/>
                  </a:lnTo>
                  <a:lnTo>
                    <a:pt x="1148" y="1714"/>
                  </a:lnTo>
                  <a:lnTo>
                    <a:pt x="1157" y="1737"/>
                  </a:lnTo>
                  <a:lnTo>
                    <a:pt x="1165" y="1763"/>
                  </a:lnTo>
                  <a:lnTo>
                    <a:pt x="1174" y="1794"/>
                  </a:lnTo>
                  <a:lnTo>
                    <a:pt x="1183" y="1826"/>
                  </a:lnTo>
                  <a:lnTo>
                    <a:pt x="1191" y="1862"/>
                  </a:lnTo>
                  <a:lnTo>
                    <a:pt x="1199" y="1897"/>
                  </a:lnTo>
                  <a:lnTo>
                    <a:pt x="1205" y="1934"/>
                  </a:lnTo>
                  <a:lnTo>
                    <a:pt x="1209" y="1972"/>
                  </a:lnTo>
                  <a:lnTo>
                    <a:pt x="1211" y="2011"/>
                  </a:lnTo>
                  <a:lnTo>
                    <a:pt x="1211" y="2048"/>
                  </a:lnTo>
                  <a:lnTo>
                    <a:pt x="1209" y="2085"/>
                  </a:lnTo>
                  <a:lnTo>
                    <a:pt x="1204" y="2124"/>
                  </a:lnTo>
                  <a:lnTo>
                    <a:pt x="1199" y="2170"/>
                  </a:lnTo>
                  <a:lnTo>
                    <a:pt x="1193" y="2219"/>
                  </a:lnTo>
                  <a:lnTo>
                    <a:pt x="1186" y="2272"/>
                  </a:lnTo>
                  <a:lnTo>
                    <a:pt x="1179" y="2327"/>
                  </a:lnTo>
                  <a:lnTo>
                    <a:pt x="1172" y="2381"/>
                  </a:lnTo>
                  <a:lnTo>
                    <a:pt x="1163" y="2436"/>
                  </a:lnTo>
                  <a:lnTo>
                    <a:pt x="1156" y="2486"/>
                  </a:lnTo>
                  <a:lnTo>
                    <a:pt x="1147" y="2534"/>
                  </a:lnTo>
                  <a:lnTo>
                    <a:pt x="1138" y="2575"/>
                  </a:lnTo>
                  <a:lnTo>
                    <a:pt x="1130" y="2609"/>
                  </a:lnTo>
                  <a:lnTo>
                    <a:pt x="1126" y="2629"/>
                  </a:lnTo>
                  <a:lnTo>
                    <a:pt x="1122" y="2652"/>
                  </a:lnTo>
                  <a:lnTo>
                    <a:pt x="1121" y="2680"/>
                  </a:lnTo>
                  <a:lnTo>
                    <a:pt x="1120" y="2708"/>
                  </a:lnTo>
                  <a:lnTo>
                    <a:pt x="1119" y="2737"/>
                  </a:lnTo>
                  <a:lnTo>
                    <a:pt x="1117" y="2766"/>
                  </a:lnTo>
                  <a:lnTo>
                    <a:pt x="1117" y="2793"/>
                  </a:lnTo>
                  <a:lnTo>
                    <a:pt x="1115" y="2816"/>
                  </a:lnTo>
                  <a:lnTo>
                    <a:pt x="1114" y="2835"/>
                  </a:lnTo>
                  <a:lnTo>
                    <a:pt x="1110" y="2850"/>
                  </a:lnTo>
                  <a:lnTo>
                    <a:pt x="1108" y="2858"/>
                  </a:lnTo>
                  <a:lnTo>
                    <a:pt x="1108" y="2868"/>
                  </a:lnTo>
                  <a:lnTo>
                    <a:pt x="1109" y="2880"/>
                  </a:lnTo>
                  <a:lnTo>
                    <a:pt x="1114" y="2895"/>
                  </a:lnTo>
                  <a:lnTo>
                    <a:pt x="1120" y="2915"/>
                  </a:lnTo>
                  <a:lnTo>
                    <a:pt x="1128" y="2939"/>
                  </a:lnTo>
                  <a:lnTo>
                    <a:pt x="1135" y="2964"/>
                  </a:lnTo>
                  <a:lnTo>
                    <a:pt x="1140" y="2987"/>
                  </a:lnTo>
                  <a:lnTo>
                    <a:pt x="1143" y="3012"/>
                  </a:lnTo>
                  <a:lnTo>
                    <a:pt x="1146" y="3038"/>
                  </a:lnTo>
                  <a:lnTo>
                    <a:pt x="1146" y="3065"/>
                  </a:lnTo>
                  <a:lnTo>
                    <a:pt x="1143" y="3095"/>
                  </a:lnTo>
                  <a:lnTo>
                    <a:pt x="1140" y="3125"/>
                  </a:lnTo>
                  <a:lnTo>
                    <a:pt x="1133" y="3160"/>
                  </a:lnTo>
                  <a:lnTo>
                    <a:pt x="1125" y="3198"/>
                  </a:lnTo>
                  <a:lnTo>
                    <a:pt x="1115" y="3241"/>
                  </a:lnTo>
                  <a:lnTo>
                    <a:pt x="1101" y="3287"/>
                  </a:lnTo>
                  <a:lnTo>
                    <a:pt x="1087" y="3339"/>
                  </a:lnTo>
                  <a:lnTo>
                    <a:pt x="1068" y="3396"/>
                  </a:lnTo>
                  <a:lnTo>
                    <a:pt x="1047" y="3459"/>
                  </a:lnTo>
                  <a:lnTo>
                    <a:pt x="1046" y="3462"/>
                  </a:lnTo>
                  <a:lnTo>
                    <a:pt x="1042" y="3470"/>
                  </a:lnTo>
                  <a:lnTo>
                    <a:pt x="1039" y="3484"/>
                  </a:lnTo>
                  <a:lnTo>
                    <a:pt x="1034" y="3501"/>
                  </a:lnTo>
                  <a:lnTo>
                    <a:pt x="1030" y="3525"/>
                  </a:lnTo>
                  <a:lnTo>
                    <a:pt x="1026" y="3553"/>
                  </a:lnTo>
                  <a:lnTo>
                    <a:pt x="1025" y="3586"/>
                  </a:lnTo>
                  <a:lnTo>
                    <a:pt x="1026" y="3623"/>
                  </a:lnTo>
                  <a:lnTo>
                    <a:pt x="1030" y="3665"/>
                  </a:lnTo>
                  <a:lnTo>
                    <a:pt x="1031" y="3667"/>
                  </a:lnTo>
                  <a:lnTo>
                    <a:pt x="1034" y="3675"/>
                  </a:lnTo>
                  <a:lnTo>
                    <a:pt x="1039" y="3685"/>
                  </a:lnTo>
                  <a:lnTo>
                    <a:pt x="1045" y="3698"/>
                  </a:lnTo>
                  <a:lnTo>
                    <a:pt x="1051" y="3714"/>
                  </a:lnTo>
                  <a:lnTo>
                    <a:pt x="1057" y="3730"/>
                  </a:lnTo>
                  <a:lnTo>
                    <a:pt x="1062" y="3748"/>
                  </a:lnTo>
                  <a:lnTo>
                    <a:pt x="1067" y="3765"/>
                  </a:lnTo>
                  <a:lnTo>
                    <a:pt x="1069" y="3780"/>
                  </a:lnTo>
                  <a:lnTo>
                    <a:pt x="1071" y="3793"/>
                  </a:lnTo>
                  <a:lnTo>
                    <a:pt x="1069" y="3804"/>
                  </a:lnTo>
                  <a:lnTo>
                    <a:pt x="1064" y="3812"/>
                  </a:lnTo>
                  <a:lnTo>
                    <a:pt x="1056" y="3815"/>
                  </a:lnTo>
                  <a:lnTo>
                    <a:pt x="1056" y="3815"/>
                  </a:lnTo>
                  <a:lnTo>
                    <a:pt x="1055" y="3817"/>
                  </a:lnTo>
                  <a:lnTo>
                    <a:pt x="1053" y="3818"/>
                  </a:lnTo>
                  <a:lnTo>
                    <a:pt x="1052" y="3818"/>
                  </a:lnTo>
                  <a:lnTo>
                    <a:pt x="1051" y="3819"/>
                  </a:lnTo>
                  <a:lnTo>
                    <a:pt x="1048" y="3820"/>
                  </a:lnTo>
                  <a:lnTo>
                    <a:pt x="1045" y="3820"/>
                  </a:lnTo>
                  <a:lnTo>
                    <a:pt x="1041" y="3819"/>
                  </a:lnTo>
                  <a:lnTo>
                    <a:pt x="1036" y="3818"/>
                  </a:lnTo>
                  <a:lnTo>
                    <a:pt x="1035" y="3819"/>
                  </a:lnTo>
                  <a:lnTo>
                    <a:pt x="1029" y="3824"/>
                  </a:lnTo>
                  <a:lnTo>
                    <a:pt x="1021" y="3829"/>
                  </a:lnTo>
                  <a:lnTo>
                    <a:pt x="1010" y="3833"/>
                  </a:lnTo>
                  <a:lnTo>
                    <a:pt x="998" y="3833"/>
                  </a:lnTo>
                  <a:lnTo>
                    <a:pt x="986" y="3829"/>
                  </a:lnTo>
                  <a:lnTo>
                    <a:pt x="983" y="3830"/>
                  </a:lnTo>
                  <a:lnTo>
                    <a:pt x="978" y="3833"/>
                  </a:lnTo>
                  <a:lnTo>
                    <a:pt x="970" y="3836"/>
                  </a:lnTo>
                  <a:lnTo>
                    <a:pt x="961" y="3839"/>
                  </a:lnTo>
                  <a:lnTo>
                    <a:pt x="950" y="3836"/>
                  </a:lnTo>
                  <a:lnTo>
                    <a:pt x="939" y="3831"/>
                  </a:lnTo>
                  <a:lnTo>
                    <a:pt x="938" y="3833"/>
                  </a:lnTo>
                  <a:lnTo>
                    <a:pt x="934" y="3835"/>
                  </a:lnTo>
                  <a:lnTo>
                    <a:pt x="928" y="3839"/>
                  </a:lnTo>
                  <a:lnTo>
                    <a:pt x="919" y="3841"/>
                  </a:lnTo>
                  <a:lnTo>
                    <a:pt x="909" y="3840"/>
                  </a:lnTo>
                  <a:lnTo>
                    <a:pt x="897" y="3835"/>
                  </a:lnTo>
                  <a:lnTo>
                    <a:pt x="894" y="3836"/>
                  </a:lnTo>
                  <a:lnTo>
                    <a:pt x="888" y="3840"/>
                  </a:lnTo>
                  <a:lnTo>
                    <a:pt x="878" y="3842"/>
                  </a:lnTo>
                  <a:lnTo>
                    <a:pt x="867" y="3844"/>
                  </a:lnTo>
                  <a:lnTo>
                    <a:pt x="856" y="3841"/>
                  </a:lnTo>
                  <a:lnTo>
                    <a:pt x="846" y="3833"/>
                  </a:lnTo>
                  <a:lnTo>
                    <a:pt x="845" y="3833"/>
                  </a:lnTo>
                  <a:lnTo>
                    <a:pt x="844" y="3833"/>
                  </a:lnTo>
                  <a:lnTo>
                    <a:pt x="843" y="3831"/>
                  </a:lnTo>
                  <a:lnTo>
                    <a:pt x="840" y="3830"/>
                  </a:lnTo>
                  <a:lnTo>
                    <a:pt x="838" y="3826"/>
                  </a:lnTo>
                  <a:lnTo>
                    <a:pt x="837" y="3821"/>
                  </a:lnTo>
                  <a:lnTo>
                    <a:pt x="837" y="3813"/>
                  </a:lnTo>
                  <a:lnTo>
                    <a:pt x="838" y="3802"/>
                  </a:lnTo>
                  <a:lnTo>
                    <a:pt x="840" y="3787"/>
                  </a:lnTo>
                  <a:lnTo>
                    <a:pt x="844" y="3768"/>
                  </a:lnTo>
                  <a:lnTo>
                    <a:pt x="851" y="3746"/>
                  </a:lnTo>
                  <a:lnTo>
                    <a:pt x="860" y="3719"/>
                  </a:lnTo>
                  <a:lnTo>
                    <a:pt x="872" y="3686"/>
                  </a:lnTo>
                  <a:lnTo>
                    <a:pt x="873" y="3682"/>
                  </a:lnTo>
                  <a:lnTo>
                    <a:pt x="875" y="3671"/>
                  </a:lnTo>
                  <a:lnTo>
                    <a:pt x="877" y="3655"/>
                  </a:lnTo>
                  <a:lnTo>
                    <a:pt x="881" y="3635"/>
                  </a:lnTo>
                  <a:lnTo>
                    <a:pt x="885" y="3612"/>
                  </a:lnTo>
                  <a:lnTo>
                    <a:pt x="888" y="3587"/>
                  </a:lnTo>
                  <a:lnTo>
                    <a:pt x="892" y="3563"/>
                  </a:lnTo>
                  <a:lnTo>
                    <a:pt x="897" y="3539"/>
                  </a:lnTo>
                  <a:lnTo>
                    <a:pt x="901" y="3518"/>
                  </a:lnTo>
                  <a:lnTo>
                    <a:pt x="905" y="3501"/>
                  </a:lnTo>
                  <a:lnTo>
                    <a:pt x="909" y="3490"/>
                  </a:lnTo>
                  <a:lnTo>
                    <a:pt x="915" y="3469"/>
                  </a:lnTo>
                  <a:lnTo>
                    <a:pt x="919" y="3442"/>
                  </a:lnTo>
                  <a:lnTo>
                    <a:pt x="922" y="3412"/>
                  </a:lnTo>
                  <a:lnTo>
                    <a:pt x="922" y="3380"/>
                  </a:lnTo>
                  <a:lnTo>
                    <a:pt x="922" y="3348"/>
                  </a:lnTo>
                  <a:lnTo>
                    <a:pt x="919" y="3316"/>
                  </a:lnTo>
                  <a:lnTo>
                    <a:pt x="918" y="3287"/>
                  </a:lnTo>
                  <a:lnTo>
                    <a:pt x="915" y="3261"/>
                  </a:lnTo>
                  <a:lnTo>
                    <a:pt x="913" y="3240"/>
                  </a:lnTo>
                  <a:lnTo>
                    <a:pt x="910" y="3225"/>
                  </a:lnTo>
                  <a:lnTo>
                    <a:pt x="908" y="3193"/>
                  </a:lnTo>
                  <a:lnTo>
                    <a:pt x="907" y="3155"/>
                  </a:lnTo>
                  <a:lnTo>
                    <a:pt x="908" y="3113"/>
                  </a:lnTo>
                  <a:lnTo>
                    <a:pt x="910" y="3070"/>
                  </a:lnTo>
                  <a:lnTo>
                    <a:pt x="915" y="3027"/>
                  </a:lnTo>
                  <a:lnTo>
                    <a:pt x="923" y="2985"/>
                  </a:lnTo>
                  <a:lnTo>
                    <a:pt x="925" y="2962"/>
                  </a:lnTo>
                  <a:lnTo>
                    <a:pt x="924" y="2935"/>
                  </a:lnTo>
                  <a:lnTo>
                    <a:pt x="920" y="2905"/>
                  </a:lnTo>
                  <a:lnTo>
                    <a:pt x="915" y="2874"/>
                  </a:lnTo>
                  <a:lnTo>
                    <a:pt x="909" y="2842"/>
                  </a:lnTo>
                  <a:lnTo>
                    <a:pt x="903" y="2811"/>
                  </a:lnTo>
                  <a:lnTo>
                    <a:pt x="897" y="2782"/>
                  </a:lnTo>
                  <a:lnTo>
                    <a:pt x="892" y="2756"/>
                  </a:lnTo>
                  <a:lnTo>
                    <a:pt x="887" y="2725"/>
                  </a:lnTo>
                  <a:lnTo>
                    <a:pt x="882" y="2691"/>
                  </a:lnTo>
                  <a:lnTo>
                    <a:pt x="876" y="2651"/>
                  </a:lnTo>
                  <a:lnTo>
                    <a:pt x="870" y="2608"/>
                  </a:lnTo>
                  <a:lnTo>
                    <a:pt x="864" y="2564"/>
                  </a:lnTo>
                  <a:lnTo>
                    <a:pt x="857" y="2518"/>
                  </a:lnTo>
                  <a:lnTo>
                    <a:pt x="853" y="2473"/>
                  </a:lnTo>
                  <a:lnTo>
                    <a:pt x="846" y="2427"/>
                  </a:lnTo>
                  <a:lnTo>
                    <a:pt x="841" y="2383"/>
                  </a:lnTo>
                  <a:lnTo>
                    <a:pt x="838" y="2341"/>
                  </a:lnTo>
                  <a:lnTo>
                    <a:pt x="834" y="2303"/>
                  </a:lnTo>
                  <a:lnTo>
                    <a:pt x="832" y="2268"/>
                  </a:lnTo>
                  <a:lnTo>
                    <a:pt x="829" y="2238"/>
                  </a:lnTo>
                  <a:lnTo>
                    <a:pt x="829" y="2215"/>
                  </a:lnTo>
                  <a:lnTo>
                    <a:pt x="829" y="2198"/>
                  </a:lnTo>
                  <a:lnTo>
                    <a:pt x="828" y="2199"/>
                  </a:lnTo>
                  <a:lnTo>
                    <a:pt x="823" y="2202"/>
                  </a:lnTo>
                  <a:lnTo>
                    <a:pt x="816" y="2203"/>
                  </a:lnTo>
                  <a:lnTo>
                    <a:pt x="807" y="2204"/>
                  </a:lnTo>
                  <a:lnTo>
                    <a:pt x="788" y="2198"/>
                  </a:lnTo>
                  <a:lnTo>
                    <a:pt x="788" y="2215"/>
                  </a:lnTo>
                  <a:lnTo>
                    <a:pt x="788" y="2238"/>
                  </a:lnTo>
                  <a:lnTo>
                    <a:pt x="786" y="2268"/>
                  </a:lnTo>
                  <a:lnTo>
                    <a:pt x="784" y="2303"/>
                  </a:lnTo>
                  <a:lnTo>
                    <a:pt x="780" y="2341"/>
                  </a:lnTo>
                  <a:lnTo>
                    <a:pt x="775" y="2383"/>
                  </a:lnTo>
                  <a:lnTo>
                    <a:pt x="770" y="2427"/>
                  </a:lnTo>
                  <a:lnTo>
                    <a:pt x="765" y="2473"/>
                  </a:lnTo>
                  <a:lnTo>
                    <a:pt x="759" y="2519"/>
                  </a:lnTo>
                  <a:lnTo>
                    <a:pt x="753" y="2565"/>
                  </a:lnTo>
                  <a:lnTo>
                    <a:pt x="747" y="2609"/>
                  </a:lnTo>
                  <a:lnTo>
                    <a:pt x="742" y="2651"/>
                  </a:lnTo>
                  <a:lnTo>
                    <a:pt x="735" y="2691"/>
                  </a:lnTo>
                  <a:lnTo>
                    <a:pt x="731" y="2725"/>
                  </a:lnTo>
                  <a:lnTo>
                    <a:pt x="726" y="2756"/>
                  </a:lnTo>
                  <a:lnTo>
                    <a:pt x="721" y="2782"/>
                  </a:lnTo>
                  <a:lnTo>
                    <a:pt x="715" y="2811"/>
                  </a:lnTo>
                  <a:lnTo>
                    <a:pt x="707" y="2842"/>
                  </a:lnTo>
                  <a:lnTo>
                    <a:pt x="701" y="2874"/>
                  </a:lnTo>
                  <a:lnTo>
                    <a:pt x="696" y="2905"/>
                  </a:lnTo>
                  <a:lnTo>
                    <a:pt x="694" y="2935"/>
                  </a:lnTo>
                  <a:lnTo>
                    <a:pt x="692" y="2962"/>
                  </a:lnTo>
                  <a:lnTo>
                    <a:pt x="695" y="2985"/>
                  </a:lnTo>
                  <a:lnTo>
                    <a:pt x="701" y="3027"/>
                  </a:lnTo>
                  <a:lnTo>
                    <a:pt x="706" y="3070"/>
                  </a:lnTo>
                  <a:lnTo>
                    <a:pt x="710" y="3113"/>
                  </a:lnTo>
                  <a:lnTo>
                    <a:pt x="710" y="3155"/>
                  </a:lnTo>
                  <a:lnTo>
                    <a:pt x="710" y="3193"/>
                  </a:lnTo>
                  <a:lnTo>
                    <a:pt x="706" y="3225"/>
                  </a:lnTo>
                  <a:lnTo>
                    <a:pt x="703" y="3240"/>
                  </a:lnTo>
                  <a:lnTo>
                    <a:pt x="702" y="3261"/>
                  </a:lnTo>
                  <a:lnTo>
                    <a:pt x="700" y="3287"/>
                  </a:lnTo>
                  <a:lnTo>
                    <a:pt x="697" y="3316"/>
                  </a:lnTo>
                  <a:lnTo>
                    <a:pt x="696" y="3348"/>
                  </a:lnTo>
                  <a:lnTo>
                    <a:pt x="695" y="3380"/>
                  </a:lnTo>
                  <a:lnTo>
                    <a:pt x="696" y="3412"/>
                  </a:lnTo>
                  <a:lnTo>
                    <a:pt x="699" y="3442"/>
                  </a:lnTo>
                  <a:lnTo>
                    <a:pt x="702" y="3469"/>
                  </a:lnTo>
                  <a:lnTo>
                    <a:pt x="708" y="3490"/>
                  </a:lnTo>
                  <a:lnTo>
                    <a:pt x="712" y="3502"/>
                  </a:lnTo>
                  <a:lnTo>
                    <a:pt x="716" y="3518"/>
                  </a:lnTo>
                  <a:lnTo>
                    <a:pt x="721" y="3539"/>
                  </a:lnTo>
                  <a:lnTo>
                    <a:pt x="724" y="3563"/>
                  </a:lnTo>
                  <a:lnTo>
                    <a:pt x="729" y="3587"/>
                  </a:lnTo>
                  <a:lnTo>
                    <a:pt x="733" y="3612"/>
                  </a:lnTo>
                  <a:lnTo>
                    <a:pt x="737" y="3635"/>
                  </a:lnTo>
                  <a:lnTo>
                    <a:pt x="740" y="3655"/>
                  </a:lnTo>
                  <a:lnTo>
                    <a:pt x="743" y="3671"/>
                  </a:lnTo>
                  <a:lnTo>
                    <a:pt x="744" y="3682"/>
                  </a:lnTo>
                  <a:lnTo>
                    <a:pt x="744" y="3686"/>
                  </a:lnTo>
                  <a:lnTo>
                    <a:pt x="756" y="3719"/>
                  </a:lnTo>
                  <a:lnTo>
                    <a:pt x="766" y="3746"/>
                  </a:lnTo>
                  <a:lnTo>
                    <a:pt x="772" y="3768"/>
                  </a:lnTo>
                  <a:lnTo>
                    <a:pt x="777" y="3787"/>
                  </a:lnTo>
                  <a:lnTo>
                    <a:pt x="780" y="3802"/>
                  </a:lnTo>
                  <a:lnTo>
                    <a:pt x="781" y="3813"/>
                  </a:lnTo>
                  <a:lnTo>
                    <a:pt x="780" y="3821"/>
                  </a:lnTo>
                  <a:lnTo>
                    <a:pt x="779" y="3826"/>
                  </a:lnTo>
                  <a:lnTo>
                    <a:pt x="777" y="3830"/>
                  </a:lnTo>
                  <a:lnTo>
                    <a:pt x="775" y="3831"/>
                  </a:lnTo>
                  <a:lnTo>
                    <a:pt x="772" y="3833"/>
                  </a:lnTo>
                  <a:lnTo>
                    <a:pt x="771" y="3833"/>
                  </a:lnTo>
                  <a:lnTo>
                    <a:pt x="771" y="3833"/>
                  </a:lnTo>
                  <a:lnTo>
                    <a:pt x="763" y="3840"/>
                  </a:lnTo>
                  <a:lnTo>
                    <a:pt x="753" y="3844"/>
                  </a:lnTo>
                  <a:lnTo>
                    <a:pt x="743" y="3844"/>
                  </a:lnTo>
                  <a:lnTo>
                    <a:pt x="733" y="3841"/>
                  </a:lnTo>
                  <a:lnTo>
                    <a:pt x="726" y="3839"/>
                  </a:lnTo>
                  <a:lnTo>
                    <a:pt x="721" y="3836"/>
                  </a:lnTo>
                  <a:lnTo>
                    <a:pt x="719" y="3835"/>
                  </a:lnTo>
                  <a:lnTo>
                    <a:pt x="707" y="3840"/>
                  </a:lnTo>
                  <a:lnTo>
                    <a:pt x="697" y="3841"/>
                  </a:lnTo>
                  <a:lnTo>
                    <a:pt x="689" y="3839"/>
                  </a:lnTo>
                  <a:lnTo>
                    <a:pt x="683" y="3835"/>
                  </a:lnTo>
                  <a:lnTo>
                    <a:pt x="679" y="3833"/>
                  </a:lnTo>
                  <a:lnTo>
                    <a:pt x="678" y="3831"/>
                  </a:lnTo>
                  <a:lnTo>
                    <a:pt x="666" y="3836"/>
                  </a:lnTo>
                  <a:lnTo>
                    <a:pt x="657" y="3839"/>
                  </a:lnTo>
                  <a:lnTo>
                    <a:pt x="647" y="3836"/>
                  </a:lnTo>
                  <a:lnTo>
                    <a:pt x="639" y="3833"/>
                  </a:lnTo>
                  <a:lnTo>
                    <a:pt x="633" y="3830"/>
                  </a:lnTo>
                  <a:lnTo>
                    <a:pt x="632" y="3829"/>
                  </a:lnTo>
                  <a:lnTo>
                    <a:pt x="618" y="3833"/>
                  </a:lnTo>
                  <a:lnTo>
                    <a:pt x="606" y="3833"/>
                  </a:lnTo>
                  <a:lnTo>
                    <a:pt x="596" y="3829"/>
                  </a:lnTo>
                  <a:lnTo>
                    <a:pt x="588" y="3824"/>
                  </a:lnTo>
                  <a:lnTo>
                    <a:pt x="581" y="3819"/>
                  </a:lnTo>
                  <a:lnTo>
                    <a:pt x="580" y="3818"/>
                  </a:lnTo>
                  <a:lnTo>
                    <a:pt x="575" y="3819"/>
                  </a:lnTo>
                  <a:lnTo>
                    <a:pt x="572" y="3820"/>
                  </a:lnTo>
                  <a:lnTo>
                    <a:pt x="568" y="3820"/>
                  </a:lnTo>
                  <a:lnTo>
                    <a:pt x="565" y="3819"/>
                  </a:lnTo>
                  <a:lnTo>
                    <a:pt x="564" y="3818"/>
                  </a:lnTo>
                  <a:lnTo>
                    <a:pt x="563" y="3818"/>
                  </a:lnTo>
                  <a:lnTo>
                    <a:pt x="562" y="3817"/>
                  </a:lnTo>
                  <a:lnTo>
                    <a:pt x="562" y="3815"/>
                  </a:lnTo>
                  <a:lnTo>
                    <a:pt x="562" y="3815"/>
                  </a:lnTo>
                  <a:lnTo>
                    <a:pt x="553" y="3812"/>
                  </a:lnTo>
                  <a:lnTo>
                    <a:pt x="548" y="3804"/>
                  </a:lnTo>
                  <a:lnTo>
                    <a:pt x="546" y="3793"/>
                  </a:lnTo>
                  <a:lnTo>
                    <a:pt x="547" y="3780"/>
                  </a:lnTo>
                  <a:lnTo>
                    <a:pt x="549" y="3765"/>
                  </a:lnTo>
                  <a:lnTo>
                    <a:pt x="554" y="3748"/>
                  </a:lnTo>
                  <a:lnTo>
                    <a:pt x="559" y="3730"/>
                  </a:lnTo>
                  <a:lnTo>
                    <a:pt x="565" y="3714"/>
                  </a:lnTo>
                  <a:lnTo>
                    <a:pt x="572" y="3698"/>
                  </a:lnTo>
                  <a:lnTo>
                    <a:pt x="578" y="3685"/>
                  </a:lnTo>
                  <a:lnTo>
                    <a:pt x="583" y="3675"/>
                  </a:lnTo>
                  <a:lnTo>
                    <a:pt x="585" y="3667"/>
                  </a:lnTo>
                  <a:lnTo>
                    <a:pt x="586" y="3665"/>
                  </a:lnTo>
                  <a:lnTo>
                    <a:pt x="591" y="3623"/>
                  </a:lnTo>
                  <a:lnTo>
                    <a:pt x="591" y="3586"/>
                  </a:lnTo>
                  <a:lnTo>
                    <a:pt x="590" y="3553"/>
                  </a:lnTo>
                  <a:lnTo>
                    <a:pt x="586" y="3525"/>
                  </a:lnTo>
                  <a:lnTo>
                    <a:pt x="583" y="3501"/>
                  </a:lnTo>
                  <a:lnTo>
                    <a:pt x="578" y="3484"/>
                  </a:lnTo>
                  <a:lnTo>
                    <a:pt x="574" y="3470"/>
                  </a:lnTo>
                  <a:lnTo>
                    <a:pt x="572" y="3462"/>
                  </a:lnTo>
                  <a:lnTo>
                    <a:pt x="570" y="3459"/>
                  </a:lnTo>
                  <a:lnTo>
                    <a:pt x="549" y="3396"/>
                  </a:lnTo>
                  <a:lnTo>
                    <a:pt x="531" y="3339"/>
                  </a:lnTo>
                  <a:lnTo>
                    <a:pt x="515" y="3287"/>
                  </a:lnTo>
                  <a:lnTo>
                    <a:pt x="501" y="3241"/>
                  </a:lnTo>
                  <a:lnTo>
                    <a:pt x="492" y="3198"/>
                  </a:lnTo>
                  <a:lnTo>
                    <a:pt x="483" y="3160"/>
                  </a:lnTo>
                  <a:lnTo>
                    <a:pt x="477" y="3125"/>
                  </a:lnTo>
                  <a:lnTo>
                    <a:pt x="473" y="3095"/>
                  </a:lnTo>
                  <a:lnTo>
                    <a:pt x="471" y="3065"/>
                  </a:lnTo>
                  <a:lnTo>
                    <a:pt x="471" y="3038"/>
                  </a:lnTo>
                  <a:lnTo>
                    <a:pt x="473" y="3012"/>
                  </a:lnTo>
                  <a:lnTo>
                    <a:pt x="477" y="2987"/>
                  </a:lnTo>
                  <a:lnTo>
                    <a:pt x="482" y="2964"/>
                  </a:lnTo>
                  <a:lnTo>
                    <a:pt x="489" y="2939"/>
                  </a:lnTo>
                  <a:lnTo>
                    <a:pt x="496" y="2915"/>
                  </a:lnTo>
                  <a:lnTo>
                    <a:pt x="504" y="2896"/>
                  </a:lnTo>
                  <a:lnTo>
                    <a:pt x="508" y="2880"/>
                  </a:lnTo>
                  <a:lnTo>
                    <a:pt x="510" y="2869"/>
                  </a:lnTo>
                  <a:lnTo>
                    <a:pt x="509" y="2858"/>
                  </a:lnTo>
                  <a:lnTo>
                    <a:pt x="506" y="2850"/>
                  </a:lnTo>
                  <a:lnTo>
                    <a:pt x="504" y="2833"/>
                  </a:lnTo>
                  <a:lnTo>
                    <a:pt x="501" y="2810"/>
                  </a:lnTo>
                  <a:lnTo>
                    <a:pt x="499" y="2783"/>
                  </a:lnTo>
                  <a:lnTo>
                    <a:pt x="499" y="2753"/>
                  </a:lnTo>
                  <a:lnTo>
                    <a:pt x="498" y="2721"/>
                  </a:lnTo>
                  <a:lnTo>
                    <a:pt x="496" y="2689"/>
                  </a:lnTo>
                  <a:lnTo>
                    <a:pt x="495" y="2659"/>
                  </a:lnTo>
                  <a:lnTo>
                    <a:pt x="492" y="2631"/>
                  </a:lnTo>
                  <a:lnTo>
                    <a:pt x="487" y="2609"/>
                  </a:lnTo>
                  <a:lnTo>
                    <a:pt x="478" y="2575"/>
                  </a:lnTo>
                  <a:lnTo>
                    <a:pt x="469" y="2534"/>
                  </a:lnTo>
                  <a:lnTo>
                    <a:pt x="462" y="2487"/>
                  </a:lnTo>
                  <a:lnTo>
                    <a:pt x="453" y="2436"/>
                  </a:lnTo>
                  <a:lnTo>
                    <a:pt x="446" y="2381"/>
                  </a:lnTo>
                  <a:lnTo>
                    <a:pt x="437" y="2327"/>
                  </a:lnTo>
                  <a:lnTo>
                    <a:pt x="431" y="2272"/>
                  </a:lnTo>
                  <a:lnTo>
                    <a:pt x="424" y="2219"/>
                  </a:lnTo>
                  <a:lnTo>
                    <a:pt x="418" y="2170"/>
                  </a:lnTo>
                  <a:lnTo>
                    <a:pt x="413" y="2124"/>
                  </a:lnTo>
                  <a:lnTo>
                    <a:pt x="408" y="2085"/>
                  </a:lnTo>
                  <a:lnTo>
                    <a:pt x="405" y="2048"/>
                  </a:lnTo>
                  <a:lnTo>
                    <a:pt x="405" y="2011"/>
                  </a:lnTo>
                  <a:lnTo>
                    <a:pt x="408" y="1972"/>
                  </a:lnTo>
                  <a:lnTo>
                    <a:pt x="413" y="1934"/>
                  </a:lnTo>
                  <a:lnTo>
                    <a:pt x="419" y="1897"/>
                  </a:lnTo>
                  <a:lnTo>
                    <a:pt x="426" y="1862"/>
                  </a:lnTo>
                  <a:lnTo>
                    <a:pt x="434" y="1826"/>
                  </a:lnTo>
                  <a:lnTo>
                    <a:pt x="444" y="1794"/>
                  </a:lnTo>
                  <a:lnTo>
                    <a:pt x="452" y="1763"/>
                  </a:lnTo>
                  <a:lnTo>
                    <a:pt x="461" y="1737"/>
                  </a:lnTo>
                  <a:lnTo>
                    <a:pt x="468" y="1714"/>
                  </a:lnTo>
                  <a:lnTo>
                    <a:pt x="476" y="1694"/>
                  </a:lnTo>
                  <a:lnTo>
                    <a:pt x="480" y="1680"/>
                  </a:lnTo>
                  <a:lnTo>
                    <a:pt x="484" y="1672"/>
                  </a:lnTo>
                  <a:lnTo>
                    <a:pt x="485" y="1668"/>
                  </a:lnTo>
                  <a:lnTo>
                    <a:pt x="489" y="1647"/>
                  </a:lnTo>
                  <a:lnTo>
                    <a:pt x="492" y="1621"/>
                  </a:lnTo>
                  <a:lnTo>
                    <a:pt x="493" y="1592"/>
                  </a:lnTo>
                  <a:lnTo>
                    <a:pt x="493" y="1558"/>
                  </a:lnTo>
                  <a:lnTo>
                    <a:pt x="493" y="1523"/>
                  </a:lnTo>
                  <a:lnTo>
                    <a:pt x="492" y="1486"/>
                  </a:lnTo>
                  <a:lnTo>
                    <a:pt x="490" y="1449"/>
                  </a:lnTo>
                  <a:lnTo>
                    <a:pt x="488" y="1411"/>
                  </a:lnTo>
                  <a:lnTo>
                    <a:pt x="487" y="1375"/>
                  </a:lnTo>
                  <a:lnTo>
                    <a:pt x="484" y="1340"/>
                  </a:lnTo>
                  <a:lnTo>
                    <a:pt x="482" y="1310"/>
                  </a:lnTo>
                  <a:lnTo>
                    <a:pt x="479" y="1281"/>
                  </a:lnTo>
                  <a:lnTo>
                    <a:pt x="478" y="1259"/>
                  </a:lnTo>
                  <a:lnTo>
                    <a:pt x="477" y="1242"/>
                  </a:lnTo>
                  <a:lnTo>
                    <a:pt x="476" y="1231"/>
                  </a:lnTo>
                  <a:lnTo>
                    <a:pt x="476" y="1227"/>
                  </a:lnTo>
                  <a:lnTo>
                    <a:pt x="462" y="1252"/>
                  </a:lnTo>
                  <a:lnTo>
                    <a:pt x="452" y="1279"/>
                  </a:lnTo>
                  <a:lnTo>
                    <a:pt x="445" y="1306"/>
                  </a:lnTo>
                  <a:lnTo>
                    <a:pt x="439" y="1334"/>
                  </a:lnTo>
                  <a:lnTo>
                    <a:pt x="436" y="1360"/>
                  </a:lnTo>
                  <a:lnTo>
                    <a:pt x="434" y="1384"/>
                  </a:lnTo>
                  <a:lnTo>
                    <a:pt x="432" y="1401"/>
                  </a:lnTo>
                  <a:lnTo>
                    <a:pt x="432" y="1413"/>
                  </a:lnTo>
                  <a:lnTo>
                    <a:pt x="432" y="1417"/>
                  </a:lnTo>
                  <a:lnTo>
                    <a:pt x="432" y="1445"/>
                  </a:lnTo>
                  <a:lnTo>
                    <a:pt x="429" y="1475"/>
                  </a:lnTo>
                  <a:lnTo>
                    <a:pt x="423" y="1506"/>
                  </a:lnTo>
                  <a:lnTo>
                    <a:pt x="415" y="1538"/>
                  </a:lnTo>
                  <a:lnTo>
                    <a:pt x="405" y="1568"/>
                  </a:lnTo>
                  <a:lnTo>
                    <a:pt x="394" y="1598"/>
                  </a:lnTo>
                  <a:lnTo>
                    <a:pt x="383" y="1626"/>
                  </a:lnTo>
                  <a:lnTo>
                    <a:pt x="372" y="1653"/>
                  </a:lnTo>
                  <a:lnTo>
                    <a:pt x="361" y="1678"/>
                  </a:lnTo>
                  <a:lnTo>
                    <a:pt x="351" y="1699"/>
                  </a:lnTo>
                  <a:lnTo>
                    <a:pt x="342" y="1716"/>
                  </a:lnTo>
                  <a:lnTo>
                    <a:pt x="335" y="1730"/>
                  </a:lnTo>
                  <a:lnTo>
                    <a:pt x="331" y="1737"/>
                  </a:lnTo>
                  <a:lnTo>
                    <a:pt x="329" y="1741"/>
                  </a:lnTo>
                  <a:lnTo>
                    <a:pt x="312" y="1770"/>
                  </a:lnTo>
                  <a:lnTo>
                    <a:pt x="296" y="1799"/>
                  </a:lnTo>
                  <a:lnTo>
                    <a:pt x="283" y="1826"/>
                  </a:lnTo>
                  <a:lnTo>
                    <a:pt x="273" y="1849"/>
                  </a:lnTo>
                  <a:lnTo>
                    <a:pt x="265" y="1870"/>
                  </a:lnTo>
                  <a:lnTo>
                    <a:pt x="260" y="1886"/>
                  </a:lnTo>
                  <a:lnTo>
                    <a:pt x="257" y="1897"/>
                  </a:lnTo>
                  <a:lnTo>
                    <a:pt x="256" y="1903"/>
                  </a:lnTo>
                  <a:lnTo>
                    <a:pt x="256" y="1914"/>
                  </a:lnTo>
                  <a:lnTo>
                    <a:pt x="257" y="1929"/>
                  </a:lnTo>
                  <a:lnTo>
                    <a:pt x="259" y="1944"/>
                  </a:lnTo>
                  <a:lnTo>
                    <a:pt x="259" y="1959"/>
                  </a:lnTo>
                  <a:lnTo>
                    <a:pt x="260" y="1971"/>
                  </a:lnTo>
                  <a:lnTo>
                    <a:pt x="261" y="1980"/>
                  </a:lnTo>
                  <a:lnTo>
                    <a:pt x="261" y="1982"/>
                  </a:lnTo>
                  <a:lnTo>
                    <a:pt x="260" y="2032"/>
                  </a:lnTo>
                  <a:lnTo>
                    <a:pt x="259" y="2043"/>
                  </a:lnTo>
                  <a:lnTo>
                    <a:pt x="256" y="2057"/>
                  </a:lnTo>
                  <a:lnTo>
                    <a:pt x="254" y="2076"/>
                  </a:lnTo>
                  <a:lnTo>
                    <a:pt x="253" y="2093"/>
                  </a:lnTo>
                  <a:lnTo>
                    <a:pt x="253" y="2108"/>
                  </a:lnTo>
                  <a:lnTo>
                    <a:pt x="254" y="2139"/>
                  </a:lnTo>
                  <a:lnTo>
                    <a:pt x="255" y="2163"/>
                  </a:lnTo>
                  <a:lnTo>
                    <a:pt x="254" y="2182"/>
                  </a:lnTo>
                  <a:lnTo>
                    <a:pt x="253" y="2195"/>
                  </a:lnTo>
                  <a:lnTo>
                    <a:pt x="250" y="2204"/>
                  </a:lnTo>
                  <a:lnTo>
                    <a:pt x="249" y="2210"/>
                  </a:lnTo>
                  <a:lnTo>
                    <a:pt x="246" y="2213"/>
                  </a:lnTo>
                  <a:lnTo>
                    <a:pt x="244" y="2214"/>
                  </a:lnTo>
                  <a:lnTo>
                    <a:pt x="241" y="2213"/>
                  </a:lnTo>
                  <a:lnTo>
                    <a:pt x="240" y="2213"/>
                  </a:lnTo>
                  <a:lnTo>
                    <a:pt x="240" y="2211"/>
                  </a:lnTo>
                  <a:lnTo>
                    <a:pt x="234" y="2208"/>
                  </a:lnTo>
                  <a:lnTo>
                    <a:pt x="229" y="2199"/>
                  </a:lnTo>
                  <a:lnTo>
                    <a:pt x="223" y="2186"/>
                  </a:lnTo>
                  <a:lnTo>
                    <a:pt x="218" y="2168"/>
                  </a:lnTo>
                  <a:lnTo>
                    <a:pt x="214" y="2152"/>
                  </a:lnTo>
                  <a:lnTo>
                    <a:pt x="209" y="2135"/>
                  </a:lnTo>
                  <a:lnTo>
                    <a:pt x="207" y="2121"/>
                  </a:lnTo>
                  <a:lnTo>
                    <a:pt x="206" y="2113"/>
                  </a:lnTo>
                  <a:lnTo>
                    <a:pt x="205" y="2109"/>
                  </a:lnTo>
                  <a:lnTo>
                    <a:pt x="205" y="2124"/>
                  </a:lnTo>
                  <a:lnTo>
                    <a:pt x="206" y="2142"/>
                  </a:lnTo>
                  <a:lnTo>
                    <a:pt x="206" y="2165"/>
                  </a:lnTo>
                  <a:lnTo>
                    <a:pt x="206" y="2187"/>
                  </a:lnTo>
                  <a:lnTo>
                    <a:pt x="205" y="2209"/>
                  </a:lnTo>
                  <a:lnTo>
                    <a:pt x="202" y="2229"/>
                  </a:lnTo>
                  <a:lnTo>
                    <a:pt x="197" y="2245"/>
                  </a:lnTo>
                  <a:lnTo>
                    <a:pt x="190" y="2255"/>
                  </a:lnTo>
                  <a:lnTo>
                    <a:pt x="185" y="2258"/>
                  </a:lnTo>
                  <a:lnTo>
                    <a:pt x="180" y="2258"/>
                  </a:lnTo>
                  <a:lnTo>
                    <a:pt x="175" y="2253"/>
                  </a:lnTo>
                  <a:lnTo>
                    <a:pt x="171" y="2248"/>
                  </a:lnTo>
                  <a:lnTo>
                    <a:pt x="169" y="2241"/>
                  </a:lnTo>
                  <a:lnTo>
                    <a:pt x="168" y="2235"/>
                  </a:lnTo>
                  <a:lnTo>
                    <a:pt x="166" y="2230"/>
                  </a:lnTo>
                  <a:lnTo>
                    <a:pt x="165" y="2194"/>
                  </a:lnTo>
                  <a:lnTo>
                    <a:pt x="164" y="2165"/>
                  </a:lnTo>
                  <a:lnTo>
                    <a:pt x="163" y="2142"/>
                  </a:lnTo>
                  <a:lnTo>
                    <a:pt x="161" y="2126"/>
                  </a:lnTo>
                  <a:lnTo>
                    <a:pt x="159" y="2115"/>
                  </a:lnTo>
                  <a:lnTo>
                    <a:pt x="158" y="2109"/>
                  </a:lnTo>
                  <a:lnTo>
                    <a:pt x="156" y="2105"/>
                  </a:lnTo>
                  <a:lnTo>
                    <a:pt x="155" y="2105"/>
                  </a:lnTo>
                  <a:lnTo>
                    <a:pt x="154" y="2105"/>
                  </a:lnTo>
                  <a:lnTo>
                    <a:pt x="153" y="2108"/>
                  </a:lnTo>
                  <a:lnTo>
                    <a:pt x="153" y="2109"/>
                  </a:lnTo>
                  <a:lnTo>
                    <a:pt x="153" y="2110"/>
                  </a:lnTo>
                  <a:lnTo>
                    <a:pt x="149" y="2155"/>
                  </a:lnTo>
                  <a:lnTo>
                    <a:pt x="144" y="2190"/>
                  </a:lnTo>
                  <a:lnTo>
                    <a:pt x="140" y="2219"/>
                  </a:lnTo>
                  <a:lnTo>
                    <a:pt x="136" y="2240"/>
                  </a:lnTo>
                  <a:lnTo>
                    <a:pt x="131" y="2253"/>
                  </a:lnTo>
                  <a:lnTo>
                    <a:pt x="124" y="2261"/>
                  </a:lnTo>
                  <a:lnTo>
                    <a:pt x="118" y="2263"/>
                  </a:lnTo>
                  <a:lnTo>
                    <a:pt x="111" y="2262"/>
                  </a:lnTo>
                  <a:lnTo>
                    <a:pt x="107" y="2256"/>
                  </a:lnTo>
                  <a:lnTo>
                    <a:pt x="105" y="2245"/>
                  </a:lnTo>
                  <a:lnTo>
                    <a:pt x="103" y="2230"/>
                  </a:lnTo>
                  <a:lnTo>
                    <a:pt x="102" y="2210"/>
                  </a:lnTo>
                  <a:lnTo>
                    <a:pt x="103" y="2190"/>
                  </a:lnTo>
                  <a:lnTo>
                    <a:pt x="103" y="2170"/>
                  </a:lnTo>
                  <a:lnTo>
                    <a:pt x="105" y="2149"/>
                  </a:lnTo>
                  <a:lnTo>
                    <a:pt x="106" y="2131"/>
                  </a:lnTo>
                  <a:lnTo>
                    <a:pt x="107" y="2117"/>
                  </a:lnTo>
                  <a:lnTo>
                    <a:pt x="108" y="2107"/>
                  </a:lnTo>
                  <a:lnTo>
                    <a:pt x="108" y="2103"/>
                  </a:lnTo>
                  <a:lnTo>
                    <a:pt x="99" y="2134"/>
                  </a:lnTo>
                  <a:lnTo>
                    <a:pt x="90" y="2157"/>
                  </a:lnTo>
                  <a:lnTo>
                    <a:pt x="81" y="2176"/>
                  </a:lnTo>
                  <a:lnTo>
                    <a:pt x="74" y="2189"/>
                  </a:lnTo>
                  <a:lnTo>
                    <a:pt x="69" y="2198"/>
                  </a:lnTo>
                  <a:lnTo>
                    <a:pt x="64" y="2204"/>
                  </a:lnTo>
                  <a:lnTo>
                    <a:pt x="62" y="2206"/>
                  </a:lnTo>
                  <a:lnTo>
                    <a:pt x="60" y="2208"/>
                  </a:lnTo>
                  <a:lnTo>
                    <a:pt x="51" y="2213"/>
                  </a:lnTo>
                  <a:lnTo>
                    <a:pt x="43" y="2214"/>
                  </a:lnTo>
                  <a:lnTo>
                    <a:pt x="38" y="2210"/>
                  </a:lnTo>
                  <a:lnTo>
                    <a:pt x="36" y="2203"/>
                  </a:lnTo>
                  <a:lnTo>
                    <a:pt x="36" y="2194"/>
                  </a:lnTo>
                  <a:lnTo>
                    <a:pt x="37" y="2183"/>
                  </a:lnTo>
                  <a:lnTo>
                    <a:pt x="39" y="2171"/>
                  </a:lnTo>
                  <a:lnTo>
                    <a:pt x="42" y="2160"/>
                  </a:lnTo>
                  <a:lnTo>
                    <a:pt x="46" y="2149"/>
                  </a:lnTo>
                  <a:lnTo>
                    <a:pt x="48" y="2140"/>
                  </a:lnTo>
                  <a:lnTo>
                    <a:pt x="51" y="2134"/>
                  </a:lnTo>
                  <a:lnTo>
                    <a:pt x="62" y="2102"/>
                  </a:lnTo>
                  <a:lnTo>
                    <a:pt x="69" y="2076"/>
                  </a:lnTo>
                  <a:lnTo>
                    <a:pt x="75" y="2055"/>
                  </a:lnTo>
                  <a:lnTo>
                    <a:pt x="80" y="2038"/>
                  </a:lnTo>
                  <a:lnTo>
                    <a:pt x="83" y="2025"/>
                  </a:lnTo>
                  <a:lnTo>
                    <a:pt x="84" y="2017"/>
                  </a:lnTo>
                  <a:lnTo>
                    <a:pt x="84" y="2013"/>
                  </a:lnTo>
                  <a:lnTo>
                    <a:pt x="84" y="2011"/>
                  </a:lnTo>
                  <a:lnTo>
                    <a:pt x="69" y="2038"/>
                  </a:lnTo>
                  <a:lnTo>
                    <a:pt x="55" y="2059"/>
                  </a:lnTo>
                  <a:lnTo>
                    <a:pt x="43" y="2072"/>
                  </a:lnTo>
                  <a:lnTo>
                    <a:pt x="32" y="2082"/>
                  </a:lnTo>
                  <a:lnTo>
                    <a:pt x="23" y="2087"/>
                  </a:lnTo>
                  <a:lnTo>
                    <a:pt x="17" y="2089"/>
                  </a:lnTo>
                  <a:lnTo>
                    <a:pt x="12" y="2091"/>
                  </a:lnTo>
                  <a:lnTo>
                    <a:pt x="11" y="2091"/>
                  </a:lnTo>
                  <a:lnTo>
                    <a:pt x="4" y="2085"/>
                  </a:lnTo>
                  <a:lnTo>
                    <a:pt x="0" y="2076"/>
                  </a:lnTo>
                  <a:lnTo>
                    <a:pt x="0" y="2064"/>
                  </a:lnTo>
                  <a:lnTo>
                    <a:pt x="4" y="2049"/>
                  </a:lnTo>
                  <a:lnTo>
                    <a:pt x="11" y="2032"/>
                  </a:lnTo>
                  <a:lnTo>
                    <a:pt x="20" y="2013"/>
                  </a:lnTo>
                  <a:lnTo>
                    <a:pt x="30" y="1995"/>
                  </a:lnTo>
                  <a:lnTo>
                    <a:pt x="42" y="1975"/>
                  </a:lnTo>
                  <a:lnTo>
                    <a:pt x="54" y="1955"/>
                  </a:lnTo>
                  <a:lnTo>
                    <a:pt x="67" y="1937"/>
                  </a:lnTo>
                  <a:lnTo>
                    <a:pt x="79" y="1919"/>
                  </a:lnTo>
                  <a:lnTo>
                    <a:pt x="91" y="1905"/>
                  </a:lnTo>
                  <a:lnTo>
                    <a:pt x="106" y="1886"/>
                  </a:lnTo>
                  <a:lnTo>
                    <a:pt x="120" y="1868"/>
                  </a:lnTo>
                  <a:lnTo>
                    <a:pt x="133" y="1848"/>
                  </a:lnTo>
                  <a:lnTo>
                    <a:pt x="144" y="1831"/>
                  </a:lnTo>
                  <a:lnTo>
                    <a:pt x="152" y="1815"/>
                  </a:lnTo>
                  <a:lnTo>
                    <a:pt x="156" y="1801"/>
                  </a:lnTo>
                  <a:lnTo>
                    <a:pt x="160" y="1784"/>
                  </a:lnTo>
                  <a:lnTo>
                    <a:pt x="163" y="1764"/>
                  </a:lnTo>
                  <a:lnTo>
                    <a:pt x="166" y="1742"/>
                  </a:lnTo>
                  <a:lnTo>
                    <a:pt x="169" y="1721"/>
                  </a:lnTo>
                  <a:lnTo>
                    <a:pt x="171" y="1700"/>
                  </a:lnTo>
                  <a:lnTo>
                    <a:pt x="174" y="1682"/>
                  </a:lnTo>
                  <a:lnTo>
                    <a:pt x="175" y="1667"/>
                  </a:lnTo>
                  <a:lnTo>
                    <a:pt x="176" y="1658"/>
                  </a:lnTo>
                  <a:lnTo>
                    <a:pt x="176" y="1655"/>
                  </a:lnTo>
                  <a:lnTo>
                    <a:pt x="179" y="1609"/>
                  </a:lnTo>
                  <a:lnTo>
                    <a:pt x="182" y="1570"/>
                  </a:lnTo>
                  <a:lnTo>
                    <a:pt x="188" y="1535"/>
                  </a:lnTo>
                  <a:lnTo>
                    <a:pt x="195" y="1507"/>
                  </a:lnTo>
                  <a:lnTo>
                    <a:pt x="201" y="1485"/>
                  </a:lnTo>
                  <a:lnTo>
                    <a:pt x="207" y="1467"/>
                  </a:lnTo>
                  <a:lnTo>
                    <a:pt x="212" y="1455"/>
                  </a:lnTo>
                  <a:lnTo>
                    <a:pt x="214" y="1448"/>
                  </a:lnTo>
                  <a:lnTo>
                    <a:pt x="216" y="1445"/>
                  </a:lnTo>
                  <a:lnTo>
                    <a:pt x="232" y="1417"/>
                  </a:lnTo>
                  <a:lnTo>
                    <a:pt x="245" y="1385"/>
                  </a:lnTo>
                  <a:lnTo>
                    <a:pt x="256" y="1352"/>
                  </a:lnTo>
                  <a:lnTo>
                    <a:pt x="265" y="1317"/>
                  </a:lnTo>
                  <a:lnTo>
                    <a:pt x="272" y="1284"/>
                  </a:lnTo>
                  <a:lnTo>
                    <a:pt x="278" y="1252"/>
                  </a:lnTo>
                  <a:lnTo>
                    <a:pt x="282" y="1223"/>
                  </a:lnTo>
                  <a:lnTo>
                    <a:pt x="286" y="1199"/>
                  </a:lnTo>
                  <a:lnTo>
                    <a:pt x="288" y="1180"/>
                  </a:lnTo>
                  <a:lnTo>
                    <a:pt x="288" y="1168"/>
                  </a:lnTo>
                  <a:lnTo>
                    <a:pt x="290" y="1164"/>
                  </a:lnTo>
                  <a:lnTo>
                    <a:pt x="292" y="854"/>
                  </a:lnTo>
                  <a:lnTo>
                    <a:pt x="298" y="814"/>
                  </a:lnTo>
                  <a:lnTo>
                    <a:pt x="307" y="780"/>
                  </a:lnTo>
                  <a:lnTo>
                    <a:pt x="318" y="750"/>
                  </a:lnTo>
                  <a:lnTo>
                    <a:pt x="333" y="726"/>
                  </a:lnTo>
                  <a:lnTo>
                    <a:pt x="347" y="705"/>
                  </a:lnTo>
                  <a:lnTo>
                    <a:pt x="363" y="688"/>
                  </a:lnTo>
                  <a:lnTo>
                    <a:pt x="381" y="674"/>
                  </a:lnTo>
                  <a:lnTo>
                    <a:pt x="397" y="663"/>
                  </a:lnTo>
                  <a:lnTo>
                    <a:pt x="413" y="654"/>
                  </a:lnTo>
                  <a:lnTo>
                    <a:pt x="427" y="649"/>
                  </a:lnTo>
                  <a:lnTo>
                    <a:pt x="441" y="644"/>
                  </a:lnTo>
                  <a:lnTo>
                    <a:pt x="453" y="642"/>
                  </a:lnTo>
                  <a:lnTo>
                    <a:pt x="462" y="641"/>
                  </a:lnTo>
                  <a:lnTo>
                    <a:pt x="467" y="641"/>
                  </a:lnTo>
                  <a:lnTo>
                    <a:pt x="469" y="641"/>
                  </a:lnTo>
                  <a:lnTo>
                    <a:pt x="512" y="633"/>
                  </a:lnTo>
                  <a:lnTo>
                    <a:pt x="548" y="623"/>
                  </a:lnTo>
                  <a:lnTo>
                    <a:pt x="578" y="614"/>
                  </a:lnTo>
                  <a:lnTo>
                    <a:pt x="600" y="604"/>
                  </a:lnTo>
                  <a:lnTo>
                    <a:pt x="618" y="595"/>
                  </a:lnTo>
                  <a:lnTo>
                    <a:pt x="631" y="585"/>
                  </a:lnTo>
                  <a:lnTo>
                    <a:pt x="639" y="578"/>
                  </a:lnTo>
                  <a:lnTo>
                    <a:pt x="646" y="572"/>
                  </a:lnTo>
                  <a:lnTo>
                    <a:pt x="648" y="568"/>
                  </a:lnTo>
                  <a:lnTo>
                    <a:pt x="649" y="567"/>
                  </a:lnTo>
                  <a:lnTo>
                    <a:pt x="658" y="548"/>
                  </a:lnTo>
                  <a:lnTo>
                    <a:pt x="664" y="530"/>
                  </a:lnTo>
                  <a:lnTo>
                    <a:pt x="668" y="509"/>
                  </a:lnTo>
                  <a:lnTo>
                    <a:pt x="668" y="488"/>
                  </a:lnTo>
                  <a:lnTo>
                    <a:pt x="668" y="469"/>
                  </a:lnTo>
                  <a:lnTo>
                    <a:pt x="666" y="452"/>
                  </a:lnTo>
                  <a:lnTo>
                    <a:pt x="665" y="439"/>
                  </a:lnTo>
                  <a:lnTo>
                    <a:pt x="663" y="430"/>
                  </a:lnTo>
                  <a:lnTo>
                    <a:pt x="663" y="426"/>
                  </a:lnTo>
                  <a:lnTo>
                    <a:pt x="652" y="414"/>
                  </a:lnTo>
                  <a:lnTo>
                    <a:pt x="643" y="401"/>
                  </a:lnTo>
                  <a:lnTo>
                    <a:pt x="636" y="384"/>
                  </a:lnTo>
                  <a:lnTo>
                    <a:pt x="631" y="370"/>
                  </a:lnTo>
                  <a:lnTo>
                    <a:pt x="627" y="356"/>
                  </a:lnTo>
                  <a:lnTo>
                    <a:pt x="625" y="348"/>
                  </a:lnTo>
                  <a:lnTo>
                    <a:pt x="625" y="344"/>
                  </a:lnTo>
                  <a:lnTo>
                    <a:pt x="607" y="328"/>
                  </a:lnTo>
                  <a:lnTo>
                    <a:pt x="596" y="312"/>
                  </a:lnTo>
                  <a:lnTo>
                    <a:pt x="590" y="296"/>
                  </a:lnTo>
                  <a:lnTo>
                    <a:pt x="588" y="281"/>
                  </a:lnTo>
                  <a:lnTo>
                    <a:pt x="589" y="269"/>
                  </a:lnTo>
                  <a:lnTo>
                    <a:pt x="594" y="260"/>
                  </a:lnTo>
                  <a:lnTo>
                    <a:pt x="601" y="258"/>
                  </a:lnTo>
                  <a:lnTo>
                    <a:pt x="606" y="258"/>
                  </a:lnTo>
                  <a:lnTo>
                    <a:pt x="610" y="256"/>
                  </a:lnTo>
                  <a:lnTo>
                    <a:pt x="612" y="255"/>
                  </a:lnTo>
                  <a:lnTo>
                    <a:pt x="614" y="254"/>
                  </a:lnTo>
                  <a:lnTo>
                    <a:pt x="615" y="251"/>
                  </a:lnTo>
                  <a:lnTo>
                    <a:pt x="616" y="249"/>
                  </a:lnTo>
                  <a:lnTo>
                    <a:pt x="616" y="248"/>
                  </a:lnTo>
                  <a:lnTo>
                    <a:pt x="616" y="245"/>
                  </a:lnTo>
                  <a:lnTo>
                    <a:pt x="615" y="245"/>
                  </a:lnTo>
                  <a:lnTo>
                    <a:pt x="615" y="244"/>
                  </a:lnTo>
                  <a:lnTo>
                    <a:pt x="612" y="206"/>
                  </a:lnTo>
                  <a:lnTo>
                    <a:pt x="614" y="171"/>
                  </a:lnTo>
                  <a:lnTo>
                    <a:pt x="620" y="141"/>
                  </a:lnTo>
                  <a:lnTo>
                    <a:pt x="628" y="115"/>
                  </a:lnTo>
                  <a:lnTo>
                    <a:pt x="639" y="91"/>
                  </a:lnTo>
                  <a:lnTo>
                    <a:pt x="653" y="72"/>
                  </a:lnTo>
                  <a:lnTo>
                    <a:pt x="669" y="56"/>
                  </a:lnTo>
                  <a:lnTo>
                    <a:pt x="685" y="41"/>
                  </a:lnTo>
                  <a:lnTo>
                    <a:pt x="702" y="30"/>
                  </a:lnTo>
                  <a:lnTo>
                    <a:pt x="718" y="21"/>
                  </a:lnTo>
                  <a:lnTo>
                    <a:pt x="735" y="14"/>
                  </a:lnTo>
                  <a:lnTo>
                    <a:pt x="750" y="9"/>
                  </a:lnTo>
                  <a:lnTo>
                    <a:pt x="764" y="5"/>
                  </a:lnTo>
                  <a:lnTo>
                    <a:pt x="776" y="3"/>
                  </a:lnTo>
                  <a:lnTo>
                    <a:pt x="785" y="1"/>
                  </a:lnTo>
                  <a:lnTo>
                    <a:pt x="791" y="0"/>
                  </a:lnTo>
                  <a:lnTo>
                    <a:pt x="792" y="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050F5C8-4CAC-CB24-9C58-5CECC0783BD1}"/>
              </a:ext>
            </a:extLst>
          </p:cNvPr>
          <p:cNvSpPr txBox="1"/>
          <p:nvPr/>
        </p:nvSpPr>
        <p:spPr>
          <a:xfrm>
            <a:off x="3410271" y="1052033"/>
            <a:ext cx="1724440" cy="6054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r>
              <a:rPr lang="en-US" sz="1667" b="1" i="1" kern="0" dirty="0">
                <a:solidFill>
                  <a:prstClr val="black"/>
                </a:solidFill>
              </a:rPr>
              <a:t>Olaparib + AAP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399)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CE6952E-FAAB-A316-A8A4-801DB711F7CD}"/>
              </a:ext>
            </a:extLst>
          </p:cNvPr>
          <p:cNvSpPr txBox="1"/>
          <p:nvPr/>
        </p:nvSpPr>
        <p:spPr>
          <a:xfrm>
            <a:off x="6283667" y="1099974"/>
            <a:ext cx="1550557" cy="6054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r>
              <a:rPr lang="en-US" sz="1667" b="1" i="1" dirty="0">
                <a:solidFill>
                  <a:prstClr val="black"/>
                </a:solidFill>
                <a:latin typeface="Calibri"/>
              </a:rPr>
              <a:t>Placebo + AAP</a:t>
            </a:r>
            <a:endParaRPr lang="en-US" sz="1667" b="1" i="1" dirty="0">
              <a:solidFill>
                <a:prstClr val="black"/>
              </a:solidFill>
            </a:endParaRP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397)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5FAB29-75B4-C6B8-AE79-F7FB4BBEB9B7}"/>
              </a:ext>
            </a:extLst>
          </p:cNvPr>
          <p:cNvSpPr txBox="1"/>
          <p:nvPr/>
        </p:nvSpPr>
        <p:spPr>
          <a:xfrm>
            <a:off x="550966" y="3890257"/>
            <a:ext cx="2418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Primary: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rPFS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Secondary: OS</a:t>
            </a:r>
          </a:p>
        </p:txBody>
      </p:sp>
      <p:pic>
        <p:nvPicPr>
          <p:cNvPr id="5" name="Graphic 4" descr="Magnifying glass with solid fill">
            <a:extLst>
              <a:ext uri="{FF2B5EF4-FFF2-40B4-BE49-F238E27FC236}">
                <a16:creationId xmlns:a16="http://schemas.microsoft.com/office/drawing/2014/main" id="{6CE04633-F4EB-6B1F-7DB0-CDAA9FD6D0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6158" y="3516971"/>
            <a:ext cx="434340" cy="4343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6ABE37-E7D4-D7CE-9361-66260E6F8613}"/>
              </a:ext>
            </a:extLst>
          </p:cNvPr>
          <p:cNvSpPr txBox="1"/>
          <p:nvPr/>
        </p:nvSpPr>
        <p:spPr>
          <a:xfrm>
            <a:off x="777525" y="3542728"/>
            <a:ext cx="1075551" cy="348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04">
              <a:defRPr/>
            </a:pPr>
            <a:r>
              <a:rPr lang="en-US" sz="1667" b="1" dirty="0">
                <a:solidFill>
                  <a:schemeClr val="accent6"/>
                </a:solidFill>
                <a:latin typeface="Calibri"/>
              </a:rPr>
              <a:t>Endpoints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B9B03C-8F71-5BD8-C984-19B74A5147C8}"/>
              </a:ext>
            </a:extLst>
          </p:cNvPr>
          <p:cNvSpPr/>
          <p:nvPr/>
        </p:nvSpPr>
        <p:spPr>
          <a:xfrm>
            <a:off x="4804200" y="2605569"/>
            <a:ext cx="1724440" cy="48020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34884">
              <a:defRPr/>
            </a:pPr>
            <a:r>
              <a:rPr lang="en-US" sz="1667" b="1" kern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Median </a:t>
            </a:r>
            <a:r>
              <a:rPr lang="en-US" sz="1667" b="1" kern="0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rPFS</a:t>
            </a:r>
            <a:endParaRPr lang="en-US" sz="1667" b="1" kern="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1168DE-049B-64A5-9C36-16B0FABD1169}"/>
              </a:ext>
            </a:extLst>
          </p:cNvPr>
          <p:cNvSpPr txBox="1"/>
          <p:nvPr/>
        </p:nvSpPr>
        <p:spPr>
          <a:xfrm>
            <a:off x="3699344" y="2959688"/>
            <a:ext cx="3894137" cy="50257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ctr" defTabSz="906876">
              <a:defRPr/>
            </a:pPr>
            <a:r>
              <a:rPr lang="en-US" sz="1333" b="1" dirty="0">
                <a:solidFill>
                  <a:prstClr val="black"/>
                </a:solidFill>
                <a:latin typeface="Calibri"/>
              </a:rPr>
              <a:t>HR 0.66 </a:t>
            </a:r>
          </a:p>
          <a:p>
            <a:pPr marL="0" lvl="1" algn="ctr" defTabSz="906876">
              <a:defRPr/>
            </a:pPr>
            <a:r>
              <a:rPr lang="en-US" sz="1333" dirty="0">
                <a:solidFill>
                  <a:prstClr val="black"/>
                </a:solidFill>
                <a:latin typeface="Calibri"/>
              </a:rPr>
              <a:t>(95% CI: 0.54, 0.81), P &lt; 0.001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C04B92E-26C1-C6B8-F270-D25E1C83891B}"/>
              </a:ext>
            </a:extLst>
          </p:cNvPr>
          <p:cNvSpPr/>
          <p:nvPr/>
        </p:nvSpPr>
        <p:spPr>
          <a:xfrm>
            <a:off x="3688890" y="2521135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  <a:p>
            <a:pPr algn="ctr" defTabSz="1088338">
              <a:defRPr/>
            </a:pP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03959A4-11E9-FFA7-888A-0C44D82F0BBA}"/>
              </a:ext>
            </a:extLst>
          </p:cNvPr>
          <p:cNvSpPr/>
          <p:nvPr/>
        </p:nvSpPr>
        <p:spPr>
          <a:xfrm>
            <a:off x="6710545" y="2502183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  <a:p>
            <a:pPr algn="ctr" defTabSz="1088338">
              <a:defRPr/>
            </a:pP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0431D1-2027-E445-CF8E-42EA8BEE355A}"/>
              </a:ext>
            </a:extLst>
          </p:cNvPr>
          <p:cNvSpPr/>
          <p:nvPr/>
        </p:nvSpPr>
        <p:spPr>
          <a:xfrm>
            <a:off x="4794831" y="3439606"/>
            <a:ext cx="1724440" cy="48020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34884">
              <a:defRPr/>
            </a:pPr>
            <a:r>
              <a:rPr lang="en-US" sz="1667" b="1" kern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Median OS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4A6BB69-F421-D981-E2C8-6E8EEB6020DB}"/>
              </a:ext>
            </a:extLst>
          </p:cNvPr>
          <p:cNvSpPr/>
          <p:nvPr/>
        </p:nvSpPr>
        <p:spPr>
          <a:xfrm>
            <a:off x="3688890" y="3433235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42.1 </a:t>
            </a: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4EA6711-9FC6-9959-B7E1-DE94B7E56BAE}"/>
              </a:ext>
            </a:extLst>
          </p:cNvPr>
          <p:cNvSpPr/>
          <p:nvPr/>
        </p:nvSpPr>
        <p:spPr>
          <a:xfrm>
            <a:off x="6710545" y="3414285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34.7 </a:t>
            </a: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E8559058-CC58-BC08-CE87-CBEBD464AE8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73773"/>
          </a:xfrm>
          <a:prstGeom prst="rect">
            <a:avLst/>
          </a:prstGeom>
          <a:noFill/>
        </p:spPr>
        <p:txBody>
          <a:bodyPr vert="horz" lIns="76200" tIns="38100" rIns="76200" bIns="381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dirty="0" err="1">
                <a:latin typeface="Arial" panose="020B0604020202020204" pitchFamily="34" charset="0"/>
                <a:cs typeface="Arial" panose="020B0604020202020204" pitchFamily="34" charset="0"/>
              </a:rPr>
              <a:t>PROpel</a:t>
            </a:r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: Abi/pred + olaparib/placebo in </a:t>
            </a:r>
            <a:r>
              <a:rPr lang="en-US" sz="3733" dirty="0" err="1">
                <a:latin typeface="Arial" panose="020B0604020202020204" pitchFamily="34" charset="0"/>
                <a:cs typeface="Arial" panose="020B0604020202020204" pitchFamily="34" charset="0"/>
              </a:rPr>
              <a:t>mAPMR</a:t>
            </a:r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 PC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A5F6CDD-341F-6222-511E-FA3C8EA5B72B}"/>
              </a:ext>
            </a:extLst>
          </p:cNvPr>
          <p:cNvCxnSpPr>
            <a:cxnSpLocks/>
          </p:cNvCxnSpPr>
          <p:nvPr/>
        </p:nvCxnSpPr>
        <p:spPr>
          <a:xfrm flipH="1">
            <a:off x="7984629" y="1090963"/>
            <a:ext cx="0" cy="3346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4B90646-3C43-2078-B0AA-BBD87CB9899D}"/>
              </a:ext>
            </a:extLst>
          </p:cNvPr>
          <p:cNvGrpSpPr/>
          <p:nvPr/>
        </p:nvGrpSpPr>
        <p:grpSpPr>
          <a:xfrm>
            <a:off x="8066599" y="598819"/>
            <a:ext cx="3724083" cy="3486765"/>
            <a:chOff x="9407100" y="2180171"/>
            <a:chExt cx="4380132" cy="464455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CFD4A38-CF66-3004-3EB6-84B3AD3DDD8A}"/>
                </a:ext>
              </a:extLst>
            </p:cNvPr>
            <p:cNvSpPr txBox="1"/>
            <p:nvPr/>
          </p:nvSpPr>
          <p:spPr>
            <a:xfrm>
              <a:off x="9612326" y="2180171"/>
              <a:ext cx="4174906" cy="4304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761952">
                <a:defRPr/>
              </a:pPr>
              <a:endParaRPr lang="en-US" sz="1500" b="1" kern="0" dirty="0">
                <a:solidFill>
                  <a:schemeClr val="accent6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C68486F-B1D8-63B6-0D8F-AA30006E8534}"/>
                </a:ext>
              </a:extLst>
            </p:cNvPr>
            <p:cNvSpPr txBox="1"/>
            <p:nvPr/>
          </p:nvSpPr>
          <p:spPr>
            <a:xfrm>
              <a:off x="10798612" y="4407122"/>
              <a:ext cx="2988617" cy="737954"/>
            </a:xfrm>
            <a:prstGeom prst="rect">
              <a:avLst/>
            </a:prstGeom>
            <a:solidFill>
              <a:sysClr val="window" lastClr="FFFFFF">
                <a:alpha val="87000"/>
              </a:sysClr>
            </a:solidFill>
            <a:ln w="28575">
              <a:solidFill>
                <a:srgbClr val="5F542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68">
                <a:defRPr/>
              </a:pPr>
              <a:r>
                <a:rPr lang="en-US" sz="1500" b="1" kern="0" dirty="0" err="1"/>
                <a:t>rPFS</a:t>
              </a:r>
              <a:r>
                <a:rPr lang="en-US" sz="1500" b="1" kern="0" dirty="0"/>
                <a:t> HR</a:t>
              </a:r>
              <a:r>
                <a:rPr lang="en-US" sz="1500" kern="0" dirty="0"/>
                <a:t>: 0.24 </a:t>
              </a:r>
            </a:p>
            <a:p>
              <a:pPr algn="ctr" defTabSz="914268">
                <a:defRPr/>
              </a:pPr>
              <a:r>
                <a:rPr lang="en-US" sz="1500" b="1" kern="0" dirty="0"/>
                <a:t>95% CI</a:t>
              </a:r>
              <a:r>
                <a:rPr lang="en-US" sz="1500" kern="0" dirty="0"/>
                <a:t>: 0.12, 0.45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C77D682B-C5F5-996D-D451-EC905BCC636A}"/>
                </a:ext>
              </a:extLst>
            </p:cNvPr>
            <p:cNvSpPr/>
            <p:nvPr/>
          </p:nvSpPr>
          <p:spPr>
            <a:xfrm>
              <a:off x="10702205" y="3828696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NR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7FC762D9-BBE2-8306-5AEC-72BFA80CC0CB}"/>
                </a:ext>
              </a:extLst>
            </p:cNvPr>
            <p:cNvSpPr/>
            <p:nvPr/>
          </p:nvSpPr>
          <p:spPr>
            <a:xfrm>
              <a:off x="12441008" y="3824023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AA361F7-0DC9-9E9B-9029-593F95FFB802}"/>
                </a:ext>
              </a:extLst>
            </p:cNvPr>
            <p:cNvSpPr txBox="1"/>
            <p:nvPr/>
          </p:nvSpPr>
          <p:spPr>
            <a:xfrm>
              <a:off x="10793603" y="6086768"/>
              <a:ext cx="2993624" cy="737954"/>
            </a:xfrm>
            <a:prstGeom prst="rect">
              <a:avLst/>
            </a:prstGeom>
            <a:solidFill>
              <a:sysClr val="window" lastClr="FFFFFF">
                <a:alpha val="87000"/>
              </a:sysClr>
            </a:solidFill>
            <a:ln w="28575">
              <a:solidFill>
                <a:srgbClr val="5F542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68">
                <a:defRPr/>
              </a:pPr>
              <a:r>
                <a:rPr lang="en-US" sz="1500" b="1" kern="0" dirty="0"/>
                <a:t>OS HR</a:t>
              </a:r>
              <a:r>
                <a:rPr lang="en-US" sz="1500" kern="0" dirty="0"/>
                <a:t>: 0.3 </a:t>
              </a:r>
            </a:p>
            <a:p>
              <a:pPr algn="ctr" defTabSz="914268">
                <a:defRPr/>
              </a:pPr>
              <a:r>
                <a:rPr lang="en-US" sz="1500" b="1" kern="0" dirty="0"/>
                <a:t>95% CI</a:t>
              </a:r>
              <a:r>
                <a:rPr lang="en-US" sz="1500" kern="0" dirty="0"/>
                <a:t>: 0.15, 0.59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73C3CA0-5771-B528-7C17-E828212CB339}"/>
                </a:ext>
              </a:extLst>
            </p:cNvPr>
            <p:cNvSpPr/>
            <p:nvPr/>
          </p:nvSpPr>
          <p:spPr>
            <a:xfrm>
              <a:off x="10705572" y="5527442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NR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3BE556D-BB1E-C974-0782-9F99FD7A35B5}"/>
                </a:ext>
              </a:extLst>
            </p:cNvPr>
            <p:cNvSpPr txBox="1"/>
            <p:nvPr/>
          </p:nvSpPr>
          <p:spPr>
            <a:xfrm>
              <a:off x="9407100" y="3807423"/>
              <a:ext cx="1391512" cy="11789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BRCA1/2 subgroup</a:t>
              </a:r>
            </a:p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(median </a:t>
              </a:r>
              <a:r>
                <a:rPr lang="en-US" sz="1333" b="1" dirty="0" err="1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rPFS</a:t>
              </a: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, </a:t>
              </a:r>
              <a:r>
                <a:rPr lang="en-US" sz="1333" b="1" dirty="0" err="1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mos</a:t>
              </a: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C22B535-8684-D8F1-8471-2BE4D7A9487B}"/>
                </a:ext>
              </a:extLst>
            </p:cNvPr>
            <p:cNvSpPr/>
            <p:nvPr/>
          </p:nvSpPr>
          <p:spPr>
            <a:xfrm>
              <a:off x="12072062" y="5526670"/>
              <a:ext cx="16097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23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8C1EEC48-2D24-4DD0-3DD4-8AE34C41F080}"/>
              </a:ext>
            </a:extLst>
          </p:cNvPr>
          <p:cNvSpPr txBox="1"/>
          <p:nvPr/>
        </p:nvSpPr>
        <p:spPr>
          <a:xfrm>
            <a:off x="3733238" y="3752740"/>
            <a:ext cx="3894137" cy="50257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ctr" defTabSz="906876">
              <a:defRPr/>
            </a:pPr>
            <a:r>
              <a:rPr lang="en-US" sz="1333" b="1" dirty="0">
                <a:solidFill>
                  <a:prstClr val="black"/>
                </a:solidFill>
                <a:latin typeface="Calibri"/>
              </a:rPr>
              <a:t>HR 0.81 </a:t>
            </a:r>
          </a:p>
          <a:p>
            <a:pPr marL="0" lvl="1" algn="ctr" defTabSz="906876">
              <a:defRPr/>
            </a:pPr>
            <a:r>
              <a:rPr lang="en-US" sz="1333" dirty="0">
                <a:solidFill>
                  <a:prstClr val="black"/>
                </a:solidFill>
                <a:latin typeface="Calibri"/>
              </a:rPr>
              <a:t>(95% CI: 0.67, 1.00), P = 0.054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0804E4E-6F28-67CA-0C66-5D1671F3A7A6}"/>
              </a:ext>
            </a:extLst>
          </p:cNvPr>
          <p:cNvSpPr txBox="1"/>
          <p:nvPr/>
        </p:nvSpPr>
        <p:spPr>
          <a:xfrm>
            <a:off x="8067619" y="3340033"/>
            <a:ext cx="1183095" cy="885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15675">
              <a:lnSpc>
                <a:spcPct val="110000"/>
              </a:lnSpc>
              <a:defRPr/>
            </a:pPr>
            <a:r>
              <a:rPr lang="en-US" sz="1333" b="1" dirty="0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BRCA1/2 subgroup</a:t>
            </a:r>
          </a:p>
          <a:p>
            <a:pPr defTabSz="1015675">
              <a:lnSpc>
                <a:spcPct val="110000"/>
              </a:lnSpc>
              <a:defRPr/>
            </a:pPr>
            <a:r>
              <a:rPr lang="en-US" sz="1333" b="1" dirty="0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(median OS, </a:t>
            </a:r>
            <a:r>
              <a:rPr lang="en-US" sz="1333" b="1" dirty="0" err="1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mos</a:t>
            </a:r>
            <a:r>
              <a:rPr lang="en-US" sz="1333" b="1" dirty="0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C7B2EBC-FFB9-3CB3-BA7F-E43551F35492}"/>
              </a:ext>
            </a:extLst>
          </p:cNvPr>
          <p:cNvSpPr txBox="1"/>
          <p:nvPr/>
        </p:nvSpPr>
        <p:spPr>
          <a:xfrm>
            <a:off x="8857925" y="1241561"/>
            <a:ext cx="1724440" cy="6054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r>
              <a:rPr lang="en-US" sz="1667" b="1" i="1" kern="0" dirty="0">
                <a:solidFill>
                  <a:prstClr val="black"/>
                </a:solidFill>
              </a:rPr>
              <a:t>Olaparib + AAP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399)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F555B7-20FA-D5A3-7319-6F7F000DA6B3}"/>
              </a:ext>
            </a:extLst>
          </p:cNvPr>
          <p:cNvSpPr txBox="1"/>
          <p:nvPr/>
        </p:nvSpPr>
        <p:spPr>
          <a:xfrm>
            <a:off x="10437762" y="1233478"/>
            <a:ext cx="1550557" cy="6054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r>
              <a:rPr lang="en-US" sz="1667" b="1" i="1" dirty="0">
                <a:solidFill>
                  <a:prstClr val="black"/>
                </a:solidFill>
                <a:latin typeface="Calibri"/>
              </a:rPr>
              <a:t>Placebo + AAP</a:t>
            </a:r>
            <a:endParaRPr lang="en-US" sz="1667" b="1" i="1" dirty="0">
              <a:solidFill>
                <a:prstClr val="black"/>
              </a:solidFill>
            </a:endParaRP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397)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80C51DF0-7483-3C3C-0F5C-7BEBBABE40BF}"/>
              </a:ext>
            </a:extLst>
          </p:cNvPr>
          <p:cNvSpPr txBox="1">
            <a:spLocks/>
          </p:cNvSpPr>
          <p:nvPr/>
        </p:nvSpPr>
        <p:spPr>
          <a:xfrm>
            <a:off x="247891" y="6632449"/>
            <a:ext cx="11201655" cy="2351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7619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None/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9100" indent="-238115" algn="l" defTabSz="761970" rtl="0" eaLnBrk="1" latinLnBrk="0" hangingPunct="1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23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2462" indent="-190492" algn="l" defTabSz="7619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33447" indent="-190492" algn="l" defTabSz="7619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–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431" indent="-190492" algn="l" defTabSz="7619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»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95416" indent="-190492" algn="l" defTabSz="7619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76401" indent="-190492" algn="l" defTabSz="7619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386" indent="-190492" algn="l" defTabSz="7619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38370" indent="-190492" algn="l" defTabSz="7619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dirty="0"/>
              <a:t>Clarke N, et al. </a:t>
            </a:r>
            <a:r>
              <a:rPr lang="da-DK" i="1" dirty="0"/>
              <a:t>NEJM Evidence </a:t>
            </a:r>
            <a:r>
              <a:rPr lang="da-DK" dirty="0"/>
              <a:t>2022;1(9); Saad F, et al. </a:t>
            </a:r>
            <a:r>
              <a:rPr lang="da-DK" i="1" dirty="0"/>
              <a:t>Lancet Oncol</a:t>
            </a:r>
            <a:r>
              <a:rPr lang="da-DK" dirty="0"/>
              <a:t>. 2023;24(10):1094-1108; Fallah J, et al. </a:t>
            </a:r>
            <a:r>
              <a:rPr lang="da-DK" i="1" dirty="0"/>
              <a:t>JCO</a:t>
            </a:r>
            <a:r>
              <a:rPr lang="da-DK" dirty="0"/>
              <a:t> 42, 605-613(2024</a:t>
            </a:r>
            <a:r>
              <a:rPr lang="en-US" dirty="0"/>
              <a:t>); Clarke NW et al, </a:t>
            </a:r>
            <a:r>
              <a:rPr lang="en-US" dirty="0" err="1"/>
              <a:t>Eur</a:t>
            </a:r>
            <a:r>
              <a:rPr lang="en-US" dirty="0"/>
              <a:t> </a:t>
            </a:r>
            <a:r>
              <a:rPr lang="en-US" dirty="0" err="1"/>
              <a:t>Urol</a:t>
            </a:r>
            <a:r>
              <a:rPr lang="en-US" dirty="0"/>
              <a:t> Oncol 2005; 8:394-406</a:t>
            </a:r>
            <a:endParaRPr lang="da-DK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9B0BD1-23FC-5D20-C5A1-4F8EC8567120}"/>
              </a:ext>
            </a:extLst>
          </p:cNvPr>
          <p:cNvSpPr txBox="1"/>
          <p:nvPr/>
        </p:nvSpPr>
        <p:spPr>
          <a:xfrm>
            <a:off x="591142" y="4566585"/>
            <a:ext cx="111738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Post hoc exploratory subgroup analyses in patients with asymptomatic/mildly symptomatic or symptomatic disease at baseline: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2DA8E120-07E9-C6DD-F5DB-4D3D76F20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103731"/>
              </p:ext>
            </p:extLst>
          </p:nvPr>
        </p:nvGraphicFramePr>
        <p:xfrm>
          <a:off x="1641232" y="5058062"/>
          <a:ext cx="9808314" cy="1483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302368">
                  <a:extLst>
                    <a:ext uri="{9D8B030D-6E8A-4147-A177-3AD203B41FA5}">
                      <a16:colId xmlns:a16="http://schemas.microsoft.com/office/drawing/2014/main" val="3184287876"/>
                    </a:ext>
                  </a:extLst>
                </a:gridCol>
                <a:gridCol w="1307123">
                  <a:extLst>
                    <a:ext uri="{9D8B030D-6E8A-4147-A177-3AD203B41FA5}">
                      <a16:colId xmlns:a16="http://schemas.microsoft.com/office/drawing/2014/main" val="3632569493"/>
                    </a:ext>
                  </a:extLst>
                </a:gridCol>
                <a:gridCol w="1307123">
                  <a:extLst>
                    <a:ext uri="{9D8B030D-6E8A-4147-A177-3AD203B41FA5}">
                      <a16:colId xmlns:a16="http://schemas.microsoft.com/office/drawing/2014/main" val="1002680180"/>
                    </a:ext>
                  </a:extLst>
                </a:gridCol>
                <a:gridCol w="1445850">
                  <a:extLst>
                    <a:ext uri="{9D8B030D-6E8A-4147-A177-3AD203B41FA5}">
                      <a16:colId xmlns:a16="http://schemas.microsoft.com/office/drawing/2014/main" val="1151930757"/>
                    </a:ext>
                  </a:extLst>
                </a:gridCol>
                <a:gridCol w="1445850">
                  <a:extLst>
                    <a:ext uri="{9D8B030D-6E8A-4147-A177-3AD203B41FA5}">
                      <a16:colId xmlns:a16="http://schemas.microsoft.com/office/drawing/2014/main" val="202263245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n-US" dirty="0"/>
                        <a:t>Patient Subgroup</a:t>
                      </a:r>
                    </a:p>
                  </a:txBody>
                  <a:tcPr anchor="b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Median </a:t>
                      </a:r>
                      <a:r>
                        <a:rPr lang="en-US" dirty="0" err="1"/>
                        <a:t>rPFS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mos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Median OS (</a:t>
                      </a:r>
                      <a:r>
                        <a:rPr lang="en-US" dirty="0" err="1"/>
                        <a:t>mos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49971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Ola + AAP</a:t>
                      </a:r>
                    </a:p>
                  </a:txBody>
                  <a:tcPr>
                    <a:solidFill>
                      <a:srgbClr val="71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Pla + AAP</a:t>
                      </a:r>
                    </a:p>
                  </a:txBody>
                  <a:tcPr>
                    <a:solidFill>
                      <a:srgbClr val="71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Ola + AAP</a:t>
                      </a:r>
                    </a:p>
                  </a:txBody>
                  <a:tcPr>
                    <a:solidFill>
                      <a:srgbClr val="71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Pla + AAP</a:t>
                      </a:r>
                    </a:p>
                  </a:txBody>
                  <a:tcPr>
                    <a:solidFill>
                      <a:srgbClr val="71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979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Asymptomatic/mildly symptomatic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39.5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6914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Symptomatic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313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228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B34B0-5BED-B91E-4C5B-92B860BD2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4FC8B58-BC9E-42BF-ECBD-07EBCCB35B79}"/>
              </a:ext>
            </a:extLst>
          </p:cNvPr>
          <p:cNvSpPr txBox="1">
            <a:spLocks/>
          </p:cNvSpPr>
          <p:nvPr/>
        </p:nvSpPr>
        <p:spPr>
          <a:xfrm>
            <a:off x="162875" y="276500"/>
            <a:ext cx="12029125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IDeate-Prostate02: Phase I/II Umbrella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Substudy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Ifinatamab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Deruxtecan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-Based Treatment Combinations or as Monotherapy in Previously Treated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mCRPC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15670-EFE4-AC82-910E-236F330033D2}"/>
              </a:ext>
            </a:extLst>
          </p:cNvPr>
          <p:cNvSpPr txBox="1"/>
          <p:nvPr/>
        </p:nvSpPr>
        <p:spPr>
          <a:xfrm>
            <a:off x="316374" y="6472257"/>
            <a:ext cx="580139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err="1"/>
              <a:t>DeBono</a:t>
            </a:r>
            <a:r>
              <a:rPr lang="en-US" sz="1500" dirty="0"/>
              <a:t> J et al. Genitourinary Cancer Symposium 2026;Abstract TPS297. </a:t>
            </a:r>
          </a:p>
        </p:txBody>
      </p:sp>
      <p:pic>
        <p:nvPicPr>
          <p:cNvPr id="11" name="Picture 10" descr="A diagram of a safety phase&#10;&#10;AI-generated content may be incorrect.">
            <a:extLst>
              <a:ext uri="{FF2B5EF4-FFF2-40B4-BE49-F238E27FC236}">
                <a16:creationId xmlns:a16="http://schemas.microsoft.com/office/drawing/2014/main" id="{2A943A94-7E2E-178A-C08D-11E7080B5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177"/>
          <a:stretch>
            <a:fillRect/>
          </a:stretch>
        </p:blipFill>
        <p:spPr>
          <a:xfrm>
            <a:off x="1233714" y="1169981"/>
            <a:ext cx="10592211" cy="38434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7DE8C67-259B-7FE6-1081-819DB6F2BD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14" y="5179076"/>
            <a:ext cx="10343258" cy="12943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3F8509C-93CF-B28E-73D3-30F04FADA597}"/>
              </a:ext>
            </a:extLst>
          </p:cNvPr>
          <p:cNvSpPr txBox="1"/>
          <p:nvPr/>
        </p:nvSpPr>
        <p:spPr>
          <a:xfrm>
            <a:off x="486293" y="1222409"/>
            <a:ext cx="32866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Trial Identifier: NCT06863272</a:t>
            </a: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872733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B831428-B2B4-E94B-0209-28AA229C17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117"/>
            <a:ext cx="12192000" cy="60917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2640A4-9DE7-266D-ADD5-27B5158085D5}"/>
              </a:ext>
            </a:extLst>
          </p:cNvPr>
          <p:cNvSpPr txBox="1"/>
          <p:nvPr/>
        </p:nvSpPr>
        <p:spPr>
          <a:xfrm>
            <a:off x="5004971" y="2859336"/>
            <a:ext cx="3077014" cy="7658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Autofit/>
          </a:bodyPr>
          <a:lstStyle/>
          <a:p>
            <a:r>
              <a:rPr lang="en-US" sz="480" dirty="0" err="1">
                <a:latin typeface="Arial" panose="020B0604020202020204" pitchFamily="34" charset="0"/>
                <a:cs typeface="Arial" panose="020B0604020202020204" pitchFamily="34" charset="0"/>
              </a:rPr>
              <a:t>darolutamide</a:t>
            </a:r>
            <a:r>
              <a:rPr lang="en-US" sz="480" dirty="0">
                <a:latin typeface="Arial" panose="020B0604020202020204" pitchFamily="34" charset="0"/>
                <a:cs typeface="Arial" panose="020B0604020202020204" pitchFamily="34" charset="0"/>
              </a:rPr>
              <a:t>) for nonmetastatic HSPC, </a:t>
            </a:r>
            <a:r>
              <a:rPr lang="en-US" sz="480" dirty="0" err="1">
                <a:latin typeface="Arial" panose="020B0604020202020204" pitchFamily="34" charset="0"/>
                <a:cs typeface="Arial" panose="020B0604020202020204" pitchFamily="34" charset="0"/>
              </a:rPr>
              <a:t>mHSPC</a:t>
            </a:r>
            <a:r>
              <a:rPr lang="en-US" sz="480" dirty="0">
                <a:latin typeface="Arial" panose="020B0604020202020204" pitchFamily="34" charset="0"/>
                <a:cs typeface="Arial" panose="020B0604020202020204" pitchFamily="34" charset="0"/>
              </a:rPr>
              <a:t>, nonmetastatic CRPC, or </a:t>
            </a:r>
            <a:r>
              <a:rPr lang="en-US" sz="480" dirty="0" err="1">
                <a:latin typeface="Arial" panose="020B0604020202020204" pitchFamily="34" charset="0"/>
                <a:cs typeface="Arial" panose="020B0604020202020204" pitchFamily="34" charset="0"/>
              </a:rPr>
              <a:t>mCRPC</a:t>
            </a:r>
            <a:r>
              <a:rPr lang="en-US" sz="480" dirty="0">
                <a:latin typeface="Arial" panose="020B0604020202020204" pitchFamily="34" charset="0"/>
                <a:cs typeface="Arial" panose="020B0604020202020204" pitchFamily="34" charset="0"/>
              </a:rPr>
              <a:t> and progressed during or</a:t>
            </a:r>
          </a:p>
        </p:txBody>
      </p:sp>
    </p:spTree>
    <p:extLst>
      <p:ext uri="{BB962C8B-B14F-4D97-AF65-F5344CB8AC3E}">
        <p14:creationId xmlns:p14="http://schemas.microsoft.com/office/powerpoint/2010/main" val="16938411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FD669-BE43-F610-46BC-6ED054CFE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6FE2D7A-FC77-401D-D33D-C6CD07506390}"/>
              </a:ext>
            </a:extLst>
          </p:cNvPr>
          <p:cNvSpPr txBox="1">
            <a:spLocks/>
          </p:cNvSpPr>
          <p:nvPr/>
        </p:nvSpPr>
        <p:spPr>
          <a:xfrm>
            <a:off x="179686" y="292100"/>
            <a:ext cx="11825925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IDeate-Prostate01: Phase III Study of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Ifinatamab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Deruxtecan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Versus Docetaxel in Previously Treated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mCRPC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C6D18F-6182-F560-8EBC-3F09EDA737EC}"/>
              </a:ext>
            </a:extLst>
          </p:cNvPr>
          <p:cNvSpPr txBox="1"/>
          <p:nvPr/>
        </p:nvSpPr>
        <p:spPr>
          <a:xfrm>
            <a:off x="316374" y="6472257"/>
            <a:ext cx="588757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McKay RR et al. Genitourinary Cancer Symposium 2026;Abstract TPS294. </a:t>
            </a:r>
          </a:p>
        </p:txBody>
      </p:sp>
      <p:pic>
        <p:nvPicPr>
          <p:cNvPr id="7" name="Picture 6" descr="A close-up of a diagram&#10;&#10;AI-generated content may be incorrect.">
            <a:extLst>
              <a:ext uri="{FF2B5EF4-FFF2-40B4-BE49-F238E27FC236}">
                <a16:creationId xmlns:a16="http://schemas.microsoft.com/office/drawing/2014/main" id="{CE82B2EE-F088-7DC1-70DE-B9ED3D237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74" y="1618162"/>
            <a:ext cx="11552550" cy="2855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9B9849-56D7-5251-3B05-C6AAD731F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3" y="4737551"/>
            <a:ext cx="11185961" cy="12568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AC80445-6230-2C6C-6469-EF51538002C1}"/>
              </a:ext>
            </a:extLst>
          </p:cNvPr>
          <p:cNvSpPr txBox="1"/>
          <p:nvPr/>
        </p:nvSpPr>
        <p:spPr>
          <a:xfrm>
            <a:off x="486293" y="1222409"/>
            <a:ext cx="32866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Trial Identifier: NCT06925737</a:t>
            </a: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88314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C532F-D5E1-2D29-188E-A071AAEDD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D15C525D-EDEB-D18E-A78A-DE2CBC55EF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6491465"/>
            <a:ext cx="12192000" cy="411017"/>
          </a:xfrm>
        </p:spPr>
        <p:txBody>
          <a:bodyPr/>
          <a:lstStyle/>
          <a:p>
            <a:r>
              <a:rPr lang="en-US" dirty="0"/>
              <a:t>Fizazi K, et al. </a:t>
            </a:r>
            <a:r>
              <a:rPr lang="en-US" i="1" dirty="0"/>
              <a:t>Lancet</a:t>
            </a:r>
            <a:r>
              <a:rPr lang="en-US" dirty="0"/>
              <a:t>. 2025;406(10502):461-474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5B204D-B44D-01E8-8267-8D7AA646E0F4}"/>
              </a:ext>
            </a:extLst>
          </p:cNvPr>
          <p:cNvCxnSpPr>
            <a:cxnSpLocks/>
          </p:cNvCxnSpPr>
          <p:nvPr/>
        </p:nvCxnSpPr>
        <p:spPr>
          <a:xfrm flipH="1">
            <a:off x="3665956" y="1371984"/>
            <a:ext cx="0" cy="3346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80A9855-3FE2-E805-953B-E1AD70EC29C0}"/>
              </a:ext>
            </a:extLst>
          </p:cNvPr>
          <p:cNvGrpSpPr/>
          <p:nvPr/>
        </p:nvGrpSpPr>
        <p:grpSpPr>
          <a:xfrm>
            <a:off x="363382" y="1218888"/>
            <a:ext cx="3280356" cy="1077082"/>
            <a:chOff x="140585" y="2333905"/>
            <a:chExt cx="3936427" cy="1292500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618D702B-0FD8-80E6-8E0B-06ABCEA974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585" y="2333905"/>
              <a:ext cx="801835" cy="693799"/>
            </a:xfrm>
            <a:prstGeom prst="rect">
              <a:avLst/>
            </a:prstGeom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D5CB383-B800-D9BF-DBAD-BBE437ED8BB1}"/>
                </a:ext>
              </a:extLst>
            </p:cNvPr>
            <p:cNvGrpSpPr/>
            <p:nvPr/>
          </p:nvGrpSpPr>
          <p:grpSpPr>
            <a:xfrm>
              <a:off x="918457" y="2480749"/>
              <a:ext cx="3158555" cy="1145656"/>
              <a:chOff x="918457" y="2480749"/>
              <a:chExt cx="3158555" cy="1145656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94314A90-50E6-85A1-B76F-56BEECE1DCBF}"/>
                  </a:ext>
                </a:extLst>
              </p:cNvPr>
              <p:cNvSpPr txBox="1"/>
              <p:nvPr/>
            </p:nvSpPr>
            <p:spPr>
              <a:xfrm>
                <a:off x="920231" y="2740007"/>
                <a:ext cx="3156781" cy="886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304"/>
                <a:r>
                  <a:rPr lang="en-US" sz="1400" dirty="0"/>
                  <a:t>International, randomized, double-blind, placebo-controlled phase III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DB5440F-7857-BA08-3FCB-914B43FFC8AF}"/>
                  </a:ext>
                </a:extLst>
              </p:cNvPr>
              <p:cNvSpPr txBox="1"/>
              <p:nvPr/>
            </p:nvSpPr>
            <p:spPr>
              <a:xfrm>
                <a:off x="918457" y="2480749"/>
                <a:ext cx="1453013" cy="4186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304">
                  <a:defRPr/>
                </a:pPr>
                <a:r>
                  <a:rPr lang="en-US" sz="1667" b="1" dirty="0">
                    <a:solidFill>
                      <a:schemeClr val="accent6"/>
                    </a:solidFill>
                    <a:latin typeface="Calibri"/>
                  </a:rPr>
                  <a:t>Trial Design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E1A9F01-FA8D-70DE-3E7E-BBD3CD8A7B77}"/>
              </a:ext>
            </a:extLst>
          </p:cNvPr>
          <p:cNvGrpSpPr/>
          <p:nvPr/>
        </p:nvGrpSpPr>
        <p:grpSpPr>
          <a:xfrm>
            <a:off x="359733" y="2238523"/>
            <a:ext cx="3161599" cy="836631"/>
            <a:chOff x="223940" y="3998418"/>
            <a:chExt cx="3793917" cy="104982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2038E8B-22DE-013F-D126-25AB3DA83261}"/>
                </a:ext>
              </a:extLst>
            </p:cNvPr>
            <p:cNvGrpSpPr/>
            <p:nvPr/>
          </p:nvGrpSpPr>
          <p:grpSpPr>
            <a:xfrm>
              <a:off x="223940" y="3998418"/>
              <a:ext cx="3793917" cy="1049829"/>
              <a:chOff x="346559" y="4015684"/>
              <a:chExt cx="3371341" cy="1049829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0E7EFB33-B37D-1AFE-D7C8-7D5AFA0A3E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6559" y="4015684"/>
                <a:ext cx="646080" cy="646080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C00B8280-ECFA-B97D-15D9-190864CACD54}"/>
                  </a:ext>
                </a:extLst>
              </p:cNvPr>
              <p:cNvSpPr txBox="1"/>
              <p:nvPr/>
            </p:nvSpPr>
            <p:spPr>
              <a:xfrm>
                <a:off x="472795" y="4679306"/>
                <a:ext cx="3245105" cy="3862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21" indent="-285721" defTabSz="914304">
                  <a:buFont typeface="Wingdings" panose="05000000000000000000" pitchFamily="2" charset="2"/>
                  <a:buChar char="ü"/>
                  <a:defRPr/>
                </a:pPr>
                <a:endParaRPr lang="en-US" sz="1400" dirty="0">
                  <a:solidFill>
                    <a:schemeClr val="accent6"/>
                  </a:solidFill>
                  <a:latin typeface="Calibri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0A7802E-2256-1783-7690-A34B9446FD3F}"/>
                </a:ext>
              </a:extLst>
            </p:cNvPr>
            <p:cNvSpPr txBox="1"/>
            <p:nvPr/>
          </p:nvSpPr>
          <p:spPr>
            <a:xfrm>
              <a:off x="931467" y="4106954"/>
              <a:ext cx="2205834" cy="437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04">
                <a:defRPr/>
              </a:pPr>
              <a:r>
                <a:rPr lang="en-US" sz="1667" b="1" dirty="0">
                  <a:solidFill>
                    <a:schemeClr val="accent6"/>
                  </a:solidFill>
                  <a:latin typeface="Calibri"/>
                </a:rPr>
                <a:t>Patient Population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2D39A30-6227-5D6F-403C-180A1A4D9DBE}"/>
              </a:ext>
            </a:extLst>
          </p:cNvPr>
          <p:cNvSpPr txBox="1"/>
          <p:nvPr/>
        </p:nvSpPr>
        <p:spPr>
          <a:xfrm>
            <a:off x="1011609" y="2653254"/>
            <a:ext cx="25480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 err="1">
                <a:solidFill>
                  <a:prstClr val="black"/>
                </a:solidFill>
              </a:rPr>
              <a:t>mAPMR</a:t>
            </a:r>
            <a:r>
              <a:rPr lang="en-US" sz="1400" dirty="0">
                <a:solidFill>
                  <a:prstClr val="black"/>
                </a:solidFill>
              </a:rPr>
              <a:t> with: </a:t>
            </a:r>
          </a:p>
          <a:p>
            <a:pPr marL="742909" lvl="1" indent="-285721" defTabSz="914304"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prstClr val="black"/>
                </a:solidFill>
              </a:rPr>
              <a:t>Ongoing ADT</a:t>
            </a:r>
          </a:p>
          <a:p>
            <a:pPr marL="742909" lvl="1" indent="-285721" defTabSz="914304"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prstClr val="black"/>
                </a:solidFill>
              </a:rPr>
              <a:t>No prior life-prolonging therapy for APMR</a:t>
            </a:r>
          </a:p>
          <a:p>
            <a:pPr defTabSz="914304"/>
            <a:endParaRPr lang="en-US" sz="1400" dirty="0">
              <a:solidFill>
                <a:prstClr val="black"/>
              </a:solidFill>
            </a:endParaRPr>
          </a:p>
        </p:txBody>
      </p:sp>
      <p:grpSp>
        <p:nvGrpSpPr>
          <p:cNvPr id="29" name="Group 17">
            <a:extLst>
              <a:ext uri="{FF2B5EF4-FFF2-40B4-BE49-F238E27FC236}">
                <a16:creationId xmlns:a16="http://schemas.microsoft.com/office/drawing/2014/main" id="{CAF7E553-F53E-9FF5-610A-E604ED69702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98963" y="1216370"/>
            <a:ext cx="723371" cy="1696724"/>
            <a:chOff x="2448" y="372"/>
            <a:chExt cx="871" cy="2043"/>
          </a:xfrm>
        </p:grpSpPr>
        <p:sp>
          <p:nvSpPr>
            <p:cNvPr id="30" name="AutoShape 16">
              <a:extLst>
                <a:ext uri="{FF2B5EF4-FFF2-40B4-BE49-F238E27FC236}">
                  <a16:creationId xmlns:a16="http://schemas.microsoft.com/office/drawing/2014/main" id="{9384B2E7-34E0-AA6B-29A4-11E72CF8242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48" y="372"/>
              <a:ext cx="871" cy="2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06521620-BBF4-C92C-CFEA-87225D0B5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372"/>
              <a:ext cx="871" cy="2031"/>
            </a:xfrm>
            <a:prstGeom prst="rect">
              <a:avLst/>
            </a:prstGeom>
            <a:noFill/>
            <a:ln w="0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CAB70D98-99BB-3AB7-3F2E-2CE9A407B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494"/>
              <a:ext cx="808" cy="1921"/>
            </a:xfrm>
            <a:custGeom>
              <a:avLst/>
              <a:gdLst>
                <a:gd name="T0" fmla="*/ 988 w 1616"/>
                <a:gd name="T1" fmla="*/ 115 h 3844"/>
                <a:gd name="T2" fmla="*/ 1023 w 1616"/>
                <a:gd name="T3" fmla="*/ 260 h 3844"/>
                <a:gd name="T4" fmla="*/ 952 w 1616"/>
                <a:gd name="T5" fmla="*/ 439 h 3844"/>
                <a:gd name="T6" fmla="*/ 1068 w 1616"/>
                <a:gd name="T7" fmla="*/ 623 h 3844"/>
                <a:gd name="T8" fmla="*/ 1310 w 1616"/>
                <a:gd name="T9" fmla="*/ 780 h 3844"/>
                <a:gd name="T10" fmla="*/ 1402 w 1616"/>
                <a:gd name="T11" fmla="*/ 1448 h 3844"/>
                <a:gd name="T12" fmla="*/ 1454 w 1616"/>
                <a:gd name="T13" fmla="*/ 1764 h 3844"/>
                <a:gd name="T14" fmla="*/ 1605 w 1616"/>
                <a:gd name="T15" fmla="*/ 2032 h 3844"/>
                <a:gd name="T16" fmla="*/ 1533 w 1616"/>
                <a:gd name="T17" fmla="*/ 2017 h 3844"/>
                <a:gd name="T18" fmla="*/ 1573 w 1616"/>
                <a:gd name="T19" fmla="*/ 2214 h 3844"/>
                <a:gd name="T20" fmla="*/ 1513 w 1616"/>
                <a:gd name="T21" fmla="*/ 2170 h 3844"/>
                <a:gd name="T22" fmla="*/ 1464 w 1616"/>
                <a:gd name="T23" fmla="*/ 2109 h 3844"/>
                <a:gd name="T24" fmla="*/ 1441 w 1616"/>
                <a:gd name="T25" fmla="*/ 2253 h 3844"/>
                <a:gd name="T26" fmla="*/ 1403 w 1616"/>
                <a:gd name="T27" fmla="*/ 2152 h 3844"/>
                <a:gd name="T28" fmla="*/ 1363 w 1616"/>
                <a:gd name="T29" fmla="*/ 2139 h 3844"/>
                <a:gd name="T30" fmla="*/ 1360 w 1616"/>
                <a:gd name="T31" fmla="*/ 1897 h 3844"/>
                <a:gd name="T32" fmla="*/ 1222 w 1616"/>
                <a:gd name="T33" fmla="*/ 1598 h 3844"/>
                <a:gd name="T34" fmla="*/ 1142 w 1616"/>
                <a:gd name="T35" fmla="*/ 1227 h 3844"/>
                <a:gd name="T36" fmla="*/ 1128 w 1616"/>
                <a:gd name="T37" fmla="*/ 1647 h 3844"/>
                <a:gd name="T38" fmla="*/ 1211 w 1616"/>
                <a:gd name="T39" fmla="*/ 2048 h 3844"/>
                <a:gd name="T40" fmla="*/ 1121 w 1616"/>
                <a:gd name="T41" fmla="*/ 2680 h 3844"/>
                <a:gd name="T42" fmla="*/ 1140 w 1616"/>
                <a:gd name="T43" fmla="*/ 2987 h 3844"/>
                <a:gd name="T44" fmla="*/ 1039 w 1616"/>
                <a:gd name="T45" fmla="*/ 3484 h 3844"/>
                <a:gd name="T46" fmla="*/ 1069 w 1616"/>
                <a:gd name="T47" fmla="*/ 3780 h 3844"/>
                <a:gd name="T48" fmla="*/ 1029 w 1616"/>
                <a:gd name="T49" fmla="*/ 3824 h 3844"/>
                <a:gd name="T50" fmla="*/ 909 w 1616"/>
                <a:gd name="T51" fmla="*/ 3840 h 3844"/>
                <a:gd name="T52" fmla="*/ 838 w 1616"/>
                <a:gd name="T53" fmla="*/ 3802 h 3844"/>
                <a:gd name="T54" fmla="*/ 905 w 1616"/>
                <a:gd name="T55" fmla="*/ 3501 h 3844"/>
                <a:gd name="T56" fmla="*/ 910 w 1616"/>
                <a:gd name="T57" fmla="*/ 3070 h 3844"/>
                <a:gd name="T58" fmla="*/ 864 w 1616"/>
                <a:gd name="T59" fmla="*/ 2564 h 3844"/>
                <a:gd name="T60" fmla="*/ 788 w 1616"/>
                <a:gd name="T61" fmla="*/ 2198 h 3844"/>
                <a:gd name="T62" fmla="*/ 726 w 1616"/>
                <a:gd name="T63" fmla="*/ 2756 h 3844"/>
                <a:gd name="T64" fmla="*/ 703 w 1616"/>
                <a:gd name="T65" fmla="*/ 3240 h 3844"/>
                <a:gd name="T66" fmla="*/ 733 w 1616"/>
                <a:gd name="T67" fmla="*/ 3612 h 3844"/>
                <a:gd name="T68" fmla="*/ 775 w 1616"/>
                <a:gd name="T69" fmla="*/ 3831 h 3844"/>
                <a:gd name="T70" fmla="*/ 679 w 1616"/>
                <a:gd name="T71" fmla="*/ 3833 h 3844"/>
                <a:gd name="T72" fmla="*/ 572 w 1616"/>
                <a:gd name="T73" fmla="*/ 3820 h 3844"/>
                <a:gd name="T74" fmla="*/ 565 w 1616"/>
                <a:gd name="T75" fmla="*/ 3714 h 3844"/>
                <a:gd name="T76" fmla="*/ 549 w 1616"/>
                <a:gd name="T77" fmla="*/ 3396 h 3844"/>
                <a:gd name="T78" fmla="*/ 504 w 1616"/>
                <a:gd name="T79" fmla="*/ 2896 h 3844"/>
                <a:gd name="T80" fmla="*/ 469 w 1616"/>
                <a:gd name="T81" fmla="*/ 2534 h 3844"/>
                <a:gd name="T82" fmla="*/ 426 w 1616"/>
                <a:gd name="T83" fmla="*/ 1862 h 3844"/>
                <a:gd name="T84" fmla="*/ 492 w 1616"/>
                <a:gd name="T85" fmla="*/ 1486 h 3844"/>
                <a:gd name="T86" fmla="*/ 436 w 1616"/>
                <a:gd name="T87" fmla="*/ 1360 h 3844"/>
                <a:gd name="T88" fmla="*/ 342 w 1616"/>
                <a:gd name="T89" fmla="*/ 1716 h 3844"/>
                <a:gd name="T90" fmla="*/ 259 w 1616"/>
                <a:gd name="T91" fmla="*/ 1959 h 3844"/>
                <a:gd name="T92" fmla="*/ 249 w 1616"/>
                <a:gd name="T93" fmla="*/ 2210 h 3844"/>
                <a:gd name="T94" fmla="*/ 205 w 1616"/>
                <a:gd name="T95" fmla="*/ 2124 h 3844"/>
                <a:gd name="T96" fmla="*/ 165 w 1616"/>
                <a:gd name="T97" fmla="*/ 2194 h 3844"/>
                <a:gd name="T98" fmla="*/ 136 w 1616"/>
                <a:gd name="T99" fmla="*/ 2240 h 3844"/>
                <a:gd name="T100" fmla="*/ 108 w 1616"/>
                <a:gd name="T101" fmla="*/ 2103 h 3844"/>
                <a:gd name="T102" fmla="*/ 39 w 1616"/>
                <a:gd name="T103" fmla="*/ 2171 h 3844"/>
                <a:gd name="T104" fmla="*/ 43 w 1616"/>
                <a:gd name="T105" fmla="*/ 2072 h 3844"/>
                <a:gd name="T106" fmla="*/ 67 w 1616"/>
                <a:gd name="T107" fmla="*/ 1937 h 3844"/>
                <a:gd name="T108" fmla="*/ 175 w 1616"/>
                <a:gd name="T109" fmla="*/ 1667 h 3844"/>
                <a:gd name="T110" fmla="*/ 265 w 1616"/>
                <a:gd name="T111" fmla="*/ 1317 h 3844"/>
                <a:gd name="T112" fmla="*/ 381 w 1616"/>
                <a:gd name="T113" fmla="*/ 674 h 3844"/>
                <a:gd name="T114" fmla="*/ 639 w 1616"/>
                <a:gd name="T115" fmla="*/ 578 h 3844"/>
                <a:gd name="T116" fmla="*/ 636 w 1616"/>
                <a:gd name="T117" fmla="*/ 384 h 3844"/>
                <a:gd name="T118" fmla="*/ 614 w 1616"/>
                <a:gd name="T119" fmla="*/ 254 h 3844"/>
                <a:gd name="T120" fmla="*/ 702 w 1616"/>
                <a:gd name="T121" fmla="*/ 30 h 3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16" h="3844">
                  <a:moveTo>
                    <a:pt x="792" y="0"/>
                  </a:moveTo>
                  <a:lnTo>
                    <a:pt x="824" y="0"/>
                  </a:lnTo>
                  <a:lnTo>
                    <a:pt x="825" y="0"/>
                  </a:lnTo>
                  <a:lnTo>
                    <a:pt x="832" y="1"/>
                  </a:lnTo>
                  <a:lnTo>
                    <a:pt x="840" y="3"/>
                  </a:lnTo>
                  <a:lnTo>
                    <a:pt x="853" y="5"/>
                  </a:lnTo>
                  <a:lnTo>
                    <a:pt x="866" y="9"/>
                  </a:lnTo>
                  <a:lnTo>
                    <a:pt x="882" y="14"/>
                  </a:lnTo>
                  <a:lnTo>
                    <a:pt x="898" y="21"/>
                  </a:lnTo>
                  <a:lnTo>
                    <a:pt x="915" y="30"/>
                  </a:lnTo>
                  <a:lnTo>
                    <a:pt x="931" y="41"/>
                  </a:lnTo>
                  <a:lnTo>
                    <a:pt x="949" y="56"/>
                  </a:lnTo>
                  <a:lnTo>
                    <a:pt x="963" y="72"/>
                  </a:lnTo>
                  <a:lnTo>
                    <a:pt x="977" y="91"/>
                  </a:lnTo>
                  <a:lnTo>
                    <a:pt x="988" y="115"/>
                  </a:lnTo>
                  <a:lnTo>
                    <a:pt x="997" y="141"/>
                  </a:lnTo>
                  <a:lnTo>
                    <a:pt x="1003" y="171"/>
                  </a:lnTo>
                  <a:lnTo>
                    <a:pt x="1004" y="206"/>
                  </a:lnTo>
                  <a:lnTo>
                    <a:pt x="1002" y="244"/>
                  </a:lnTo>
                  <a:lnTo>
                    <a:pt x="1002" y="245"/>
                  </a:lnTo>
                  <a:lnTo>
                    <a:pt x="1002" y="245"/>
                  </a:lnTo>
                  <a:lnTo>
                    <a:pt x="1002" y="248"/>
                  </a:lnTo>
                  <a:lnTo>
                    <a:pt x="1002" y="249"/>
                  </a:lnTo>
                  <a:lnTo>
                    <a:pt x="1002" y="251"/>
                  </a:lnTo>
                  <a:lnTo>
                    <a:pt x="1003" y="254"/>
                  </a:lnTo>
                  <a:lnTo>
                    <a:pt x="1004" y="255"/>
                  </a:lnTo>
                  <a:lnTo>
                    <a:pt x="1007" y="256"/>
                  </a:lnTo>
                  <a:lnTo>
                    <a:pt x="1010" y="258"/>
                  </a:lnTo>
                  <a:lnTo>
                    <a:pt x="1014" y="258"/>
                  </a:lnTo>
                  <a:lnTo>
                    <a:pt x="1023" y="260"/>
                  </a:lnTo>
                  <a:lnTo>
                    <a:pt x="1027" y="269"/>
                  </a:lnTo>
                  <a:lnTo>
                    <a:pt x="1029" y="281"/>
                  </a:lnTo>
                  <a:lnTo>
                    <a:pt x="1026" y="296"/>
                  </a:lnTo>
                  <a:lnTo>
                    <a:pt x="1020" y="312"/>
                  </a:lnTo>
                  <a:lnTo>
                    <a:pt x="1009" y="328"/>
                  </a:lnTo>
                  <a:lnTo>
                    <a:pt x="992" y="344"/>
                  </a:lnTo>
                  <a:lnTo>
                    <a:pt x="992" y="348"/>
                  </a:lnTo>
                  <a:lnTo>
                    <a:pt x="989" y="356"/>
                  </a:lnTo>
                  <a:lnTo>
                    <a:pt x="986" y="370"/>
                  </a:lnTo>
                  <a:lnTo>
                    <a:pt x="981" y="384"/>
                  </a:lnTo>
                  <a:lnTo>
                    <a:pt x="973" y="401"/>
                  </a:lnTo>
                  <a:lnTo>
                    <a:pt x="965" y="414"/>
                  </a:lnTo>
                  <a:lnTo>
                    <a:pt x="954" y="426"/>
                  </a:lnTo>
                  <a:lnTo>
                    <a:pt x="954" y="430"/>
                  </a:lnTo>
                  <a:lnTo>
                    <a:pt x="952" y="439"/>
                  </a:lnTo>
                  <a:lnTo>
                    <a:pt x="950" y="452"/>
                  </a:lnTo>
                  <a:lnTo>
                    <a:pt x="949" y="469"/>
                  </a:lnTo>
                  <a:lnTo>
                    <a:pt x="949" y="488"/>
                  </a:lnTo>
                  <a:lnTo>
                    <a:pt x="950" y="509"/>
                  </a:lnTo>
                  <a:lnTo>
                    <a:pt x="952" y="530"/>
                  </a:lnTo>
                  <a:lnTo>
                    <a:pt x="958" y="548"/>
                  </a:lnTo>
                  <a:lnTo>
                    <a:pt x="968" y="567"/>
                  </a:lnTo>
                  <a:lnTo>
                    <a:pt x="968" y="568"/>
                  </a:lnTo>
                  <a:lnTo>
                    <a:pt x="972" y="572"/>
                  </a:lnTo>
                  <a:lnTo>
                    <a:pt x="977" y="578"/>
                  </a:lnTo>
                  <a:lnTo>
                    <a:pt x="986" y="585"/>
                  </a:lnTo>
                  <a:lnTo>
                    <a:pt x="999" y="595"/>
                  </a:lnTo>
                  <a:lnTo>
                    <a:pt x="1016" y="604"/>
                  </a:lnTo>
                  <a:lnTo>
                    <a:pt x="1040" y="614"/>
                  </a:lnTo>
                  <a:lnTo>
                    <a:pt x="1068" y="623"/>
                  </a:lnTo>
                  <a:lnTo>
                    <a:pt x="1104" y="633"/>
                  </a:lnTo>
                  <a:lnTo>
                    <a:pt x="1147" y="641"/>
                  </a:lnTo>
                  <a:lnTo>
                    <a:pt x="1149" y="641"/>
                  </a:lnTo>
                  <a:lnTo>
                    <a:pt x="1154" y="641"/>
                  </a:lnTo>
                  <a:lnTo>
                    <a:pt x="1163" y="642"/>
                  </a:lnTo>
                  <a:lnTo>
                    <a:pt x="1175" y="644"/>
                  </a:lnTo>
                  <a:lnTo>
                    <a:pt x="1189" y="649"/>
                  </a:lnTo>
                  <a:lnTo>
                    <a:pt x="1204" y="654"/>
                  </a:lnTo>
                  <a:lnTo>
                    <a:pt x="1220" y="663"/>
                  </a:lnTo>
                  <a:lnTo>
                    <a:pt x="1236" y="674"/>
                  </a:lnTo>
                  <a:lnTo>
                    <a:pt x="1253" y="688"/>
                  </a:lnTo>
                  <a:lnTo>
                    <a:pt x="1269" y="705"/>
                  </a:lnTo>
                  <a:lnTo>
                    <a:pt x="1285" y="726"/>
                  </a:lnTo>
                  <a:lnTo>
                    <a:pt x="1298" y="750"/>
                  </a:lnTo>
                  <a:lnTo>
                    <a:pt x="1310" y="780"/>
                  </a:lnTo>
                  <a:lnTo>
                    <a:pt x="1318" y="814"/>
                  </a:lnTo>
                  <a:lnTo>
                    <a:pt x="1324" y="854"/>
                  </a:lnTo>
                  <a:lnTo>
                    <a:pt x="1328" y="1164"/>
                  </a:lnTo>
                  <a:lnTo>
                    <a:pt x="1328" y="1168"/>
                  </a:lnTo>
                  <a:lnTo>
                    <a:pt x="1329" y="1180"/>
                  </a:lnTo>
                  <a:lnTo>
                    <a:pt x="1331" y="1199"/>
                  </a:lnTo>
                  <a:lnTo>
                    <a:pt x="1334" y="1223"/>
                  </a:lnTo>
                  <a:lnTo>
                    <a:pt x="1338" y="1252"/>
                  </a:lnTo>
                  <a:lnTo>
                    <a:pt x="1344" y="1284"/>
                  </a:lnTo>
                  <a:lnTo>
                    <a:pt x="1351" y="1317"/>
                  </a:lnTo>
                  <a:lnTo>
                    <a:pt x="1360" y="1352"/>
                  </a:lnTo>
                  <a:lnTo>
                    <a:pt x="1371" y="1385"/>
                  </a:lnTo>
                  <a:lnTo>
                    <a:pt x="1385" y="1417"/>
                  </a:lnTo>
                  <a:lnTo>
                    <a:pt x="1401" y="1445"/>
                  </a:lnTo>
                  <a:lnTo>
                    <a:pt x="1402" y="1448"/>
                  </a:lnTo>
                  <a:lnTo>
                    <a:pt x="1404" y="1455"/>
                  </a:lnTo>
                  <a:lnTo>
                    <a:pt x="1409" y="1467"/>
                  </a:lnTo>
                  <a:lnTo>
                    <a:pt x="1416" y="1485"/>
                  </a:lnTo>
                  <a:lnTo>
                    <a:pt x="1422" y="1507"/>
                  </a:lnTo>
                  <a:lnTo>
                    <a:pt x="1428" y="1535"/>
                  </a:lnTo>
                  <a:lnTo>
                    <a:pt x="1434" y="1570"/>
                  </a:lnTo>
                  <a:lnTo>
                    <a:pt x="1438" y="1609"/>
                  </a:lnTo>
                  <a:lnTo>
                    <a:pt x="1440" y="1655"/>
                  </a:lnTo>
                  <a:lnTo>
                    <a:pt x="1440" y="1658"/>
                  </a:lnTo>
                  <a:lnTo>
                    <a:pt x="1441" y="1667"/>
                  </a:lnTo>
                  <a:lnTo>
                    <a:pt x="1443" y="1682"/>
                  </a:lnTo>
                  <a:lnTo>
                    <a:pt x="1445" y="1700"/>
                  </a:lnTo>
                  <a:lnTo>
                    <a:pt x="1448" y="1721"/>
                  </a:lnTo>
                  <a:lnTo>
                    <a:pt x="1450" y="1742"/>
                  </a:lnTo>
                  <a:lnTo>
                    <a:pt x="1454" y="1764"/>
                  </a:lnTo>
                  <a:lnTo>
                    <a:pt x="1457" y="1784"/>
                  </a:lnTo>
                  <a:lnTo>
                    <a:pt x="1461" y="1801"/>
                  </a:lnTo>
                  <a:lnTo>
                    <a:pt x="1465" y="1815"/>
                  </a:lnTo>
                  <a:lnTo>
                    <a:pt x="1472" y="1831"/>
                  </a:lnTo>
                  <a:lnTo>
                    <a:pt x="1483" y="1848"/>
                  </a:lnTo>
                  <a:lnTo>
                    <a:pt x="1497" y="1868"/>
                  </a:lnTo>
                  <a:lnTo>
                    <a:pt x="1512" y="1887"/>
                  </a:lnTo>
                  <a:lnTo>
                    <a:pt x="1525" y="1905"/>
                  </a:lnTo>
                  <a:lnTo>
                    <a:pt x="1537" y="1919"/>
                  </a:lnTo>
                  <a:lnTo>
                    <a:pt x="1550" y="1937"/>
                  </a:lnTo>
                  <a:lnTo>
                    <a:pt x="1562" y="1955"/>
                  </a:lnTo>
                  <a:lnTo>
                    <a:pt x="1574" y="1975"/>
                  </a:lnTo>
                  <a:lnTo>
                    <a:pt x="1587" y="1995"/>
                  </a:lnTo>
                  <a:lnTo>
                    <a:pt x="1597" y="2013"/>
                  </a:lnTo>
                  <a:lnTo>
                    <a:pt x="1605" y="2032"/>
                  </a:lnTo>
                  <a:lnTo>
                    <a:pt x="1613" y="2049"/>
                  </a:lnTo>
                  <a:lnTo>
                    <a:pt x="1616" y="2064"/>
                  </a:lnTo>
                  <a:lnTo>
                    <a:pt x="1616" y="2076"/>
                  </a:lnTo>
                  <a:lnTo>
                    <a:pt x="1613" y="2085"/>
                  </a:lnTo>
                  <a:lnTo>
                    <a:pt x="1605" y="2091"/>
                  </a:lnTo>
                  <a:lnTo>
                    <a:pt x="1604" y="2091"/>
                  </a:lnTo>
                  <a:lnTo>
                    <a:pt x="1599" y="2089"/>
                  </a:lnTo>
                  <a:lnTo>
                    <a:pt x="1593" y="2087"/>
                  </a:lnTo>
                  <a:lnTo>
                    <a:pt x="1584" y="2082"/>
                  </a:lnTo>
                  <a:lnTo>
                    <a:pt x="1573" y="2072"/>
                  </a:lnTo>
                  <a:lnTo>
                    <a:pt x="1561" y="2059"/>
                  </a:lnTo>
                  <a:lnTo>
                    <a:pt x="1547" y="2038"/>
                  </a:lnTo>
                  <a:lnTo>
                    <a:pt x="1533" y="2011"/>
                  </a:lnTo>
                  <a:lnTo>
                    <a:pt x="1533" y="2013"/>
                  </a:lnTo>
                  <a:lnTo>
                    <a:pt x="1533" y="2017"/>
                  </a:lnTo>
                  <a:lnTo>
                    <a:pt x="1535" y="2025"/>
                  </a:lnTo>
                  <a:lnTo>
                    <a:pt x="1537" y="2038"/>
                  </a:lnTo>
                  <a:lnTo>
                    <a:pt x="1541" y="2055"/>
                  </a:lnTo>
                  <a:lnTo>
                    <a:pt x="1547" y="2076"/>
                  </a:lnTo>
                  <a:lnTo>
                    <a:pt x="1556" y="2103"/>
                  </a:lnTo>
                  <a:lnTo>
                    <a:pt x="1566" y="2134"/>
                  </a:lnTo>
                  <a:lnTo>
                    <a:pt x="1568" y="2140"/>
                  </a:lnTo>
                  <a:lnTo>
                    <a:pt x="1571" y="2150"/>
                  </a:lnTo>
                  <a:lnTo>
                    <a:pt x="1574" y="2160"/>
                  </a:lnTo>
                  <a:lnTo>
                    <a:pt x="1577" y="2172"/>
                  </a:lnTo>
                  <a:lnTo>
                    <a:pt x="1579" y="2183"/>
                  </a:lnTo>
                  <a:lnTo>
                    <a:pt x="1581" y="2194"/>
                  </a:lnTo>
                  <a:lnTo>
                    <a:pt x="1581" y="2203"/>
                  </a:lnTo>
                  <a:lnTo>
                    <a:pt x="1578" y="2210"/>
                  </a:lnTo>
                  <a:lnTo>
                    <a:pt x="1573" y="2214"/>
                  </a:lnTo>
                  <a:lnTo>
                    <a:pt x="1566" y="2213"/>
                  </a:lnTo>
                  <a:lnTo>
                    <a:pt x="1556" y="2208"/>
                  </a:lnTo>
                  <a:lnTo>
                    <a:pt x="1555" y="2206"/>
                  </a:lnTo>
                  <a:lnTo>
                    <a:pt x="1552" y="2204"/>
                  </a:lnTo>
                  <a:lnTo>
                    <a:pt x="1547" y="2198"/>
                  </a:lnTo>
                  <a:lnTo>
                    <a:pt x="1542" y="2189"/>
                  </a:lnTo>
                  <a:lnTo>
                    <a:pt x="1535" y="2176"/>
                  </a:lnTo>
                  <a:lnTo>
                    <a:pt x="1526" y="2157"/>
                  </a:lnTo>
                  <a:lnTo>
                    <a:pt x="1518" y="2134"/>
                  </a:lnTo>
                  <a:lnTo>
                    <a:pt x="1508" y="2103"/>
                  </a:lnTo>
                  <a:lnTo>
                    <a:pt x="1508" y="2107"/>
                  </a:lnTo>
                  <a:lnTo>
                    <a:pt x="1509" y="2117"/>
                  </a:lnTo>
                  <a:lnTo>
                    <a:pt x="1510" y="2131"/>
                  </a:lnTo>
                  <a:lnTo>
                    <a:pt x="1512" y="2149"/>
                  </a:lnTo>
                  <a:lnTo>
                    <a:pt x="1513" y="2170"/>
                  </a:lnTo>
                  <a:lnTo>
                    <a:pt x="1513" y="2190"/>
                  </a:lnTo>
                  <a:lnTo>
                    <a:pt x="1514" y="2210"/>
                  </a:lnTo>
                  <a:lnTo>
                    <a:pt x="1513" y="2230"/>
                  </a:lnTo>
                  <a:lnTo>
                    <a:pt x="1512" y="2245"/>
                  </a:lnTo>
                  <a:lnTo>
                    <a:pt x="1510" y="2256"/>
                  </a:lnTo>
                  <a:lnTo>
                    <a:pt x="1507" y="2262"/>
                  </a:lnTo>
                  <a:lnTo>
                    <a:pt x="1499" y="2263"/>
                  </a:lnTo>
                  <a:lnTo>
                    <a:pt x="1492" y="2261"/>
                  </a:lnTo>
                  <a:lnTo>
                    <a:pt x="1486" y="2253"/>
                  </a:lnTo>
                  <a:lnTo>
                    <a:pt x="1481" y="2240"/>
                  </a:lnTo>
                  <a:lnTo>
                    <a:pt x="1476" y="2219"/>
                  </a:lnTo>
                  <a:lnTo>
                    <a:pt x="1472" y="2190"/>
                  </a:lnTo>
                  <a:lnTo>
                    <a:pt x="1469" y="2155"/>
                  </a:lnTo>
                  <a:lnTo>
                    <a:pt x="1465" y="2110"/>
                  </a:lnTo>
                  <a:lnTo>
                    <a:pt x="1464" y="2109"/>
                  </a:lnTo>
                  <a:lnTo>
                    <a:pt x="1464" y="2108"/>
                  </a:lnTo>
                  <a:lnTo>
                    <a:pt x="1462" y="2105"/>
                  </a:lnTo>
                  <a:lnTo>
                    <a:pt x="1461" y="2105"/>
                  </a:lnTo>
                  <a:lnTo>
                    <a:pt x="1460" y="2105"/>
                  </a:lnTo>
                  <a:lnTo>
                    <a:pt x="1459" y="2109"/>
                  </a:lnTo>
                  <a:lnTo>
                    <a:pt x="1457" y="2115"/>
                  </a:lnTo>
                  <a:lnTo>
                    <a:pt x="1456" y="2126"/>
                  </a:lnTo>
                  <a:lnTo>
                    <a:pt x="1454" y="2142"/>
                  </a:lnTo>
                  <a:lnTo>
                    <a:pt x="1452" y="2165"/>
                  </a:lnTo>
                  <a:lnTo>
                    <a:pt x="1451" y="2194"/>
                  </a:lnTo>
                  <a:lnTo>
                    <a:pt x="1450" y="2230"/>
                  </a:lnTo>
                  <a:lnTo>
                    <a:pt x="1449" y="2235"/>
                  </a:lnTo>
                  <a:lnTo>
                    <a:pt x="1448" y="2241"/>
                  </a:lnTo>
                  <a:lnTo>
                    <a:pt x="1445" y="2248"/>
                  </a:lnTo>
                  <a:lnTo>
                    <a:pt x="1441" y="2253"/>
                  </a:lnTo>
                  <a:lnTo>
                    <a:pt x="1436" y="2258"/>
                  </a:lnTo>
                  <a:lnTo>
                    <a:pt x="1432" y="2258"/>
                  </a:lnTo>
                  <a:lnTo>
                    <a:pt x="1427" y="2255"/>
                  </a:lnTo>
                  <a:lnTo>
                    <a:pt x="1420" y="2245"/>
                  </a:lnTo>
                  <a:lnTo>
                    <a:pt x="1416" y="2229"/>
                  </a:lnTo>
                  <a:lnTo>
                    <a:pt x="1412" y="2209"/>
                  </a:lnTo>
                  <a:lnTo>
                    <a:pt x="1411" y="2187"/>
                  </a:lnTo>
                  <a:lnTo>
                    <a:pt x="1411" y="2165"/>
                  </a:lnTo>
                  <a:lnTo>
                    <a:pt x="1412" y="2142"/>
                  </a:lnTo>
                  <a:lnTo>
                    <a:pt x="1412" y="2123"/>
                  </a:lnTo>
                  <a:lnTo>
                    <a:pt x="1412" y="2109"/>
                  </a:lnTo>
                  <a:lnTo>
                    <a:pt x="1412" y="2113"/>
                  </a:lnTo>
                  <a:lnTo>
                    <a:pt x="1409" y="2121"/>
                  </a:lnTo>
                  <a:lnTo>
                    <a:pt x="1407" y="2135"/>
                  </a:lnTo>
                  <a:lnTo>
                    <a:pt x="1403" y="2152"/>
                  </a:lnTo>
                  <a:lnTo>
                    <a:pt x="1398" y="2168"/>
                  </a:lnTo>
                  <a:lnTo>
                    <a:pt x="1393" y="2186"/>
                  </a:lnTo>
                  <a:lnTo>
                    <a:pt x="1387" y="2199"/>
                  </a:lnTo>
                  <a:lnTo>
                    <a:pt x="1382" y="2208"/>
                  </a:lnTo>
                  <a:lnTo>
                    <a:pt x="1376" y="2211"/>
                  </a:lnTo>
                  <a:lnTo>
                    <a:pt x="1376" y="2213"/>
                  </a:lnTo>
                  <a:lnTo>
                    <a:pt x="1375" y="2213"/>
                  </a:lnTo>
                  <a:lnTo>
                    <a:pt x="1372" y="2214"/>
                  </a:lnTo>
                  <a:lnTo>
                    <a:pt x="1371" y="2213"/>
                  </a:lnTo>
                  <a:lnTo>
                    <a:pt x="1369" y="2210"/>
                  </a:lnTo>
                  <a:lnTo>
                    <a:pt x="1366" y="2204"/>
                  </a:lnTo>
                  <a:lnTo>
                    <a:pt x="1364" y="2195"/>
                  </a:lnTo>
                  <a:lnTo>
                    <a:pt x="1363" y="2182"/>
                  </a:lnTo>
                  <a:lnTo>
                    <a:pt x="1363" y="2163"/>
                  </a:lnTo>
                  <a:lnTo>
                    <a:pt x="1363" y="2139"/>
                  </a:lnTo>
                  <a:lnTo>
                    <a:pt x="1364" y="2108"/>
                  </a:lnTo>
                  <a:lnTo>
                    <a:pt x="1364" y="2093"/>
                  </a:lnTo>
                  <a:lnTo>
                    <a:pt x="1363" y="2076"/>
                  </a:lnTo>
                  <a:lnTo>
                    <a:pt x="1360" y="2057"/>
                  </a:lnTo>
                  <a:lnTo>
                    <a:pt x="1359" y="2043"/>
                  </a:lnTo>
                  <a:lnTo>
                    <a:pt x="1358" y="2032"/>
                  </a:lnTo>
                  <a:lnTo>
                    <a:pt x="1355" y="1982"/>
                  </a:lnTo>
                  <a:lnTo>
                    <a:pt x="1355" y="1980"/>
                  </a:lnTo>
                  <a:lnTo>
                    <a:pt x="1356" y="1971"/>
                  </a:lnTo>
                  <a:lnTo>
                    <a:pt x="1358" y="1959"/>
                  </a:lnTo>
                  <a:lnTo>
                    <a:pt x="1359" y="1944"/>
                  </a:lnTo>
                  <a:lnTo>
                    <a:pt x="1359" y="1929"/>
                  </a:lnTo>
                  <a:lnTo>
                    <a:pt x="1360" y="1914"/>
                  </a:lnTo>
                  <a:lnTo>
                    <a:pt x="1360" y="1903"/>
                  </a:lnTo>
                  <a:lnTo>
                    <a:pt x="1360" y="1897"/>
                  </a:lnTo>
                  <a:lnTo>
                    <a:pt x="1356" y="1886"/>
                  </a:lnTo>
                  <a:lnTo>
                    <a:pt x="1351" y="1870"/>
                  </a:lnTo>
                  <a:lnTo>
                    <a:pt x="1344" y="1849"/>
                  </a:lnTo>
                  <a:lnTo>
                    <a:pt x="1334" y="1826"/>
                  </a:lnTo>
                  <a:lnTo>
                    <a:pt x="1321" y="1799"/>
                  </a:lnTo>
                  <a:lnTo>
                    <a:pt x="1306" y="1770"/>
                  </a:lnTo>
                  <a:lnTo>
                    <a:pt x="1287" y="1741"/>
                  </a:lnTo>
                  <a:lnTo>
                    <a:pt x="1286" y="1737"/>
                  </a:lnTo>
                  <a:lnTo>
                    <a:pt x="1281" y="1730"/>
                  </a:lnTo>
                  <a:lnTo>
                    <a:pt x="1274" y="1716"/>
                  </a:lnTo>
                  <a:lnTo>
                    <a:pt x="1265" y="1699"/>
                  </a:lnTo>
                  <a:lnTo>
                    <a:pt x="1255" y="1678"/>
                  </a:lnTo>
                  <a:lnTo>
                    <a:pt x="1244" y="1653"/>
                  </a:lnTo>
                  <a:lnTo>
                    <a:pt x="1233" y="1626"/>
                  </a:lnTo>
                  <a:lnTo>
                    <a:pt x="1222" y="1598"/>
                  </a:lnTo>
                  <a:lnTo>
                    <a:pt x="1211" y="1568"/>
                  </a:lnTo>
                  <a:lnTo>
                    <a:pt x="1201" y="1538"/>
                  </a:lnTo>
                  <a:lnTo>
                    <a:pt x="1194" y="1506"/>
                  </a:lnTo>
                  <a:lnTo>
                    <a:pt x="1188" y="1475"/>
                  </a:lnTo>
                  <a:lnTo>
                    <a:pt x="1184" y="1445"/>
                  </a:lnTo>
                  <a:lnTo>
                    <a:pt x="1184" y="1417"/>
                  </a:lnTo>
                  <a:lnTo>
                    <a:pt x="1184" y="1413"/>
                  </a:lnTo>
                  <a:lnTo>
                    <a:pt x="1184" y="1401"/>
                  </a:lnTo>
                  <a:lnTo>
                    <a:pt x="1183" y="1384"/>
                  </a:lnTo>
                  <a:lnTo>
                    <a:pt x="1181" y="1360"/>
                  </a:lnTo>
                  <a:lnTo>
                    <a:pt x="1178" y="1334"/>
                  </a:lnTo>
                  <a:lnTo>
                    <a:pt x="1172" y="1306"/>
                  </a:lnTo>
                  <a:lnTo>
                    <a:pt x="1164" y="1279"/>
                  </a:lnTo>
                  <a:lnTo>
                    <a:pt x="1154" y="1252"/>
                  </a:lnTo>
                  <a:lnTo>
                    <a:pt x="1142" y="1227"/>
                  </a:lnTo>
                  <a:lnTo>
                    <a:pt x="1141" y="1231"/>
                  </a:lnTo>
                  <a:lnTo>
                    <a:pt x="1140" y="1242"/>
                  </a:lnTo>
                  <a:lnTo>
                    <a:pt x="1138" y="1259"/>
                  </a:lnTo>
                  <a:lnTo>
                    <a:pt x="1137" y="1281"/>
                  </a:lnTo>
                  <a:lnTo>
                    <a:pt x="1135" y="1310"/>
                  </a:lnTo>
                  <a:lnTo>
                    <a:pt x="1132" y="1340"/>
                  </a:lnTo>
                  <a:lnTo>
                    <a:pt x="1131" y="1375"/>
                  </a:lnTo>
                  <a:lnTo>
                    <a:pt x="1128" y="1411"/>
                  </a:lnTo>
                  <a:lnTo>
                    <a:pt x="1126" y="1449"/>
                  </a:lnTo>
                  <a:lnTo>
                    <a:pt x="1125" y="1486"/>
                  </a:lnTo>
                  <a:lnTo>
                    <a:pt x="1125" y="1523"/>
                  </a:lnTo>
                  <a:lnTo>
                    <a:pt x="1124" y="1558"/>
                  </a:lnTo>
                  <a:lnTo>
                    <a:pt x="1125" y="1592"/>
                  </a:lnTo>
                  <a:lnTo>
                    <a:pt x="1126" y="1621"/>
                  </a:lnTo>
                  <a:lnTo>
                    <a:pt x="1128" y="1647"/>
                  </a:lnTo>
                  <a:lnTo>
                    <a:pt x="1131" y="1668"/>
                  </a:lnTo>
                  <a:lnTo>
                    <a:pt x="1132" y="1672"/>
                  </a:lnTo>
                  <a:lnTo>
                    <a:pt x="1136" y="1680"/>
                  </a:lnTo>
                  <a:lnTo>
                    <a:pt x="1142" y="1694"/>
                  </a:lnTo>
                  <a:lnTo>
                    <a:pt x="1148" y="1714"/>
                  </a:lnTo>
                  <a:lnTo>
                    <a:pt x="1157" y="1737"/>
                  </a:lnTo>
                  <a:lnTo>
                    <a:pt x="1165" y="1763"/>
                  </a:lnTo>
                  <a:lnTo>
                    <a:pt x="1174" y="1794"/>
                  </a:lnTo>
                  <a:lnTo>
                    <a:pt x="1183" y="1826"/>
                  </a:lnTo>
                  <a:lnTo>
                    <a:pt x="1191" y="1862"/>
                  </a:lnTo>
                  <a:lnTo>
                    <a:pt x="1199" y="1897"/>
                  </a:lnTo>
                  <a:lnTo>
                    <a:pt x="1205" y="1934"/>
                  </a:lnTo>
                  <a:lnTo>
                    <a:pt x="1209" y="1972"/>
                  </a:lnTo>
                  <a:lnTo>
                    <a:pt x="1211" y="2011"/>
                  </a:lnTo>
                  <a:lnTo>
                    <a:pt x="1211" y="2048"/>
                  </a:lnTo>
                  <a:lnTo>
                    <a:pt x="1209" y="2085"/>
                  </a:lnTo>
                  <a:lnTo>
                    <a:pt x="1204" y="2124"/>
                  </a:lnTo>
                  <a:lnTo>
                    <a:pt x="1199" y="2170"/>
                  </a:lnTo>
                  <a:lnTo>
                    <a:pt x="1193" y="2219"/>
                  </a:lnTo>
                  <a:lnTo>
                    <a:pt x="1186" y="2272"/>
                  </a:lnTo>
                  <a:lnTo>
                    <a:pt x="1179" y="2327"/>
                  </a:lnTo>
                  <a:lnTo>
                    <a:pt x="1172" y="2381"/>
                  </a:lnTo>
                  <a:lnTo>
                    <a:pt x="1163" y="2436"/>
                  </a:lnTo>
                  <a:lnTo>
                    <a:pt x="1156" y="2486"/>
                  </a:lnTo>
                  <a:lnTo>
                    <a:pt x="1147" y="2534"/>
                  </a:lnTo>
                  <a:lnTo>
                    <a:pt x="1138" y="2575"/>
                  </a:lnTo>
                  <a:lnTo>
                    <a:pt x="1130" y="2609"/>
                  </a:lnTo>
                  <a:lnTo>
                    <a:pt x="1126" y="2629"/>
                  </a:lnTo>
                  <a:lnTo>
                    <a:pt x="1122" y="2652"/>
                  </a:lnTo>
                  <a:lnTo>
                    <a:pt x="1121" y="2680"/>
                  </a:lnTo>
                  <a:lnTo>
                    <a:pt x="1120" y="2708"/>
                  </a:lnTo>
                  <a:lnTo>
                    <a:pt x="1119" y="2737"/>
                  </a:lnTo>
                  <a:lnTo>
                    <a:pt x="1117" y="2766"/>
                  </a:lnTo>
                  <a:lnTo>
                    <a:pt x="1117" y="2793"/>
                  </a:lnTo>
                  <a:lnTo>
                    <a:pt x="1115" y="2816"/>
                  </a:lnTo>
                  <a:lnTo>
                    <a:pt x="1114" y="2835"/>
                  </a:lnTo>
                  <a:lnTo>
                    <a:pt x="1110" y="2850"/>
                  </a:lnTo>
                  <a:lnTo>
                    <a:pt x="1108" y="2858"/>
                  </a:lnTo>
                  <a:lnTo>
                    <a:pt x="1108" y="2868"/>
                  </a:lnTo>
                  <a:lnTo>
                    <a:pt x="1109" y="2880"/>
                  </a:lnTo>
                  <a:lnTo>
                    <a:pt x="1114" y="2895"/>
                  </a:lnTo>
                  <a:lnTo>
                    <a:pt x="1120" y="2915"/>
                  </a:lnTo>
                  <a:lnTo>
                    <a:pt x="1128" y="2939"/>
                  </a:lnTo>
                  <a:lnTo>
                    <a:pt x="1135" y="2964"/>
                  </a:lnTo>
                  <a:lnTo>
                    <a:pt x="1140" y="2987"/>
                  </a:lnTo>
                  <a:lnTo>
                    <a:pt x="1143" y="3012"/>
                  </a:lnTo>
                  <a:lnTo>
                    <a:pt x="1146" y="3038"/>
                  </a:lnTo>
                  <a:lnTo>
                    <a:pt x="1146" y="3065"/>
                  </a:lnTo>
                  <a:lnTo>
                    <a:pt x="1143" y="3095"/>
                  </a:lnTo>
                  <a:lnTo>
                    <a:pt x="1140" y="3125"/>
                  </a:lnTo>
                  <a:lnTo>
                    <a:pt x="1133" y="3160"/>
                  </a:lnTo>
                  <a:lnTo>
                    <a:pt x="1125" y="3198"/>
                  </a:lnTo>
                  <a:lnTo>
                    <a:pt x="1115" y="3241"/>
                  </a:lnTo>
                  <a:lnTo>
                    <a:pt x="1101" y="3287"/>
                  </a:lnTo>
                  <a:lnTo>
                    <a:pt x="1087" y="3339"/>
                  </a:lnTo>
                  <a:lnTo>
                    <a:pt x="1068" y="3396"/>
                  </a:lnTo>
                  <a:lnTo>
                    <a:pt x="1047" y="3459"/>
                  </a:lnTo>
                  <a:lnTo>
                    <a:pt x="1046" y="3462"/>
                  </a:lnTo>
                  <a:lnTo>
                    <a:pt x="1042" y="3470"/>
                  </a:lnTo>
                  <a:lnTo>
                    <a:pt x="1039" y="3484"/>
                  </a:lnTo>
                  <a:lnTo>
                    <a:pt x="1034" y="3501"/>
                  </a:lnTo>
                  <a:lnTo>
                    <a:pt x="1030" y="3525"/>
                  </a:lnTo>
                  <a:lnTo>
                    <a:pt x="1026" y="3553"/>
                  </a:lnTo>
                  <a:lnTo>
                    <a:pt x="1025" y="3586"/>
                  </a:lnTo>
                  <a:lnTo>
                    <a:pt x="1026" y="3623"/>
                  </a:lnTo>
                  <a:lnTo>
                    <a:pt x="1030" y="3665"/>
                  </a:lnTo>
                  <a:lnTo>
                    <a:pt x="1031" y="3667"/>
                  </a:lnTo>
                  <a:lnTo>
                    <a:pt x="1034" y="3675"/>
                  </a:lnTo>
                  <a:lnTo>
                    <a:pt x="1039" y="3685"/>
                  </a:lnTo>
                  <a:lnTo>
                    <a:pt x="1045" y="3698"/>
                  </a:lnTo>
                  <a:lnTo>
                    <a:pt x="1051" y="3714"/>
                  </a:lnTo>
                  <a:lnTo>
                    <a:pt x="1057" y="3730"/>
                  </a:lnTo>
                  <a:lnTo>
                    <a:pt x="1062" y="3748"/>
                  </a:lnTo>
                  <a:lnTo>
                    <a:pt x="1067" y="3765"/>
                  </a:lnTo>
                  <a:lnTo>
                    <a:pt x="1069" y="3780"/>
                  </a:lnTo>
                  <a:lnTo>
                    <a:pt x="1071" y="3793"/>
                  </a:lnTo>
                  <a:lnTo>
                    <a:pt x="1069" y="3804"/>
                  </a:lnTo>
                  <a:lnTo>
                    <a:pt x="1064" y="3812"/>
                  </a:lnTo>
                  <a:lnTo>
                    <a:pt x="1056" y="3815"/>
                  </a:lnTo>
                  <a:lnTo>
                    <a:pt x="1056" y="3815"/>
                  </a:lnTo>
                  <a:lnTo>
                    <a:pt x="1055" y="3817"/>
                  </a:lnTo>
                  <a:lnTo>
                    <a:pt x="1053" y="3818"/>
                  </a:lnTo>
                  <a:lnTo>
                    <a:pt x="1052" y="3818"/>
                  </a:lnTo>
                  <a:lnTo>
                    <a:pt x="1051" y="3819"/>
                  </a:lnTo>
                  <a:lnTo>
                    <a:pt x="1048" y="3820"/>
                  </a:lnTo>
                  <a:lnTo>
                    <a:pt x="1045" y="3820"/>
                  </a:lnTo>
                  <a:lnTo>
                    <a:pt x="1041" y="3819"/>
                  </a:lnTo>
                  <a:lnTo>
                    <a:pt x="1036" y="3818"/>
                  </a:lnTo>
                  <a:lnTo>
                    <a:pt x="1035" y="3819"/>
                  </a:lnTo>
                  <a:lnTo>
                    <a:pt x="1029" y="3824"/>
                  </a:lnTo>
                  <a:lnTo>
                    <a:pt x="1021" y="3829"/>
                  </a:lnTo>
                  <a:lnTo>
                    <a:pt x="1010" y="3833"/>
                  </a:lnTo>
                  <a:lnTo>
                    <a:pt x="998" y="3833"/>
                  </a:lnTo>
                  <a:lnTo>
                    <a:pt x="986" y="3829"/>
                  </a:lnTo>
                  <a:lnTo>
                    <a:pt x="983" y="3830"/>
                  </a:lnTo>
                  <a:lnTo>
                    <a:pt x="978" y="3833"/>
                  </a:lnTo>
                  <a:lnTo>
                    <a:pt x="970" y="3836"/>
                  </a:lnTo>
                  <a:lnTo>
                    <a:pt x="961" y="3839"/>
                  </a:lnTo>
                  <a:lnTo>
                    <a:pt x="950" y="3836"/>
                  </a:lnTo>
                  <a:lnTo>
                    <a:pt x="939" y="3831"/>
                  </a:lnTo>
                  <a:lnTo>
                    <a:pt x="938" y="3833"/>
                  </a:lnTo>
                  <a:lnTo>
                    <a:pt x="934" y="3835"/>
                  </a:lnTo>
                  <a:lnTo>
                    <a:pt x="928" y="3839"/>
                  </a:lnTo>
                  <a:lnTo>
                    <a:pt x="919" y="3841"/>
                  </a:lnTo>
                  <a:lnTo>
                    <a:pt x="909" y="3840"/>
                  </a:lnTo>
                  <a:lnTo>
                    <a:pt x="897" y="3835"/>
                  </a:lnTo>
                  <a:lnTo>
                    <a:pt x="894" y="3836"/>
                  </a:lnTo>
                  <a:lnTo>
                    <a:pt x="888" y="3840"/>
                  </a:lnTo>
                  <a:lnTo>
                    <a:pt x="878" y="3842"/>
                  </a:lnTo>
                  <a:lnTo>
                    <a:pt x="867" y="3844"/>
                  </a:lnTo>
                  <a:lnTo>
                    <a:pt x="856" y="3841"/>
                  </a:lnTo>
                  <a:lnTo>
                    <a:pt x="846" y="3833"/>
                  </a:lnTo>
                  <a:lnTo>
                    <a:pt x="845" y="3833"/>
                  </a:lnTo>
                  <a:lnTo>
                    <a:pt x="844" y="3833"/>
                  </a:lnTo>
                  <a:lnTo>
                    <a:pt x="843" y="3831"/>
                  </a:lnTo>
                  <a:lnTo>
                    <a:pt x="840" y="3830"/>
                  </a:lnTo>
                  <a:lnTo>
                    <a:pt x="838" y="3826"/>
                  </a:lnTo>
                  <a:lnTo>
                    <a:pt x="837" y="3821"/>
                  </a:lnTo>
                  <a:lnTo>
                    <a:pt x="837" y="3813"/>
                  </a:lnTo>
                  <a:lnTo>
                    <a:pt x="838" y="3802"/>
                  </a:lnTo>
                  <a:lnTo>
                    <a:pt x="840" y="3787"/>
                  </a:lnTo>
                  <a:lnTo>
                    <a:pt x="844" y="3768"/>
                  </a:lnTo>
                  <a:lnTo>
                    <a:pt x="851" y="3746"/>
                  </a:lnTo>
                  <a:lnTo>
                    <a:pt x="860" y="3719"/>
                  </a:lnTo>
                  <a:lnTo>
                    <a:pt x="872" y="3686"/>
                  </a:lnTo>
                  <a:lnTo>
                    <a:pt x="873" y="3682"/>
                  </a:lnTo>
                  <a:lnTo>
                    <a:pt x="875" y="3671"/>
                  </a:lnTo>
                  <a:lnTo>
                    <a:pt x="877" y="3655"/>
                  </a:lnTo>
                  <a:lnTo>
                    <a:pt x="881" y="3635"/>
                  </a:lnTo>
                  <a:lnTo>
                    <a:pt x="885" y="3612"/>
                  </a:lnTo>
                  <a:lnTo>
                    <a:pt x="888" y="3587"/>
                  </a:lnTo>
                  <a:lnTo>
                    <a:pt x="892" y="3563"/>
                  </a:lnTo>
                  <a:lnTo>
                    <a:pt x="897" y="3539"/>
                  </a:lnTo>
                  <a:lnTo>
                    <a:pt x="901" y="3518"/>
                  </a:lnTo>
                  <a:lnTo>
                    <a:pt x="905" y="3501"/>
                  </a:lnTo>
                  <a:lnTo>
                    <a:pt x="909" y="3490"/>
                  </a:lnTo>
                  <a:lnTo>
                    <a:pt x="915" y="3469"/>
                  </a:lnTo>
                  <a:lnTo>
                    <a:pt x="919" y="3442"/>
                  </a:lnTo>
                  <a:lnTo>
                    <a:pt x="922" y="3412"/>
                  </a:lnTo>
                  <a:lnTo>
                    <a:pt x="922" y="3380"/>
                  </a:lnTo>
                  <a:lnTo>
                    <a:pt x="922" y="3348"/>
                  </a:lnTo>
                  <a:lnTo>
                    <a:pt x="919" y="3316"/>
                  </a:lnTo>
                  <a:lnTo>
                    <a:pt x="918" y="3287"/>
                  </a:lnTo>
                  <a:lnTo>
                    <a:pt x="915" y="3261"/>
                  </a:lnTo>
                  <a:lnTo>
                    <a:pt x="913" y="3240"/>
                  </a:lnTo>
                  <a:lnTo>
                    <a:pt x="910" y="3225"/>
                  </a:lnTo>
                  <a:lnTo>
                    <a:pt x="908" y="3193"/>
                  </a:lnTo>
                  <a:lnTo>
                    <a:pt x="907" y="3155"/>
                  </a:lnTo>
                  <a:lnTo>
                    <a:pt x="908" y="3113"/>
                  </a:lnTo>
                  <a:lnTo>
                    <a:pt x="910" y="3070"/>
                  </a:lnTo>
                  <a:lnTo>
                    <a:pt x="915" y="3027"/>
                  </a:lnTo>
                  <a:lnTo>
                    <a:pt x="923" y="2985"/>
                  </a:lnTo>
                  <a:lnTo>
                    <a:pt x="925" y="2962"/>
                  </a:lnTo>
                  <a:lnTo>
                    <a:pt x="924" y="2935"/>
                  </a:lnTo>
                  <a:lnTo>
                    <a:pt x="920" y="2905"/>
                  </a:lnTo>
                  <a:lnTo>
                    <a:pt x="915" y="2874"/>
                  </a:lnTo>
                  <a:lnTo>
                    <a:pt x="909" y="2842"/>
                  </a:lnTo>
                  <a:lnTo>
                    <a:pt x="903" y="2811"/>
                  </a:lnTo>
                  <a:lnTo>
                    <a:pt x="897" y="2782"/>
                  </a:lnTo>
                  <a:lnTo>
                    <a:pt x="892" y="2756"/>
                  </a:lnTo>
                  <a:lnTo>
                    <a:pt x="887" y="2725"/>
                  </a:lnTo>
                  <a:lnTo>
                    <a:pt x="882" y="2691"/>
                  </a:lnTo>
                  <a:lnTo>
                    <a:pt x="876" y="2651"/>
                  </a:lnTo>
                  <a:lnTo>
                    <a:pt x="870" y="2608"/>
                  </a:lnTo>
                  <a:lnTo>
                    <a:pt x="864" y="2564"/>
                  </a:lnTo>
                  <a:lnTo>
                    <a:pt x="857" y="2518"/>
                  </a:lnTo>
                  <a:lnTo>
                    <a:pt x="853" y="2473"/>
                  </a:lnTo>
                  <a:lnTo>
                    <a:pt x="846" y="2427"/>
                  </a:lnTo>
                  <a:lnTo>
                    <a:pt x="841" y="2383"/>
                  </a:lnTo>
                  <a:lnTo>
                    <a:pt x="838" y="2341"/>
                  </a:lnTo>
                  <a:lnTo>
                    <a:pt x="834" y="2303"/>
                  </a:lnTo>
                  <a:lnTo>
                    <a:pt x="832" y="2268"/>
                  </a:lnTo>
                  <a:lnTo>
                    <a:pt x="829" y="2238"/>
                  </a:lnTo>
                  <a:lnTo>
                    <a:pt x="829" y="2215"/>
                  </a:lnTo>
                  <a:lnTo>
                    <a:pt x="829" y="2198"/>
                  </a:lnTo>
                  <a:lnTo>
                    <a:pt x="828" y="2199"/>
                  </a:lnTo>
                  <a:lnTo>
                    <a:pt x="823" y="2202"/>
                  </a:lnTo>
                  <a:lnTo>
                    <a:pt x="816" y="2203"/>
                  </a:lnTo>
                  <a:lnTo>
                    <a:pt x="807" y="2204"/>
                  </a:lnTo>
                  <a:lnTo>
                    <a:pt x="788" y="2198"/>
                  </a:lnTo>
                  <a:lnTo>
                    <a:pt x="788" y="2215"/>
                  </a:lnTo>
                  <a:lnTo>
                    <a:pt x="788" y="2238"/>
                  </a:lnTo>
                  <a:lnTo>
                    <a:pt x="786" y="2268"/>
                  </a:lnTo>
                  <a:lnTo>
                    <a:pt x="784" y="2303"/>
                  </a:lnTo>
                  <a:lnTo>
                    <a:pt x="780" y="2341"/>
                  </a:lnTo>
                  <a:lnTo>
                    <a:pt x="775" y="2383"/>
                  </a:lnTo>
                  <a:lnTo>
                    <a:pt x="770" y="2427"/>
                  </a:lnTo>
                  <a:lnTo>
                    <a:pt x="765" y="2473"/>
                  </a:lnTo>
                  <a:lnTo>
                    <a:pt x="759" y="2519"/>
                  </a:lnTo>
                  <a:lnTo>
                    <a:pt x="753" y="2565"/>
                  </a:lnTo>
                  <a:lnTo>
                    <a:pt x="747" y="2609"/>
                  </a:lnTo>
                  <a:lnTo>
                    <a:pt x="742" y="2651"/>
                  </a:lnTo>
                  <a:lnTo>
                    <a:pt x="735" y="2691"/>
                  </a:lnTo>
                  <a:lnTo>
                    <a:pt x="731" y="2725"/>
                  </a:lnTo>
                  <a:lnTo>
                    <a:pt x="726" y="2756"/>
                  </a:lnTo>
                  <a:lnTo>
                    <a:pt x="721" y="2782"/>
                  </a:lnTo>
                  <a:lnTo>
                    <a:pt x="715" y="2811"/>
                  </a:lnTo>
                  <a:lnTo>
                    <a:pt x="707" y="2842"/>
                  </a:lnTo>
                  <a:lnTo>
                    <a:pt x="701" y="2874"/>
                  </a:lnTo>
                  <a:lnTo>
                    <a:pt x="696" y="2905"/>
                  </a:lnTo>
                  <a:lnTo>
                    <a:pt x="694" y="2935"/>
                  </a:lnTo>
                  <a:lnTo>
                    <a:pt x="692" y="2962"/>
                  </a:lnTo>
                  <a:lnTo>
                    <a:pt x="695" y="2985"/>
                  </a:lnTo>
                  <a:lnTo>
                    <a:pt x="701" y="3027"/>
                  </a:lnTo>
                  <a:lnTo>
                    <a:pt x="706" y="3070"/>
                  </a:lnTo>
                  <a:lnTo>
                    <a:pt x="710" y="3113"/>
                  </a:lnTo>
                  <a:lnTo>
                    <a:pt x="710" y="3155"/>
                  </a:lnTo>
                  <a:lnTo>
                    <a:pt x="710" y="3193"/>
                  </a:lnTo>
                  <a:lnTo>
                    <a:pt x="706" y="3225"/>
                  </a:lnTo>
                  <a:lnTo>
                    <a:pt x="703" y="3240"/>
                  </a:lnTo>
                  <a:lnTo>
                    <a:pt x="702" y="3261"/>
                  </a:lnTo>
                  <a:lnTo>
                    <a:pt x="700" y="3287"/>
                  </a:lnTo>
                  <a:lnTo>
                    <a:pt x="697" y="3316"/>
                  </a:lnTo>
                  <a:lnTo>
                    <a:pt x="696" y="3348"/>
                  </a:lnTo>
                  <a:lnTo>
                    <a:pt x="695" y="3380"/>
                  </a:lnTo>
                  <a:lnTo>
                    <a:pt x="696" y="3412"/>
                  </a:lnTo>
                  <a:lnTo>
                    <a:pt x="699" y="3442"/>
                  </a:lnTo>
                  <a:lnTo>
                    <a:pt x="702" y="3469"/>
                  </a:lnTo>
                  <a:lnTo>
                    <a:pt x="708" y="3490"/>
                  </a:lnTo>
                  <a:lnTo>
                    <a:pt x="712" y="3502"/>
                  </a:lnTo>
                  <a:lnTo>
                    <a:pt x="716" y="3518"/>
                  </a:lnTo>
                  <a:lnTo>
                    <a:pt x="721" y="3539"/>
                  </a:lnTo>
                  <a:lnTo>
                    <a:pt x="724" y="3563"/>
                  </a:lnTo>
                  <a:lnTo>
                    <a:pt x="729" y="3587"/>
                  </a:lnTo>
                  <a:lnTo>
                    <a:pt x="733" y="3612"/>
                  </a:lnTo>
                  <a:lnTo>
                    <a:pt x="737" y="3635"/>
                  </a:lnTo>
                  <a:lnTo>
                    <a:pt x="740" y="3655"/>
                  </a:lnTo>
                  <a:lnTo>
                    <a:pt x="743" y="3671"/>
                  </a:lnTo>
                  <a:lnTo>
                    <a:pt x="744" y="3682"/>
                  </a:lnTo>
                  <a:lnTo>
                    <a:pt x="744" y="3686"/>
                  </a:lnTo>
                  <a:lnTo>
                    <a:pt x="756" y="3719"/>
                  </a:lnTo>
                  <a:lnTo>
                    <a:pt x="766" y="3746"/>
                  </a:lnTo>
                  <a:lnTo>
                    <a:pt x="772" y="3768"/>
                  </a:lnTo>
                  <a:lnTo>
                    <a:pt x="777" y="3787"/>
                  </a:lnTo>
                  <a:lnTo>
                    <a:pt x="780" y="3802"/>
                  </a:lnTo>
                  <a:lnTo>
                    <a:pt x="781" y="3813"/>
                  </a:lnTo>
                  <a:lnTo>
                    <a:pt x="780" y="3821"/>
                  </a:lnTo>
                  <a:lnTo>
                    <a:pt x="779" y="3826"/>
                  </a:lnTo>
                  <a:lnTo>
                    <a:pt x="777" y="3830"/>
                  </a:lnTo>
                  <a:lnTo>
                    <a:pt x="775" y="3831"/>
                  </a:lnTo>
                  <a:lnTo>
                    <a:pt x="772" y="3833"/>
                  </a:lnTo>
                  <a:lnTo>
                    <a:pt x="771" y="3833"/>
                  </a:lnTo>
                  <a:lnTo>
                    <a:pt x="771" y="3833"/>
                  </a:lnTo>
                  <a:lnTo>
                    <a:pt x="763" y="3840"/>
                  </a:lnTo>
                  <a:lnTo>
                    <a:pt x="753" y="3844"/>
                  </a:lnTo>
                  <a:lnTo>
                    <a:pt x="743" y="3844"/>
                  </a:lnTo>
                  <a:lnTo>
                    <a:pt x="733" y="3841"/>
                  </a:lnTo>
                  <a:lnTo>
                    <a:pt x="726" y="3839"/>
                  </a:lnTo>
                  <a:lnTo>
                    <a:pt x="721" y="3836"/>
                  </a:lnTo>
                  <a:lnTo>
                    <a:pt x="719" y="3835"/>
                  </a:lnTo>
                  <a:lnTo>
                    <a:pt x="707" y="3840"/>
                  </a:lnTo>
                  <a:lnTo>
                    <a:pt x="697" y="3841"/>
                  </a:lnTo>
                  <a:lnTo>
                    <a:pt x="689" y="3839"/>
                  </a:lnTo>
                  <a:lnTo>
                    <a:pt x="683" y="3835"/>
                  </a:lnTo>
                  <a:lnTo>
                    <a:pt x="679" y="3833"/>
                  </a:lnTo>
                  <a:lnTo>
                    <a:pt x="678" y="3831"/>
                  </a:lnTo>
                  <a:lnTo>
                    <a:pt x="666" y="3836"/>
                  </a:lnTo>
                  <a:lnTo>
                    <a:pt x="657" y="3839"/>
                  </a:lnTo>
                  <a:lnTo>
                    <a:pt x="647" y="3836"/>
                  </a:lnTo>
                  <a:lnTo>
                    <a:pt x="639" y="3833"/>
                  </a:lnTo>
                  <a:lnTo>
                    <a:pt x="633" y="3830"/>
                  </a:lnTo>
                  <a:lnTo>
                    <a:pt x="632" y="3829"/>
                  </a:lnTo>
                  <a:lnTo>
                    <a:pt x="618" y="3833"/>
                  </a:lnTo>
                  <a:lnTo>
                    <a:pt x="606" y="3833"/>
                  </a:lnTo>
                  <a:lnTo>
                    <a:pt x="596" y="3829"/>
                  </a:lnTo>
                  <a:lnTo>
                    <a:pt x="588" y="3824"/>
                  </a:lnTo>
                  <a:lnTo>
                    <a:pt x="581" y="3819"/>
                  </a:lnTo>
                  <a:lnTo>
                    <a:pt x="580" y="3818"/>
                  </a:lnTo>
                  <a:lnTo>
                    <a:pt x="575" y="3819"/>
                  </a:lnTo>
                  <a:lnTo>
                    <a:pt x="572" y="3820"/>
                  </a:lnTo>
                  <a:lnTo>
                    <a:pt x="568" y="3820"/>
                  </a:lnTo>
                  <a:lnTo>
                    <a:pt x="565" y="3819"/>
                  </a:lnTo>
                  <a:lnTo>
                    <a:pt x="564" y="3818"/>
                  </a:lnTo>
                  <a:lnTo>
                    <a:pt x="563" y="3818"/>
                  </a:lnTo>
                  <a:lnTo>
                    <a:pt x="562" y="3817"/>
                  </a:lnTo>
                  <a:lnTo>
                    <a:pt x="562" y="3815"/>
                  </a:lnTo>
                  <a:lnTo>
                    <a:pt x="562" y="3815"/>
                  </a:lnTo>
                  <a:lnTo>
                    <a:pt x="553" y="3812"/>
                  </a:lnTo>
                  <a:lnTo>
                    <a:pt x="548" y="3804"/>
                  </a:lnTo>
                  <a:lnTo>
                    <a:pt x="546" y="3793"/>
                  </a:lnTo>
                  <a:lnTo>
                    <a:pt x="547" y="3780"/>
                  </a:lnTo>
                  <a:lnTo>
                    <a:pt x="549" y="3765"/>
                  </a:lnTo>
                  <a:lnTo>
                    <a:pt x="554" y="3748"/>
                  </a:lnTo>
                  <a:lnTo>
                    <a:pt x="559" y="3730"/>
                  </a:lnTo>
                  <a:lnTo>
                    <a:pt x="565" y="3714"/>
                  </a:lnTo>
                  <a:lnTo>
                    <a:pt x="572" y="3698"/>
                  </a:lnTo>
                  <a:lnTo>
                    <a:pt x="578" y="3685"/>
                  </a:lnTo>
                  <a:lnTo>
                    <a:pt x="583" y="3675"/>
                  </a:lnTo>
                  <a:lnTo>
                    <a:pt x="585" y="3667"/>
                  </a:lnTo>
                  <a:lnTo>
                    <a:pt x="586" y="3665"/>
                  </a:lnTo>
                  <a:lnTo>
                    <a:pt x="591" y="3623"/>
                  </a:lnTo>
                  <a:lnTo>
                    <a:pt x="591" y="3586"/>
                  </a:lnTo>
                  <a:lnTo>
                    <a:pt x="590" y="3553"/>
                  </a:lnTo>
                  <a:lnTo>
                    <a:pt x="586" y="3525"/>
                  </a:lnTo>
                  <a:lnTo>
                    <a:pt x="583" y="3501"/>
                  </a:lnTo>
                  <a:lnTo>
                    <a:pt x="578" y="3484"/>
                  </a:lnTo>
                  <a:lnTo>
                    <a:pt x="574" y="3470"/>
                  </a:lnTo>
                  <a:lnTo>
                    <a:pt x="572" y="3462"/>
                  </a:lnTo>
                  <a:lnTo>
                    <a:pt x="570" y="3459"/>
                  </a:lnTo>
                  <a:lnTo>
                    <a:pt x="549" y="3396"/>
                  </a:lnTo>
                  <a:lnTo>
                    <a:pt x="531" y="3339"/>
                  </a:lnTo>
                  <a:lnTo>
                    <a:pt x="515" y="3287"/>
                  </a:lnTo>
                  <a:lnTo>
                    <a:pt x="501" y="3241"/>
                  </a:lnTo>
                  <a:lnTo>
                    <a:pt x="492" y="3198"/>
                  </a:lnTo>
                  <a:lnTo>
                    <a:pt x="483" y="3160"/>
                  </a:lnTo>
                  <a:lnTo>
                    <a:pt x="477" y="3125"/>
                  </a:lnTo>
                  <a:lnTo>
                    <a:pt x="473" y="3095"/>
                  </a:lnTo>
                  <a:lnTo>
                    <a:pt x="471" y="3065"/>
                  </a:lnTo>
                  <a:lnTo>
                    <a:pt x="471" y="3038"/>
                  </a:lnTo>
                  <a:lnTo>
                    <a:pt x="473" y="3012"/>
                  </a:lnTo>
                  <a:lnTo>
                    <a:pt x="477" y="2987"/>
                  </a:lnTo>
                  <a:lnTo>
                    <a:pt x="482" y="2964"/>
                  </a:lnTo>
                  <a:lnTo>
                    <a:pt x="489" y="2939"/>
                  </a:lnTo>
                  <a:lnTo>
                    <a:pt x="496" y="2915"/>
                  </a:lnTo>
                  <a:lnTo>
                    <a:pt x="504" y="2896"/>
                  </a:lnTo>
                  <a:lnTo>
                    <a:pt x="508" y="2880"/>
                  </a:lnTo>
                  <a:lnTo>
                    <a:pt x="510" y="2869"/>
                  </a:lnTo>
                  <a:lnTo>
                    <a:pt x="509" y="2858"/>
                  </a:lnTo>
                  <a:lnTo>
                    <a:pt x="506" y="2850"/>
                  </a:lnTo>
                  <a:lnTo>
                    <a:pt x="504" y="2833"/>
                  </a:lnTo>
                  <a:lnTo>
                    <a:pt x="501" y="2810"/>
                  </a:lnTo>
                  <a:lnTo>
                    <a:pt x="499" y="2783"/>
                  </a:lnTo>
                  <a:lnTo>
                    <a:pt x="499" y="2753"/>
                  </a:lnTo>
                  <a:lnTo>
                    <a:pt x="498" y="2721"/>
                  </a:lnTo>
                  <a:lnTo>
                    <a:pt x="496" y="2689"/>
                  </a:lnTo>
                  <a:lnTo>
                    <a:pt x="495" y="2659"/>
                  </a:lnTo>
                  <a:lnTo>
                    <a:pt x="492" y="2631"/>
                  </a:lnTo>
                  <a:lnTo>
                    <a:pt x="487" y="2609"/>
                  </a:lnTo>
                  <a:lnTo>
                    <a:pt x="478" y="2575"/>
                  </a:lnTo>
                  <a:lnTo>
                    <a:pt x="469" y="2534"/>
                  </a:lnTo>
                  <a:lnTo>
                    <a:pt x="462" y="2487"/>
                  </a:lnTo>
                  <a:lnTo>
                    <a:pt x="453" y="2436"/>
                  </a:lnTo>
                  <a:lnTo>
                    <a:pt x="446" y="2381"/>
                  </a:lnTo>
                  <a:lnTo>
                    <a:pt x="437" y="2327"/>
                  </a:lnTo>
                  <a:lnTo>
                    <a:pt x="431" y="2272"/>
                  </a:lnTo>
                  <a:lnTo>
                    <a:pt x="424" y="2219"/>
                  </a:lnTo>
                  <a:lnTo>
                    <a:pt x="418" y="2170"/>
                  </a:lnTo>
                  <a:lnTo>
                    <a:pt x="413" y="2124"/>
                  </a:lnTo>
                  <a:lnTo>
                    <a:pt x="408" y="2085"/>
                  </a:lnTo>
                  <a:lnTo>
                    <a:pt x="405" y="2048"/>
                  </a:lnTo>
                  <a:lnTo>
                    <a:pt x="405" y="2011"/>
                  </a:lnTo>
                  <a:lnTo>
                    <a:pt x="408" y="1972"/>
                  </a:lnTo>
                  <a:lnTo>
                    <a:pt x="413" y="1934"/>
                  </a:lnTo>
                  <a:lnTo>
                    <a:pt x="419" y="1897"/>
                  </a:lnTo>
                  <a:lnTo>
                    <a:pt x="426" y="1862"/>
                  </a:lnTo>
                  <a:lnTo>
                    <a:pt x="434" y="1826"/>
                  </a:lnTo>
                  <a:lnTo>
                    <a:pt x="444" y="1794"/>
                  </a:lnTo>
                  <a:lnTo>
                    <a:pt x="452" y="1763"/>
                  </a:lnTo>
                  <a:lnTo>
                    <a:pt x="461" y="1737"/>
                  </a:lnTo>
                  <a:lnTo>
                    <a:pt x="468" y="1714"/>
                  </a:lnTo>
                  <a:lnTo>
                    <a:pt x="476" y="1694"/>
                  </a:lnTo>
                  <a:lnTo>
                    <a:pt x="480" y="1680"/>
                  </a:lnTo>
                  <a:lnTo>
                    <a:pt x="484" y="1672"/>
                  </a:lnTo>
                  <a:lnTo>
                    <a:pt x="485" y="1668"/>
                  </a:lnTo>
                  <a:lnTo>
                    <a:pt x="489" y="1647"/>
                  </a:lnTo>
                  <a:lnTo>
                    <a:pt x="492" y="1621"/>
                  </a:lnTo>
                  <a:lnTo>
                    <a:pt x="493" y="1592"/>
                  </a:lnTo>
                  <a:lnTo>
                    <a:pt x="493" y="1558"/>
                  </a:lnTo>
                  <a:lnTo>
                    <a:pt x="493" y="1523"/>
                  </a:lnTo>
                  <a:lnTo>
                    <a:pt x="492" y="1486"/>
                  </a:lnTo>
                  <a:lnTo>
                    <a:pt x="490" y="1449"/>
                  </a:lnTo>
                  <a:lnTo>
                    <a:pt x="488" y="1411"/>
                  </a:lnTo>
                  <a:lnTo>
                    <a:pt x="487" y="1375"/>
                  </a:lnTo>
                  <a:lnTo>
                    <a:pt x="484" y="1340"/>
                  </a:lnTo>
                  <a:lnTo>
                    <a:pt x="482" y="1310"/>
                  </a:lnTo>
                  <a:lnTo>
                    <a:pt x="479" y="1281"/>
                  </a:lnTo>
                  <a:lnTo>
                    <a:pt x="478" y="1259"/>
                  </a:lnTo>
                  <a:lnTo>
                    <a:pt x="477" y="1242"/>
                  </a:lnTo>
                  <a:lnTo>
                    <a:pt x="476" y="1231"/>
                  </a:lnTo>
                  <a:lnTo>
                    <a:pt x="476" y="1227"/>
                  </a:lnTo>
                  <a:lnTo>
                    <a:pt x="462" y="1252"/>
                  </a:lnTo>
                  <a:lnTo>
                    <a:pt x="452" y="1279"/>
                  </a:lnTo>
                  <a:lnTo>
                    <a:pt x="445" y="1306"/>
                  </a:lnTo>
                  <a:lnTo>
                    <a:pt x="439" y="1334"/>
                  </a:lnTo>
                  <a:lnTo>
                    <a:pt x="436" y="1360"/>
                  </a:lnTo>
                  <a:lnTo>
                    <a:pt x="434" y="1384"/>
                  </a:lnTo>
                  <a:lnTo>
                    <a:pt x="432" y="1401"/>
                  </a:lnTo>
                  <a:lnTo>
                    <a:pt x="432" y="1413"/>
                  </a:lnTo>
                  <a:lnTo>
                    <a:pt x="432" y="1417"/>
                  </a:lnTo>
                  <a:lnTo>
                    <a:pt x="432" y="1445"/>
                  </a:lnTo>
                  <a:lnTo>
                    <a:pt x="429" y="1475"/>
                  </a:lnTo>
                  <a:lnTo>
                    <a:pt x="423" y="1506"/>
                  </a:lnTo>
                  <a:lnTo>
                    <a:pt x="415" y="1538"/>
                  </a:lnTo>
                  <a:lnTo>
                    <a:pt x="405" y="1568"/>
                  </a:lnTo>
                  <a:lnTo>
                    <a:pt x="394" y="1598"/>
                  </a:lnTo>
                  <a:lnTo>
                    <a:pt x="383" y="1626"/>
                  </a:lnTo>
                  <a:lnTo>
                    <a:pt x="372" y="1653"/>
                  </a:lnTo>
                  <a:lnTo>
                    <a:pt x="361" y="1678"/>
                  </a:lnTo>
                  <a:lnTo>
                    <a:pt x="351" y="1699"/>
                  </a:lnTo>
                  <a:lnTo>
                    <a:pt x="342" y="1716"/>
                  </a:lnTo>
                  <a:lnTo>
                    <a:pt x="335" y="1730"/>
                  </a:lnTo>
                  <a:lnTo>
                    <a:pt x="331" y="1737"/>
                  </a:lnTo>
                  <a:lnTo>
                    <a:pt x="329" y="1741"/>
                  </a:lnTo>
                  <a:lnTo>
                    <a:pt x="312" y="1770"/>
                  </a:lnTo>
                  <a:lnTo>
                    <a:pt x="296" y="1799"/>
                  </a:lnTo>
                  <a:lnTo>
                    <a:pt x="283" y="1826"/>
                  </a:lnTo>
                  <a:lnTo>
                    <a:pt x="273" y="1849"/>
                  </a:lnTo>
                  <a:lnTo>
                    <a:pt x="265" y="1870"/>
                  </a:lnTo>
                  <a:lnTo>
                    <a:pt x="260" y="1886"/>
                  </a:lnTo>
                  <a:lnTo>
                    <a:pt x="257" y="1897"/>
                  </a:lnTo>
                  <a:lnTo>
                    <a:pt x="256" y="1903"/>
                  </a:lnTo>
                  <a:lnTo>
                    <a:pt x="256" y="1914"/>
                  </a:lnTo>
                  <a:lnTo>
                    <a:pt x="257" y="1929"/>
                  </a:lnTo>
                  <a:lnTo>
                    <a:pt x="259" y="1944"/>
                  </a:lnTo>
                  <a:lnTo>
                    <a:pt x="259" y="1959"/>
                  </a:lnTo>
                  <a:lnTo>
                    <a:pt x="260" y="1971"/>
                  </a:lnTo>
                  <a:lnTo>
                    <a:pt x="261" y="1980"/>
                  </a:lnTo>
                  <a:lnTo>
                    <a:pt x="261" y="1982"/>
                  </a:lnTo>
                  <a:lnTo>
                    <a:pt x="260" y="2032"/>
                  </a:lnTo>
                  <a:lnTo>
                    <a:pt x="259" y="2043"/>
                  </a:lnTo>
                  <a:lnTo>
                    <a:pt x="256" y="2057"/>
                  </a:lnTo>
                  <a:lnTo>
                    <a:pt x="254" y="2076"/>
                  </a:lnTo>
                  <a:lnTo>
                    <a:pt x="253" y="2093"/>
                  </a:lnTo>
                  <a:lnTo>
                    <a:pt x="253" y="2108"/>
                  </a:lnTo>
                  <a:lnTo>
                    <a:pt x="254" y="2139"/>
                  </a:lnTo>
                  <a:lnTo>
                    <a:pt x="255" y="2163"/>
                  </a:lnTo>
                  <a:lnTo>
                    <a:pt x="254" y="2182"/>
                  </a:lnTo>
                  <a:lnTo>
                    <a:pt x="253" y="2195"/>
                  </a:lnTo>
                  <a:lnTo>
                    <a:pt x="250" y="2204"/>
                  </a:lnTo>
                  <a:lnTo>
                    <a:pt x="249" y="2210"/>
                  </a:lnTo>
                  <a:lnTo>
                    <a:pt x="246" y="2213"/>
                  </a:lnTo>
                  <a:lnTo>
                    <a:pt x="244" y="2214"/>
                  </a:lnTo>
                  <a:lnTo>
                    <a:pt x="241" y="2213"/>
                  </a:lnTo>
                  <a:lnTo>
                    <a:pt x="240" y="2213"/>
                  </a:lnTo>
                  <a:lnTo>
                    <a:pt x="240" y="2211"/>
                  </a:lnTo>
                  <a:lnTo>
                    <a:pt x="234" y="2208"/>
                  </a:lnTo>
                  <a:lnTo>
                    <a:pt x="229" y="2199"/>
                  </a:lnTo>
                  <a:lnTo>
                    <a:pt x="223" y="2186"/>
                  </a:lnTo>
                  <a:lnTo>
                    <a:pt x="218" y="2168"/>
                  </a:lnTo>
                  <a:lnTo>
                    <a:pt x="214" y="2152"/>
                  </a:lnTo>
                  <a:lnTo>
                    <a:pt x="209" y="2135"/>
                  </a:lnTo>
                  <a:lnTo>
                    <a:pt x="207" y="2121"/>
                  </a:lnTo>
                  <a:lnTo>
                    <a:pt x="206" y="2113"/>
                  </a:lnTo>
                  <a:lnTo>
                    <a:pt x="205" y="2109"/>
                  </a:lnTo>
                  <a:lnTo>
                    <a:pt x="205" y="2124"/>
                  </a:lnTo>
                  <a:lnTo>
                    <a:pt x="206" y="2142"/>
                  </a:lnTo>
                  <a:lnTo>
                    <a:pt x="206" y="2165"/>
                  </a:lnTo>
                  <a:lnTo>
                    <a:pt x="206" y="2187"/>
                  </a:lnTo>
                  <a:lnTo>
                    <a:pt x="205" y="2209"/>
                  </a:lnTo>
                  <a:lnTo>
                    <a:pt x="202" y="2229"/>
                  </a:lnTo>
                  <a:lnTo>
                    <a:pt x="197" y="2245"/>
                  </a:lnTo>
                  <a:lnTo>
                    <a:pt x="190" y="2255"/>
                  </a:lnTo>
                  <a:lnTo>
                    <a:pt x="185" y="2258"/>
                  </a:lnTo>
                  <a:lnTo>
                    <a:pt x="180" y="2258"/>
                  </a:lnTo>
                  <a:lnTo>
                    <a:pt x="175" y="2253"/>
                  </a:lnTo>
                  <a:lnTo>
                    <a:pt x="171" y="2248"/>
                  </a:lnTo>
                  <a:lnTo>
                    <a:pt x="169" y="2241"/>
                  </a:lnTo>
                  <a:lnTo>
                    <a:pt x="168" y="2235"/>
                  </a:lnTo>
                  <a:lnTo>
                    <a:pt x="166" y="2230"/>
                  </a:lnTo>
                  <a:lnTo>
                    <a:pt x="165" y="2194"/>
                  </a:lnTo>
                  <a:lnTo>
                    <a:pt x="164" y="2165"/>
                  </a:lnTo>
                  <a:lnTo>
                    <a:pt x="163" y="2142"/>
                  </a:lnTo>
                  <a:lnTo>
                    <a:pt x="161" y="2126"/>
                  </a:lnTo>
                  <a:lnTo>
                    <a:pt x="159" y="2115"/>
                  </a:lnTo>
                  <a:lnTo>
                    <a:pt x="158" y="2109"/>
                  </a:lnTo>
                  <a:lnTo>
                    <a:pt x="156" y="2105"/>
                  </a:lnTo>
                  <a:lnTo>
                    <a:pt x="155" y="2105"/>
                  </a:lnTo>
                  <a:lnTo>
                    <a:pt x="154" y="2105"/>
                  </a:lnTo>
                  <a:lnTo>
                    <a:pt x="153" y="2108"/>
                  </a:lnTo>
                  <a:lnTo>
                    <a:pt x="153" y="2109"/>
                  </a:lnTo>
                  <a:lnTo>
                    <a:pt x="153" y="2110"/>
                  </a:lnTo>
                  <a:lnTo>
                    <a:pt x="149" y="2155"/>
                  </a:lnTo>
                  <a:lnTo>
                    <a:pt x="144" y="2190"/>
                  </a:lnTo>
                  <a:lnTo>
                    <a:pt x="140" y="2219"/>
                  </a:lnTo>
                  <a:lnTo>
                    <a:pt x="136" y="2240"/>
                  </a:lnTo>
                  <a:lnTo>
                    <a:pt x="131" y="2253"/>
                  </a:lnTo>
                  <a:lnTo>
                    <a:pt x="124" y="2261"/>
                  </a:lnTo>
                  <a:lnTo>
                    <a:pt x="118" y="2263"/>
                  </a:lnTo>
                  <a:lnTo>
                    <a:pt x="111" y="2262"/>
                  </a:lnTo>
                  <a:lnTo>
                    <a:pt x="107" y="2256"/>
                  </a:lnTo>
                  <a:lnTo>
                    <a:pt x="105" y="2245"/>
                  </a:lnTo>
                  <a:lnTo>
                    <a:pt x="103" y="2230"/>
                  </a:lnTo>
                  <a:lnTo>
                    <a:pt x="102" y="2210"/>
                  </a:lnTo>
                  <a:lnTo>
                    <a:pt x="103" y="2190"/>
                  </a:lnTo>
                  <a:lnTo>
                    <a:pt x="103" y="2170"/>
                  </a:lnTo>
                  <a:lnTo>
                    <a:pt x="105" y="2149"/>
                  </a:lnTo>
                  <a:lnTo>
                    <a:pt x="106" y="2131"/>
                  </a:lnTo>
                  <a:lnTo>
                    <a:pt x="107" y="2117"/>
                  </a:lnTo>
                  <a:lnTo>
                    <a:pt x="108" y="2107"/>
                  </a:lnTo>
                  <a:lnTo>
                    <a:pt x="108" y="2103"/>
                  </a:lnTo>
                  <a:lnTo>
                    <a:pt x="99" y="2134"/>
                  </a:lnTo>
                  <a:lnTo>
                    <a:pt x="90" y="2157"/>
                  </a:lnTo>
                  <a:lnTo>
                    <a:pt x="81" y="2176"/>
                  </a:lnTo>
                  <a:lnTo>
                    <a:pt x="74" y="2189"/>
                  </a:lnTo>
                  <a:lnTo>
                    <a:pt x="69" y="2198"/>
                  </a:lnTo>
                  <a:lnTo>
                    <a:pt x="64" y="2204"/>
                  </a:lnTo>
                  <a:lnTo>
                    <a:pt x="62" y="2206"/>
                  </a:lnTo>
                  <a:lnTo>
                    <a:pt x="60" y="2208"/>
                  </a:lnTo>
                  <a:lnTo>
                    <a:pt x="51" y="2213"/>
                  </a:lnTo>
                  <a:lnTo>
                    <a:pt x="43" y="2214"/>
                  </a:lnTo>
                  <a:lnTo>
                    <a:pt x="38" y="2210"/>
                  </a:lnTo>
                  <a:lnTo>
                    <a:pt x="36" y="2203"/>
                  </a:lnTo>
                  <a:lnTo>
                    <a:pt x="36" y="2194"/>
                  </a:lnTo>
                  <a:lnTo>
                    <a:pt x="37" y="2183"/>
                  </a:lnTo>
                  <a:lnTo>
                    <a:pt x="39" y="2171"/>
                  </a:lnTo>
                  <a:lnTo>
                    <a:pt x="42" y="2160"/>
                  </a:lnTo>
                  <a:lnTo>
                    <a:pt x="46" y="2149"/>
                  </a:lnTo>
                  <a:lnTo>
                    <a:pt x="48" y="2140"/>
                  </a:lnTo>
                  <a:lnTo>
                    <a:pt x="51" y="2134"/>
                  </a:lnTo>
                  <a:lnTo>
                    <a:pt x="62" y="2102"/>
                  </a:lnTo>
                  <a:lnTo>
                    <a:pt x="69" y="2076"/>
                  </a:lnTo>
                  <a:lnTo>
                    <a:pt x="75" y="2055"/>
                  </a:lnTo>
                  <a:lnTo>
                    <a:pt x="80" y="2038"/>
                  </a:lnTo>
                  <a:lnTo>
                    <a:pt x="83" y="2025"/>
                  </a:lnTo>
                  <a:lnTo>
                    <a:pt x="84" y="2017"/>
                  </a:lnTo>
                  <a:lnTo>
                    <a:pt x="84" y="2013"/>
                  </a:lnTo>
                  <a:lnTo>
                    <a:pt x="84" y="2011"/>
                  </a:lnTo>
                  <a:lnTo>
                    <a:pt x="69" y="2038"/>
                  </a:lnTo>
                  <a:lnTo>
                    <a:pt x="55" y="2059"/>
                  </a:lnTo>
                  <a:lnTo>
                    <a:pt x="43" y="2072"/>
                  </a:lnTo>
                  <a:lnTo>
                    <a:pt x="32" y="2082"/>
                  </a:lnTo>
                  <a:lnTo>
                    <a:pt x="23" y="2087"/>
                  </a:lnTo>
                  <a:lnTo>
                    <a:pt x="17" y="2089"/>
                  </a:lnTo>
                  <a:lnTo>
                    <a:pt x="12" y="2091"/>
                  </a:lnTo>
                  <a:lnTo>
                    <a:pt x="11" y="2091"/>
                  </a:lnTo>
                  <a:lnTo>
                    <a:pt x="4" y="2085"/>
                  </a:lnTo>
                  <a:lnTo>
                    <a:pt x="0" y="2076"/>
                  </a:lnTo>
                  <a:lnTo>
                    <a:pt x="0" y="2064"/>
                  </a:lnTo>
                  <a:lnTo>
                    <a:pt x="4" y="2049"/>
                  </a:lnTo>
                  <a:lnTo>
                    <a:pt x="11" y="2032"/>
                  </a:lnTo>
                  <a:lnTo>
                    <a:pt x="20" y="2013"/>
                  </a:lnTo>
                  <a:lnTo>
                    <a:pt x="30" y="1995"/>
                  </a:lnTo>
                  <a:lnTo>
                    <a:pt x="42" y="1975"/>
                  </a:lnTo>
                  <a:lnTo>
                    <a:pt x="54" y="1955"/>
                  </a:lnTo>
                  <a:lnTo>
                    <a:pt x="67" y="1937"/>
                  </a:lnTo>
                  <a:lnTo>
                    <a:pt x="79" y="1919"/>
                  </a:lnTo>
                  <a:lnTo>
                    <a:pt x="91" y="1905"/>
                  </a:lnTo>
                  <a:lnTo>
                    <a:pt x="106" y="1886"/>
                  </a:lnTo>
                  <a:lnTo>
                    <a:pt x="120" y="1868"/>
                  </a:lnTo>
                  <a:lnTo>
                    <a:pt x="133" y="1848"/>
                  </a:lnTo>
                  <a:lnTo>
                    <a:pt x="144" y="1831"/>
                  </a:lnTo>
                  <a:lnTo>
                    <a:pt x="152" y="1815"/>
                  </a:lnTo>
                  <a:lnTo>
                    <a:pt x="156" y="1801"/>
                  </a:lnTo>
                  <a:lnTo>
                    <a:pt x="160" y="1784"/>
                  </a:lnTo>
                  <a:lnTo>
                    <a:pt x="163" y="1764"/>
                  </a:lnTo>
                  <a:lnTo>
                    <a:pt x="166" y="1742"/>
                  </a:lnTo>
                  <a:lnTo>
                    <a:pt x="169" y="1721"/>
                  </a:lnTo>
                  <a:lnTo>
                    <a:pt x="171" y="1700"/>
                  </a:lnTo>
                  <a:lnTo>
                    <a:pt x="174" y="1682"/>
                  </a:lnTo>
                  <a:lnTo>
                    <a:pt x="175" y="1667"/>
                  </a:lnTo>
                  <a:lnTo>
                    <a:pt x="176" y="1658"/>
                  </a:lnTo>
                  <a:lnTo>
                    <a:pt x="176" y="1655"/>
                  </a:lnTo>
                  <a:lnTo>
                    <a:pt x="179" y="1609"/>
                  </a:lnTo>
                  <a:lnTo>
                    <a:pt x="182" y="1570"/>
                  </a:lnTo>
                  <a:lnTo>
                    <a:pt x="188" y="1535"/>
                  </a:lnTo>
                  <a:lnTo>
                    <a:pt x="195" y="1507"/>
                  </a:lnTo>
                  <a:lnTo>
                    <a:pt x="201" y="1485"/>
                  </a:lnTo>
                  <a:lnTo>
                    <a:pt x="207" y="1467"/>
                  </a:lnTo>
                  <a:lnTo>
                    <a:pt x="212" y="1455"/>
                  </a:lnTo>
                  <a:lnTo>
                    <a:pt x="214" y="1448"/>
                  </a:lnTo>
                  <a:lnTo>
                    <a:pt x="216" y="1445"/>
                  </a:lnTo>
                  <a:lnTo>
                    <a:pt x="232" y="1417"/>
                  </a:lnTo>
                  <a:lnTo>
                    <a:pt x="245" y="1385"/>
                  </a:lnTo>
                  <a:lnTo>
                    <a:pt x="256" y="1352"/>
                  </a:lnTo>
                  <a:lnTo>
                    <a:pt x="265" y="1317"/>
                  </a:lnTo>
                  <a:lnTo>
                    <a:pt x="272" y="1284"/>
                  </a:lnTo>
                  <a:lnTo>
                    <a:pt x="278" y="1252"/>
                  </a:lnTo>
                  <a:lnTo>
                    <a:pt x="282" y="1223"/>
                  </a:lnTo>
                  <a:lnTo>
                    <a:pt x="286" y="1199"/>
                  </a:lnTo>
                  <a:lnTo>
                    <a:pt x="288" y="1180"/>
                  </a:lnTo>
                  <a:lnTo>
                    <a:pt x="288" y="1168"/>
                  </a:lnTo>
                  <a:lnTo>
                    <a:pt x="290" y="1164"/>
                  </a:lnTo>
                  <a:lnTo>
                    <a:pt x="292" y="854"/>
                  </a:lnTo>
                  <a:lnTo>
                    <a:pt x="298" y="814"/>
                  </a:lnTo>
                  <a:lnTo>
                    <a:pt x="307" y="780"/>
                  </a:lnTo>
                  <a:lnTo>
                    <a:pt x="318" y="750"/>
                  </a:lnTo>
                  <a:lnTo>
                    <a:pt x="333" y="726"/>
                  </a:lnTo>
                  <a:lnTo>
                    <a:pt x="347" y="705"/>
                  </a:lnTo>
                  <a:lnTo>
                    <a:pt x="363" y="688"/>
                  </a:lnTo>
                  <a:lnTo>
                    <a:pt x="381" y="674"/>
                  </a:lnTo>
                  <a:lnTo>
                    <a:pt x="397" y="663"/>
                  </a:lnTo>
                  <a:lnTo>
                    <a:pt x="413" y="654"/>
                  </a:lnTo>
                  <a:lnTo>
                    <a:pt x="427" y="649"/>
                  </a:lnTo>
                  <a:lnTo>
                    <a:pt x="441" y="644"/>
                  </a:lnTo>
                  <a:lnTo>
                    <a:pt x="453" y="642"/>
                  </a:lnTo>
                  <a:lnTo>
                    <a:pt x="462" y="641"/>
                  </a:lnTo>
                  <a:lnTo>
                    <a:pt x="467" y="641"/>
                  </a:lnTo>
                  <a:lnTo>
                    <a:pt x="469" y="641"/>
                  </a:lnTo>
                  <a:lnTo>
                    <a:pt x="512" y="633"/>
                  </a:lnTo>
                  <a:lnTo>
                    <a:pt x="548" y="623"/>
                  </a:lnTo>
                  <a:lnTo>
                    <a:pt x="578" y="614"/>
                  </a:lnTo>
                  <a:lnTo>
                    <a:pt x="600" y="604"/>
                  </a:lnTo>
                  <a:lnTo>
                    <a:pt x="618" y="595"/>
                  </a:lnTo>
                  <a:lnTo>
                    <a:pt x="631" y="585"/>
                  </a:lnTo>
                  <a:lnTo>
                    <a:pt x="639" y="578"/>
                  </a:lnTo>
                  <a:lnTo>
                    <a:pt x="646" y="572"/>
                  </a:lnTo>
                  <a:lnTo>
                    <a:pt x="648" y="568"/>
                  </a:lnTo>
                  <a:lnTo>
                    <a:pt x="649" y="567"/>
                  </a:lnTo>
                  <a:lnTo>
                    <a:pt x="658" y="548"/>
                  </a:lnTo>
                  <a:lnTo>
                    <a:pt x="664" y="530"/>
                  </a:lnTo>
                  <a:lnTo>
                    <a:pt x="668" y="509"/>
                  </a:lnTo>
                  <a:lnTo>
                    <a:pt x="668" y="488"/>
                  </a:lnTo>
                  <a:lnTo>
                    <a:pt x="668" y="469"/>
                  </a:lnTo>
                  <a:lnTo>
                    <a:pt x="666" y="452"/>
                  </a:lnTo>
                  <a:lnTo>
                    <a:pt x="665" y="439"/>
                  </a:lnTo>
                  <a:lnTo>
                    <a:pt x="663" y="430"/>
                  </a:lnTo>
                  <a:lnTo>
                    <a:pt x="663" y="426"/>
                  </a:lnTo>
                  <a:lnTo>
                    <a:pt x="652" y="414"/>
                  </a:lnTo>
                  <a:lnTo>
                    <a:pt x="643" y="401"/>
                  </a:lnTo>
                  <a:lnTo>
                    <a:pt x="636" y="384"/>
                  </a:lnTo>
                  <a:lnTo>
                    <a:pt x="631" y="370"/>
                  </a:lnTo>
                  <a:lnTo>
                    <a:pt x="627" y="356"/>
                  </a:lnTo>
                  <a:lnTo>
                    <a:pt x="625" y="348"/>
                  </a:lnTo>
                  <a:lnTo>
                    <a:pt x="625" y="344"/>
                  </a:lnTo>
                  <a:lnTo>
                    <a:pt x="607" y="328"/>
                  </a:lnTo>
                  <a:lnTo>
                    <a:pt x="596" y="312"/>
                  </a:lnTo>
                  <a:lnTo>
                    <a:pt x="590" y="296"/>
                  </a:lnTo>
                  <a:lnTo>
                    <a:pt x="588" y="281"/>
                  </a:lnTo>
                  <a:lnTo>
                    <a:pt x="589" y="269"/>
                  </a:lnTo>
                  <a:lnTo>
                    <a:pt x="594" y="260"/>
                  </a:lnTo>
                  <a:lnTo>
                    <a:pt x="601" y="258"/>
                  </a:lnTo>
                  <a:lnTo>
                    <a:pt x="606" y="258"/>
                  </a:lnTo>
                  <a:lnTo>
                    <a:pt x="610" y="256"/>
                  </a:lnTo>
                  <a:lnTo>
                    <a:pt x="612" y="255"/>
                  </a:lnTo>
                  <a:lnTo>
                    <a:pt x="614" y="254"/>
                  </a:lnTo>
                  <a:lnTo>
                    <a:pt x="615" y="251"/>
                  </a:lnTo>
                  <a:lnTo>
                    <a:pt x="616" y="249"/>
                  </a:lnTo>
                  <a:lnTo>
                    <a:pt x="616" y="248"/>
                  </a:lnTo>
                  <a:lnTo>
                    <a:pt x="616" y="245"/>
                  </a:lnTo>
                  <a:lnTo>
                    <a:pt x="615" y="245"/>
                  </a:lnTo>
                  <a:lnTo>
                    <a:pt x="615" y="244"/>
                  </a:lnTo>
                  <a:lnTo>
                    <a:pt x="612" y="206"/>
                  </a:lnTo>
                  <a:lnTo>
                    <a:pt x="614" y="171"/>
                  </a:lnTo>
                  <a:lnTo>
                    <a:pt x="620" y="141"/>
                  </a:lnTo>
                  <a:lnTo>
                    <a:pt x="628" y="115"/>
                  </a:lnTo>
                  <a:lnTo>
                    <a:pt x="639" y="91"/>
                  </a:lnTo>
                  <a:lnTo>
                    <a:pt x="653" y="72"/>
                  </a:lnTo>
                  <a:lnTo>
                    <a:pt x="669" y="56"/>
                  </a:lnTo>
                  <a:lnTo>
                    <a:pt x="685" y="41"/>
                  </a:lnTo>
                  <a:lnTo>
                    <a:pt x="702" y="30"/>
                  </a:lnTo>
                  <a:lnTo>
                    <a:pt x="718" y="21"/>
                  </a:lnTo>
                  <a:lnTo>
                    <a:pt x="735" y="14"/>
                  </a:lnTo>
                  <a:lnTo>
                    <a:pt x="750" y="9"/>
                  </a:lnTo>
                  <a:lnTo>
                    <a:pt x="764" y="5"/>
                  </a:lnTo>
                  <a:lnTo>
                    <a:pt x="776" y="3"/>
                  </a:lnTo>
                  <a:lnTo>
                    <a:pt x="785" y="1"/>
                  </a:lnTo>
                  <a:lnTo>
                    <a:pt x="791" y="0"/>
                  </a:lnTo>
                  <a:lnTo>
                    <a:pt x="792" y="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8295BB4-2625-9CD7-E9DD-31C0357CC5AC}"/>
              </a:ext>
            </a:extLst>
          </p:cNvPr>
          <p:cNvSpPr txBox="1"/>
          <p:nvPr/>
        </p:nvSpPr>
        <p:spPr>
          <a:xfrm>
            <a:off x="3662228" y="1319473"/>
            <a:ext cx="1724440" cy="8619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r>
              <a:rPr lang="en-US" sz="1667" b="1" i="1" kern="0" dirty="0" err="1">
                <a:solidFill>
                  <a:prstClr val="black"/>
                </a:solidFill>
              </a:rPr>
              <a:t>Talazoparib</a:t>
            </a:r>
            <a:r>
              <a:rPr lang="en-US" sz="1667" b="1" i="1" kern="0" dirty="0">
                <a:solidFill>
                  <a:prstClr val="black"/>
                </a:solidFill>
              </a:rPr>
              <a:t> + Enzalutamide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402)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0C74209-D7ED-4B60-A07F-F5F4D9AEDEEA}"/>
              </a:ext>
            </a:extLst>
          </p:cNvPr>
          <p:cNvSpPr txBox="1"/>
          <p:nvPr/>
        </p:nvSpPr>
        <p:spPr>
          <a:xfrm>
            <a:off x="6545419" y="1014089"/>
            <a:ext cx="1550557" cy="11185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br>
              <a:rPr lang="en-US" sz="1667" b="1" i="1" dirty="0">
                <a:solidFill>
                  <a:prstClr val="black"/>
                </a:solidFill>
                <a:latin typeface="Calibri"/>
              </a:rPr>
            </a:br>
            <a:r>
              <a:rPr lang="en-US" sz="1667" b="1" i="1" dirty="0">
                <a:solidFill>
                  <a:prstClr val="black"/>
                </a:solidFill>
              </a:rPr>
              <a:t>Enzalutamide + Placebo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403)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896DD5-2EE3-BB1E-EEC1-B0B4C85EE34A}"/>
              </a:ext>
            </a:extLst>
          </p:cNvPr>
          <p:cNvSpPr txBox="1"/>
          <p:nvPr/>
        </p:nvSpPr>
        <p:spPr>
          <a:xfrm>
            <a:off x="1103729" y="4157699"/>
            <a:ext cx="2117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Primary: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rPFS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Secondary: OS</a:t>
            </a:r>
          </a:p>
        </p:txBody>
      </p:sp>
      <p:pic>
        <p:nvPicPr>
          <p:cNvPr id="5" name="Graphic 4" descr="Magnifying glass with solid fill">
            <a:extLst>
              <a:ext uri="{FF2B5EF4-FFF2-40B4-BE49-F238E27FC236}">
                <a16:creationId xmlns:a16="http://schemas.microsoft.com/office/drawing/2014/main" id="{278566BB-42E1-6CA0-7565-F024A1A24E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8115" y="3784413"/>
            <a:ext cx="434340" cy="4343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B7B961-70DA-FB3C-060D-F0D54490421E}"/>
              </a:ext>
            </a:extLst>
          </p:cNvPr>
          <p:cNvSpPr txBox="1"/>
          <p:nvPr/>
        </p:nvSpPr>
        <p:spPr>
          <a:xfrm>
            <a:off x="1029482" y="3810169"/>
            <a:ext cx="1075551" cy="348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04">
              <a:defRPr/>
            </a:pPr>
            <a:r>
              <a:rPr lang="en-US" sz="1667" b="1" dirty="0">
                <a:solidFill>
                  <a:schemeClr val="accent6"/>
                </a:solidFill>
                <a:latin typeface="Calibri"/>
              </a:rPr>
              <a:t>Endpoints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51500E-F8FF-321C-3696-3B6217A6C3D8}"/>
              </a:ext>
            </a:extLst>
          </p:cNvPr>
          <p:cNvSpPr/>
          <p:nvPr/>
        </p:nvSpPr>
        <p:spPr>
          <a:xfrm>
            <a:off x="5056157" y="2873010"/>
            <a:ext cx="1724440" cy="48020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34884">
              <a:defRPr/>
            </a:pPr>
            <a:r>
              <a:rPr lang="en-US" sz="1667" b="1" kern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Median </a:t>
            </a:r>
            <a:r>
              <a:rPr lang="en-US" sz="1667" b="1" kern="0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rPFS</a:t>
            </a:r>
            <a:endParaRPr lang="en-US" sz="1667" b="1" kern="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A15FC0-0516-A78A-32A2-F1E6708F7E63}"/>
              </a:ext>
            </a:extLst>
          </p:cNvPr>
          <p:cNvSpPr txBox="1"/>
          <p:nvPr/>
        </p:nvSpPr>
        <p:spPr>
          <a:xfrm>
            <a:off x="3951301" y="3227129"/>
            <a:ext cx="3894137" cy="50257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ctr" defTabSz="906876">
              <a:defRPr/>
            </a:pPr>
            <a:r>
              <a:rPr lang="en-US" sz="1333" b="1" dirty="0">
                <a:solidFill>
                  <a:prstClr val="black"/>
                </a:solidFill>
                <a:latin typeface="Calibri"/>
              </a:rPr>
              <a:t>HR 0.67 </a:t>
            </a:r>
          </a:p>
          <a:p>
            <a:pPr marL="0" lvl="1" algn="ctr" defTabSz="906876">
              <a:defRPr/>
            </a:pPr>
            <a:r>
              <a:rPr lang="en-US" sz="1333" dirty="0">
                <a:solidFill>
                  <a:prstClr val="black"/>
                </a:solidFill>
                <a:latin typeface="Calibri"/>
              </a:rPr>
              <a:t>(95% CI: 0.55, 0.81), P &lt; 0.0001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92A6708-3A0E-172E-BFF6-19FF6530F08F}"/>
              </a:ext>
            </a:extLst>
          </p:cNvPr>
          <p:cNvSpPr/>
          <p:nvPr/>
        </p:nvSpPr>
        <p:spPr>
          <a:xfrm>
            <a:off x="3940847" y="2788577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33.1</a:t>
            </a:r>
          </a:p>
          <a:p>
            <a:pPr algn="ctr" defTabSz="1088338">
              <a:defRPr/>
            </a:pP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827F4B1-BEC3-06CB-1E92-A1D6F9ABBD6B}"/>
              </a:ext>
            </a:extLst>
          </p:cNvPr>
          <p:cNvSpPr/>
          <p:nvPr/>
        </p:nvSpPr>
        <p:spPr>
          <a:xfrm>
            <a:off x="6962502" y="2769625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19.5</a:t>
            </a:r>
          </a:p>
          <a:p>
            <a:pPr algn="ctr" defTabSz="1088338">
              <a:defRPr/>
            </a:pP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4BBD1A-BB19-E09D-0CDD-9B7A6025194D}"/>
              </a:ext>
            </a:extLst>
          </p:cNvPr>
          <p:cNvSpPr/>
          <p:nvPr/>
        </p:nvSpPr>
        <p:spPr>
          <a:xfrm>
            <a:off x="5046788" y="3707047"/>
            <a:ext cx="1724440" cy="48020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34884">
              <a:defRPr/>
            </a:pPr>
            <a:r>
              <a:rPr lang="en-US" sz="1667" b="1" kern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Median OS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E316CAB-24B4-AA75-ECED-F8E7F3A95E52}"/>
              </a:ext>
            </a:extLst>
          </p:cNvPr>
          <p:cNvSpPr/>
          <p:nvPr/>
        </p:nvSpPr>
        <p:spPr>
          <a:xfrm>
            <a:off x="3940847" y="3700677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45.8 </a:t>
            </a: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546B906-4590-21FC-A008-F63438AEB7F9}"/>
              </a:ext>
            </a:extLst>
          </p:cNvPr>
          <p:cNvSpPr/>
          <p:nvPr/>
        </p:nvSpPr>
        <p:spPr>
          <a:xfrm>
            <a:off x="6962502" y="3681726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 </a:t>
            </a: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EEF283F3-85CD-FC95-695D-16CAB1C89A6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1143000"/>
          </a:xfrm>
          <a:prstGeom prst="rect">
            <a:avLst/>
          </a:prstGeom>
          <a:noFill/>
        </p:spPr>
        <p:txBody>
          <a:bodyPr vert="horz" lIns="76200" tIns="38100" rIns="76200" bIns="381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TALAPRO-2: Enzalutamide + </a:t>
            </a:r>
            <a:r>
              <a:rPr lang="en-US" sz="3733" dirty="0" err="1">
                <a:latin typeface="Arial" panose="020B0604020202020204" pitchFamily="34" charset="0"/>
                <a:cs typeface="Arial" panose="020B0604020202020204" pitchFamily="34" charset="0"/>
              </a:rPr>
              <a:t>talazoparib</a:t>
            </a:r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/placebo </a:t>
            </a:r>
            <a:b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3733" dirty="0" err="1">
                <a:latin typeface="Arial" panose="020B0604020202020204" pitchFamily="34" charset="0"/>
                <a:cs typeface="Arial" panose="020B0604020202020204" pitchFamily="34" charset="0"/>
              </a:rPr>
              <a:t>mAPMR</a:t>
            </a:r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 PC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2448404-E68F-052F-4CC0-FE03266ABD58}"/>
              </a:ext>
            </a:extLst>
          </p:cNvPr>
          <p:cNvCxnSpPr>
            <a:cxnSpLocks/>
          </p:cNvCxnSpPr>
          <p:nvPr/>
        </p:nvCxnSpPr>
        <p:spPr>
          <a:xfrm flipH="1">
            <a:off x="8236587" y="1358404"/>
            <a:ext cx="0" cy="3346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036228A-4BA5-F2F7-7EE9-E73675F9F918}"/>
              </a:ext>
            </a:extLst>
          </p:cNvPr>
          <p:cNvGrpSpPr/>
          <p:nvPr/>
        </p:nvGrpSpPr>
        <p:grpSpPr>
          <a:xfrm>
            <a:off x="8318556" y="866261"/>
            <a:ext cx="3853704" cy="3486765"/>
            <a:chOff x="9407100" y="2180171"/>
            <a:chExt cx="4532588" cy="464455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B7A0B13-15F0-50CE-13F2-98189314AB0D}"/>
                </a:ext>
              </a:extLst>
            </p:cNvPr>
            <p:cNvSpPr txBox="1"/>
            <p:nvPr/>
          </p:nvSpPr>
          <p:spPr>
            <a:xfrm>
              <a:off x="9612327" y="2180171"/>
              <a:ext cx="4174906" cy="4304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761952">
                <a:defRPr/>
              </a:pPr>
              <a:endParaRPr lang="en-US" sz="1500" b="1" kern="0" dirty="0">
                <a:solidFill>
                  <a:schemeClr val="accent6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4C0A42A-86FD-B9F1-37B8-D68179948E13}"/>
                </a:ext>
              </a:extLst>
            </p:cNvPr>
            <p:cNvSpPr txBox="1"/>
            <p:nvPr/>
          </p:nvSpPr>
          <p:spPr>
            <a:xfrm>
              <a:off x="10364719" y="2677040"/>
              <a:ext cx="1769719" cy="806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294">
                <a:defRPr/>
              </a:pPr>
              <a:r>
                <a:rPr lang="en-US" sz="1667" b="1" i="1" kern="0" dirty="0" err="1"/>
                <a:t>Talazoparib</a:t>
              </a:r>
              <a:r>
                <a:rPr lang="en-US" sz="1667" b="1" i="1" kern="0" dirty="0"/>
                <a:t> + Enzalutamide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7125FC4-7160-59B9-B7D0-D41BC2DE9BBD}"/>
                </a:ext>
              </a:extLst>
            </p:cNvPr>
            <p:cNvSpPr txBox="1"/>
            <p:nvPr/>
          </p:nvSpPr>
          <p:spPr>
            <a:xfrm>
              <a:off x="10609166" y="3402296"/>
              <a:ext cx="1273448" cy="46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294">
                <a:defRPr/>
              </a:pPr>
              <a:r>
                <a:rPr lang="en-US" sz="1667" b="1" i="1" kern="0" dirty="0">
                  <a:solidFill>
                    <a:schemeClr val="bg1">
                      <a:lumMod val="65000"/>
                    </a:schemeClr>
                  </a:solidFill>
                </a:rPr>
                <a:t>(N = 200)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0895DE1-6D0D-BE10-F638-026034160496}"/>
                </a:ext>
              </a:extLst>
            </p:cNvPr>
            <p:cNvSpPr txBox="1"/>
            <p:nvPr/>
          </p:nvSpPr>
          <p:spPr>
            <a:xfrm>
              <a:off x="10798611" y="4407121"/>
              <a:ext cx="2988617" cy="737954"/>
            </a:xfrm>
            <a:prstGeom prst="rect">
              <a:avLst/>
            </a:prstGeom>
            <a:solidFill>
              <a:sysClr val="window" lastClr="FFFFFF">
                <a:alpha val="87000"/>
              </a:sysClr>
            </a:solidFill>
            <a:ln w="28575"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68">
                <a:defRPr/>
              </a:pPr>
              <a:r>
                <a:rPr lang="en-US" sz="1500" b="1" kern="0" dirty="0" err="1"/>
                <a:t>rPFS</a:t>
              </a:r>
              <a:r>
                <a:rPr lang="en-US" sz="1500" b="1" kern="0" dirty="0"/>
                <a:t> HR</a:t>
              </a:r>
              <a:r>
                <a:rPr lang="en-US" sz="1500" kern="0" dirty="0"/>
                <a:t>: 0.47 </a:t>
              </a:r>
            </a:p>
            <a:p>
              <a:pPr algn="ctr" defTabSz="914268">
                <a:defRPr/>
              </a:pPr>
              <a:r>
                <a:rPr lang="en-US" sz="1500" b="1" kern="0" dirty="0"/>
                <a:t>95% CI</a:t>
              </a:r>
              <a:r>
                <a:rPr lang="en-US" sz="1500" kern="0" dirty="0"/>
                <a:t>: 0.36, 0.61; </a:t>
              </a:r>
              <a:r>
                <a:rPr lang="en-US" sz="1500" i="1" kern="0" dirty="0"/>
                <a:t>P &lt; </a:t>
              </a:r>
              <a:r>
                <a:rPr lang="en-US" sz="1500" kern="0" dirty="0"/>
                <a:t>0.0001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879B937-4111-0DD3-5320-3FB94C602CCD}"/>
                </a:ext>
              </a:extLst>
            </p:cNvPr>
            <p:cNvSpPr/>
            <p:nvPr/>
          </p:nvSpPr>
          <p:spPr>
            <a:xfrm>
              <a:off x="10705572" y="3847793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30.7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0F1444C-2ED5-DDF5-1E62-49BAA06E705D}"/>
                </a:ext>
              </a:extLst>
            </p:cNvPr>
            <p:cNvSpPr txBox="1"/>
            <p:nvPr/>
          </p:nvSpPr>
          <p:spPr>
            <a:xfrm>
              <a:off x="12169969" y="2765039"/>
              <a:ext cx="1769719" cy="46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294">
                <a:defRPr/>
              </a:pPr>
              <a:r>
                <a:rPr lang="en-US" sz="1667" b="1" i="1" kern="0" dirty="0"/>
                <a:t>Enzalutamide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B808438-4D24-0F52-346A-69A3AA439C7E}"/>
                </a:ext>
              </a:extLst>
            </p:cNvPr>
            <p:cNvSpPr txBox="1"/>
            <p:nvPr/>
          </p:nvSpPr>
          <p:spPr>
            <a:xfrm>
              <a:off x="12390675" y="3359744"/>
              <a:ext cx="1273448" cy="464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294">
                <a:defRPr/>
              </a:pPr>
              <a:r>
                <a:rPr lang="en-US" sz="1667" b="1" i="1" kern="0" dirty="0">
                  <a:solidFill>
                    <a:schemeClr val="bg1">
                      <a:lumMod val="65000"/>
                    </a:schemeClr>
                  </a:solidFill>
                </a:rPr>
                <a:t>(N = 199)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ED16A5B-C32B-BC44-AA32-77C4C8DFE970}"/>
                </a:ext>
              </a:extLst>
            </p:cNvPr>
            <p:cNvSpPr/>
            <p:nvPr/>
          </p:nvSpPr>
          <p:spPr>
            <a:xfrm>
              <a:off x="12163647" y="3854536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12.3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117CF74-D561-4563-976C-3F805BF1D594}"/>
                </a:ext>
              </a:extLst>
            </p:cNvPr>
            <p:cNvSpPr txBox="1"/>
            <p:nvPr/>
          </p:nvSpPr>
          <p:spPr>
            <a:xfrm>
              <a:off x="10793603" y="6086768"/>
              <a:ext cx="2993624" cy="737954"/>
            </a:xfrm>
            <a:prstGeom prst="rect">
              <a:avLst/>
            </a:prstGeom>
            <a:solidFill>
              <a:sysClr val="window" lastClr="FFFFFF">
                <a:alpha val="87000"/>
              </a:sysClr>
            </a:solidFill>
            <a:ln w="28575"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68">
                <a:defRPr/>
              </a:pPr>
              <a:r>
                <a:rPr lang="en-US" sz="1500" b="1" kern="0" dirty="0"/>
                <a:t>OS HR</a:t>
              </a:r>
              <a:r>
                <a:rPr lang="en-US" sz="1500" kern="0" dirty="0"/>
                <a:t>: 0.68* </a:t>
              </a:r>
            </a:p>
            <a:p>
              <a:pPr algn="ctr" defTabSz="914268">
                <a:defRPr/>
              </a:pPr>
              <a:r>
                <a:rPr lang="en-US" sz="1500" b="1" kern="0" dirty="0"/>
                <a:t>95% CI</a:t>
              </a:r>
              <a:r>
                <a:rPr lang="en-US" sz="1500" kern="0" dirty="0"/>
                <a:t>: 0.48, 0.81; </a:t>
              </a:r>
              <a:r>
                <a:rPr lang="en-US" sz="1500" i="1" kern="0" dirty="0"/>
                <a:t>P = </a:t>
              </a:r>
              <a:r>
                <a:rPr lang="en-US" sz="1500" kern="0" dirty="0"/>
                <a:t>0.0005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8A2FF1D-CC23-E34C-2816-E087B626603F}"/>
                </a:ext>
              </a:extLst>
            </p:cNvPr>
            <p:cNvSpPr/>
            <p:nvPr/>
          </p:nvSpPr>
          <p:spPr>
            <a:xfrm>
              <a:off x="10705572" y="5527442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45.1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DC30EEE-E91D-D48A-A04D-EC1D8A9D260D}"/>
                </a:ext>
              </a:extLst>
            </p:cNvPr>
            <p:cNvSpPr txBox="1"/>
            <p:nvPr/>
          </p:nvSpPr>
          <p:spPr>
            <a:xfrm>
              <a:off x="9407100" y="3807421"/>
              <a:ext cx="1391511" cy="11789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HRR subgroup</a:t>
              </a:r>
            </a:p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(median </a:t>
              </a:r>
              <a:r>
                <a:rPr lang="en-US" sz="1333" b="1" dirty="0" err="1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rPFS</a:t>
              </a: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, </a:t>
              </a:r>
              <a:r>
                <a:rPr lang="en-US" sz="1333" b="1" dirty="0" err="1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mos</a:t>
              </a: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5765A00-5B1B-8016-F0A0-39D5DF683BCD}"/>
                </a:ext>
              </a:extLst>
            </p:cNvPr>
            <p:cNvSpPr/>
            <p:nvPr/>
          </p:nvSpPr>
          <p:spPr>
            <a:xfrm>
              <a:off x="12072061" y="5526670"/>
              <a:ext cx="16097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31.1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44A2B162-4796-DAF4-DFCF-DA72432950CE}"/>
              </a:ext>
            </a:extLst>
          </p:cNvPr>
          <p:cNvSpPr txBox="1"/>
          <p:nvPr/>
        </p:nvSpPr>
        <p:spPr>
          <a:xfrm>
            <a:off x="3985196" y="4020181"/>
            <a:ext cx="3894137" cy="50257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ctr" defTabSz="906876">
              <a:defRPr/>
            </a:pPr>
            <a:r>
              <a:rPr lang="en-US" sz="1333" b="1" dirty="0">
                <a:solidFill>
                  <a:prstClr val="black"/>
                </a:solidFill>
                <a:latin typeface="Calibri"/>
              </a:rPr>
              <a:t>HR 0.80 </a:t>
            </a:r>
          </a:p>
          <a:p>
            <a:pPr marL="0" lvl="1" algn="ctr" defTabSz="906876">
              <a:defRPr/>
            </a:pPr>
            <a:r>
              <a:rPr lang="en-US" sz="1333" dirty="0">
                <a:solidFill>
                  <a:prstClr val="black"/>
                </a:solidFill>
                <a:latin typeface="Calibri"/>
              </a:rPr>
              <a:t>(95% CI: 0.66, 0.57), P = 0.016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0B64416-8BAB-8079-9D90-C9F8DE3374C0}"/>
              </a:ext>
            </a:extLst>
          </p:cNvPr>
          <p:cNvSpPr txBox="1"/>
          <p:nvPr/>
        </p:nvSpPr>
        <p:spPr>
          <a:xfrm>
            <a:off x="8319577" y="3607475"/>
            <a:ext cx="1183095" cy="885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15675">
              <a:lnSpc>
                <a:spcPct val="110000"/>
              </a:lnSpc>
              <a:defRPr/>
            </a:pPr>
            <a:r>
              <a:rPr lang="en-US" sz="1333" b="1" dirty="0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HRR subgroup</a:t>
            </a:r>
          </a:p>
          <a:p>
            <a:pPr defTabSz="1015675">
              <a:lnSpc>
                <a:spcPct val="110000"/>
              </a:lnSpc>
              <a:defRPr/>
            </a:pPr>
            <a:r>
              <a:rPr lang="en-US" sz="1333" b="1" dirty="0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(median OS, </a:t>
            </a:r>
            <a:r>
              <a:rPr lang="en-US" sz="1333" b="1" dirty="0" err="1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mos</a:t>
            </a:r>
            <a:r>
              <a:rPr lang="en-US" sz="1333" b="1" dirty="0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7790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6D11F-57C1-526D-0E67-EB66A3E19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FCE11803-6023-7AB8-C98D-0BE22E0BCF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6491465"/>
            <a:ext cx="12192000" cy="411017"/>
          </a:xfrm>
        </p:spPr>
        <p:txBody>
          <a:bodyPr/>
          <a:lstStyle/>
          <a:p>
            <a:r>
              <a:rPr lang="en-US" dirty="0"/>
              <a:t>Agarwal N, et al. </a:t>
            </a:r>
            <a:r>
              <a:rPr lang="en-US" i="1" dirty="0"/>
              <a:t>Lancet</a:t>
            </a:r>
            <a:r>
              <a:rPr lang="en-US" dirty="0"/>
              <a:t>. 2025;406(10502):447-460.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A8EEE0C-EC12-9DB7-4C6C-9B6D68628F4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1" cy="1143000"/>
          </a:xfrm>
          <a:prstGeom prst="rect">
            <a:avLst/>
          </a:prstGeom>
          <a:noFill/>
        </p:spPr>
        <p:txBody>
          <a:bodyPr vert="horz" lIns="76200" tIns="38100" rIns="76200" bIns="381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TALAPRO-2 Final OS Analysis: Enzalutamide +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talazoparib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/placebo in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mAPMR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PC</a:t>
            </a:r>
          </a:p>
        </p:txBody>
      </p:sp>
      <p:pic>
        <p:nvPicPr>
          <p:cNvPr id="19" name="Picture 18" descr="A graph of a number of people&#10;&#10;AI-generated content may be incorrect.">
            <a:extLst>
              <a:ext uri="{FF2B5EF4-FFF2-40B4-BE49-F238E27FC236}">
                <a16:creationId xmlns:a16="http://schemas.microsoft.com/office/drawing/2014/main" id="{08CB7294-D427-BFA3-500E-4D43DEC422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87" y="1049216"/>
            <a:ext cx="6480908" cy="2761569"/>
          </a:xfrm>
          <a:prstGeom prst="rect">
            <a:avLst/>
          </a:prstGeom>
        </p:spPr>
      </p:pic>
      <p:pic>
        <p:nvPicPr>
          <p:cNvPr id="24" name="Picture 23" descr="A graph showing the number of patients with the number of patients&#10;&#10;AI-generated content may be incorrect.">
            <a:extLst>
              <a:ext uri="{FF2B5EF4-FFF2-40B4-BE49-F238E27FC236}">
                <a16:creationId xmlns:a16="http://schemas.microsoft.com/office/drawing/2014/main" id="{63DAD939-891F-C9F0-6577-95DAAACBB4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141" y="3945555"/>
            <a:ext cx="6462267" cy="2662327"/>
          </a:xfrm>
          <a:prstGeom prst="rect">
            <a:avLst/>
          </a:prstGeom>
        </p:spPr>
      </p:pic>
      <p:pic>
        <p:nvPicPr>
          <p:cNvPr id="28" name="Picture 27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6E281B37-A74F-6903-F35F-B71FB60C87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91" y="3945555"/>
            <a:ext cx="1157363" cy="286476"/>
          </a:xfrm>
          <a:prstGeom prst="rect">
            <a:avLst/>
          </a:prstGeom>
        </p:spPr>
      </p:pic>
      <p:pic>
        <p:nvPicPr>
          <p:cNvPr id="35" name="Picture 34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16C6A913-918F-6BFE-A5BD-388493A152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274" y="6571524"/>
            <a:ext cx="1157363" cy="286476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36728C1F-69D6-A38E-9758-9900AEF1DC98}"/>
              </a:ext>
            </a:extLst>
          </p:cNvPr>
          <p:cNvSpPr/>
          <p:nvPr/>
        </p:nvSpPr>
        <p:spPr>
          <a:xfrm>
            <a:off x="511987" y="1143000"/>
            <a:ext cx="1351982" cy="275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15BFFDC-0D50-91E7-7589-8C852044C671}"/>
              </a:ext>
            </a:extLst>
          </p:cNvPr>
          <p:cNvSpPr txBox="1"/>
          <p:nvPr/>
        </p:nvSpPr>
        <p:spPr>
          <a:xfrm>
            <a:off x="555785" y="1049216"/>
            <a:ext cx="1264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All Patients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0437E66-F299-6AFB-2C12-27586D79BF47}"/>
              </a:ext>
            </a:extLst>
          </p:cNvPr>
          <p:cNvSpPr/>
          <p:nvPr/>
        </p:nvSpPr>
        <p:spPr>
          <a:xfrm>
            <a:off x="5275385" y="3945555"/>
            <a:ext cx="3341077" cy="192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A3AC035-84D3-67F2-41A1-69399302ADA5}"/>
              </a:ext>
            </a:extLst>
          </p:cNvPr>
          <p:cNvSpPr txBox="1"/>
          <p:nvPr/>
        </p:nvSpPr>
        <p:spPr>
          <a:xfrm>
            <a:off x="5142064" y="3799962"/>
            <a:ext cx="7612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Deficient HRR Gene Alteration Status by Randomization Stratification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33152B4-9C0B-9E0B-9962-2E9F59FCAF48}"/>
              </a:ext>
            </a:extLst>
          </p:cNvPr>
          <p:cNvSpPr/>
          <p:nvPr/>
        </p:nvSpPr>
        <p:spPr>
          <a:xfrm>
            <a:off x="386298" y="3705176"/>
            <a:ext cx="541445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70FBFC0-BD5D-89F3-0B53-EC23FEF8233A}"/>
              </a:ext>
            </a:extLst>
          </p:cNvPr>
          <p:cNvSpPr/>
          <p:nvPr/>
        </p:nvSpPr>
        <p:spPr>
          <a:xfrm>
            <a:off x="4733940" y="6363609"/>
            <a:ext cx="541445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B6536BA-38D1-EC26-87A5-0418B74BC37C}"/>
              </a:ext>
            </a:extLst>
          </p:cNvPr>
          <p:cNvSpPr txBox="1"/>
          <p:nvPr/>
        </p:nvSpPr>
        <p:spPr>
          <a:xfrm>
            <a:off x="152400" y="51347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974910D-F505-DA8B-EC7C-0D881CD6E593}"/>
              </a:ext>
            </a:extLst>
          </p:cNvPr>
          <p:cNvSpPr txBox="1"/>
          <p:nvPr/>
        </p:nvSpPr>
        <p:spPr>
          <a:xfrm>
            <a:off x="127805" y="4241676"/>
            <a:ext cx="49896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US" sz="2000" dirty="0"/>
            </a:br>
            <a:r>
              <a:rPr lang="en-US" sz="2000" b="1" dirty="0"/>
              <a:t>Median OS in HRR-non-deficient or unknown patients (n=636): </a:t>
            </a:r>
            <a:r>
              <a:rPr lang="en-US" sz="2000" dirty="0"/>
              <a:t>44.5 </a:t>
            </a:r>
            <a:r>
              <a:rPr lang="en-US" sz="2000" dirty="0" err="1"/>
              <a:t>mos</a:t>
            </a:r>
            <a:r>
              <a:rPr lang="en-US" sz="2000" dirty="0"/>
              <a:t> vs 38.3 </a:t>
            </a:r>
            <a:r>
              <a:rPr lang="en-US" sz="2000" dirty="0" err="1"/>
              <a:t>mos</a:t>
            </a:r>
            <a:endParaRPr lang="en-US" sz="2000" dirty="0"/>
          </a:p>
          <a:p>
            <a:r>
              <a:rPr lang="en-US" sz="2000" dirty="0"/>
              <a:t>HR 0·88 [0·71–1·08]; p=0·22)</a:t>
            </a:r>
          </a:p>
          <a:p>
            <a:endParaRPr lang="en-US" sz="2000" b="1" dirty="0"/>
          </a:p>
          <a:p>
            <a:r>
              <a:rPr lang="en-US" sz="2000" b="1" dirty="0"/>
              <a:t>Updated median </a:t>
            </a:r>
            <a:r>
              <a:rPr lang="en-US" sz="2000" b="1" dirty="0" err="1"/>
              <a:t>rPFS</a:t>
            </a:r>
            <a:r>
              <a:rPr lang="en-US" sz="2000" b="1" dirty="0"/>
              <a:t>: </a:t>
            </a:r>
            <a:r>
              <a:rPr lang="en-US" sz="2000" dirty="0"/>
              <a:t>33·1 </a:t>
            </a:r>
            <a:r>
              <a:rPr lang="en-US" sz="2000" dirty="0" err="1"/>
              <a:t>mos</a:t>
            </a:r>
            <a:r>
              <a:rPr lang="en-US" sz="2000" dirty="0"/>
              <a:t> vs 19·5 </a:t>
            </a:r>
            <a:r>
              <a:rPr lang="en-US" sz="2000" dirty="0" err="1"/>
              <a:t>mos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(HR 0·67 [0·55–0·81]; p&lt;0·0001)</a:t>
            </a:r>
          </a:p>
        </p:txBody>
      </p:sp>
    </p:spTree>
    <p:extLst>
      <p:ext uri="{BB962C8B-B14F-4D97-AF65-F5344CB8AC3E}">
        <p14:creationId xmlns:p14="http://schemas.microsoft.com/office/powerpoint/2010/main" val="4172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C6F45-E3C3-C6F3-2F87-E401F7132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7E6A4AA5-1F03-5AE3-AB91-245BA1A98F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6620890"/>
            <a:ext cx="12192000" cy="222976"/>
          </a:xfrm>
        </p:spPr>
        <p:txBody>
          <a:bodyPr/>
          <a:lstStyle/>
          <a:p>
            <a:r>
              <a:rPr lang="it-IT" dirty="0"/>
              <a:t>Chi K, et al</a:t>
            </a:r>
            <a:r>
              <a:rPr lang="it-IT" i="1" dirty="0"/>
              <a:t>. J Clin Oncol </a:t>
            </a:r>
            <a:r>
              <a:rPr lang="it-IT" dirty="0"/>
              <a:t>2023; 41:3339-3351; Chi KN, et al. </a:t>
            </a:r>
            <a:r>
              <a:rPr lang="it-IT" i="1" dirty="0"/>
              <a:t>Ann Oncol</a:t>
            </a:r>
            <a:r>
              <a:rPr lang="it-IT" dirty="0"/>
              <a:t>. 2023;34(9):772-782; </a:t>
            </a:r>
            <a:r>
              <a:rPr lang="en-US" dirty="0"/>
              <a:t>Chi KN, et al. </a:t>
            </a:r>
            <a:r>
              <a:rPr lang="en-US" i="1" dirty="0" err="1"/>
              <a:t>Eur</a:t>
            </a:r>
            <a:r>
              <a:rPr lang="en-US" i="1" dirty="0"/>
              <a:t> </a:t>
            </a:r>
            <a:r>
              <a:rPr lang="en-US" i="1" dirty="0" err="1"/>
              <a:t>Urol</a:t>
            </a:r>
            <a:r>
              <a:rPr lang="en-US" i="1" dirty="0"/>
              <a:t> Oncol</a:t>
            </a:r>
            <a:r>
              <a:rPr lang="en-US" dirty="0"/>
              <a:t>. 2025;8(4):986-998.</a:t>
            </a:r>
            <a:endParaRPr lang="da-DK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68D0E0-8539-6D39-6118-046C2A973F53}"/>
              </a:ext>
            </a:extLst>
          </p:cNvPr>
          <p:cNvCxnSpPr>
            <a:cxnSpLocks/>
          </p:cNvCxnSpPr>
          <p:nvPr/>
        </p:nvCxnSpPr>
        <p:spPr>
          <a:xfrm flipH="1">
            <a:off x="3588924" y="1355402"/>
            <a:ext cx="0" cy="3346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C66485E-D33F-1BEC-56ED-587E2AD2FEB9}"/>
              </a:ext>
            </a:extLst>
          </p:cNvPr>
          <p:cNvGrpSpPr/>
          <p:nvPr/>
        </p:nvGrpSpPr>
        <p:grpSpPr>
          <a:xfrm>
            <a:off x="286350" y="1202305"/>
            <a:ext cx="3280356" cy="1077082"/>
            <a:chOff x="140585" y="2333905"/>
            <a:chExt cx="3936427" cy="1292500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2712EA51-6710-A496-B030-8717EC87E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585" y="2333905"/>
              <a:ext cx="801835" cy="693799"/>
            </a:xfrm>
            <a:prstGeom prst="rect">
              <a:avLst/>
            </a:prstGeom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75F3A5F-0790-5FA3-7B35-010F8AF0F228}"/>
                </a:ext>
              </a:extLst>
            </p:cNvPr>
            <p:cNvGrpSpPr/>
            <p:nvPr/>
          </p:nvGrpSpPr>
          <p:grpSpPr>
            <a:xfrm>
              <a:off x="918457" y="2480749"/>
              <a:ext cx="3158555" cy="1145656"/>
              <a:chOff x="918457" y="2480749"/>
              <a:chExt cx="3158555" cy="1145656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2907B2A-F71D-9CD6-F77A-4157A48C57A5}"/>
                  </a:ext>
                </a:extLst>
              </p:cNvPr>
              <p:cNvSpPr txBox="1"/>
              <p:nvPr/>
            </p:nvSpPr>
            <p:spPr>
              <a:xfrm>
                <a:off x="920231" y="2740007"/>
                <a:ext cx="3156781" cy="886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304"/>
                <a:r>
                  <a:rPr lang="en-US" sz="1400" dirty="0"/>
                  <a:t>International, randomized, double-blind, placebo-controlled phase III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C22A73C-13FC-92DB-9410-FE37C2AD5492}"/>
                  </a:ext>
                </a:extLst>
              </p:cNvPr>
              <p:cNvSpPr txBox="1"/>
              <p:nvPr/>
            </p:nvSpPr>
            <p:spPr>
              <a:xfrm>
                <a:off x="918457" y="2480749"/>
                <a:ext cx="1453013" cy="4186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304">
                  <a:defRPr/>
                </a:pPr>
                <a:r>
                  <a:rPr lang="en-US" sz="1667" b="1" dirty="0">
                    <a:solidFill>
                      <a:schemeClr val="accent6"/>
                    </a:solidFill>
                    <a:latin typeface="Calibri"/>
                  </a:rPr>
                  <a:t>Trial Design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D941F83-9F2F-75F4-F867-D219C4DC2E8A}"/>
              </a:ext>
            </a:extLst>
          </p:cNvPr>
          <p:cNvGrpSpPr/>
          <p:nvPr/>
        </p:nvGrpSpPr>
        <p:grpSpPr>
          <a:xfrm>
            <a:off x="282701" y="2221941"/>
            <a:ext cx="3161599" cy="836631"/>
            <a:chOff x="223940" y="3998418"/>
            <a:chExt cx="3793917" cy="104982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439F40A-5307-B0F6-2099-E690DC9ECC2A}"/>
                </a:ext>
              </a:extLst>
            </p:cNvPr>
            <p:cNvGrpSpPr/>
            <p:nvPr/>
          </p:nvGrpSpPr>
          <p:grpSpPr>
            <a:xfrm>
              <a:off x="223940" y="3998418"/>
              <a:ext cx="3793917" cy="1049829"/>
              <a:chOff x="346559" y="4015684"/>
              <a:chExt cx="3371341" cy="1049829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74FBAA10-D3AD-C532-8996-EC70FAD22F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6559" y="4015684"/>
                <a:ext cx="646080" cy="646080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8A082BC-FA03-FDDD-2B2C-6CC3E9EDD976}"/>
                  </a:ext>
                </a:extLst>
              </p:cNvPr>
              <p:cNvSpPr txBox="1"/>
              <p:nvPr/>
            </p:nvSpPr>
            <p:spPr>
              <a:xfrm>
                <a:off x="472795" y="4679306"/>
                <a:ext cx="3245105" cy="3862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21" indent="-285721" defTabSz="914304">
                  <a:buFont typeface="Wingdings" panose="05000000000000000000" pitchFamily="2" charset="2"/>
                  <a:buChar char="ü"/>
                  <a:defRPr/>
                </a:pPr>
                <a:endParaRPr lang="en-US" sz="1400" dirty="0">
                  <a:solidFill>
                    <a:schemeClr val="accent6"/>
                  </a:solidFill>
                  <a:latin typeface="Calibri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8D2E0F-9C2D-545E-1415-68F0ADDACC07}"/>
                </a:ext>
              </a:extLst>
            </p:cNvPr>
            <p:cNvSpPr txBox="1"/>
            <p:nvPr/>
          </p:nvSpPr>
          <p:spPr>
            <a:xfrm>
              <a:off x="931467" y="4106954"/>
              <a:ext cx="2205834" cy="437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04">
                <a:defRPr/>
              </a:pPr>
              <a:r>
                <a:rPr lang="en-US" sz="1667" b="1" dirty="0">
                  <a:solidFill>
                    <a:schemeClr val="accent6"/>
                  </a:solidFill>
                  <a:latin typeface="Calibri"/>
                </a:rPr>
                <a:t>Patient Population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FAF5679-2916-BE6E-4962-5EC8394BD55A}"/>
              </a:ext>
            </a:extLst>
          </p:cNvPr>
          <p:cNvSpPr txBox="1"/>
          <p:nvPr/>
        </p:nvSpPr>
        <p:spPr>
          <a:xfrm>
            <a:off x="861072" y="2579087"/>
            <a:ext cx="26306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i="1" dirty="0" err="1">
                <a:solidFill>
                  <a:prstClr val="black"/>
                </a:solidFill>
              </a:rPr>
              <a:t>mAPMR</a:t>
            </a:r>
            <a:r>
              <a:rPr lang="en-US" sz="1400" i="1" dirty="0">
                <a:solidFill>
                  <a:prstClr val="black"/>
                </a:solidFill>
              </a:rPr>
              <a:t> with: </a:t>
            </a:r>
          </a:p>
          <a:p>
            <a:pPr marL="742909" lvl="1" indent="-285721" defTabSz="914304">
              <a:buFont typeface="Wingdings" panose="05000000000000000000" pitchFamily="2" charset="2"/>
              <a:buChar char="ü"/>
            </a:pPr>
            <a:r>
              <a:rPr lang="en-US" sz="1400" i="1" dirty="0">
                <a:solidFill>
                  <a:prstClr val="black"/>
                </a:solidFill>
              </a:rPr>
              <a:t>Untreated </a:t>
            </a:r>
            <a:r>
              <a:rPr lang="en-US" sz="1400" i="1" dirty="0" err="1">
                <a:solidFill>
                  <a:prstClr val="black"/>
                </a:solidFill>
              </a:rPr>
              <a:t>mAPMR</a:t>
            </a:r>
            <a:endParaRPr lang="en-US" sz="1400" i="1" dirty="0">
              <a:solidFill>
                <a:prstClr val="black"/>
              </a:solidFill>
            </a:endParaRPr>
          </a:p>
          <a:p>
            <a:pPr marL="742909" lvl="1" indent="-285721" defTabSz="914304">
              <a:buFont typeface="Wingdings" panose="05000000000000000000" pitchFamily="2" charset="2"/>
              <a:buChar char="ü"/>
            </a:pPr>
            <a:r>
              <a:rPr lang="en-US" sz="1400" i="1" dirty="0">
                <a:solidFill>
                  <a:prstClr val="black"/>
                </a:solidFill>
              </a:rPr>
              <a:t>Prospectively enrolled into cohorts based on HRR status</a:t>
            </a:r>
          </a:p>
          <a:p>
            <a:pPr defTabSz="914304"/>
            <a:endParaRPr lang="en-US" sz="1400" dirty="0">
              <a:solidFill>
                <a:prstClr val="black"/>
              </a:solidFill>
            </a:endParaRPr>
          </a:p>
        </p:txBody>
      </p:sp>
      <p:grpSp>
        <p:nvGrpSpPr>
          <p:cNvPr id="29" name="Group 17">
            <a:extLst>
              <a:ext uri="{FF2B5EF4-FFF2-40B4-BE49-F238E27FC236}">
                <a16:creationId xmlns:a16="http://schemas.microsoft.com/office/drawing/2014/main" id="{CA9FFDED-E275-7DE6-720E-9CFAC9C3EEA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18569" y="2061656"/>
            <a:ext cx="749711" cy="1758507"/>
            <a:chOff x="2448" y="372"/>
            <a:chExt cx="871" cy="2043"/>
          </a:xfrm>
        </p:grpSpPr>
        <p:sp>
          <p:nvSpPr>
            <p:cNvPr id="30" name="AutoShape 16">
              <a:extLst>
                <a:ext uri="{FF2B5EF4-FFF2-40B4-BE49-F238E27FC236}">
                  <a16:creationId xmlns:a16="http://schemas.microsoft.com/office/drawing/2014/main" id="{3F5BF432-524D-A16C-C599-F5C2EB70790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48" y="372"/>
              <a:ext cx="871" cy="2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06725127-2BD6-E332-70D2-A9F66C95CB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372"/>
              <a:ext cx="871" cy="2031"/>
            </a:xfrm>
            <a:prstGeom prst="rect">
              <a:avLst/>
            </a:prstGeom>
            <a:noFill/>
            <a:ln w="0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745F6395-F974-8C2E-FDB0-C88EEB321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494"/>
              <a:ext cx="808" cy="1921"/>
            </a:xfrm>
            <a:custGeom>
              <a:avLst/>
              <a:gdLst>
                <a:gd name="T0" fmla="*/ 988 w 1616"/>
                <a:gd name="T1" fmla="*/ 115 h 3844"/>
                <a:gd name="T2" fmla="*/ 1023 w 1616"/>
                <a:gd name="T3" fmla="*/ 260 h 3844"/>
                <a:gd name="T4" fmla="*/ 952 w 1616"/>
                <a:gd name="T5" fmla="*/ 439 h 3844"/>
                <a:gd name="T6" fmla="*/ 1068 w 1616"/>
                <a:gd name="T7" fmla="*/ 623 h 3844"/>
                <a:gd name="T8" fmla="*/ 1310 w 1616"/>
                <a:gd name="T9" fmla="*/ 780 h 3844"/>
                <a:gd name="T10" fmla="*/ 1402 w 1616"/>
                <a:gd name="T11" fmla="*/ 1448 h 3844"/>
                <a:gd name="T12" fmla="*/ 1454 w 1616"/>
                <a:gd name="T13" fmla="*/ 1764 h 3844"/>
                <a:gd name="T14" fmla="*/ 1605 w 1616"/>
                <a:gd name="T15" fmla="*/ 2032 h 3844"/>
                <a:gd name="T16" fmla="*/ 1533 w 1616"/>
                <a:gd name="T17" fmla="*/ 2017 h 3844"/>
                <a:gd name="T18" fmla="*/ 1573 w 1616"/>
                <a:gd name="T19" fmla="*/ 2214 h 3844"/>
                <a:gd name="T20" fmla="*/ 1513 w 1616"/>
                <a:gd name="T21" fmla="*/ 2170 h 3844"/>
                <a:gd name="T22" fmla="*/ 1464 w 1616"/>
                <a:gd name="T23" fmla="*/ 2109 h 3844"/>
                <a:gd name="T24" fmla="*/ 1441 w 1616"/>
                <a:gd name="T25" fmla="*/ 2253 h 3844"/>
                <a:gd name="T26" fmla="*/ 1403 w 1616"/>
                <a:gd name="T27" fmla="*/ 2152 h 3844"/>
                <a:gd name="T28" fmla="*/ 1363 w 1616"/>
                <a:gd name="T29" fmla="*/ 2139 h 3844"/>
                <a:gd name="T30" fmla="*/ 1360 w 1616"/>
                <a:gd name="T31" fmla="*/ 1897 h 3844"/>
                <a:gd name="T32" fmla="*/ 1222 w 1616"/>
                <a:gd name="T33" fmla="*/ 1598 h 3844"/>
                <a:gd name="T34" fmla="*/ 1142 w 1616"/>
                <a:gd name="T35" fmla="*/ 1227 h 3844"/>
                <a:gd name="T36" fmla="*/ 1128 w 1616"/>
                <a:gd name="T37" fmla="*/ 1647 h 3844"/>
                <a:gd name="T38" fmla="*/ 1211 w 1616"/>
                <a:gd name="T39" fmla="*/ 2048 h 3844"/>
                <a:gd name="T40" fmla="*/ 1121 w 1616"/>
                <a:gd name="T41" fmla="*/ 2680 h 3844"/>
                <a:gd name="T42" fmla="*/ 1140 w 1616"/>
                <a:gd name="T43" fmla="*/ 2987 h 3844"/>
                <a:gd name="T44" fmla="*/ 1039 w 1616"/>
                <a:gd name="T45" fmla="*/ 3484 h 3844"/>
                <a:gd name="T46" fmla="*/ 1069 w 1616"/>
                <a:gd name="T47" fmla="*/ 3780 h 3844"/>
                <a:gd name="T48" fmla="*/ 1029 w 1616"/>
                <a:gd name="T49" fmla="*/ 3824 h 3844"/>
                <a:gd name="T50" fmla="*/ 909 w 1616"/>
                <a:gd name="T51" fmla="*/ 3840 h 3844"/>
                <a:gd name="T52" fmla="*/ 838 w 1616"/>
                <a:gd name="T53" fmla="*/ 3802 h 3844"/>
                <a:gd name="T54" fmla="*/ 905 w 1616"/>
                <a:gd name="T55" fmla="*/ 3501 h 3844"/>
                <a:gd name="T56" fmla="*/ 910 w 1616"/>
                <a:gd name="T57" fmla="*/ 3070 h 3844"/>
                <a:gd name="T58" fmla="*/ 864 w 1616"/>
                <a:gd name="T59" fmla="*/ 2564 h 3844"/>
                <a:gd name="T60" fmla="*/ 788 w 1616"/>
                <a:gd name="T61" fmla="*/ 2198 h 3844"/>
                <a:gd name="T62" fmla="*/ 726 w 1616"/>
                <a:gd name="T63" fmla="*/ 2756 h 3844"/>
                <a:gd name="T64" fmla="*/ 703 w 1616"/>
                <a:gd name="T65" fmla="*/ 3240 h 3844"/>
                <a:gd name="T66" fmla="*/ 733 w 1616"/>
                <a:gd name="T67" fmla="*/ 3612 h 3844"/>
                <a:gd name="T68" fmla="*/ 775 w 1616"/>
                <a:gd name="T69" fmla="*/ 3831 h 3844"/>
                <a:gd name="T70" fmla="*/ 679 w 1616"/>
                <a:gd name="T71" fmla="*/ 3833 h 3844"/>
                <a:gd name="T72" fmla="*/ 572 w 1616"/>
                <a:gd name="T73" fmla="*/ 3820 h 3844"/>
                <a:gd name="T74" fmla="*/ 565 w 1616"/>
                <a:gd name="T75" fmla="*/ 3714 h 3844"/>
                <a:gd name="T76" fmla="*/ 549 w 1616"/>
                <a:gd name="T77" fmla="*/ 3396 h 3844"/>
                <a:gd name="T78" fmla="*/ 504 w 1616"/>
                <a:gd name="T79" fmla="*/ 2896 h 3844"/>
                <a:gd name="T80" fmla="*/ 469 w 1616"/>
                <a:gd name="T81" fmla="*/ 2534 h 3844"/>
                <a:gd name="T82" fmla="*/ 426 w 1616"/>
                <a:gd name="T83" fmla="*/ 1862 h 3844"/>
                <a:gd name="T84" fmla="*/ 492 w 1616"/>
                <a:gd name="T85" fmla="*/ 1486 h 3844"/>
                <a:gd name="T86" fmla="*/ 436 w 1616"/>
                <a:gd name="T87" fmla="*/ 1360 h 3844"/>
                <a:gd name="T88" fmla="*/ 342 w 1616"/>
                <a:gd name="T89" fmla="*/ 1716 h 3844"/>
                <a:gd name="T90" fmla="*/ 259 w 1616"/>
                <a:gd name="T91" fmla="*/ 1959 h 3844"/>
                <a:gd name="T92" fmla="*/ 249 w 1616"/>
                <a:gd name="T93" fmla="*/ 2210 h 3844"/>
                <a:gd name="T94" fmla="*/ 205 w 1616"/>
                <a:gd name="T95" fmla="*/ 2124 h 3844"/>
                <a:gd name="T96" fmla="*/ 165 w 1616"/>
                <a:gd name="T97" fmla="*/ 2194 h 3844"/>
                <a:gd name="T98" fmla="*/ 136 w 1616"/>
                <a:gd name="T99" fmla="*/ 2240 h 3844"/>
                <a:gd name="T100" fmla="*/ 108 w 1616"/>
                <a:gd name="T101" fmla="*/ 2103 h 3844"/>
                <a:gd name="T102" fmla="*/ 39 w 1616"/>
                <a:gd name="T103" fmla="*/ 2171 h 3844"/>
                <a:gd name="T104" fmla="*/ 43 w 1616"/>
                <a:gd name="T105" fmla="*/ 2072 h 3844"/>
                <a:gd name="T106" fmla="*/ 67 w 1616"/>
                <a:gd name="T107" fmla="*/ 1937 h 3844"/>
                <a:gd name="T108" fmla="*/ 175 w 1616"/>
                <a:gd name="T109" fmla="*/ 1667 h 3844"/>
                <a:gd name="T110" fmla="*/ 265 w 1616"/>
                <a:gd name="T111" fmla="*/ 1317 h 3844"/>
                <a:gd name="T112" fmla="*/ 381 w 1616"/>
                <a:gd name="T113" fmla="*/ 674 h 3844"/>
                <a:gd name="T114" fmla="*/ 639 w 1616"/>
                <a:gd name="T115" fmla="*/ 578 h 3844"/>
                <a:gd name="T116" fmla="*/ 636 w 1616"/>
                <a:gd name="T117" fmla="*/ 384 h 3844"/>
                <a:gd name="T118" fmla="*/ 614 w 1616"/>
                <a:gd name="T119" fmla="*/ 254 h 3844"/>
                <a:gd name="T120" fmla="*/ 702 w 1616"/>
                <a:gd name="T121" fmla="*/ 30 h 3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16" h="3844">
                  <a:moveTo>
                    <a:pt x="792" y="0"/>
                  </a:moveTo>
                  <a:lnTo>
                    <a:pt x="824" y="0"/>
                  </a:lnTo>
                  <a:lnTo>
                    <a:pt x="825" y="0"/>
                  </a:lnTo>
                  <a:lnTo>
                    <a:pt x="832" y="1"/>
                  </a:lnTo>
                  <a:lnTo>
                    <a:pt x="840" y="3"/>
                  </a:lnTo>
                  <a:lnTo>
                    <a:pt x="853" y="5"/>
                  </a:lnTo>
                  <a:lnTo>
                    <a:pt x="866" y="9"/>
                  </a:lnTo>
                  <a:lnTo>
                    <a:pt x="882" y="14"/>
                  </a:lnTo>
                  <a:lnTo>
                    <a:pt x="898" y="21"/>
                  </a:lnTo>
                  <a:lnTo>
                    <a:pt x="915" y="30"/>
                  </a:lnTo>
                  <a:lnTo>
                    <a:pt x="931" y="41"/>
                  </a:lnTo>
                  <a:lnTo>
                    <a:pt x="949" y="56"/>
                  </a:lnTo>
                  <a:lnTo>
                    <a:pt x="963" y="72"/>
                  </a:lnTo>
                  <a:lnTo>
                    <a:pt x="977" y="91"/>
                  </a:lnTo>
                  <a:lnTo>
                    <a:pt x="988" y="115"/>
                  </a:lnTo>
                  <a:lnTo>
                    <a:pt x="997" y="141"/>
                  </a:lnTo>
                  <a:lnTo>
                    <a:pt x="1003" y="171"/>
                  </a:lnTo>
                  <a:lnTo>
                    <a:pt x="1004" y="206"/>
                  </a:lnTo>
                  <a:lnTo>
                    <a:pt x="1002" y="244"/>
                  </a:lnTo>
                  <a:lnTo>
                    <a:pt x="1002" y="245"/>
                  </a:lnTo>
                  <a:lnTo>
                    <a:pt x="1002" y="245"/>
                  </a:lnTo>
                  <a:lnTo>
                    <a:pt x="1002" y="248"/>
                  </a:lnTo>
                  <a:lnTo>
                    <a:pt x="1002" y="249"/>
                  </a:lnTo>
                  <a:lnTo>
                    <a:pt x="1002" y="251"/>
                  </a:lnTo>
                  <a:lnTo>
                    <a:pt x="1003" y="254"/>
                  </a:lnTo>
                  <a:lnTo>
                    <a:pt x="1004" y="255"/>
                  </a:lnTo>
                  <a:lnTo>
                    <a:pt x="1007" y="256"/>
                  </a:lnTo>
                  <a:lnTo>
                    <a:pt x="1010" y="258"/>
                  </a:lnTo>
                  <a:lnTo>
                    <a:pt x="1014" y="258"/>
                  </a:lnTo>
                  <a:lnTo>
                    <a:pt x="1023" y="260"/>
                  </a:lnTo>
                  <a:lnTo>
                    <a:pt x="1027" y="269"/>
                  </a:lnTo>
                  <a:lnTo>
                    <a:pt x="1029" y="281"/>
                  </a:lnTo>
                  <a:lnTo>
                    <a:pt x="1026" y="296"/>
                  </a:lnTo>
                  <a:lnTo>
                    <a:pt x="1020" y="312"/>
                  </a:lnTo>
                  <a:lnTo>
                    <a:pt x="1009" y="328"/>
                  </a:lnTo>
                  <a:lnTo>
                    <a:pt x="992" y="344"/>
                  </a:lnTo>
                  <a:lnTo>
                    <a:pt x="992" y="348"/>
                  </a:lnTo>
                  <a:lnTo>
                    <a:pt x="989" y="356"/>
                  </a:lnTo>
                  <a:lnTo>
                    <a:pt x="986" y="370"/>
                  </a:lnTo>
                  <a:lnTo>
                    <a:pt x="981" y="384"/>
                  </a:lnTo>
                  <a:lnTo>
                    <a:pt x="973" y="401"/>
                  </a:lnTo>
                  <a:lnTo>
                    <a:pt x="965" y="414"/>
                  </a:lnTo>
                  <a:lnTo>
                    <a:pt x="954" y="426"/>
                  </a:lnTo>
                  <a:lnTo>
                    <a:pt x="954" y="430"/>
                  </a:lnTo>
                  <a:lnTo>
                    <a:pt x="952" y="439"/>
                  </a:lnTo>
                  <a:lnTo>
                    <a:pt x="950" y="452"/>
                  </a:lnTo>
                  <a:lnTo>
                    <a:pt x="949" y="469"/>
                  </a:lnTo>
                  <a:lnTo>
                    <a:pt x="949" y="488"/>
                  </a:lnTo>
                  <a:lnTo>
                    <a:pt x="950" y="509"/>
                  </a:lnTo>
                  <a:lnTo>
                    <a:pt x="952" y="530"/>
                  </a:lnTo>
                  <a:lnTo>
                    <a:pt x="958" y="548"/>
                  </a:lnTo>
                  <a:lnTo>
                    <a:pt x="968" y="567"/>
                  </a:lnTo>
                  <a:lnTo>
                    <a:pt x="968" y="568"/>
                  </a:lnTo>
                  <a:lnTo>
                    <a:pt x="972" y="572"/>
                  </a:lnTo>
                  <a:lnTo>
                    <a:pt x="977" y="578"/>
                  </a:lnTo>
                  <a:lnTo>
                    <a:pt x="986" y="585"/>
                  </a:lnTo>
                  <a:lnTo>
                    <a:pt x="999" y="595"/>
                  </a:lnTo>
                  <a:lnTo>
                    <a:pt x="1016" y="604"/>
                  </a:lnTo>
                  <a:lnTo>
                    <a:pt x="1040" y="614"/>
                  </a:lnTo>
                  <a:lnTo>
                    <a:pt x="1068" y="623"/>
                  </a:lnTo>
                  <a:lnTo>
                    <a:pt x="1104" y="633"/>
                  </a:lnTo>
                  <a:lnTo>
                    <a:pt x="1147" y="641"/>
                  </a:lnTo>
                  <a:lnTo>
                    <a:pt x="1149" y="641"/>
                  </a:lnTo>
                  <a:lnTo>
                    <a:pt x="1154" y="641"/>
                  </a:lnTo>
                  <a:lnTo>
                    <a:pt x="1163" y="642"/>
                  </a:lnTo>
                  <a:lnTo>
                    <a:pt x="1175" y="644"/>
                  </a:lnTo>
                  <a:lnTo>
                    <a:pt x="1189" y="649"/>
                  </a:lnTo>
                  <a:lnTo>
                    <a:pt x="1204" y="654"/>
                  </a:lnTo>
                  <a:lnTo>
                    <a:pt x="1220" y="663"/>
                  </a:lnTo>
                  <a:lnTo>
                    <a:pt x="1236" y="674"/>
                  </a:lnTo>
                  <a:lnTo>
                    <a:pt x="1253" y="688"/>
                  </a:lnTo>
                  <a:lnTo>
                    <a:pt x="1269" y="705"/>
                  </a:lnTo>
                  <a:lnTo>
                    <a:pt x="1285" y="726"/>
                  </a:lnTo>
                  <a:lnTo>
                    <a:pt x="1298" y="750"/>
                  </a:lnTo>
                  <a:lnTo>
                    <a:pt x="1310" y="780"/>
                  </a:lnTo>
                  <a:lnTo>
                    <a:pt x="1318" y="814"/>
                  </a:lnTo>
                  <a:lnTo>
                    <a:pt x="1324" y="854"/>
                  </a:lnTo>
                  <a:lnTo>
                    <a:pt x="1328" y="1164"/>
                  </a:lnTo>
                  <a:lnTo>
                    <a:pt x="1328" y="1168"/>
                  </a:lnTo>
                  <a:lnTo>
                    <a:pt x="1329" y="1180"/>
                  </a:lnTo>
                  <a:lnTo>
                    <a:pt x="1331" y="1199"/>
                  </a:lnTo>
                  <a:lnTo>
                    <a:pt x="1334" y="1223"/>
                  </a:lnTo>
                  <a:lnTo>
                    <a:pt x="1338" y="1252"/>
                  </a:lnTo>
                  <a:lnTo>
                    <a:pt x="1344" y="1284"/>
                  </a:lnTo>
                  <a:lnTo>
                    <a:pt x="1351" y="1317"/>
                  </a:lnTo>
                  <a:lnTo>
                    <a:pt x="1360" y="1352"/>
                  </a:lnTo>
                  <a:lnTo>
                    <a:pt x="1371" y="1385"/>
                  </a:lnTo>
                  <a:lnTo>
                    <a:pt x="1385" y="1417"/>
                  </a:lnTo>
                  <a:lnTo>
                    <a:pt x="1401" y="1445"/>
                  </a:lnTo>
                  <a:lnTo>
                    <a:pt x="1402" y="1448"/>
                  </a:lnTo>
                  <a:lnTo>
                    <a:pt x="1404" y="1455"/>
                  </a:lnTo>
                  <a:lnTo>
                    <a:pt x="1409" y="1467"/>
                  </a:lnTo>
                  <a:lnTo>
                    <a:pt x="1416" y="1485"/>
                  </a:lnTo>
                  <a:lnTo>
                    <a:pt x="1422" y="1507"/>
                  </a:lnTo>
                  <a:lnTo>
                    <a:pt x="1428" y="1535"/>
                  </a:lnTo>
                  <a:lnTo>
                    <a:pt x="1434" y="1570"/>
                  </a:lnTo>
                  <a:lnTo>
                    <a:pt x="1438" y="1609"/>
                  </a:lnTo>
                  <a:lnTo>
                    <a:pt x="1440" y="1655"/>
                  </a:lnTo>
                  <a:lnTo>
                    <a:pt x="1440" y="1658"/>
                  </a:lnTo>
                  <a:lnTo>
                    <a:pt x="1441" y="1667"/>
                  </a:lnTo>
                  <a:lnTo>
                    <a:pt x="1443" y="1682"/>
                  </a:lnTo>
                  <a:lnTo>
                    <a:pt x="1445" y="1700"/>
                  </a:lnTo>
                  <a:lnTo>
                    <a:pt x="1448" y="1721"/>
                  </a:lnTo>
                  <a:lnTo>
                    <a:pt x="1450" y="1742"/>
                  </a:lnTo>
                  <a:lnTo>
                    <a:pt x="1454" y="1764"/>
                  </a:lnTo>
                  <a:lnTo>
                    <a:pt x="1457" y="1784"/>
                  </a:lnTo>
                  <a:lnTo>
                    <a:pt x="1461" y="1801"/>
                  </a:lnTo>
                  <a:lnTo>
                    <a:pt x="1465" y="1815"/>
                  </a:lnTo>
                  <a:lnTo>
                    <a:pt x="1472" y="1831"/>
                  </a:lnTo>
                  <a:lnTo>
                    <a:pt x="1483" y="1848"/>
                  </a:lnTo>
                  <a:lnTo>
                    <a:pt x="1497" y="1868"/>
                  </a:lnTo>
                  <a:lnTo>
                    <a:pt x="1512" y="1887"/>
                  </a:lnTo>
                  <a:lnTo>
                    <a:pt x="1525" y="1905"/>
                  </a:lnTo>
                  <a:lnTo>
                    <a:pt x="1537" y="1919"/>
                  </a:lnTo>
                  <a:lnTo>
                    <a:pt x="1550" y="1937"/>
                  </a:lnTo>
                  <a:lnTo>
                    <a:pt x="1562" y="1955"/>
                  </a:lnTo>
                  <a:lnTo>
                    <a:pt x="1574" y="1975"/>
                  </a:lnTo>
                  <a:lnTo>
                    <a:pt x="1587" y="1995"/>
                  </a:lnTo>
                  <a:lnTo>
                    <a:pt x="1597" y="2013"/>
                  </a:lnTo>
                  <a:lnTo>
                    <a:pt x="1605" y="2032"/>
                  </a:lnTo>
                  <a:lnTo>
                    <a:pt x="1613" y="2049"/>
                  </a:lnTo>
                  <a:lnTo>
                    <a:pt x="1616" y="2064"/>
                  </a:lnTo>
                  <a:lnTo>
                    <a:pt x="1616" y="2076"/>
                  </a:lnTo>
                  <a:lnTo>
                    <a:pt x="1613" y="2085"/>
                  </a:lnTo>
                  <a:lnTo>
                    <a:pt x="1605" y="2091"/>
                  </a:lnTo>
                  <a:lnTo>
                    <a:pt x="1604" y="2091"/>
                  </a:lnTo>
                  <a:lnTo>
                    <a:pt x="1599" y="2089"/>
                  </a:lnTo>
                  <a:lnTo>
                    <a:pt x="1593" y="2087"/>
                  </a:lnTo>
                  <a:lnTo>
                    <a:pt x="1584" y="2082"/>
                  </a:lnTo>
                  <a:lnTo>
                    <a:pt x="1573" y="2072"/>
                  </a:lnTo>
                  <a:lnTo>
                    <a:pt x="1561" y="2059"/>
                  </a:lnTo>
                  <a:lnTo>
                    <a:pt x="1547" y="2038"/>
                  </a:lnTo>
                  <a:lnTo>
                    <a:pt x="1533" y="2011"/>
                  </a:lnTo>
                  <a:lnTo>
                    <a:pt x="1533" y="2013"/>
                  </a:lnTo>
                  <a:lnTo>
                    <a:pt x="1533" y="2017"/>
                  </a:lnTo>
                  <a:lnTo>
                    <a:pt x="1535" y="2025"/>
                  </a:lnTo>
                  <a:lnTo>
                    <a:pt x="1537" y="2038"/>
                  </a:lnTo>
                  <a:lnTo>
                    <a:pt x="1541" y="2055"/>
                  </a:lnTo>
                  <a:lnTo>
                    <a:pt x="1547" y="2076"/>
                  </a:lnTo>
                  <a:lnTo>
                    <a:pt x="1556" y="2103"/>
                  </a:lnTo>
                  <a:lnTo>
                    <a:pt x="1566" y="2134"/>
                  </a:lnTo>
                  <a:lnTo>
                    <a:pt x="1568" y="2140"/>
                  </a:lnTo>
                  <a:lnTo>
                    <a:pt x="1571" y="2150"/>
                  </a:lnTo>
                  <a:lnTo>
                    <a:pt x="1574" y="2160"/>
                  </a:lnTo>
                  <a:lnTo>
                    <a:pt x="1577" y="2172"/>
                  </a:lnTo>
                  <a:lnTo>
                    <a:pt x="1579" y="2183"/>
                  </a:lnTo>
                  <a:lnTo>
                    <a:pt x="1581" y="2194"/>
                  </a:lnTo>
                  <a:lnTo>
                    <a:pt x="1581" y="2203"/>
                  </a:lnTo>
                  <a:lnTo>
                    <a:pt x="1578" y="2210"/>
                  </a:lnTo>
                  <a:lnTo>
                    <a:pt x="1573" y="2214"/>
                  </a:lnTo>
                  <a:lnTo>
                    <a:pt x="1566" y="2213"/>
                  </a:lnTo>
                  <a:lnTo>
                    <a:pt x="1556" y="2208"/>
                  </a:lnTo>
                  <a:lnTo>
                    <a:pt x="1555" y="2206"/>
                  </a:lnTo>
                  <a:lnTo>
                    <a:pt x="1552" y="2204"/>
                  </a:lnTo>
                  <a:lnTo>
                    <a:pt x="1547" y="2198"/>
                  </a:lnTo>
                  <a:lnTo>
                    <a:pt x="1542" y="2189"/>
                  </a:lnTo>
                  <a:lnTo>
                    <a:pt x="1535" y="2176"/>
                  </a:lnTo>
                  <a:lnTo>
                    <a:pt x="1526" y="2157"/>
                  </a:lnTo>
                  <a:lnTo>
                    <a:pt x="1518" y="2134"/>
                  </a:lnTo>
                  <a:lnTo>
                    <a:pt x="1508" y="2103"/>
                  </a:lnTo>
                  <a:lnTo>
                    <a:pt x="1508" y="2107"/>
                  </a:lnTo>
                  <a:lnTo>
                    <a:pt x="1509" y="2117"/>
                  </a:lnTo>
                  <a:lnTo>
                    <a:pt x="1510" y="2131"/>
                  </a:lnTo>
                  <a:lnTo>
                    <a:pt x="1512" y="2149"/>
                  </a:lnTo>
                  <a:lnTo>
                    <a:pt x="1513" y="2170"/>
                  </a:lnTo>
                  <a:lnTo>
                    <a:pt x="1513" y="2190"/>
                  </a:lnTo>
                  <a:lnTo>
                    <a:pt x="1514" y="2210"/>
                  </a:lnTo>
                  <a:lnTo>
                    <a:pt x="1513" y="2230"/>
                  </a:lnTo>
                  <a:lnTo>
                    <a:pt x="1512" y="2245"/>
                  </a:lnTo>
                  <a:lnTo>
                    <a:pt x="1510" y="2256"/>
                  </a:lnTo>
                  <a:lnTo>
                    <a:pt x="1507" y="2262"/>
                  </a:lnTo>
                  <a:lnTo>
                    <a:pt x="1499" y="2263"/>
                  </a:lnTo>
                  <a:lnTo>
                    <a:pt x="1492" y="2261"/>
                  </a:lnTo>
                  <a:lnTo>
                    <a:pt x="1486" y="2253"/>
                  </a:lnTo>
                  <a:lnTo>
                    <a:pt x="1481" y="2240"/>
                  </a:lnTo>
                  <a:lnTo>
                    <a:pt x="1476" y="2219"/>
                  </a:lnTo>
                  <a:lnTo>
                    <a:pt x="1472" y="2190"/>
                  </a:lnTo>
                  <a:lnTo>
                    <a:pt x="1469" y="2155"/>
                  </a:lnTo>
                  <a:lnTo>
                    <a:pt x="1465" y="2110"/>
                  </a:lnTo>
                  <a:lnTo>
                    <a:pt x="1464" y="2109"/>
                  </a:lnTo>
                  <a:lnTo>
                    <a:pt x="1464" y="2108"/>
                  </a:lnTo>
                  <a:lnTo>
                    <a:pt x="1462" y="2105"/>
                  </a:lnTo>
                  <a:lnTo>
                    <a:pt x="1461" y="2105"/>
                  </a:lnTo>
                  <a:lnTo>
                    <a:pt x="1460" y="2105"/>
                  </a:lnTo>
                  <a:lnTo>
                    <a:pt x="1459" y="2109"/>
                  </a:lnTo>
                  <a:lnTo>
                    <a:pt x="1457" y="2115"/>
                  </a:lnTo>
                  <a:lnTo>
                    <a:pt x="1456" y="2126"/>
                  </a:lnTo>
                  <a:lnTo>
                    <a:pt x="1454" y="2142"/>
                  </a:lnTo>
                  <a:lnTo>
                    <a:pt x="1452" y="2165"/>
                  </a:lnTo>
                  <a:lnTo>
                    <a:pt x="1451" y="2194"/>
                  </a:lnTo>
                  <a:lnTo>
                    <a:pt x="1450" y="2230"/>
                  </a:lnTo>
                  <a:lnTo>
                    <a:pt x="1449" y="2235"/>
                  </a:lnTo>
                  <a:lnTo>
                    <a:pt x="1448" y="2241"/>
                  </a:lnTo>
                  <a:lnTo>
                    <a:pt x="1445" y="2248"/>
                  </a:lnTo>
                  <a:lnTo>
                    <a:pt x="1441" y="2253"/>
                  </a:lnTo>
                  <a:lnTo>
                    <a:pt x="1436" y="2258"/>
                  </a:lnTo>
                  <a:lnTo>
                    <a:pt x="1432" y="2258"/>
                  </a:lnTo>
                  <a:lnTo>
                    <a:pt x="1427" y="2255"/>
                  </a:lnTo>
                  <a:lnTo>
                    <a:pt x="1420" y="2245"/>
                  </a:lnTo>
                  <a:lnTo>
                    <a:pt x="1416" y="2229"/>
                  </a:lnTo>
                  <a:lnTo>
                    <a:pt x="1412" y="2209"/>
                  </a:lnTo>
                  <a:lnTo>
                    <a:pt x="1411" y="2187"/>
                  </a:lnTo>
                  <a:lnTo>
                    <a:pt x="1411" y="2165"/>
                  </a:lnTo>
                  <a:lnTo>
                    <a:pt x="1412" y="2142"/>
                  </a:lnTo>
                  <a:lnTo>
                    <a:pt x="1412" y="2123"/>
                  </a:lnTo>
                  <a:lnTo>
                    <a:pt x="1412" y="2109"/>
                  </a:lnTo>
                  <a:lnTo>
                    <a:pt x="1412" y="2113"/>
                  </a:lnTo>
                  <a:lnTo>
                    <a:pt x="1409" y="2121"/>
                  </a:lnTo>
                  <a:lnTo>
                    <a:pt x="1407" y="2135"/>
                  </a:lnTo>
                  <a:lnTo>
                    <a:pt x="1403" y="2152"/>
                  </a:lnTo>
                  <a:lnTo>
                    <a:pt x="1398" y="2168"/>
                  </a:lnTo>
                  <a:lnTo>
                    <a:pt x="1393" y="2186"/>
                  </a:lnTo>
                  <a:lnTo>
                    <a:pt x="1387" y="2199"/>
                  </a:lnTo>
                  <a:lnTo>
                    <a:pt x="1382" y="2208"/>
                  </a:lnTo>
                  <a:lnTo>
                    <a:pt x="1376" y="2211"/>
                  </a:lnTo>
                  <a:lnTo>
                    <a:pt x="1376" y="2213"/>
                  </a:lnTo>
                  <a:lnTo>
                    <a:pt x="1375" y="2213"/>
                  </a:lnTo>
                  <a:lnTo>
                    <a:pt x="1372" y="2214"/>
                  </a:lnTo>
                  <a:lnTo>
                    <a:pt x="1371" y="2213"/>
                  </a:lnTo>
                  <a:lnTo>
                    <a:pt x="1369" y="2210"/>
                  </a:lnTo>
                  <a:lnTo>
                    <a:pt x="1366" y="2204"/>
                  </a:lnTo>
                  <a:lnTo>
                    <a:pt x="1364" y="2195"/>
                  </a:lnTo>
                  <a:lnTo>
                    <a:pt x="1363" y="2182"/>
                  </a:lnTo>
                  <a:lnTo>
                    <a:pt x="1363" y="2163"/>
                  </a:lnTo>
                  <a:lnTo>
                    <a:pt x="1363" y="2139"/>
                  </a:lnTo>
                  <a:lnTo>
                    <a:pt x="1364" y="2108"/>
                  </a:lnTo>
                  <a:lnTo>
                    <a:pt x="1364" y="2093"/>
                  </a:lnTo>
                  <a:lnTo>
                    <a:pt x="1363" y="2076"/>
                  </a:lnTo>
                  <a:lnTo>
                    <a:pt x="1360" y="2057"/>
                  </a:lnTo>
                  <a:lnTo>
                    <a:pt x="1359" y="2043"/>
                  </a:lnTo>
                  <a:lnTo>
                    <a:pt x="1358" y="2032"/>
                  </a:lnTo>
                  <a:lnTo>
                    <a:pt x="1355" y="1982"/>
                  </a:lnTo>
                  <a:lnTo>
                    <a:pt x="1355" y="1980"/>
                  </a:lnTo>
                  <a:lnTo>
                    <a:pt x="1356" y="1971"/>
                  </a:lnTo>
                  <a:lnTo>
                    <a:pt x="1358" y="1959"/>
                  </a:lnTo>
                  <a:lnTo>
                    <a:pt x="1359" y="1944"/>
                  </a:lnTo>
                  <a:lnTo>
                    <a:pt x="1359" y="1929"/>
                  </a:lnTo>
                  <a:lnTo>
                    <a:pt x="1360" y="1914"/>
                  </a:lnTo>
                  <a:lnTo>
                    <a:pt x="1360" y="1903"/>
                  </a:lnTo>
                  <a:lnTo>
                    <a:pt x="1360" y="1897"/>
                  </a:lnTo>
                  <a:lnTo>
                    <a:pt x="1356" y="1886"/>
                  </a:lnTo>
                  <a:lnTo>
                    <a:pt x="1351" y="1870"/>
                  </a:lnTo>
                  <a:lnTo>
                    <a:pt x="1344" y="1849"/>
                  </a:lnTo>
                  <a:lnTo>
                    <a:pt x="1334" y="1826"/>
                  </a:lnTo>
                  <a:lnTo>
                    <a:pt x="1321" y="1799"/>
                  </a:lnTo>
                  <a:lnTo>
                    <a:pt x="1306" y="1770"/>
                  </a:lnTo>
                  <a:lnTo>
                    <a:pt x="1287" y="1741"/>
                  </a:lnTo>
                  <a:lnTo>
                    <a:pt x="1286" y="1737"/>
                  </a:lnTo>
                  <a:lnTo>
                    <a:pt x="1281" y="1730"/>
                  </a:lnTo>
                  <a:lnTo>
                    <a:pt x="1274" y="1716"/>
                  </a:lnTo>
                  <a:lnTo>
                    <a:pt x="1265" y="1699"/>
                  </a:lnTo>
                  <a:lnTo>
                    <a:pt x="1255" y="1678"/>
                  </a:lnTo>
                  <a:lnTo>
                    <a:pt x="1244" y="1653"/>
                  </a:lnTo>
                  <a:lnTo>
                    <a:pt x="1233" y="1626"/>
                  </a:lnTo>
                  <a:lnTo>
                    <a:pt x="1222" y="1598"/>
                  </a:lnTo>
                  <a:lnTo>
                    <a:pt x="1211" y="1568"/>
                  </a:lnTo>
                  <a:lnTo>
                    <a:pt x="1201" y="1538"/>
                  </a:lnTo>
                  <a:lnTo>
                    <a:pt x="1194" y="1506"/>
                  </a:lnTo>
                  <a:lnTo>
                    <a:pt x="1188" y="1475"/>
                  </a:lnTo>
                  <a:lnTo>
                    <a:pt x="1184" y="1445"/>
                  </a:lnTo>
                  <a:lnTo>
                    <a:pt x="1184" y="1417"/>
                  </a:lnTo>
                  <a:lnTo>
                    <a:pt x="1184" y="1413"/>
                  </a:lnTo>
                  <a:lnTo>
                    <a:pt x="1184" y="1401"/>
                  </a:lnTo>
                  <a:lnTo>
                    <a:pt x="1183" y="1384"/>
                  </a:lnTo>
                  <a:lnTo>
                    <a:pt x="1181" y="1360"/>
                  </a:lnTo>
                  <a:lnTo>
                    <a:pt x="1178" y="1334"/>
                  </a:lnTo>
                  <a:lnTo>
                    <a:pt x="1172" y="1306"/>
                  </a:lnTo>
                  <a:lnTo>
                    <a:pt x="1164" y="1279"/>
                  </a:lnTo>
                  <a:lnTo>
                    <a:pt x="1154" y="1252"/>
                  </a:lnTo>
                  <a:lnTo>
                    <a:pt x="1142" y="1227"/>
                  </a:lnTo>
                  <a:lnTo>
                    <a:pt x="1141" y="1231"/>
                  </a:lnTo>
                  <a:lnTo>
                    <a:pt x="1140" y="1242"/>
                  </a:lnTo>
                  <a:lnTo>
                    <a:pt x="1138" y="1259"/>
                  </a:lnTo>
                  <a:lnTo>
                    <a:pt x="1137" y="1281"/>
                  </a:lnTo>
                  <a:lnTo>
                    <a:pt x="1135" y="1310"/>
                  </a:lnTo>
                  <a:lnTo>
                    <a:pt x="1132" y="1340"/>
                  </a:lnTo>
                  <a:lnTo>
                    <a:pt x="1131" y="1375"/>
                  </a:lnTo>
                  <a:lnTo>
                    <a:pt x="1128" y="1411"/>
                  </a:lnTo>
                  <a:lnTo>
                    <a:pt x="1126" y="1449"/>
                  </a:lnTo>
                  <a:lnTo>
                    <a:pt x="1125" y="1486"/>
                  </a:lnTo>
                  <a:lnTo>
                    <a:pt x="1125" y="1523"/>
                  </a:lnTo>
                  <a:lnTo>
                    <a:pt x="1124" y="1558"/>
                  </a:lnTo>
                  <a:lnTo>
                    <a:pt x="1125" y="1592"/>
                  </a:lnTo>
                  <a:lnTo>
                    <a:pt x="1126" y="1621"/>
                  </a:lnTo>
                  <a:lnTo>
                    <a:pt x="1128" y="1647"/>
                  </a:lnTo>
                  <a:lnTo>
                    <a:pt x="1131" y="1668"/>
                  </a:lnTo>
                  <a:lnTo>
                    <a:pt x="1132" y="1672"/>
                  </a:lnTo>
                  <a:lnTo>
                    <a:pt x="1136" y="1680"/>
                  </a:lnTo>
                  <a:lnTo>
                    <a:pt x="1142" y="1694"/>
                  </a:lnTo>
                  <a:lnTo>
                    <a:pt x="1148" y="1714"/>
                  </a:lnTo>
                  <a:lnTo>
                    <a:pt x="1157" y="1737"/>
                  </a:lnTo>
                  <a:lnTo>
                    <a:pt x="1165" y="1763"/>
                  </a:lnTo>
                  <a:lnTo>
                    <a:pt x="1174" y="1794"/>
                  </a:lnTo>
                  <a:lnTo>
                    <a:pt x="1183" y="1826"/>
                  </a:lnTo>
                  <a:lnTo>
                    <a:pt x="1191" y="1862"/>
                  </a:lnTo>
                  <a:lnTo>
                    <a:pt x="1199" y="1897"/>
                  </a:lnTo>
                  <a:lnTo>
                    <a:pt x="1205" y="1934"/>
                  </a:lnTo>
                  <a:lnTo>
                    <a:pt x="1209" y="1972"/>
                  </a:lnTo>
                  <a:lnTo>
                    <a:pt x="1211" y="2011"/>
                  </a:lnTo>
                  <a:lnTo>
                    <a:pt x="1211" y="2048"/>
                  </a:lnTo>
                  <a:lnTo>
                    <a:pt x="1209" y="2085"/>
                  </a:lnTo>
                  <a:lnTo>
                    <a:pt x="1204" y="2124"/>
                  </a:lnTo>
                  <a:lnTo>
                    <a:pt x="1199" y="2170"/>
                  </a:lnTo>
                  <a:lnTo>
                    <a:pt x="1193" y="2219"/>
                  </a:lnTo>
                  <a:lnTo>
                    <a:pt x="1186" y="2272"/>
                  </a:lnTo>
                  <a:lnTo>
                    <a:pt x="1179" y="2327"/>
                  </a:lnTo>
                  <a:lnTo>
                    <a:pt x="1172" y="2381"/>
                  </a:lnTo>
                  <a:lnTo>
                    <a:pt x="1163" y="2436"/>
                  </a:lnTo>
                  <a:lnTo>
                    <a:pt x="1156" y="2486"/>
                  </a:lnTo>
                  <a:lnTo>
                    <a:pt x="1147" y="2534"/>
                  </a:lnTo>
                  <a:lnTo>
                    <a:pt x="1138" y="2575"/>
                  </a:lnTo>
                  <a:lnTo>
                    <a:pt x="1130" y="2609"/>
                  </a:lnTo>
                  <a:lnTo>
                    <a:pt x="1126" y="2629"/>
                  </a:lnTo>
                  <a:lnTo>
                    <a:pt x="1122" y="2652"/>
                  </a:lnTo>
                  <a:lnTo>
                    <a:pt x="1121" y="2680"/>
                  </a:lnTo>
                  <a:lnTo>
                    <a:pt x="1120" y="2708"/>
                  </a:lnTo>
                  <a:lnTo>
                    <a:pt x="1119" y="2737"/>
                  </a:lnTo>
                  <a:lnTo>
                    <a:pt x="1117" y="2766"/>
                  </a:lnTo>
                  <a:lnTo>
                    <a:pt x="1117" y="2793"/>
                  </a:lnTo>
                  <a:lnTo>
                    <a:pt x="1115" y="2816"/>
                  </a:lnTo>
                  <a:lnTo>
                    <a:pt x="1114" y="2835"/>
                  </a:lnTo>
                  <a:lnTo>
                    <a:pt x="1110" y="2850"/>
                  </a:lnTo>
                  <a:lnTo>
                    <a:pt x="1108" y="2858"/>
                  </a:lnTo>
                  <a:lnTo>
                    <a:pt x="1108" y="2868"/>
                  </a:lnTo>
                  <a:lnTo>
                    <a:pt x="1109" y="2880"/>
                  </a:lnTo>
                  <a:lnTo>
                    <a:pt x="1114" y="2895"/>
                  </a:lnTo>
                  <a:lnTo>
                    <a:pt x="1120" y="2915"/>
                  </a:lnTo>
                  <a:lnTo>
                    <a:pt x="1128" y="2939"/>
                  </a:lnTo>
                  <a:lnTo>
                    <a:pt x="1135" y="2964"/>
                  </a:lnTo>
                  <a:lnTo>
                    <a:pt x="1140" y="2987"/>
                  </a:lnTo>
                  <a:lnTo>
                    <a:pt x="1143" y="3012"/>
                  </a:lnTo>
                  <a:lnTo>
                    <a:pt x="1146" y="3038"/>
                  </a:lnTo>
                  <a:lnTo>
                    <a:pt x="1146" y="3065"/>
                  </a:lnTo>
                  <a:lnTo>
                    <a:pt x="1143" y="3095"/>
                  </a:lnTo>
                  <a:lnTo>
                    <a:pt x="1140" y="3125"/>
                  </a:lnTo>
                  <a:lnTo>
                    <a:pt x="1133" y="3160"/>
                  </a:lnTo>
                  <a:lnTo>
                    <a:pt x="1125" y="3198"/>
                  </a:lnTo>
                  <a:lnTo>
                    <a:pt x="1115" y="3241"/>
                  </a:lnTo>
                  <a:lnTo>
                    <a:pt x="1101" y="3287"/>
                  </a:lnTo>
                  <a:lnTo>
                    <a:pt x="1087" y="3339"/>
                  </a:lnTo>
                  <a:lnTo>
                    <a:pt x="1068" y="3396"/>
                  </a:lnTo>
                  <a:lnTo>
                    <a:pt x="1047" y="3459"/>
                  </a:lnTo>
                  <a:lnTo>
                    <a:pt x="1046" y="3462"/>
                  </a:lnTo>
                  <a:lnTo>
                    <a:pt x="1042" y="3470"/>
                  </a:lnTo>
                  <a:lnTo>
                    <a:pt x="1039" y="3484"/>
                  </a:lnTo>
                  <a:lnTo>
                    <a:pt x="1034" y="3501"/>
                  </a:lnTo>
                  <a:lnTo>
                    <a:pt x="1030" y="3525"/>
                  </a:lnTo>
                  <a:lnTo>
                    <a:pt x="1026" y="3553"/>
                  </a:lnTo>
                  <a:lnTo>
                    <a:pt x="1025" y="3586"/>
                  </a:lnTo>
                  <a:lnTo>
                    <a:pt x="1026" y="3623"/>
                  </a:lnTo>
                  <a:lnTo>
                    <a:pt x="1030" y="3665"/>
                  </a:lnTo>
                  <a:lnTo>
                    <a:pt x="1031" y="3667"/>
                  </a:lnTo>
                  <a:lnTo>
                    <a:pt x="1034" y="3675"/>
                  </a:lnTo>
                  <a:lnTo>
                    <a:pt x="1039" y="3685"/>
                  </a:lnTo>
                  <a:lnTo>
                    <a:pt x="1045" y="3698"/>
                  </a:lnTo>
                  <a:lnTo>
                    <a:pt x="1051" y="3714"/>
                  </a:lnTo>
                  <a:lnTo>
                    <a:pt x="1057" y="3730"/>
                  </a:lnTo>
                  <a:lnTo>
                    <a:pt x="1062" y="3748"/>
                  </a:lnTo>
                  <a:lnTo>
                    <a:pt x="1067" y="3765"/>
                  </a:lnTo>
                  <a:lnTo>
                    <a:pt x="1069" y="3780"/>
                  </a:lnTo>
                  <a:lnTo>
                    <a:pt x="1071" y="3793"/>
                  </a:lnTo>
                  <a:lnTo>
                    <a:pt x="1069" y="3804"/>
                  </a:lnTo>
                  <a:lnTo>
                    <a:pt x="1064" y="3812"/>
                  </a:lnTo>
                  <a:lnTo>
                    <a:pt x="1056" y="3815"/>
                  </a:lnTo>
                  <a:lnTo>
                    <a:pt x="1056" y="3815"/>
                  </a:lnTo>
                  <a:lnTo>
                    <a:pt x="1055" y="3817"/>
                  </a:lnTo>
                  <a:lnTo>
                    <a:pt x="1053" y="3818"/>
                  </a:lnTo>
                  <a:lnTo>
                    <a:pt x="1052" y="3818"/>
                  </a:lnTo>
                  <a:lnTo>
                    <a:pt x="1051" y="3819"/>
                  </a:lnTo>
                  <a:lnTo>
                    <a:pt x="1048" y="3820"/>
                  </a:lnTo>
                  <a:lnTo>
                    <a:pt x="1045" y="3820"/>
                  </a:lnTo>
                  <a:lnTo>
                    <a:pt x="1041" y="3819"/>
                  </a:lnTo>
                  <a:lnTo>
                    <a:pt x="1036" y="3818"/>
                  </a:lnTo>
                  <a:lnTo>
                    <a:pt x="1035" y="3819"/>
                  </a:lnTo>
                  <a:lnTo>
                    <a:pt x="1029" y="3824"/>
                  </a:lnTo>
                  <a:lnTo>
                    <a:pt x="1021" y="3829"/>
                  </a:lnTo>
                  <a:lnTo>
                    <a:pt x="1010" y="3833"/>
                  </a:lnTo>
                  <a:lnTo>
                    <a:pt x="998" y="3833"/>
                  </a:lnTo>
                  <a:lnTo>
                    <a:pt x="986" y="3829"/>
                  </a:lnTo>
                  <a:lnTo>
                    <a:pt x="983" y="3830"/>
                  </a:lnTo>
                  <a:lnTo>
                    <a:pt x="978" y="3833"/>
                  </a:lnTo>
                  <a:lnTo>
                    <a:pt x="970" y="3836"/>
                  </a:lnTo>
                  <a:lnTo>
                    <a:pt x="961" y="3839"/>
                  </a:lnTo>
                  <a:lnTo>
                    <a:pt x="950" y="3836"/>
                  </a:lnTo>
                  <a:lnTo>
                    <a:pt x="939" y="3831"/>
                  </a:lnTo>
                  <a:lnTo>
                    <a:pt x="938" y="3833"/>
                  </a:lnTo>
                  <a:lnTo>
                    <a:pt x="934" y="3835"/>
                  </a:lnTo>
                  <a:lnTo>
                    <a:pt x="928" y="3839"/>
                  </a:lnTo>
                  <a:lnTo>
                    <a:pt x="919" y="3841"/>
                  </a:lnTo>
                  <a:lnTo>
                    <a:pt x="909" y="3840"/>
                  </a:lnTo>
                  <a:lnTo>
                    <a:pt x="897" y="3835"/>
                  </a:lnTo>
                  <a:lnTo>
                    <a:pt x="894" y="3836"/>
                  </a:lnTo>
                  <a:lnTo>
                    <a:pt x="888" y="3840"/>
                  </a:lnTo>
                  <a:lnTo>
                    <a:pt x="878" y="3842"/>
                  </a:lnTo>
                  <a:lnTo>
                    <a:pt x="867" y="3844"/>
                  </a:lnTo>
                  <a:lnTo>
                    <a:pt x="856" y="3841"/>
                  </a:lnTo>
                  <a:lnTo>
                    <a:pt x="846" y="3833"/>
                  </a:lnTo>
                  <a:lnTo>
                    <a:pt x="845" y="3833"/>
                  </a:lnTo>
                  <a:lnTo>
                    <a:pt x="844" y="3833"/>
                  </a:lnTo>
                  <a:lnTo>
                    <a:pt x="843" y="3831"/>
                  </a:lnTo>
                  <a:lnTo>
                    <a:pt x="840" y="3830"/>
                  </a:lnTo>
                  <a:lnTo>
                    <a:pt x="838" y="3826"/>
                  </a:lnTo>
                  <a:lnTo>
                    <a:pt x="837" y="3821"/>
                  </a:lnTo>
                  <a:lnTo>
                    <a:pt x="837" y="3813"/>
                  </a:lnTo>
                  <a:lnTo>
                    <a:pt x="838" y="3802"/>
                  </a:lnTo>
                  <a:lnTo>
                    <a:pt x="840" y="3787"/>
                  </a:lnTo>
                  <a:lnTo>
                    <a:pt x="844" y="3768"/>
                  </a:lnTo>
                  <a:lnTo>
                    <a:pt x="851" y="3746"/>
                  </a:lnTo>
                  <a:lnTo>
                    <a:pt x="860" y="3719"/>
                  </a:lnTo>
                  <a:lnTo>
                    <a:pt x="872" y="3686"/>
                  </a:lnTo>
                  <a:lnTo>
                    <a:pt x="873" y="3682"/>
                  </a:lnTo>
                  <a:lnTo>
                    <a:pt x="875" y="3671"/>
                  </a:lnTo>
                  <a:lnTo>
                    <a:pt x="877" y="3655"/>
                  </a:lnTo>
                  <a:lnTo>
                    <a:pt x="881" y="3635"/>
                  </a:lnTo>
                  <a:lnTo>
                    <a:pt x="885" y="3612"/>
                  </a:lnTo>
                  <a:lnTo>
                    <a:pt x="888" y="3587"/>
                  </a:lnTo>
                  <a:lnTo>
                    <a:pt x="892" y="3563"/>
                  </a:lnTo>
                  <a:lnTo>
                    <a:pt x="897" y="3539"/>
                  </a:lnTo>
                  <a:lnTo>
                    <a:pt x="901" y="3518"/>
                  </a:lnTo>
                  <a:lnTo>
                    <a:pt x="905" y="3501"/>
                  </a:lnTo>
                  <a:lnTo>
                    <a:pt x="909" y="3490"/>
                  </a:lnTo>
                  <a:lnTo>
                    <a:pt x="915" y="3469"/>
                  </a:lnTo>
                  <a:lnTo>
                    <a:pt x="919" y="3442"/>
                  </a:lnTo>
                  <a:lnTo>
                    <a:pt x="922" y="3412"/>
                  </a:lnTo>
                  <a:lnTo>
                    <a:pt x="922" y="3380"/>
                  </a:lnTo>
                  <a:lnTo>
                    <a:pt x="922" y="3348"/>
                  </a:lnTo>
                  <a:lnTo>
                    <a:pt x="919" y="3316"/>
                  </a:lnTo>
                  <a:lnTo>
                    <a:pt x="918" y="3287"/>
                  </a:lnTo>
                  <a:lnTo>
                    <a:pt x="915" y="3261"/>
                  </a:lnTo>
                  <a:lnTo>
                    <a:pt x="913" y="3240"/>
                  </a:lnTo>
                  <a:lnTo>
                    <a:pt x="910" y="3225"/>
                  </a:lnTo>
                  <a:lnTo>
                    <a:pt x="908" y="3193"/>
                  </a:lnTo>
                  <a:lnTo>
                    <a:pt x="907" y="3155"/>
                  </a:lnTo>
                  <a:lnTo>
                    <a:pt x="908" y="3113"/>
                  </a:lnTo>
                  <a:lnTo>
                    <a:pt x="910" y="3070"/>
                  </a:lnTo>
                  <a:lnTo>
                    <a:pt x="915" y="3027"/>
                  </a:lnTo>
                  <a:lnTo>
                    <a:pt x="923" y="2985"/>
                  </a:lnTo>
                  <a:lnTo>
                    <a:pt x="925" y="2962"/>
                  </a:lnTo>
                  <a:lnTo>
                    <a:pt x="924" y="2935"/>
                  </a:lnTo>
                  <a:lnTo>
                    <a:pt x="920" y="2905"/>
                  </a:lnTo>
                  <a:lnTo>
                    <a:pt x="915" y="2874"/>
                  </a:lnTo>
                  <a:lnTo>
                    <a:pt x="909" y="2842"/>
                  </a:lnTo>
                  <a:lnTo>
                    <a:pt x="903" y="2811"/>
                  </a:lnTo>
                  <a:lnTo>
                    <a:pt x="897" y="2782"/>
                  </a:lnTo>
                  <a:lnTo>
                    <a:pt x="892" y="2756"/>
                  </a:lnTo>
                  <a:lnTo>
                    <a:pt x="887" y="2725"/>
                  </a:lnTo>
                  <a:lnTo>
                    <a:pt x="882" y="2691"/>
                  </a:lnTo>
                  <a:lnTo>
                    <a:pt x="876" y="2651"/>
                  </a:lnTo>
                  <a:lnTo>
                    <a:pt x="870" y="2608"/>
                  </a:lnTo>
                  <a:lnTo>
                    <a:pt x="864" y="2564"/>
                  </a:lnTo>
                  <a:lnTo>
                    <a:pt x="857" y="2518"/>
                  </a:lnTo>
                  <a:lnTo>
                    <a:pt x="853" y="2473"/>
                  </a:lnTo>
                  <a:lnTo>
                    <a:pt x="846" y="2427"/>
                  </a:lnTo>
                  <a:lnTo>
                    <a:pt x="841" y="2383"/>
                  </a:lnTo>
                  <a:lnTo>
                    <a:pt x="838" y="2341"/>
                  </a:lnTo>
                  <a:lnTo>
                    <a:pt x="834" y="2303"/>
                  </a:lnTo>
                  <a:lnTo>
                    <a:pt x="832" y="2268"/>
                  </a:lnTo>
                  <a:lnTo>
                    <a:pt x="829" y="2238"/>
                  </a:lnTo>
                  <a:lnTo>
                    <a:pt x="829" y="2215"/>
                  </a:lnTo>
                  <a:lnTo>
                    <a:pt x="829" y="2198"/>
                  </a:lnTo>
                  <a:lnTo>
                    <a:pt x="828" y="2199"/>
                  </a:lnTo>
                  <a:lnTo>
                    <a:pt x="823" y="2202"/>
                  </a:lnTo>
                  <a:lnTo>
                    <a:pt x="816" y="2203"/>
                  </a:lnTo>
                  <a:lnTo>
                    <a:pt x="807" y="2204"/>
                  </a:lnTo>
                  <a:lnTo>
                    <a:pt x="788" y="2198"/>
                  </a:lnTo>
                  <a:lnTo>
                    <a:pt x="788" y="2215"/>
                  </a:lnTo>
                  <a:lnTo>
                    <a:pt x="788" y="2238"/>
                  </a:lnTo>
                  <a:lnTo>
                    <a:pt x="786" y="2268"/>
                  </a:lnTo>
                  <a:lnTo>
                    <a:pt x="784" y="2303"/>
                  </a:lnTo>
                  <a:lnTo>
                    <a:pt x="780" y="2341"/>
                  </a:lnTo>
                  <a:lnTo>
                    <a:pt x="775" y="2383"/>
                  </a:lnTo>
                  <a:lnTo>
                    <a:pt x="770" y="2427"/>
                  </a:lnTo>
                  <a:lnTo>
                    <a:pt x="765" y="2473"/>
                  </a:lnTo>
                  <a:lnTo>
                    <a:pt x="759" y="2519"/>
                  </a:lnTo>
                  <a:lnTo>
                    <a:pt x="753" y="2565"/>
                  </a:lnTo>
                  <a:lnTo>
                    <a:pt x="747" y="2609"/>
                  </a:lnTo>
                  <a:lnTo>
                    <a:pt x="742" y="2651"/>
                  </a:lnTo>
                  <a:lnTo>
                    <a:pt x="735" y="2691"/>
                  </a:lnTo>
                  <a:lnTo>
                    <a:pt x="731" y="2725"/>
                  </a:lnTo>
                  <a:lnTo>
                    <a:pt x="726" y="2756"/>
                  </a:lnTo>
                  <a:lnTo>
                    <a:pt x="721" y="2782"/>
                  </a:lnTo>
                  <a:lnTo>
                    <a:pt x="715" y="2811"/>
                  </a:lnTo>
                  <a:lnTo>
                    <a:pt x="707" y="2842"/>
                  </a:lnTo>
                  <a:lnTo>
                    <a:pt x="701" y="2874"/>
                  </a:lnTo>
                  <a:lnTo>
                    <a:pt x="696" y="2905"/>
                  </a:lnTo>
                  <a:lnTo>
                    <a:pt x="694" y="2935"/>
                  </a:lnTo>
                  <a:lnTo>
                    <a:pt x="692" y="2962"/>
                  </a:lnTo>
                  <a:lnTo>
                    <a:pt x="695" y="2985"/>
                  </a:lnTo>
                  <a:lnTo>
                    <a:pt x="701" y="3027"/>
                  </a:lnTo>
                  <a:lnTo>
                    <a:pt x="706" y="3070"/>
                  </a:lnTo>
                  <a:lnTo>
                    <a:pt x="710" y="3113"/>
                  </a:lnTo>
                  <a:lnTo>
                    <a:pt x="710" y="3155"/>
                  </a:lnTo>
                  <a:lnTo>
                    <a:pt x="710" y="3193"/>
                  </a:lnTo>
                  <a:lnTo>
                    <a:pt x="706" y="3225"/>
                  </a:lnTo>
                  <a:lnTo>
                    <a:pt x="703" y="3240"/>
                  </a:lnTo>
                  <a:lnTo>
                    <a:pt x="702" y="3261"/>
                  </a:lnTo>
                  <a:lnTo>
                    <a:pt x="700" y="3287"/>
                  </a:lnTo>
                  <a:lnTo>
                    <a:pt x="697" y="3316"/>
                  </a:lnTo>
                  <a:lnTo>
                    <a:pt x="696" y="3348"/>
                  </a:lnTo>
                  <a:lnTo>
                    <a:pt x="695" y="3380"/>
                  </a:lnTo>
                  <a:lnTo>
                    <a:pt x="696" y="3412"/>
                  </a:lnTo>
                  <a:lnTo>
                    <a:pt x="699" y="3442"/>
                  </a:lnTo>
                  <a:lnTo>
                    <a:pt x="702" y="3469"/>
                  </a:lnTo>
                  <a:lnTo>
                    <a:pt x="708" y="3490"/>
                  </a:lnTo>
                  <a:lnTo>
                    <a:pt x="712" y="3502"/>
                  </a:lnTo>
                  <a:lnTo>
                    <a:pt x="716" y="3518"/>
                  </a:lnTo>
                  <a:lnTo>
                    <a:pt x="721" y="3539"/>
                  </a:lnTo>
                  <a:lnTo>
                    <a:pt x="724" y="3563"/>
                  </a:lnTo>
                  <a:lnTo>
                    <a:pt x="729" y="3587"/>
                  </a:lnTo>
                  <a:lnTo>
                    <a:pt x="733" y="3612"/>
                  </a:lnTo>
                  <a:lnTo>
                    <a:pt x="737" y="3635"/>
                  </a:lnTo>
                  <a:lnTo>
                    <a:pt x="740" y="3655"/>
                  </a:lnTo>
                  <a:lnTo>
                    <a:pt x="743" y="3671"/>
                  </a:lnTo>
                  <a:lnTo>
                    <a:pt x="744" y="3682"/>
                  </a:lnTo>
                  <a:lnTo>
                    <a:pt x="744" y="3686"/>
                  </a:lnTo>
                  <a:lnTo>
                    <a:pt x="756" y="3719"/>
                  </a:lnTo>
                  <a:lnTo>
                    <a:pt x="766" y="3746"/>
                  </a:lnTo>
                  <a:lnTo>
                    <a:pt x="772" y="3768"/>
                  </a:lnTo>
                  <a:lnTo>
                    <a:pt x="777" y="3787"/>
                  </a:lnTo>
                  <a:lnTo>
                    <a:pt x="780" y="3802"/>
                  </a:lnTo>
                  <a:lnTo>
                    <a:pt x="781" y="3813"/>
                  </a:lnTo>
                  <a:lnTo>
                    <a:pt x="780" y="3821"/>
                  </a:lnTo>
                  <a:lnTo>
                    <a:pt x="779" y="3826"/>
                  </a:lnTo>
                  <a:lnTo>
                    <a:pt x="777" y="3830"/>
                  </a:lnTo>
                  <a:lnTo>
                    <a:pt x="775" y="3831"/>
                  </a:lnTo>
                  <a:lnTo>
                    <a:pt x="772" y="3833"/>
                  </a:lnTo>
                  <a:lnTo>
                    <a:pt x="771" y="3833"/>
                  </a:lnTo>
                  <a:lnTo>
                    <a:pt x="771" y="3833"/>
                  </a:lnTo>
                  <a:lnTo>
                    <a:pt x="763" y="3840"/>
                  </a:lnTo>
                  <a:lnTo>
                    <a:pt x="753" y="3844"/>
                  </a:lnTo>
                  <a:lnTo>
                    <a:pt x="743" y="3844"/>
                  </a:lnTo>
                  <a:lnTo>
                    <a:pt x="733" y="3841"/>
                  </a:lnTo>
                  <a:lnTo>
                    <a:pt x="726" y="3839"/>
                  </a:lnTo>
                  <a:lnTo>
                    <a:pt x="721" y="3836"/>
                  </a:lnTo>
                  <a:lnTo>
                    <a:pt x="719" y="3835"/>
                  </a:lnTo>
                  <a:lnTo>
                    <a:pt x="707" y="3840"/>
                  </a:lnTo>
                  <a:lnTo>
                    <a:pt x="697" y="3841"/>
                  </a:lnTo>
                  <a:lnTo>
                    <a:pt x="689" y="3839"/>
                  </a:lnTo>
                  <a:lnTo>
                    <a:pt x="683" y="3835"/>
                  </a:lnTo>
                  <a:lnTo>
                    <a:pt x="679" y="3833"/>
                  </a:lnTo>
                  <a:lnTo>
                    <a:pt x="678" y="3831"/>
                  </a:lnTo>
                  <a:lnTo>
                    <a:pt x="666" y="3836"/>
                  </a:lnTo>
                  <a:lnTo>
                    <a:pt x="657" y="3839"/>
                  </a:lnTo>
                  <a:lnTo>
                    <a:pt x="647" y="3836"/>
                  </a:lnTo>
                  <a:lnTo>
                    <a:pt x="639" y="3833"/>
                  </a:lnTo>
                  <a:lnTo>
                    <a:pt x="633" y="3830"/>
                  </a:lnTo>
                  <a:lnTo>
                    <a:pt x="632" y="3829"/>
                  </a:lnTo>
                  <a:lnTo>
                    <a:pt x="618" y="3833"/>
                  </a:lnTo>
                  <a:lnTo>
                    <a:pt x="606" y="3833"/>
                  </a:lnTo>
                  <a:lnTo>
                    <a:pt x="596" y="3829"/>
                  </a:lnTo>
                  <a:lnTo>
                    <a:pt x="588" y="3824"/>
                  </a:lnTo>
                  <a:lnTo>
                    <a:pt x="581" y="3819"/>
                  </a:lnTo>
                  <a:lnTo>
                    <a:pt x="580" y="3818"/>
                  </a:lnTo>
                  <a:lnTo>
                    <a:pt x="575" y="3819"/>
                  </a:lnTo>
                  <a:lnTo>
                    <a:pt x="572" y="3820"/>
                  </a:lnTo>
                  <a:lnTo>
                    <a:pt x="568" y="3820"/>
                  </a:lnTo>
                  <a:lnTo>
                    <a:pt x="565" y="3819"/>
                  </a:lnTo>
                  <a:lnTo>
                    <a:pt x="564" y="3818"/>
                  </a:lnTo>
                  <a:lnTo>
                    <a:pt x="563" y="3818"/>
                  </a:lnTo>
                  <a:lnTo>
                    <a:pt x="562" y="3817"/>
                  </a:lnTo>
                  <a:lnTo>
                    <a:pt x="562" y="3815"/>
                  </a:lnTo>
                  <a:lnTo>
                    <a:pt x="562" y="3815"/>
                  </a:lnTo>
                  <a:lnTo>
                    <a:pt x="553" y="3812"/>
                  </a:lnTo>
                  <a:lnTo>
                    <a:pt x="548" y="3804"/>
                  </a:lnTo>
                  <a:lnTo>
                    <a:pt x="546" y="3793"/>
                  </a:lnTo>
                  <a:lnTo>
                    <a:pt x="547" y="3780"/>
                  </a:lnTo>
                  <a:lnTo>
                    <a:pt x="549" y="3765"/>
                  </a:lnTo>
                  <a:lnTo>
                    <a:pt x="554" y="3748"/>
                  </a:lnTo>
                  <a:lnTo>
                    <a:pt x="559" y="3730"/>
                  </a:lnTo>
                  <a:lnTo>
                    <a:pt x="565" y="3714"/>
                  </a:lnTo>
                  <a:lnTo>
                    <a:pt x="572" y="3698"/>
                  </a:lnTo>
                  <a:lnTo>
                    <a:pt x="578" y="3685"/>
                  </a:lnTo>
                  <a:lnTo>
                    <a:pt x="583" y="3675"/>
                  </a:lnTo>
                  <a:lnTo>
                    <a:pt x="585" y="3667"/>
                  </a:lnTo>
                  <a:lnTo>
                    <a:pt x="586" y="3665"/>
                  </a:lnTo>
                  <a:lnTo>
                    <a:pt x="591" y="3623"/>
                  </a:lnTo>
                  <a:lnTo>
                    <a:pt x="591" y="3586"/>
                  </a:lnTo>
                  <a:lnTo>
                    <a:pt x="590" y="3553"/>
                  </a:lnTo>
                  <a:lnTo>
                    <a:pt x="586" y="3525"/>
                  </a:lnTo>
                  <a:lnTo>
                    <a:pt x="583" y="3501"/>
                  </a:lnTo>
                  <a:lnTo>
                    <a:pt x="578" y="3484"/>
                  </a:lnTo>
                  <a:lnTo>
                    <a:pt x="574" y="3470"/>
                  </a:lnTo>
                  <a:lnTo>
                    <a:pt x="572" y="3462"/>
                  </a:lnTo>
                  <a:lnTo>
                    <a:pt x="570" y="3459"/>
                  </a:lnTo>
                  <a:lnTo>
                    <a:pt x="549" y="3396"/>
                  </a:lnTo>
                  <a:lnTo>
                    <a:pt x="531" y="3339"/>
                  </a:lnTo>
                  <a:lnTo>
                    <a:pt x="515" y="3287"/>
                  </a:lnTo>
                  <a:lnTo>
                    <a:pt x="501" y="3241"/>
                  </a:lnTo>
                  <a:lnTo>
                    <a:pt x="492" y="3198"/>
                  </a:lnTo>
                  <a:lnTo>
                    <a:pt x="483" y="3160"/>
                  </a:lnTo>
                  <a:lnTo>
                    <a:pt x="477" y="3125"/>
                  </a:lnTo>
                  <a:lnTo>
                    <a:pt x="473" y="3095"/>
                  </a:lnTo>
                  <a:lnTo>
                    <a:pt x="471" y="3065"/>
                  </a:lnTo>
                  <a:lnTo>
                    <a:pt x="471" y="3038"/>
                  </a:lnTo>
                  <a:lnTo>
                    <a:pt x="473" y="3012"/>
                  </a:lnTo>
                  <a:lnTo>
                    <a:pt x="477" y="2987"/>
                  </a:lnTo>
                  <a:lnTo>
                    <a:pt x="482" y="2964"/>
                  </a:lnTo>
                  <a:lnTo>
                    <a:pt x="489" y="2939"/>
                  </a:lnTo>
                  <a:lnTo>
                    <a:pt x="496" y="2915"/>
                  </a:lnTo>
                  <a:lnTo>
                    <a:pt x="504" y="2896"/>
                  </a:lnTo>
                  <a:lnTo>
                    <a:pt x="508" y="2880"/>
                  </a:lnTo>
                  <a:lnTo>
                    <a:pt x="510" y="2869"/>
                  </a:lnTo>
                  <a:lnTo>
                    <a:pt x="509" y="2858"/>
                  </a:lnTo>
                  <a:lnTo>
                    <a:pt x="506" y="2850"/>
                  </a:lnTo>
                  <a:lnTo>
                    <a:pt x="504" y="2833"/>
                  </a:lnTo>
                  <a:lnTo>
                    <a:pt x="501" y="2810"/>
                  </a:lnTo>
                  <a:lnTo>
                    <a:pt x="499" y="2783"/>
                  </a:lnTo>
                  <a:lnTo>
                    <a:pt x="499" y="2753"/>
                  </a:lnTo>
                  <a:lnTo>
                    <a:pt x="498" y="2721"/>
                  </a:lnTo>
                  <a:lnTo>
                    <a:pt x="496" y="2689"/>
                  </a:lnTo>
                  <a:lnTo>
                    <a:pt x="495" y="2659"/>
                  </a:lnTo>
                  <a:lnTo>
                    <a:pt x="492" y="2631"/>
                  </a:lnTo>
                  <a:lnTo>
                    <a:pt x="487" y="2609"/>
                  </a:lnTo>
                  <a:lnTo>
                    <a:pt x="478" y="2575"/>
                  </a:lnTo>
                  <a:lnTo>
                    <a:pt x="469" y="2534"/>
                  </a:lnTo>
                  <a:lnTo>
                    <a:pt x="462" y="2487"/>
                  </a:lnTo>
                  <a:lnTo>
                    <a:pt x="453" y="2436"/>
                  </a:lnTo>
                  <a:lnTo>
                    <a:pt x="446" y="2381"/>
                  </a:lnTo>
                  <a:lnTo>
                    <a:pt x="437" y="2327"/>
                  </a:lnTo>
                  <a:lnTo>
                    <a:pt x="431" y="2272"/>
                  </a:lnTo>
                  <a:lnTo>
                    <a:pt x="424" y="2219"/>
                  </a:lnTo>
                  <a:lnTo>
                    <a:pt x="418" y="2170"/>
                  </a:lnTo>
                  <a:lnTo>
                    <a:pt x="413" y="2124"/>
                  </a:lnTo>
                  <a:lnTo>
                    <a:pt x="408" y="2085"/>
                  </a:lnTo>
                  <a:lnTo>
                    <a:pt x="405" y="2048"/>
                  </a:lnTo>
                  <a:lnTo>
                    <a:pt x="405" y="2011"/>
                  </a:lnTo>
                  <a:lnTo>
                    <a:pt x="408" y="1972"/>
                  </a:lnTo>
                  <a:lnTo>
                    <a:pt x="413" y="1934"/>
                  </a:lnTo>
                  <a:lnTo>
                    <a:pt x="419" y="1897"/>
                  </a:lnTo>
                  <a:lnTo>
                    <a:pt x="426" y="1862"/>
                  </a:lnTo>
                  <a:lnTo>
                    <a:pt x="434" y="1826"/>
                  </a:lnTo>
                  <a:lnTo>
                    <a:pt x="444" y="1794"/>
                  </a:lnTo>
                  <a:lnTo>
                    <a:pt x="452" y="1763"/>
                  </a:lnTo>
                  <a:lnTo>
                    <a:pt x="461" y="1737"/>
                  </a:lnTo>
                  <a:lnTo>
                    <a:pt x="468" y="1714"/>
                  </a:lnTo>
                  <a:lnTo>
                    <a:pt x="476" y="1694"/>
                  </a:lnTo>
                  <a:lnTo>
                    <a:pt x="480" y="1680"/>
                  </a:lnTo>
                  <a:lnTo>
                    <a:pt x="484" y="1672"/>
                  </a:lnTo>
                  <a:lnTo>
                    <a:pt x="485" y="1668"/>
                  </a:lnTo>
                  <a:lnTo>
                    <a:pt x="489" y="1647"/>
                  </a:lnTo>
                  <a:lnTo>
                    <a:pt x="492" y="1621"/>
                  </a:lnTo>
                  <a:lnTo>
                    <a:pt x="493" y="1592"/>
                  </a:lnTo>
                  <a:lnTo>
                    <a:pt x="493" y="1558"/>
                  </a:lnTo>
                  <a:lnTo>
                    <a:pt x="493" y="1523"/>
                  </a:lnTo>
                  <a:lnTo>
                    <a:pt x="492" y="1486"/>
                  </a:lnTo>
                  <a:lnTo>
                    <a:pt x="490" y="1449"/>
                  </a:lnTo>
                  <a:lnTo>
                    <a:pt x="488" y="1411"/>
                  </a:lnTo>
                  <a:lnTo>
                    <a:pt x="487" y="1375"/>
                  </a:lnTo>
                  <a:lnTo>
                    <a:pt x="484" y="1340"/>
                  </a:lnTo>
                  <a:lnTo>
                    <a:pt x="482" y="1310"/>
                  </a:lnTo>
                  <a:lnTo>
                    <a:pt x="479" y="1281"/>
                  </a:lnTo>
                  <a:lnTo>
                    <a:pt x="478" y="1259"/>
                  </a:lnTo>
                  <a:lnTo>
                    <a:pt x="477" y="1242"/>
                  </a:lnTo>
                  <a:lnTo>
                    <a:pt x="476" y="1231"/>
                  </a:lnTo>
                  <a:lnTo>
                    <a:pt x="476" y="1227"/>
                  </a:lnTo>
                  <a:lnTo>
                    <a:pt x="462" y="1252"/>
                  </a:lnTo>
                  <a:lnTo>
                    <a:pt x="452" y="1279"/>
                  </a:lnTo>
                  <a:lnTo>
                    <a:pt x="445" y="1306"/>
                  </a:lnTo>
                  <a:lnTo>
                    <a:pt x="439" y="1334"/>
                  </a:lnTo>
                  <a:lnTo>
                    <a:pt x="436" y="1360"/>
                  </a:lnTo>
                  <a:lnTo>
                    <a:pt x="434" y="1384"/>
                  </a:lnTo>
                  <a:lnTo>
                    <a:pt x="432" y="1401"/>
                  </a:lnTo>
                  <a:lnTo>
                    <a:pt x="432" y="1413"/>
                  </a:lnTo>
                  <a:lnTo>
                    <a:pt x="432" y="1417"/>
                  </a:lnTo>
                  <a:lnTo>
                    <a:pt x="432" y="1445"/>
                  </a:lnTo>
                  <a:lnTo>
                    <a:pt x="429" y="1475"/>
                  </a:lnTo>
                  <a:lnTo>
                    <a:pt x="423" y="1506"/>
                  </a:lnTo>
                  <a:lnTo>
                    <a:pt x="415" y="1538"/>
                  </a:lnTo>
                  <a:lnTo>
                    <a:pt x="405" y="1568"/>
                  </a:lnTo>
                  <a:lnTo>
                    <a:pt x="394" y="1598"/>
                  </a:lnTo>
                  <a:lnTo>
                    <a:pt x="383" y="1626"/>
                  </a:lnTo>
                  <a:lnTo>
                    <a:pt x="372" y="1653"/>
                  </a:lnTo>
                  <a:lnTo>
                    <a:pt x="361" y="1678"/>
                  </a:lnTo>
                  <a:lnTo>
                    <a:pt x="351" y="1699"/>
                  </a:lnTo>
                  <a:lnTo>
                    <a:pt x="342" y="1716"/>
                  </a:lnTo>
                  <a:lnTo>
                    <a:pt x="335" y="1730"/>
                  </a:lnTo>
                  <a:lnTo>
                    <a:pt x="331" y="1737"/>
                  </a:lnTo>
                  <a:lnTo>
                    <a:pt x="329" y="1741"/>
                  </a:lnTo>
                  <a:lnTo>
                    <a:pt x="312" y="1770"/>
                  </a:lnTo>
                  <a:lnTo>
                    <a:pt x="296" y="1799"/>
                  </a:lnTo>
                  <a:lnTo>
                    <a:pt x="283" y="1826"/>
                  </a:lnTo>
                  <a:lnTo>
                    <a:pt x="273" y="1849"/>
                  </a:lnTo>
                  <a:lnTo>
                    <a:pt x="265" y="1870"/>
                  </a:lnTo>
                  <a:lnTo>
                    <a:pt x="260" y="1886"/>
                  </a:lnTo>
                  <a:lnTo>
                    <a:pt x="257" y="1897"/>
                  </a:lnTo>
                  <a:lnTo>
                    <a:pt x="256" y="1903"/>
                  </a:lnTo>
                  <a:lnTo>
                    <a:pt x="256" y="1914"/>
                  </a:lnTo>
                  <a:lnTo>
                    <a:pt x="257" y="1929"/>
                  </a:lnTo>
                  <a:lnTo>
                    <a:pt x="259" y="1944"/>
                  </a:lnTo>
                  <a:lnTo>
                    <a:pt x="259" y="1959"/>
                  </a:lnTo>
                  <a:lnTo>
                    <a:pt x="260" y="1971"/>
                  </a:lnTo>
                  <a:lnTo>
                    <a:pt x="261" y="1980"/>
                  </a:lnTo>
                  <a:lnTo>
                    <a:pt x="261" y="1982"/>
                  </a:lnTo>
                  <a:lnTo>
                    <a:pt x="260" y="2032"/>
                  </a:lnTo>
                  <a:lnTo>
                    <a:pt x="259" y="2043"/>
                  </a:lnTo>
                  <a:lnTo>
                    <a:pt x="256" y="2057"/>
                  </a:lnTo>
                  <a:lnTo>
                    <a:pt x="254" y="2076"/>
                  </a:lnTo>
                  <a:lnTo>
                    <a:pt x="253" y="2093"/>
                  </a:lnTo>
                  <a:lnTo>
                    <a:pt x="253" y="2108"/>
                  </a:lnTo>
                  <a:lnTo>
                    <a:pt x="254" y="2139"/>
                  </a:lnTo>
                  <a:lnTo>
                    <a:pt x="255" y="2163"/>
                  </a:lnTo>
                  <a:lnTo>
                    <a:pt x="254" y="2182"/>
                  </a:lnTo>
                  <a:lnTo>
                    <a:pt x="253" y="2195"/>
                  </a:lnTo>
                  <a:lnTo>
                    <a:pt x="250" y="2204"/>
                  </a:lnTo>
                  <a:lnTo>
                    <a:pt x="249" y="2210"/>
                  </a:lnTo>
                  <a:lnTo>
                    <a:pt x="246" y="2213"/>
                  </a:lnTo>
                  <a:lnTo>
                    <a:pt x="244" y="2214"/>
                  </a:lnTo>
                  <a:lnTo>
                    <a:pt x="241" y="2213"/>
                  </a:lnTo>
                  <a:lnTo>
                    <a:pt x="240" y="2213"/>
                  </a:lnTo>
                  <a:lnTo>
                    <a:pt x="240" y="2211"/>
                  </a:lnTo>
                  <a:lnTo>
                    <a:pt x="234" y="2208"/>
                  </a:lnTo>
                  <a:lnTo>
                    <a:pt x="229" y="2199"/>
                  </a:lnTo>
                  <a:lnTo>
                    <a:pt x="223" y="2186"/>
                  </a:lnTo>
                  <a:lnTo>
                    <a:pt x="218" y="2168"/>
                  </a:lnTo>
                  <a:lnTo>
                    <a:pt x="214" y="2152"/>
                  </a:lnTo>
                  <a:lnTo>
                    <a:pt x="209" y="2135"/>
                  </a:lnTo>
                  <a:lnTo>
                    <a:pt x="207" y="2121"/>
                  </a:lnTo>
                  <a:lnTo>
                    <a:pt x="206" y="2113"/>
                  </a:lnTo>
                  <a:lnTo>
                    <a:pt x="205" y="2109"/>
                  </a:lnTo>
                  <a:lnTo>
                    <a:pt x="205" y="2124"/>
                  </a:lnTo>
                  <a:lnTo>
                    <a:pt x="206" y="2142"/>
                  </a:lnTo>
                  <a:lnTo>
                    <a:pt x="206" y="2165"/>
                  </a:lnTo>
                  <a:lnTo>
                    <a:pt x="206" y="2187"/>
                  </a:lnTo>
                  <a:lnTo>
                    <a:pt x="205" y="2209"/>
                  </a:lnTo>
                  <a:lnTo>
                    <a:pt x="202" y="2229"/>
                  </a:lnTo>
                  <a:lnTo>
                    <a:pt x="197" y="2245"/>
                  </a:lnTo>
                  <a:lnTo>
                    <a:pt x="190" y="2255"/>
                  </a:lnTo>
                  <a:lnTo>
                    <a:pt x="185" y="2258"/>
                  </a:lnTo>
                  <a:lnTo>
                    <a:pt x="180" y="2258"/>
                  </a:lnTo>
                  <a:lnTo>
                    <a:pt x="175" y="2253"/>
                  </a:lnTo>
                  <a:lnTo>
                    <a:pt x="171" y="2248"/>
                  </a:lnTo>
                  <a:lnTo>
                    <a:pt x="169" y="2241"/>
                  </a:lnTo>
                  <a:lnTo>
                    <a:pt x="168" y="2235"/>
                  </a:lnTo>
                  <a:lnTo>
                    <a:pt x="166" y="2230"/>
                  </a:lnTo>
                  <a:lnTo>
                    <a:pt x="165" y="2194"/>
                  </a:lnTo>
                  <a:lnTo>
                    <a:pt x="164" y="2165"/>
                  </a:lnTo>
                  <a:lnTo>
                    <a:pt x="163" y="2142"/>
                  </a:lnTo>
                  <a:lnTo>
                    <a:pt x="161" y="2126"/>
                  </a:lnTo>
                  <a:lnTo>
                    <a:pt x="159" y="2115"/>
                  </a:lnTo>
                  <a:lnTo>
                    <a:pt x="158" y="2109"/>
                  </a:lnTo>
                  <a:lnTo>
                    <a:pt x="156" y="2105"/>
                  </a:lnTo>
                  <a:lnTo>
                    <a:pt x="155" y="2105"/>
                  </a:lnTo>
                  <a:lnTo>
                    <a:pt x="154" y="2105"/>
                  </a:lnTo>
                  <a:lnTo>
                    <a:pt x="153" y="2108"/>
                  </a:lnTo>
                  <a:lnTo>
                    <a:pt x="153" y="2109"/>
                  </a:lnTo>
                  <a:lnTo>
                    <a:pt x="153" y="2110"/>
                  </a:lnTo>
                  <a:lnTo>
                    <a:pt x="149" y="2155"/>
                  </a:lnTo>
                  <a:lnTo>
                    <a:pt x="144" y="2190"/>
                  </a:lnTo>
                  <a:lnTo>
                    <a:pt x="140" y="2219"/>
                  </a:lnTo>
                  <a:lnTo>
                    <a:pt x="136" y="2240"/>
                  </a:lnTo>
                  <a:lnTo>
                    <a:pt x="131" y="2253"/>
                  </a:lnTo>
                  <a:lnTo>
                    <a:pt x="124" y="2261"/>
                  </a:lnTo>
                  <a:lnTo>
                    <a:pt x="118" y="2263"/>
                  </a:lnTo>
                  <a:lnTo>
                    <a:pt x="111" y="2262"/>
                  </a:lnTo>
                  <a:lnTo>
                    <a:pt x="107" y="2256"/>
                  </a:lnTo>
                  <a:lnTo>
                    <a:pt x="105" y="2245"/>
                  </a:lnTo>
                  <a:lnTo>
                    <a:pt x="103" y="2230"/>
                  </a:lnTo>
                  <a:lnTo>
                    <a:pt x="102" y="2210"/>
                  </a:lnTo>
                  <a:lnTo>
                    <a:pt x="103" y="2190"/>
                  </a:lnTo>
                  <a:lnTo>
                    <a:pt x="103" y="2170"/>
                  </a:lnTo>
                  <a:lnTo>
                    <a:pt x="105" y="2149"/>
                  </a:lnTo>
                  <a:lnTo>
                    <a:pt x="106" y="2131"/>
                  </a:lnTo>
                  <a:lnTo>
                    <a:pt x="107" y="2117"/>
                  </a:lnTo>
                  <a:lnTo>
                    <a:pt x="108" y="2107"/>
                  </a:lnTo>
                  <a:lnTo>
                    <a:pt x="108" y="2103"/>
                  </a:lnTo>
                  <a:lnTo>
                    <a:pt x="99" y="2134"/>
                  </a:lnTo>
                  <a:lnTo>
                    <a:pt x="90" y="2157"/>
                  </a:lnTo>
                  <a:lnTo>
                    <a:pt x="81" y="2176"/>
                  </a:lnTo>
                  <a:lnTo>
                    <a:pt x="74" y="2189"/>
                  </a:lnTo>
                  <a:lnTo>
                    <a:pt x="69" y="2198"/>
                  </a:lnTo>
                  <a:lnTo>
                    <a:pt x="64" y="2204"/>
                  </a:lnTo>
                  <a:lnTo>
                    <a:pt x="62" y="2206"/>
                  </a:lnTo>
                  <a:lnTo>
                    <a:pt x="60" y="2208"/>
                  </a:lnTo>
                  <a:lnTo>
                    <a:pt x="51" y="2213"/>
                  </a:lnTo>
                  <a:lnTo>
                    <a:pt x="43" y="2214"/>
                  </a:lnTo>
                  <a:lnTo>
                    <a:pt x="38" y="2210"/>
                  </a:lnTo>
                  <a:lnTo>
                    <a:pt x="36" y="2203"/>
                  </a:lnTo>
                  <a:lnTo>
                    <a:pt x="36" y="2194"/>
                  </a:lnTo>
                  <a:lnTo>
                    <a:pt x="37" y="2183"/>
                  </a:lnTo>
                  <a:lnTo>
                    <a:pt x="39" y="2171"/>
                  </a:lnTo>
                  <a:lnTo>
                    <a:pt x="42" y="2160"/>
                  </a:lnTo>
                  <a:lnTo>
                    <a:pt x="46" y="2149"/>
                  </a:lnTo>
                  <a:lnTo>
                    <a:pt x="48" y="2140"/>
                  </a:lnTo>
                  <a:lnTo>
                    <a:pt x="51" y="2134"/>
                  </a:lnTo>
                  <a:lnTo>
                    <a:pt x="62" y="2102"/>
                  </a:lnTo>
                  <a:lnTo>
                    <a:pt x="69" y="2076"/>
                  </a:lnTo>
                  <a:lnTo>
                    <a:pt x="75" y="2055"/>
                  </a:lnTo>
                  <a:lnTo>
                    <a:pt x="80" y="2038"/>
                  </a:lnTo>
                  <a:lnTo>
                    <a:pt x="83" y="2025"/>
                  </a:lnTo>
                  <a:lnTo>
                    <a:pt x="84" y="2017"/>
                  </a:lnTo>
                  <a:lnTo>
                    <a:pt x="84" y="2013"/>
                  </a:lnTo>
                  <a:lnTo>
                    <a:pt x="84" y="2011"/>
                  </a:lnTo>
                  <a:lnTo>
                    <a:pt x="69" y="2038"/>
                  </a:lnTo>
                  <a:lnTo>
                    <a:pt x="55" y="2059"/>
                  </a:lnTo>
                  <a:lnTo>
                    <a:pt x="43" y="2072"/>
                  </a:lnTo>
                  <a:lnTo>
                    <a:pt x="32" y="2082"/>
                  </a:lnTo>
                  <a:lnTo>
                    <a:pt x="23" y="2087"/>
                  </a:lnTo>
                  <a:lnTo>
                    <a:pt x="17" y="2089"/>
                  </a:lnTo>
                  <a:lnTo>
                    <a:pt x="12" y="2091"/>
                  </a:lnTo>
                  <a:lnTo>
                    <a:pt x="11" y="2091"/>
                  </a:lnTo>
                  <a:lnTo>
                    <a:pt x="4" y="2085"/>
                  </a:lnTo>
                  <a:lnTo>
                    <a:pt x="0" y="2076"/>
                  </a:lnTo>
                  <a:lnTo>
                    <a:pt x="0" y="2064"/>
                  </a:lnTo>
                  <a:lnTo>
                    <a:pt x="4" y="2049"/>
                  </a:lnTo>
                  <a:lnTo>
                    <a:pt x="11" y="2032"/>
                  </a:lnTo>
                  <a:lnTo>
                    <a:pt x="20" y="2013"/>
                  </a:lnTo>
                  <a:lnTo>
                    <a:pt x="30" y="1995"/>
                  </a:lnTo>
                  <a:lnTo>
                    <a:pt x="42" y="1975"/>
                  </a:lnTo>
                  <a:lnTo>
                    <a:pt x="54" y="1955"/>
                  </a:lnTo>
                  <a:lnTo>
                    <a:pt x="67" y="1937"/>
                  </a:lnTo>
                  <a:lnTo>
                    <a:pt x="79" y="1919"/>
                  </a:lnTo>
                  <a:lnTo>
                    <a:pt x="91" y="1905"/>
                  </a:lnTo>
                  <a:lnTo>
                    <a:pt x="106" y="1886"/>
                  </a:lnTo>
                  <a:lnTo>
                    <a:pt x="120" y="1868"/>
                  </a:lnTo>
                  <a:lnTo>
                    <a:pt x="133" y="1848"/>
                  </a:lnTo>
                  <a:lnTo>
                    <a:pt x="144" y="1831"/>
                  </a:lnTo>
                  <a:lnTo>
                    <a:pt x="152" y="1815"/>
                  </a:lnTo>
                  <a:lnTo>
                    <a:pt x="156" y="1801"/>
                  </a:lnTo>
                  <a:lnTo>
                    <a:pt x="160" y="1784"/>
                  </a:lnTo>
                  <a:lnTo>
                    <a:pt x="163" y="1764"/>
                  </a:lnTo>
                  <a:lnTo>
                    <a:pt x="166" y="1742"/>
                  </a:lnTo>
                  <a:lnTo>
                    <a:pt x="169" y="1721"/>
                  </a:lnTo>
                  <a:lnTo>
                    <a:pt x="171" y="1700"/>
                  </a:lnTo>
                  <a:lnTo>
                    <a:pt x="174" y="1682"/>
                  </a:lnTo>
                  <a:lnTo>
                    <a:pt x="175" y="1667"/>
                  </a:lnTo>
                  <a:lnTo>
                    <a:pt x="176" y="1658"/>
                  </a:lnTo>
                  <a:lnTo>
                    <a:pt x="176" y="1655"/>
                  </a:lnTo>
                  <a:lnTo>
                    <a:pt x="179" y="1609"/>
                  </a:lnTo>
                  <a:lnTo>
                    <a:pt x="182" y="1570"/>
                  </a:lnTo>
                  <a:lnTo>
                    <a:pt x="188" y="1535"/>
                  </a:lnTo>
                  <a:lnTo>
                    <a:pt x="195" y="1507"/>
                  </a:lnTo>
                  <a:lnTo>
                    <a:pt x="201" y="1485"/>
                  </a:lnTo>
                  <a:lnTo>
                    <a:pt x="207" y="1467"/>
                  </a:lnTo>
                  <a:lnTo>
                    <a:pt x="212" y="1455"/>
                  </a:lnTo>
                  <a:lnTo>
                    <a:pt x="214" y="1448"/>
                  </a:lnTo>
                  <a:lnTo>
                    <a:pt x="216" y="1445"/>
                  </a:lnTo>
                  <a:lnTo>
                    <a:pt x="232" y="1417"/>
                  </a:lnTo>
                  <a:lnTo>
                    <a:pt x="245" y="1385"/>
                  </a:lnTo>
                  <a:lnTo>
                    <a:pt x="256" y="1352"/>
                  </a:lnTo>
                  <a:lnTo>
                    <a:pt x="265" y="1317"/>
                  </a:lnTo>
                  <a:lnTo>
                    <a:pt x="272" y="1284"/>
                  </a:lnTo>
                  <a:lnTo>
                    <a:pt x="278" y="1252"/>
                  </a:lnTo>
                  <a:lnTo>
                    <a:pt x="282" y="1223"/>
                  </a:lnTo>
                  <a:lnTo>
                    <a:pt x="286" y="1199"/>
                  </a:lnTo>
                  <a:lnTo>
                    <a:pt x="288" y="1180"/>
                  </a:lnTo>
                  <a:lnTo>
                    <a:pt x="288" y="1168"/>
                  </a:lnTo>
                  <a:lnTo>
                    <a:pt x="290" y="1164"/>
                  </a:lnTo>
                  <a:lnTo>
                    <a:pt x="292" y="854"/>
                  </a:lnTo>
                  <a:lnTo>
                    <a:pt x="298" y="814"/>
                  </a:lnTo>
                  <a:lnTo>
                    <a:pt x="307" y="780"/>
                  </a:lnTo>
                  <a:lnTo>
                    <a:pt x="318" y="750"/>
                  </a:lnTo>
                  <a:lnTo>
                    <a:pt x="333" y="726"/>
                  </a:lnTo>
                  <a:lnTo>
                    <a:pt x="347" y="705"/>
                  </a:lnTo>
                  <a:lnTo>
                    <a:pt x="363" y="688"/>
                  </a:lnTo>
                  <a:lnTo>
                    <a:pt x="381" y="674"/>
                  </a:lnTo>
                  <a:lnTo>
                    <a:pt x="397" y="663"/>
                  </a:lnTo>
                  <a:lnTo>
                    <a:pt x="413" y="654"/>
                  </a:lnTo>
                  <a:lnTo>
                    <a:pt x="427" y="649"/>
                  </a:lnTo>
                  <a:lnTo>
                    <a:pt x="441" y="644"/>
                  </a:lnTo>
                  <a:lnTo>
                    <a:pt x="453" y="642"/>
                  </a:lnTo>
                  <a:lnTo>
                    <a:pt x="462" y="641"/>
                  </a:lnTo>
                  <a:lnTo>
                    <a:pt x="467" y="641"/>
                  </a:lnTo>
                  <a:lnTo>
                    <a:pt x="469" y="641"/>
                  </a:lnTo>
                  <a:lnTo>
                    <a:pt x="512" y="633"/>
                  </a:lnTo>
                  <a:lnTo>
                    <a:pt x="548" y="623"/>
                  </a:lnTo>
                  <a:lnTo>
                    <a:pt x="578" y="614"/>
                  </a:lnTo>
                  <a:lnTo>
                    <a:pt x="600" y="604"/>
                  </a:lnTo>
                  <a:lnTo>
                    <a:pt x="618" y="595"/>
                  </a:lnTo>
                  <a:lnTo>
                    <a:pt x="631" y="585"/>
                  </a:lnTo>
                  <a:lnTo>
                    <a:pt x="639" y="578"/>
                  </a:lnTo>
                  <a:lnTo>
                    <a:pt x="646" y="572"/>
                  </a:lnTo>
                  <a:lnTo>
                    <a:pt x="648" y="568"/>
                  </a:lnTo>
                  <a:lnTo>
                    <a:pt x="649" y="567"/>
                  </a:lnTo>
                  <a:lnTo>
                    <a:pt x="658" y="548"/>
                  </a:lnTo>
                  <a:lnTo>
                    <a:pt x="664" y="530"/>
                  </a:lnTo>
                  <a:lnTo>
                    <a:pt x="668" y="509"/>
                  </a:lnTo>
                  <a:lnTo>
                    <a:pt x="668" y="488"/>
                  </a:lnTo>
                  <a:lnTo>
                    <a:pt x="668" y="469"/>
                  </a:lnTo>
                  <a:lnTo>
                    <a:pt x="666" y="452"/>
                  </a:lnTo>
                  <a:lnTo>
                    <a:pt x="665" y="439"/>
                  </a:lnTo>
                  <a:lnTo>
                    <a:pt x="663" y="430"/>
                  </a:lnTo>
                  <a:lnTo>
                    <a:pt x="663" y="426"/>
                  </a:lnTo>
                  <a:lnTo>
                    <a:pt x="652" y="414"/>
                  </a:lnTo>
                  <a:lnTo>
                    <a:pt x="643" y="401"/>
                  </a:lnTo>
                  <a:lnTo>
                    <a:pt x="636" y="384"/>
                  </a:lnTo>
                  <a:lnTo>
                    <a:pt x="631" y="370"/>
                  </a:lnTo>
                  <a:lnTo>
                    <a:pt x="627" y="356"/>
                  </a:lnTo>
                  <a:lnTo>
                    <a:pt x="625" y="348"/>
                  </a:lnTo>
                  <a:lnTo>
                    <a:pt x="625" y="344"/>
                  </a:lnTo>
                  <a:lnTo>
                    <a:pt x="607" y="328"/>
                  </a:lnTo>
                  <a:lnTo>
                    <a:pt x="596" y="312"/>
                  </a:lnTo>
                  <a:lnTo>
                    <a:pt x="590" y="296"/>
                  </a:lnTo>
                  <a:lnTo>
                    <a:pt x="588" y="281"/>
                  </a:lnTo>
                  <a:lnTo>
                    <a:pt x="589" y="269"/>
                  </a:lnTo>
                  <a:lnTo>
                    <a:pt x="594" y="260"/>
                  </a:lnTo>
                  <a:lnTo>
                    <a:pt x="601" y="258"/>
                  </a:lnTo>
                  <a:lnTo>
                    <a:pt x="606" y="258"/>
                  </a:lnTo>
                  <a:lnTo>
                    <a:pt x="610" y="256"/>
                  </a:lnTo>
                  <a:lnTo>
                    <a:pt x="612" y="255"/>
                  </a:lnTo>
                  <a:lnTo>
                    <a:pt x="614" y="254"/>
                  </a:lnTo>
                  <a:lnTo>
                    <a:pt x="615" y="251"/>
                  </a:lnTo>
                  <a:lnTo>
                    <a:pt x="616" y="249"/>
                  </a:lnTo>
                  <a:lnTo>
                    <a:pt x="616" y="248"/>
                  </a:lnTo>
                  <a:lnTo>
                    <a:pt x="616" y="245"/>
                  </a:lnTo>
                  <a:lnTo>
                    <a:pt x="615" y="245"/>
                  </a:lnTo>
                  <a:lnTo>
                    <a:pt x="615" y="244"/>
                  </a:lnTo>
                  <a:lnTo>
                    <a:pt x="612" y="206"/>
                  </a:lnTo>
                  <a:lnTo>
                    <a:pt x="614" y="171"/>
                  </a:lnTo>
                  <a:lnTo>
                    <a:pt x="620" y="141"/>
                  </a:lnTo>
                  <a:lnTo>
                    <a:pt x="628" y="115"/>
                  </a:lnTo>
                  <a:lnTo>
                    <a:pt x="639" y="91"/>
                  </a:lnTo>
                  <a:lnTo>
                    <a:pt x="653" y="72"/>
                  </a:lnTo>
                  <a:lnTo>
                    <a:pt x="669" y="56"/>
                  </a:lnTo>
                  <a:lnTo>
                    <a:pt x="685" y="41"/>
                  </a:lnTo>
                  <a:lnTo>
                    <a:pt x="702" y="30"/>
                  </a:lnTo>
                  <a:lnTo>
                    <a:pt x="718" y="21"/>
                  </a:lnTo>
                  <a:lnTo>
                    <a:pt x="735" y="14"/>
                  </a:lnTo>
                  <a:lnTo>
                    <a:pt x="750" y="9"/>
                  </a:lnTo>
                  <a:lnTo>
                    <a:pt x="764" y="5"/>
                  </a:lnTo>
                  <a:lnTo>
                    <a:pt x="776" y="3"/>
                  </a:lnTo>
                  <a:lnTo>
                    <a:pt x="785" y="1"/>
                  </a:lnTo>
                  <a:lnTo>
                    <a:pt x="791" y="0"/>
                  </a:lnTo>
                  <a:lnTo>
                    <a:pt x="792" y="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AF39213-93C0-B04B-B719-5FBF69BD4747}"/>
              </a:ext>
            </a:extLst>
          </p:cNvPr>
          <p:cNvSpPr txBox="1"/>
          <p:nvPr/>
        </p:nvSpPr>
        <p:spPr>
          <a:xfrm>
            <a:off x="3619341" y="1994644"/>
            <a:ext cx="1724440" cy="6054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r>
              <a:rPr lang="en-US" sz="1667" b="1" i="1" kern="0" dirty="0">
                <a:solidFill>
                  <a:prstClr val="black"/>
                </a:solidFill>
              </a:rPr>
              <a:t>Niraparib + AAP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212)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1D5C745-09AE-064E-3756-87365DE6DD7F}"/>
              </a:ext>
            </a:extLst>
          </p:cNvPr>
          <p:cNvSpPr txBox="1"/>
          <p:nvPr/>
        </p:nvSpPr>
        <p:spPr>
          <a:xfrm>
            <a:off x="6459443" y="1721267"/>
            <a:ext cx="1550557" cy="8619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br>
              <a:rPr lang="en-US" sz="1667" b="1" i="1" dirty="0">
                <a:solidFill>
                  <a:prstClr val="black"/>
                </a:solidFill>
                <a:latin typeface="Calibri"/>
              </a:rPr>
            </a:br>
            <a:r>
              <a:rPr lang="en-US" sz="1667" b="1" i="1" dirty="0">
                <a:solidFill>
                  <a:prstClr val="black"/>
                </a:solidFill>
              </a:rPr>
              <a:t>AAP + Placebo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211)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9DD131-ACE8-756A-2F7B-B67CDA8DF52C}"/>
              </a:ext>
            </a:extLst>
          </p:cNvPr>
          <p:cNvSpPr txBox="1"/>
          <p:nvPr/>
        </p:nvSpPr>
        <p:spPr>
          <a:xfrm>
            <a:off x="673147" y="4056215"/>
            <a:ext cx="2418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Primary: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rPFS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Secondary: OS</a:t>
            </a:r>
          </a:p>
        </p:txBody>
      </p:sp>
      <p:pic>
        <p:nvPicPr>
          <p:cNvPr id="5" name="Graphic 4" descr="Magnifying glass with solid fill">
            <a:extLst>
              <a:ext uri="{FF2B5EF4-FFF2-40B4-BE49-F238E27FC236}">
                <a16:creationId xmlns:a16="http://schemas.microsoft.com/office/drawing/2014/main" id="{A8ABA53A-EF60-38E1-E668-A830922F72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8339" y="3682929"/>
            <a:ext cx="434340" cy="4343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7CC393-4C2B-6474-B81F-4D175B1042DA}"/>
              </a:ext>
            </a:extLst>
          </p:cNvPr>
          <p:cNvSpPr txBox="1"/>
          <p:nvPr/>
        </p:nvSpPr>
        <p:spPr>
          <a:xfrm>
            <a:off x="899706" y="3708685"/>
            <a:ext cx="1075551" cy="348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04">
              <a:defRPr/>
            </a:pPr>
            <a:r>
              <a:rPr lang="en-US" sz="1667" b="1" dirty="0">
                <a:solidFill>
                  <a:schemeClr val="accent6"/>
                </a:solidFill>
                <a:latin typeface="Calibri"/>
              </a:rPr>
              <a:t>Endpoints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B439D6-092F-343C-A62F-FED8D8F43091}"/>
              </a:ext>
            </a:extLst>
          </p:cNvPr>
          <p:cNvSpPr/>
          <p:nvPr/>
        </p:nvSpPr>
        <p:spPr>
          <a:xfrm>
            <a:off x="4987909" y="3789741"/>
            <a:ext cx="1724440" cy="48020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34884">
              <a:defRPr/>
            </a:pPr>
            <a:r>
              <a:rPr lang="en-US" sz="1667" b="1" kern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Median </a:t>
            </a:r>
            <a:r>
              <a:rPr lang="en-US" sz="1667" b="1" kern="0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rPFS</a:t>
            </a:r>
            <a:endParaRPr lang="en-US" sz="1667" b="1" kern="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83AC3C-3B8B-45F9-79AA-8D0FC619020E}"/>
              </a:ext>
            </a:extLst>
          </p:cNvPr>
          <p:cNvSpPr txBox="1"/>
          <p:nvPr/>
        </p:nvSpPr>
        <p:spPr>
          <a:xfrm>
            <a:off x="3883053" y="4143860"/>
            <a:ext cx="3894137" cy="50257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ctr" defTabSz="906876">
              <a:defRPr/>
            </a:pPr>
            <a:r>
              <a:rPr lang="en-US" sz="1333" b="1" dirty="0">
                <a:solidFill>
                  <a:prstClr val="black"/>
                </a:solidFill>
                <a:latin typeface="Calibri"/>
              </a:rPr>
              <a:t>HR 0.76 </a:t>
            </a:r>
          </a:p>
          <a:p>
            <a:pPr marL="0" lvl="1" algn="ctr" defTabSz="906876">
              <a:defRPr/>
            </a:pPr>
            <a:r>
              <a:rPr lang="en-US" sz="1333" dirty="0">
                <a:solidFill>
                  <a:prstClr val="black"/>
                </a:solidFill>
                <a:latin typeface="Calibri"/>
              </a:rPr>
              <a:t>(95% CI: 0.6, 0.97), P &lt; 0.028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5FFE06-05AB-DAFE-B8F9-89B8BC79AA8A}"/>
              </a:ext>
            </a:extLst>
          </p:cNvPr>
          <p:cNvSpPr/>
          <p:nvPr/>
        </p:nvSpPr>
        <p:spPr>
          <a:xfrm>
            <a:off x="3872599" y="3705307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16.7</a:t>
            </a:r>
          </a:p>
          <a:p>
            <a:pPr algn="ctr" defTabSz="1088338">
              <a:defRPr/>
            </a:pP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28E0023-CB25-3A69-A01B-5937425BBDE1}"/>
              </a:ext>
            </a:extLst>
          </p:cNvPr>
          <p:cNvSpPr/>
          <p:nvPr/>
        </p:nvSpPr>
        <p:spPr>
          <a:xfrm>
            <a:off x="6894254" y="3686355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13.7</a:t>
            </a:r>
          </a:p>
          <a:p>
            <a:pPr algn="ctr" defTabSz="1088338">
              <a:defRPr/>
            </a:pP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E85AD85C-A0FC-8A0E-1176-FC672B3EB160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12192000" cy="1143000"/>
          </a:xfrm>
          <a:prstGeom prst="rect">
            <a:avLst/>
          </a:prstGeom>
          <a:noFill/>
        </p:spPr>
        <p:txBody>
          <a:bodyPr vert="horz" lIns="76200" tIns="38100" rIns="76200" bIns="381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MAGNITUDE: Abi/Pred + niraparib/placebo in </a:t>
            </a:r>
            <a:r>
              <a:rPr lang="en-US" sz="3733" dirty="0" err="1">
                <a:latin typeface="Arial" panose="020B0604020202020204" pitchFamily="34" charset="0"/>
                <a:cs typeface="Arial" panose="020B0604020202020204" pitchFamily="34" charset="0"/>
              </a:rPr>
              <a:t>mAPMR</a:t>
            </a:r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 PC with HRD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5D8791-CF10-F7E6-EA1B-9EC246D26CEC}"/>
              </a:ext>
            </a:extLst>
          </p:cNvPr>
          <p:cNvCxnSpPr>
            <a:cxnSpLocks/>
          </p:cNvCxnSpPr>
          <p:nvPr/>
        </p:nvCxnSpPr>
        <p:spPr>
          <a:xfrm flipH="1">
            <a:off x="8159555" y="1341822"/>
            <a:ext cx="0" cy="3346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D08633E-86D6-46BB-2242-02F362424122}"/>
              </a:ext>
            </a:extLst>
          </p:cNvPr>
          <p:cNvGrpSpPr/>
          <p:nvPr/>
        </p:nvGrpSpPr>
        <p:grpSpPr>
          <a:xfrm>
            <a:off x="8241524" y="849678"/>
            <a:ext cx="3724083" cy="3486765"/>
            <a:chOff x="9407100" y="2180171"/>
            <a:chExt cx="4380132" cy="464455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AE0847C-D518-80C3-152B-B3CCEA841D10}"/>
                </a:ext>
              </a:extLst>
            </p:cNvPr>
            <p:cNvSpPr txBox="1"/>
            <p:nvPr/>
          </p:nvSpPr>
          <p:spPr>
            <a:xfrm>
              <a:off x="9612326" y="2180171"/>
              <a:ext cx="4174906" cy="4304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761952">
                <a:defRPr/>
              </a:pPr>
              <a:endParaRPr lang="en-US" sz="1500" b="1" kern="0" dirty="0">
                <a:solidFill>
                  <a:srgbClr val="F79646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97F247B-B983-8B13-C1FB-91F33E0D720D}"/>
                </a:ext>
              </a:extLst>
            </p:cNvPr>
            <p:cNvSpPr txBox="1"/>
            <p:nvPr/>
          </p:nvSpPr>
          <p:spPr>
            <a:xfrm>
              <a:off x="10798612" y="4407121"/>
              <a:ext cx="2988617" cy="737954"/>
            </a:xfrm>
            <a:prstGeom prst="rect">
              <a:avLst/>
            </a:prstGeom>
            <a:solidFill>
              <a:sysClr val="window" lastClr="FFFFFF">
                <a:alpha val="87000"/>
              </a:sysClr>
            </a:solidFill>
            <a:ln w="28575"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68">
                <a:defRPr/>
              </a:pPr>
              <a:r>
                <a:rPr lang="en-US" sz="1500" b="1" kern="0" dirty="0" err="1">
                  <a:solidFill>
                    <a:prstClr val="black"/>
                  </a:solidFill>
                </a:rPr>
                <a:t>rPFS</a:t>
              </a:r>
              <a:r>
                <a:rPr lang="en-US" sz="1500" b="1" kern="0" dirty="0">
                  <a:solidFill>
                    <a:prstClr val="black"/>
                  </a:solidFill>
                </a:rPr>
                <a:t> HR</a:t>
              </a:r>
              <a:r>
                <a:rPr lang="en-US" sz="1500" kern="0" dirty="0">
                  <a:solidFill>
                    <a:prstClr val="black"/>
                  </a:solidFill>
                </a:rPr>
                <a:t>: 0.55 </a:t>
              </a:r>
            </a:p>
            <a:p>
              <a:pPr algn="ctr" defTabSz="914268">
                <a:defRPr/>
              </a:pPr>
              <a:r>
                <a:rPr lang="en-US" sz="1500" b="1" kern="0" dirty="0">
                  <a:solidFill>
                    <a:prstClr val="black"/>
                  </a:solidFill>
                </a:rPr>
                <a:t>95% CI</a:t>
              </a:r>
              <a:r>
                <a:rPr lang="en-US" sz="1500" kern="0" dirty="0">
                  <a:solidFill>
                    <a:prstClr val="black"/>
                  </a:solidFill>
                </a:rPr>
                <a:t>: 0.39, 0.78; </a:t>
              </a:r>
              <a:r>
                <a:rPr lang="en-US" sz="1500" i="1" kern="0" dirty="0">
                  <a:solidFill>
                    <a:prstClr val="black"/>
                  </a:solidFill>
                </a:rPr>
                <a:t>P = </a:t>
              </a:r>
              <a:r>
                <a:rPr lang="en-US" sz="1500" kern="0" dirty="0">
                  <a:solidFill>
                    <a:prstClr val="black"/>
                  </a:solidFill>
                </a:rPr>
                <a:t>0.0007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788D1B6-4E0C-B33F-02AA-F569A96ED05C}"/>
                </a:ext>
              </a:extLst>
            </p:cNvPr>
            <p:cNvSpPr/>
            <p:nvPr/>
          </p:nvSpPr>
          <p:spPr>
            <a:xfrm>
              <a:off x="10705573" y="3847793"/>
              <a:ext cx="1333640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19.5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DA771CD-D176-ACC5-A1CA-B5E7A843FE71}"/>
                </a:ext>
              </a:extLst>
            </p:cNvPr>
            <p:cNvSpPr/>
            <p:nvPr/>
          </p:nvSpPr>
          <p:spPr>
            <a:xfrm>
              <a:off x="12173041" y="3847024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10.9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51D92CD-612E-CCBA-FBCE-A6506EEBBA53}"/>
                </a:ext>
              </a:extLst>
            </p:cNvPr>
            <p:cNvSpPr txBox="1"/>
            <p:nvPr/>
          </p:nvSpPr>
          <p:spPr>
            <a:xfrm>
              <a:off x="10793603" y="6086768"/>
              <a:ext cx="2993624" cy="737954"/>
            </a:xfrm>
            <a:prstGeom prst="rect">
              <a:avLst/>
            </a:prstGeom>
            <a:solidFill>
              <a:sysClr val="window" lastClr="FFFFFF">
                <a:alpha val="87000"/>
              </a:sysClr>
            </a:solidFill>
            <a:ln w="28575"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268">
                <a:defRPr/>
              </a:pPr>
              <a:r>
                <a:rPr lang="en-US" sz="1500" b="1" kern="0" dirty="0">
                  <a:solidFill>
                    <a:prstClr val="black"/>
                  </a:solidFill>
                </a:rPr>
                <a:t>OS HR</a:t>
              </a:r>
              <a:r>
                <a:rPr lang="en-US" sz="1500" kern="0" dirty="0">
                  <a:solidFill>
                    <a:prstClr val="black"/>
                  </a:solidFill>
                </a:rPr>
                <a:t>: 0.788 </a:t>
              </a:r>
            </a:p>
            <a:p>
              <a:pPr algn="ctr" defTabSz="914268">
                <a:defRPr/>
              </a:pPr>
              <a:r>
                <a:rPr lang="en-US" sz="1500" b="1" kern="0" dirty="0">
                  <a:solidFill>
                    <a:prstClr val="black"/>
                  </a:solidFill>
                </a:rPr>
                <a:t>95% CI</a:t>
              </a:r>
              <a:r>
                <a:rPr lang="en-US" sz="1500" kern="0" dirty="0">
                  <a:solidFill>
                    <a:prstClr val="black"/>
                  </a:solidFill>
                </a:rPr>
                <a:t>: 0.55, 1.12; </a:t>
              </a:r>
              <a:r>
                <a:rPr lang="en-US" sz="1500" i="1" kern="0" dirty="0">
                  <a:solidFill>
                    <a:prstClr val="black"/>
                  </a:solidFill>
                </a:rPr>
                <a:t>P = </a:t>
              </a:r>
              <a:r>
                <a:rPr lang="en-US" sz="1500" kern="0" dirty="0">
                  <a:solidFill>
                    <a:prstClr val="black"/>
                  </a:solidFill>
                </a:rPr>
                <a:t>0.183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EC8C10F-0E1E-6A58-7B0F-533FD715BF84}"/>
                </a:ext>
              </a:extLst>
            </p:cNvPr>
            <p:cNvSpPr/>
            <p:nvPr/>
          </p:nvSpPr>
          <p:spPr>
            <a:xfrm>
              <a:off x="10705572" y="5527442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30.36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562529B-5CB5-F759-5A40-BB10AC2E09B7}"/>
                </a:ext>
              </a:extLst>
            </p:cNvPr>
            <p:cNvSpPr txBox="1"/>
            <p:nvPr/>
          </p:nvSpPr>
          <p:spPr>
            <a:xfrm>
              <a:off x="9407100" y="3807421"/>
              <a:ext cx="1391512" cy="11789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solidFill>
                    <a:prstClr val="black"/>
                  </a:solidFill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BRCA1/2 subgroup</a:t>
              </a:r>
            </a:p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solidFill>
                    <a:prstClr val="black"/>
                  </a:solidFill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(median </a:t>
              </a:r>
              <a:r>
                <a:rPr lang="en-US" sz="1333" b="1" dirty="0" err="1">
                  <a:solidFill>
                    <a:prstClr val="black"/>
                  </a:solidFill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rPFS</a:t>
              </a:r>
              <a:r>
                <a:rPr lang="en-US" sz="1333" b="1" dirty="0">
                  <a:solidFill>
                    <a:prstClr val="black"/>
                  </a:solidFill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, </a:t>
              </a:r>
              <a:r>
                <a:rPr lang="en-US" sz="1333" b="1" dirty="0" err="1">
                  <a:solidFill>
                    <a:prstClr val="black"/>
                  </a:solidFill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mos</a:t>
              </a:r>
              <a:r>
                <a:rPr lang="en-US" sz="1333" b="1" dirty="0">
                  <a:solidFill>
                    <a:prstClr val="black"/>
                  </a:solidFill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F5B9156-0DB3-9DA3-DD16-8D55E83083DE}"/>
                </a:ext>
              </a:extLst>
            </p:cNvPr>
            <p:cNvSpPr/>
            <p:nvPr/>
          </p:nvSpPr>
          <p:spPr>
            <a:xfrm>
              <a:off x="12072062" y="5526670"/>
              <a:ext cx="16097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28.55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A9ACED8A-C114-8648-C4F8-525D38A1693C}"/>
              </a:ext>
            </a:extLst>
          </p:cNvPr>
          <p:cNvSpPr txBox="1"/>
          <p:nvPr/>
        </p:nvSpPr>
        <p:spPr>
          <a:xfrm>
            <a:off x="8242545" y="3590892"/>
            <a:ext cx="1183095" cy="8850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15675">
              <a:lnSpc>
                <a:spcPct val="110000"/>
              </a:lnSpc>
              <a:defRPr/>
            </a:pPr>
            <a:r>
              <a:rPr lang="en-US" sz="1333" b="1" dirty="0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BRCA1/2 subgroup</a:t>
            </a:r>
          </a:p>
          <a:p>
            <a:pPr defTabSz="1015675">
              <a:lnSpc>
                <a:spcPct val="110000"/>
              </a:lnSpc>
              <a:defRPr/>
            </a:pPr>
            <a:r>
              <a:rPr lang="en-US" sz="1333" b="1" dirty="0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(median OS, </a:t>
            </a:r>
            <a:r>
              <a:rPr lang="en-US" sz="1333" b="1" dirty="0" err="1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mos</a:t>
            </a:r>
            <a:r>
              <a:rPr lang="en-US" sz="1333" b="1" dirty="0">
                <a:solidFill>
                  <a:prstClr val="black"/>
                </a:solidFill>
                <a:latin typeface="Arial" panose="020B0604020202020204" pitchFamily="34" charset="0"/>
                <a:ea typeface="Open Sans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A0D520D-4C6B-4392-212A-19490F94D6B1}"/>
              </a:ext>
            </a:extLst>
          </p:cNvPr>
          <p:cNvSpPr txBox="1"/>
          <p:nvPr/>
        </p:nvSpPr>
        <p:spPr>
          <a:xfrm>
            <a:off x="8979088" y="1350442"/>
            <a:ext cx="1724440" cy="6054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r>
              <a:rPr lang="en-US" sz="1667" b="1" i="1" kern="0" dirty="0">
                <a:solidFill>
                  <a:prstClr val="black"/>
                </a:solidFill>
              </a:rPr>
              <a:t>Niraparib + AAP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113)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4A883CA-28A5-4A3D-9C5E-423522BE08E5}"/>
              </a:ext>
            </a:extLst>
          </p:cNvPr>
          <p:cNvSpPr txBox="1"/>
          <p:nvPr/>
        </p:nvSpPr>
        <p:spPr>
          <a:xfrm>
            <a:off x="10641443" y="1103349"/>
            <a:ext cx="1550557" cy="8619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br>
              <a:rPr lang="en-US" sz="1667" b="1" i="1" dirty="0">
                <a:solidFill>
                  <a:prstClr val="black"/>
                </a:solidFill>
                <a:latin typeface="Calibri"/>
              </a:rPr>
            </a:br>
            <a:r>
              <a:rPr lang="en-US" sz="1667" b="1" i="1" dirty="0">
                <a:solidFill>
                  <a:prstClr val="black"/>
                </a:solidFill>
              </a:rPr>
              <a:t>AAP + Placebo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112)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AE4A7D8-A751-DAF8-608F-08293B543812}"/>
              </a:ext>
            </a:extLst>
          </p:cNvPr>
          <p:cNvSpPr txBox="1"/>
          <p:nvPr/>
        </p:nvSpPr>
        <p:spPr>
          <a:xfrm>
            <a:off x="4627307" y="1346452"/>
            <a:ext cx="2675316" cy="240349"/>
          </a:xfrm>
          <a:prstGeom prst="roundRect">
            <a:avLst/>
          </a:prstGeom>
          <a:noFill/>
          <a:ln w="19050">
            <a:solidFill>
              <a:schemeClr val="bg2">
                <a:lumMod val="5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1015675">
              <a:lnSpc>
                <a:spcPct val="110000"/>
              </a:lnSpc>
              <a:defRPr/>
            </a:pPr>
            <a:r>
              <a:rPr lang="en-US" sz="1351" b="1" dirty="0">
                <a:solidFill>
                  <a:prstClr val="black"/>
                </a:solidFill>
                <a:latin typeface="+mj-lt"/>
                <a:ea typeface="Open Sans" pitchFamily="34" charset="0"/>
                <a:cs typeface="Arial" panose="020B0604020202020204" pitchFamily="34" charset="0"/>
              </a:rPr>
              <a:t>Overall HRR-positive population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49E80C-B754-644D-B053-2787992ED5EF}"/>
              </a:ext>
            </a:extLst>
          </p:cNvPr>
          <p:cNvSpPr txBox="1"/>
          <p:nvPr/>
        </p:nvSpPr>
        <p:spPr>
          <a:xfrm>
            <a:off x="165328" y="4698570"/>
            <a:ext cx="115992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US" sz="2000" dirty="0"/>
            </a:br>
            <a:r>
              <a:rPr lang="en-US" sz="2000" b="1" dirty="0"/>
              <a:t>Final OS Analysis:</a:t>
            </a:r>
            <a:endParaRPr lang="en-US" sz="2000" dirty="0"/>
          </a:p>
          <a:p>
            <a:r>
              <a:rPr lang="en-US" sz="2000" dirty="0"/>
              <a:t>HRR+ population – no difference in OS (HR 0.931, 95% CI 0.720–1.203; p = 0.585) </a:t>
            </a:r>
          </a:p>
          <a:p>
            <a:endParaRPr lang="en-US" sz="2000" dirty="0"/>
          </a:p>
          <a:p>
            <a:r>
              <a:rPr lang="en-US" sz="2000" dirty="0"/>
              <a:t>BRCA1/2 subgroup – trend toward better OS (HR 0.788, 95% CI 0.554–1.120; p = 0.183) </a:t>
            </a:r>
          </a:p>
          <a:p>
            <a:r>
              <a:rPr lang="en-US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57599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F9C37-F7E8-776F-8C13-38CAB6DD4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50425-6E71-9F13-B588-F785F7BF8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546" y="0"/>
            <a:ext cx="11908455" cy="1143000"/>
          </a:xfrm>
        </p:spPr>
        <p:txBody>
          <a:bodyPr>
            <a:normAutofit/>
          </a:bodyPr>
          <a:lstStyle/>
          <a:p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PEACE-3: Enzalutamide +/- Ra223 for </a:t>
            </a:r>
            <a:r>
              <a:rPr lang="en-US" sz="3733" b="1" dirty="0" err="1">
                <a:latin typeface="Arial" panose="020B0604020202020204" pitchFamily="34" charset="0"/>
                <a:cs typeface="Arial" panose="020B0604020202020204" pitchFamily="34" charset="0"/>
              </a:rPr>
              <a:t>mAPMR</a:t>
            </a:r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 PC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5D85EA-7FBA-6B9B-BEE1-2ABF65E89D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613" y="6573532"/>
            <a:ext cx="11201655" cy="238505"/>
          </a:xfrm>
        </p:spPr>
        <p:txBody>
          <a:bodyPr/>
          <a:lstStyle/>
          <a:p>
            <a:r>
              <a:rPr lang="en-US" dirty="0" err="1"/>
              <a:t>Tombal</a:t>
            </a:r>
            <a:r>
              <a:rPr lang="en-US" dirty="0"/>
              <a:t> B, et al. Ann Oncol. 2025;36(9):1058-1067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5C68075-4079-28AA-E4C1-CA424DF9468E}"/>
              </a:ext>
            </a:extLst>
          </p:cNvPr>
          <p:cNvSpPr txBox="1"/>
          <p:nvPr/>
        </p:nvSpPr>
        <p:spPr>
          <a:xfrm>
            <a:off x="748361" y="2557871"/>
            <a:ext cx="27725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09" indent="-238109" defTabSz="1088338">
              <a:buFont typeface="Wingdings" panose="05000000000000000000" pitchFamily="2" charset="2"/>
              <a:buChar char="ü"/>
              <a:defRPr/>
            </a:pPr>
            <a:r>
              <a:rPr lang="en-US" sz="1400" i="1" dirty="0">
                <a:solidFill>
                  <a:srgbClr val="000000"/>
                </a:solidFill>
                <a:latin typeface="Calibri"/>
              </a:rPr>
              <a:t>Asymptomatic or mildly symptomatic APMR and bone metastases</a:t>
            </a:r>
          </a:p>
          <a:p>
            <a:pPr marL="238109" indent="-238109" defTabSz="1088338">
              <a:buFont typeface="Wingdings" panose="05000000000000000000" pitchFamily="2" charset="2"/>
              <a:buChar char="ü"/>
              <a:defRPr/>
            </a:pPr>
            <a:r>
              <a:rPr lang="en-US" sz="1400" i="1" dirty="0">
                <a:solidFill>
                  <a:srgbClr val="000000"/>
                </a:solidFill>
                <a:latin typeface="Calibri"/>
              </a:rPr>
              <a:t>Co-administered bone-modifying agents with either zoledronic acid or denosumab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7FD873F4-E519-7BAB-03D7-AD54598BF97D}"/>
              </a:ext>
            </a:extLst>
          </p:cNvPr>
          <p:cNvSpPr/>
          <p:nvPr/>
        </p:nvSpPr>
        <p:spPr>
          <a:xfrm>
            <a:off x="18472575" y="5070763"/>
            <a:ext cx="1618783" cy="4188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04">
              <a:defRPr/>
            </a:pPr>
            <a:endParaRPr lang="en-US" sz="1600" b="1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018463B-8B8D-BA3B-097F-5DF6AB71DA77}"/>
              </a:ext>
            </a:extLst>
          </p:cNvPr>
          <p:cNvGrpSpPr/>
          <p:nvPr/>
        </p:nvGrpSpPr>
        <p:grpSpPr>
          <a:xfrm>
            <a:off x="283546" y="1087332"/>
            <a:ext cx="3302495" cy="3341226"/>
            <a:chOff x="1636440" y="2081243"/>
            <a:chExt cx="3302495" cy="3341226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996415C-1102-6B38-C90B-95A66BB9BF14}"/>
                </a:ext>
              </a:extLst>
            </p:cNvPr>
            <p:cNvGrpSpPr/>
            <p:nvPr/>
          </p:nvGrpSpPr>
          <p:grpSpPr>
            <a:xfrm>
              <a:off x="1640088" y="2081243"/>
              <a:ext cx="3298847" cy="1158779"/>
              <a:chOff x="140585" y="2333905"/>
              <a:chExt cx="3958616" cy="1390534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473E2A57-F028-D3D1-B14A-5C36E1E9A5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585" y="2333905"/>
                <a:ext cx="801835" cy="693799"/>
              </a:xfrm>
              <a:prstGeom prst="rect">
                <a:avLst/>
              </a:prstGeom>
            </p:spPr>
          </p:pic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76D4904C-9FED-B06C-8BF3-1D928A19C5A2}"/>
                  </a:ext>
                </a:extLst>
              </p:cNvPr>
              <p:cNvGrpSpPr/>
              <p:nvPr/>
            </p:nvGrpSpPr>
            <p:grpSpPr>
              <a:xfrm>
                <a:off x="918457" y="2480749"/>
                <a:ext cx="3180744" cy="1243690"/>
                <a:chOff x="918457" y="2480749"/>
                <a:chExt cx="3180744" cy="1243690"/>
              </a:xfrm>
            </p:grpSpPr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F8C1522-5A0F-C619-4506-90B9FED047B1}"/>
                    </a:ext>
                  </a:extLst>
                </p:cNvPr>
                <p:cNvSpPr txBox="1"/>
                <p:nvPr/>
              </p:nvSpPr>
              <p:spPr>
                <a:xfrm>
                  <a:off x="942420" y="2838042"/>
                  <a:ext cx="3156781" cy="8863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914304"/>
                  <a:r>
                    <a:rPr lang="en-US" sz="1400" dirty="0"/>
                    <a:t>International,</a:t>
                  </a:r>
                </a:p>
                <a:p>
                  <a:pPr defTabSz="914304"/>
                  <a:r>
                    <a:rPr lang="en-US" sz="1400" dirty="0"/>
                    <a:t>randomized, academic, open-label, phase III trial</a:t>
                  </a: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AF1D0561-57B8-2028-9D81-3F42536DF9E4}"/>
                    </a:ext>
                  </a:extLst>
                </p:cNvPr>
                <p:cNvSpPr txBox="1"/>
                <p:nvPr/>
              </p:nvSpPr>
              <p:spPr>
                <a:xfrm>
                  <a:off x="918457" y="2480749"/>
                  <a:ext cx="1453013" cy="41865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4304">
                    <a:defRPr/>
                  </a:pPr>
                  <a:r>
                    <a:rPr lang="en-US" sz="1667" b="1" dirty="0">
                      <a:solidFill>
                        <a:schemeClr val="accent6"/>
                      </a:solidFill>
                      <a:latin typeface="Calibri"/>
                    </a:rPr>
                    <a:t>Trial Design</a:t>
                  </a:r>
                </a:p>
              </p:txBody>
            </p:sp>
          </p:grp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7909A82-0198-195C-48A5-1367CE836B51}"/>
                </a:ext>
              </a:extLst>
            </p:cNvPr>
            <p:cNvGrpSpPr/>
            <p:nvPr/>
          </p:nvGrpSpPr>
          <p:grpSpPr>
            <a:xfrm>
              <a:off x="1636440" y="3192319"/>
              <a:ext cx="2427802" cy="514875"/>
              <a:chOff x="223940" y="3998418"/>
              <a:chExt cx="2913361" cy="646080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50127266-5520-C6A7-8532-8BA65E11A0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3940" y="3998418"/>
                <a:ext cx="727062" cy="646080"/>
              </a:xfrm>
              <a:prstGeom prst="rect">
                <a:avLst/>
              </a:prstGeom>
            </p:spPr>
          </p:pic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B20020B-C8D3-88CE-92D0-2339C9D48181}"/>
                  </a:ext>
                </a:extLst>
              </p:cNvPr>
              <p:cNvSpPr txBox="1"/>
              <p:nvPr/>
            </p:nvSpPr>
            <p:spPr>
              <a:xfrm>
                <a:off x="931467" y="4106954"/>
                <a:ext cx="2205834" cy="4377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04">
                  <a:defRPr/>
                </a:pPr>
                <a:r>
                  <a:rPr lang="en-US" sz="1667" b="1" dirty="0">
                    <a:solidFill>
                      <a:schemeClr val="accent6"/>
                    </a:solidFill>
                    <a:latin typeface="Calibri"/>
                  </a:rPr>
                  <a:t>Patient Population</a:t>
                </a:r>
              </a:p>
            </p:txBody>
          </p:sp>
        </p:grpSp>
        <p:pic>
          <p:nvPicPr>
            <p:cNvPr id="37" name="Graphic 36" descr="Magnifying glass with solid fill">
              <a:extLst>
                <a:ext uri="{FF2B5EF4-FFF2-40B4-BE49-F238E27FC236}">
                  <a16:creationId xmlns:a16="http://schemas.microsoft.com/office/drawing/2014/main" id="{EDE4363F-540C-37C8-BC19-00C390FC14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25507" y="4988129"/>
              <a:ext cx="434340" cy="434340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60F454C-919B-E510-006E-CF9ED31D2D57}"/>
                </a:ext>
              </a:extLst>
            </p:cNvPr>
            <p:cNvSpPr txBox="1"/>
            <p:nvPr/>
          </p:nvSpPr>
          <p:spPr>
            <a:xfrm>
              <a:off x="2276873" y="5013886"/>
              <a:ext cx="1075551" cy="348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04">
                <a:defRPr/>
              </a:pPr>
              <a:r>
                <a:rPr lang="en-US" sz="1667" b="1" dirty="0">
                  <a:solidFill>
                    <a:schemeClr val="accent6"/>
                  </a:solidFill>
                  <a:latin typeface="Calibri"/>
                </a:rPr>
                <a:t>Endpoints</a:t>
              </a: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A7D61DDE-FACE-582E-9346-ABDCFB7A65C1}"/>
              </a:ext>
            </a:extLst>
          </p:cNvPr>
          <p:cNvSpPr txBox="1"/>
          <p:nvPr/>
        </p:nvSpPr>
        <p:spPr>
          <a:xfrm>
            <a:off x="763011" y="4309014"/>
            <a:ext cx="24186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Primary: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rPFS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Secondary: OS, TTSST, TTPP, TTSSE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BFD433F-B547-1DCD-BC36-91C1AB6192F2}"/>
              </a:ext>
            </a:extLst>
          </p:cNvPr>
          <p:cNvCxnSpPr>
            <a:cxnSpLocks/>
          </p:cNvCxnSpPr>
          <p:nvPr/>
        </p:nvCxnSpPr>
        <p:spPr>
          <a:xfrm flipH="1">
            <a:off x="3493235" y="1215071"/>
            <a:ext cx="0" cy="3346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1" name="Group 17">
            <a:extLst>
              <a:ext uri="{FF2B5EF4-FFF2-40B4-BE49-F238E27FC236}">
                <a16:creationId xmlns:a16="http://schemas.microsoft.com/office/drawing/2014/main" id="{BE35C095-A023-70FB-79CC-29828839B18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89865" y="1073423"/>
            <a:ext cx="723371" cy="1696724"/>
            <a:chOff x="2448" y="372"/>
            <a:chExt cx="871" cy="2043"/>
          </a:xfrm>
        </p:grpSpPr>
        <p:sp>
          <p:nvSpPr>
            <p:cNvPr id="53" name="AutoShape 16">
              <a:extLst>
                <a:ext uri="{FF2B5EF4-FFF2-40B4-BE49-F238E27FC236}">
                  <a16:creationId xmlns:a16="http://schemas.microsoft.com/office/drawing/2014/main" id="{7FB353BB-0FDF-2976-B87E-A7339E4B1B4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48" y="372"/>
              <a:ext cx="871" cy="2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5" name="Rectangle 18">
              <a:extLst>
                <a:ext uri="{FF2B5EF4-FFF2-40B4-BE49-F238E27FC236}">
                  <a16:creationId xmlns:a16="http://schemas.microsoft.com/office/drawing/2014/main" id="{3BAD12EA-3C1C-1F23-E5D0-C9F8302C3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372"/>
              <a:ext cx="871" cy="2031"/>
            </a:xfrm>
            <a:prstGeom prst="rect">
              <a:avLst/>
            </a:prstGeom>
            <a:noFill/>
            <a:ln w="0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57" name="Freeform 19">
              <a:extLst>
                <a:ext uri="{FF2B5EF4-FFF2-40B4-BE49-F238E27FC236}">
                  <a16:creationId xmlns:a16="http://schemas.microsoft.com/office/drawing/2014/main" id="{C9202CAA-A022-DD5E-3560-99DD76F6D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494"/>
              <a:ext cx="808" cy="1921"/>
            </a:xfrm>
            <a:custGeom>
              <a:avLst/>
              <a:gdLst>
                <a:gd name="T0" fmla="*/ 988 w 1616"/>
                <a:gd name="T1" fmla="*/ 115 h 3844"/>
                <a:gd name="T2" fmla="*/ 1023 w 1616"/>
                <a:gd name="T3" fmla="*/ 260 h 3844"/>
                <a:gd name="T4" fmla="*/ 952 w 1616"/>
                <a:gd name="T5" fmla="*/ 439 h 3844"/>
                <a:gd name="T6" fmla="*/ 1068 w 1616"/>
                <a:gd name="T7" fmla="*/ 623 h 3844"/>
                <a:gd name="T8" fmla="*/ 1310 w 1616"/>
                <a:gd name="T9" fmla="*/ 780 h 3844"/>
                <a:gd name="T10" fmla="*/ 1402 w 1616"/>
                <a:gd name="T11" fmla="*/ 1448 h 3844"/>
                <a:gd name="T12" fmla="*/ 1454 w 1616"/>
                <a:gd name="T13" fmla="*/ 1764 h 3844"/>
                <a:gd name="T14" fmla="*/ 1605 w 1616"/>
                <a:gd name="T15" fmla="*/ 2032 h 3844"/>
                <a:gd name="T16" fmla="*/ 1533 w 1616"/>
                <a:gd name="T17" fmla="*/ 2017 h 3844"/>
                <a:gd name="T18" fmla="*/ 1573 w 1616"/>
                <a:gd name="T19" fmla="*/ 2214 h 3844"/>
                <a:gd name="T20" fmla="*/ 1513 w 1616"/>
                <a:gd name="T21" fmla="*/ 2170 h 3844"/>
                <a:gd name="T22" fmla="*/ 1464 w 1616"/>
                <a:gd name="T23" fmla="*/ 2109 h 3844"/>
                <a:gd name="T24" fmla="*/ 1441 w 1616"/>
                <a:gd name="T25" fmla="*/ 2253 h 3844"/>
                <a:gd name="T26" fmla="*/ 1403 w 1616"/>
                <a:gd name="T27" fmla="*/ 2152 h 3844"/>
                <a:gd name="T28" fmla="*/ 1363 w 1616"/>
                <a:gd name="T29" fmla="*/ 2139 h 3844"/>
                <a:gd name="T30" fmla="*/ 1360 w 1616"/>
                <a:gd name="T31" fmla="*/ 1897 h 3844"/>
                <a:gd name="T32" fmla="*/ 1222 w 1616"/>
                <a:gd name="T33" fmla="*/ 1598 h 3844"/>
                <a:gd name="T34" fmla="*/ 1142 w 1616"/>
                <a:gd name="T35" fmla="*/ 1227 h 3844"/>
                <a:gd name="T36" fmla="*/ 1128 w 1616"/>
                <a:gd name="T37" fmla="*/ 1647 h 3844"/>
                <a:gd name="T38" fmla="*/ 1211 w 1616"/>
                <a:gd name="T39" fmla="*/ 2048 h 3844"/>
                <a:gd name="T40" fmla="*/ 1121 w 1616"/>
                <a:gd name="T41" fmla="*/ 2680 h 3844"/>
                <a:gd name="T42" fmla="*/ 1140 w 1616"/>
                <a:gd name="T43" fmla="*/ 2987 h 3844"/>
                <a:gd name="T44" fmla="*/ 1039 w 1616"/>
                <a:gd name="T45" fmla="*/ 3484 h 3844"/>
                <a:gd name="T46" fmla="*/ 1069 w 1616"/>
                <a:gd name="T47" fmla="*/ 3780 h 3844"/>
                <a:gd name="T48" fmla="*/ 1029 w 1616"/>
                <a:gd name="T49" fmla="*/ 3824 h 3844"/>
                <a:gd name="T50" fmla="*/ 909 w 1616"/>
                <a:gd name="T51" fmla="*/ 3840 h 3844"/>
                <a:gd name="T52" fmla="*/ 838 w 1616"/>
                <a:gd name="T53" fmla="*/ 3802 h 3844"/>
                <a:gd name="T54" fmla="*/ 905 w 1616"/>
                <a:gd name="T55" fmla="*/ 3501 h 3844"/>
                <a:gd name="T56" fmla="*/ 910 w 1616"/>
                <a:gd name="T57" fmla="*/ 3070 h 3844"/>
                <a:gd name="T58" fmla="*/ 864 w 1616"/>
                <a:gd name="T59" fmla="*/ 2564 h 3844"/>
                <a:gd name="T60" fmla="*/ 788 w 1616"/>
                <a:gd name="T61" fmla="*/ 2198 h 3844"/>
                <a:gd name="T62" fmla="*/ 726 w 1616"/>
                <a:gd name="T63" fmla="*/ 2756 h 3844"/>
                <a:gd name="T64" fmla="*/ 703 w 1616"/>
                <a:gd name="T65" fmla="*/ 3240 h 3844"/>
                <a:gd name="T66" fmla="*/ 733 w 1616"/>
                <a:gd name="T67" fmla="*/ 3612 h 3844"/>
                <a:gd name="T68" fmla="*/ 775 w 1616"/>
                <a:gd name="T69" fmla="*/ 3831 h 3844"/>
                <a:gd name="T70" fmla="*/ 679 w 1616"/>
                <a:gd name="T71" fmla="*/ 3833 h 3844"/>
                <a:gd name="T72" fmla="*/ 572 w 1616"/>
                <a:gd name="T73" fmla="*/ 3820 h 3844"/>
                <a:gd name="T74" fmla="*/ 565 w 1616"/>
                <a:gd name="T75" fmla="*/ 3714 h 3844"/>
                <a:gd name="T76" fmla="*/ 549 w 1616"/>
                <a:gd name="T77" fmla="*/ 3396 h 3844"/>
                <a:gd name="T78" fmla="*/ 504 w 1616"/>
                <a:gd name="T79" fmla="*/ 2896 h 3844"/>
                <a:gd name="T80" fmla="*/ 469 w 1616"/>
                <a:gd name="T81" fmla="*/ 2534 h 3844"/>
                <a:gd name="T82" fmla="*/ 426 w 1616"/>
                <a:gd name="T83" fmla="*/ 1862 h 3844"/>
                <a:gd name="T84" fmla="*/ 492 w 1616"/>
                <a:gd name="T85" fmla="*/ 1486 h 3844"/>
                <a:gd name="T86" fmla="*/ 436 w 1616"/>
                <a:gd name="T87" fmla="*/ 1360 h 3844"/>
                <a:gd name="T88" fmla="*/ 342 w 1616"/>
                <a:gd name="T89" fmla="*/ 1716 h 3844"/>
                <a:gd name="T90" fmla="*/ 259 w 1616"/>
                <a:gd name="T91" fmla="*/ 1959 h 3844"/>
                <a:gd name="T92" fmla="*/ 249 w 1616"/>
                <a:gd name="T93" fmla="*/ 2210 h 3844"/>
                <a:gd name="T94" fmla="*/ 205 w 1616"/>
                <a:gd name="T95" fmla="*/ 2124 h 3844"/>
                <a:gd name="T96" fmla="*/ 165 w 1616"/>
                <a:gd name="T97" fmla="*/ 2194 h 3844"/>
                <a:gd name="T98" fmla="*/ 136 w 1616"/>
                <a:gd name="T99" fmla="*/ 2240 h 3844"/>
                <a:gd name="T100" fmla="*/ 108 w 1616"/>
                <a:gd name="T101" fmla="*/ 2103 h 3844"/>
                <a:gd name="T102" fmla="*/ 39 w 1616"/>
                <a:gd name="T103" fmla="*/ 2171 h 3844"/>
                <a:gd name="T104" fmla="*/ 43 w 1616"/>
                <a:gd name="T105" fmla="*/ 2072 h 3844"/>
                <a:gd name="T106" fmla="*/ 67 w 1616"/>
                <a:gd name="T107" fmla="*/ 1937 h 3844"/>
                <a:gd name="T108" fmla="*/ 175 w 1616"/>
                <a:gd name="T109" fmla="*/ 1667 h 3844"/>
                <a:gd name="T110" fmla="*/ 265 w 1616"/>
                <a:gd name="T111" fmla="*/ 1317 h 3844"/>
                <a:gd name="T112" fmla="*/ 381 w 1616"/>
                <a:gd name="T113" fmla="*/ 674 h 3844"/>
                <a:gd name="T114" fmla="*/ 639 w 1616"/>
                <a:gd name="T115" fmla="*/ 578 h 3844"/>
                <a:gd name="T116" fmla="*/ 636 w 1616"/>
                <a:gd name="T117" fmla="*/ 384 h 3844"/>
                <a:gd name="T118" fmla="*/ 614 w 1616"/>
                <a:gd name="T119" fmla="*/ 254 h 3844"/>
                <a:gd name="T120" fmla="*/ 702 w 1616"/>
                <a:gd name="T121" fmla="*/ 30 h 3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16" h="3844">
                  <a:moveTo>
                    <a:pt x="792" y="0"/>
                  </a:moveTo>
                  <a:lnTo>
                    <a:pt x="824" y="0"/>
                  </a:lnTo>
                  <a:lnTo>
                    <a:pt x="825" y="0"/>
                  </a:lnTo>
                  <a:lnTo>
                    <a:pt x="832" y="1"/>
                  </a:lnTo>
                  <a:lnTo>
                    <a:pt x="840" y="3"/>
                  </a:lnTo>
                  <a:lnTo>
                    <a:pt x="853" y="5"/>
                  </a:lnTo>
                  <a:lnTo>
                    <a:pt x="866" y="9"/>
                  </a:lnTo>
                  <a:lnTo>
                    <a:pt x="882" y="14"/>
                  </a:lnTo>
                  <a:lnTo>
                    <a:pt x="898" y="21"/>
                  </a:lnTo>
                  <a:lnTo>
                    <a:pt x="915" y="30"/>
                  </a:lnTo>
                  <a:lnTo>
                    <a:pt x="931" y="41"/>
                  </a:lnTo>
                  <a:lnTo>
                    <a:pt x="949" y="56"/>
                  </a:lnTo>
                  <a:lnTo>
                    <a:pt x="963" y="72"/>
                  </a:lnTo>
                  <a:lnTo>
                    <a:pt x="977" y="91"/>
                  </a:lnTo>
                  <a:lnTo>
                    <a:pt x="988" y="115"/>
                  </a:lnTo>
                  <a:lnTo>
                    <a:pt x="997" y="141"/>
                  </a:lnTo>
                  <a:lnTo>
                    <a:pt x="1003" y="171"/>
                  </a:lnTo>
                  <a:lnTo>
                    <a:pt x="1004" y="206"/>
                  </a:lnTo>
                  <a:lnTo>
                    <a:pt x="1002" y="244"/>
                  </a:lnTo>
                  <a:lnTo>
                    <a:pt x="1002" y="245"/>
                  </a:lnTo>
                  <a:lnTo>
                    <a:pt x="1002" y="245"/>
                  </a:lnTo>
                  <a:lnTo>
                    <a:pt x="1002" y="248"/>
                  </a:lnTo>
                  <a:lnTo>
                    <a:pt x="1002" y="249"/>
                  </a:lnTo>
                  <a:lnTo>
                    <a:pt x="1002" y="251"/>
                  </a:lnTo>
                  <a:lnTo>
                    <a:pt x="1003" y="254"/>
                  </a:lnTo>
                  <a:lnTo>
                    <a:pt x="1004" y="255"/>
                  </a:lnTo>
                  <a:lnTo>
                    <a:pt x="1007" y="256"/>
                  </a:lnTo>
                  <a:lnTo>
                    <a:pt x="1010" y="258"/>
                  </a:lnTo>
                  <a:lnTo>
                    <a:pt x="1014" y="258"/>
                  </a:lnTo>
                  <a:lnTo>
                    <a:pt x="1023" y="260"/>
                  </a:lnTo>
                  <a:lnTo>
                    <a:pt x="1027" y="269"/>
                  </a:lnTo>
                  <a:lnTo>
                    <a:pt x="1029" y="281"/>
                  </a:lnTo>
                  <a:lnTo>
                    <a:pt x="1026" y="296"/>
                  </a:lnTo>
                  <a:lnTo>
                    <a:pt x="1020" y="312"/>
                  </a:lnTo>
                  <a:lnTo>
                    <a:pt x="1009" y="328"/>
                  </a:lnTo>
                  <a:lnTo>
                    <a:pt x="992" y="344"/>
                  </a:lnTo>
                  <a:lnTo>
                    <a:pt x="992" y="348"/>
                  </a:lnTo>
                  <a:lnTo>
                    <a:pt x="989" y="356"/>
                  </a:lnTo>
                  <a:lnTo>
                    <a:pt x="986" y="370"/>
                  </a:lnTo>
                  <a:lnTo>
                    <a:pt x="981" y="384"/>
                  </a:lnTo>
                  <a:lnTo>
                    <a:pt x="973" y="401"/>
                  </a:lnTo>
                  <a:lnTo>
                    <a:pt x="965" y="414"/>
                  </a:lnTo>
                  <a:lnTo>
                    <a:pt x="954" y="426"/>
                  </a:lnTo>
                  <a:lnTo>
                    <a:pt x="954" y="430"/>
                  </a:lnTo>
                  <a:lnTo>
                    <a:pt x="952" y="439"/>
                  </a:lnTo>
                  <a:lnTo>
                    <a:pt x="950" y="452"/>
                  </a:lnTo>
                  <a:lnTo>
                    <a:pt x="949" y="469"/>
                  </a:lnTo>
                  <a:lnTo>
                    <a:pt x="949" y="488"/>
                  </a:lnTo>
                  <a:lnTo>
                    <a:pt x="950" y="509"/>
                  </a:lnTo>
                  <a:lnTo>
                    <a:pt x="952" y="530"/>
                  </a:lnTo>
                  <a:lnTo>
                    <a:pt x="958" y="548"/>
                  </a:lnTo>
                  <a:lnTo>
                    <a:pt x="968" y="567"/>
                  </a:lnTo>
                  <a:lnTo>
                    <a:pt x="968" y="568"/>
                  </a:lnTo>
                  <a:lnTo>
                    <a:pt x="972" y="572"/>
                  </a:lnTo>
                  <a:lnTo>
                    <a:pt x="977" y="578"/>
                  </a:lnTo>
                  <a:lnTo>
                    <a:pt x="986" y="585"/>
                  </a:lnTo>
                  <a:lnTo>
                    <a:pt x="999" y="595"/>
                  </a:lnTo>
                  <a:lnTo>
                    <a:pt x="1016" y="604"/>
                  </a:lnTo>
                  <a:lnTo>
                    <a:pt x="1040" y="614"/>
                  </a:lnTo>
                  <a:lnTo>
                    <a:pt x="1068" y="623"/>
                  </a:lnTo>
                  <a:lnTo>
                    <a:pt x="1104" y="633"/>
                  </a:lnTo>
                  <a:lnTo>
                    <a:pt x="1147" y="641"/>
                  </a:lnTo>
                  <a:lnTo>
                    <a:pt x="1149" y="641"/>
                  </a:lnTo>
                  <a:lnTo>
                    <a:pt x="1154" y="641"/>
                  </a:lnTo>
                  <a:lnTo>
                    <a:pt x="1163" y="642"/>
                  </a:lnTo>
                  <a:lnTo>
                    <a:pt x="1175" y="644"/>
                  </a:lnTo>
                  <a:lnTo>
                    <a:pt x="1189" y="649"/>
                  </a:lnTo>
                  <a:lnTo>
                    <a:pt x="1204" y="654"/>
                  </a:lnTo>
                  <a:lnTo>
                    <a:pt x="1220" y="663"/>
                  </a:lnTo>
                  <a:lnTo>
                    <a:pt x="1236" y="674"/>
                  </a:lnTo>
                  <a:lnTo>
                    <a:pt x="1253" y="688"/>
                  </a:lnTo>
                  <a:lnTo>
                    <a:pt x="1269" y="705"/>
                  </a:lnTo>
                  <a:lnTo>
                    <a:pt x="1285" y="726"/>
                  </a:lnTo>
                  <a:lnTo>
                    <a:pt x="1298" y="750"/>
                  </a:lnTo>
                  <a:lnTo>
                    <a:pt x="1310" y="780"/>
                  </a:lnTo>
                  <a:lnTo>
                    <a:pt x="1318" y="814"/>
                  </a:lnTo>
                  <a:lnTo>
                    <a:pt x="1324" y="854"/>
                  </a:lnTo>
                  <a:lnTo>
                    <a:pt x="1328" y="1164"/>
                  </a:lnTo>
                  <a:lnTo>
                    <a:pt x="1328" y="1168"/>
                  </a:lnTo>
                  <a:lnTo>
                    <a:pt x="1329" y="1180"/>
                  </a:lnTo>
                  <a:lnTo>
                    <a:pt x="1331" y="1199"/>
                  </a:lnTo>
                  <a:lnTo>
                    <a:pt x="1334" y="1223"/>
                  </a:lnTo>
                  <a:lnTo>
                    <a:pt x="1338" y="1252"/>
                  </a:lnTo>
                  <a:lnTo>
                    <a:pt x="1344" y="1284"/>
                  </a:lnTo>
                  <a:lnTo>
                    <a:pt x="1351" y="1317"/>
                  </a:lnTo>
                  <a:lnTo>
                    <a:pt x="1360" y="1352"/>
                  </a:lnTo>
                  <a:lnTo>
                    <a:pt x="1371" y="1385"/>
                  </a:lnTo>
                  <a:lnTo>
                    <a:pt x="1385" y="1417"/>
                  </a:lnTo>
                  <a:lnTo>
                    <a:pt x="1401" y="1445"/>
                  </a:lnTo>
                  <a:lnTo>
                    <a:pt x="1402" y="1448"/>
                  </a:lnTo>
                  <a:lnTo>
                    <a:pt x="1404" y="1455"/>
                  </a:lnTo>
                  <a:lnTo>
                    <a:pt x="1409" y="1467"/>
                  </a:lnTo>
                  <a:lnTo>
                    <a:pt x="1416" y="1485"/>
                  </a:lnTo>
                  <a:lnTo>
                    <a:pt x="1422" y="1507"/>
                  </a:lnTo>
                  <a:lnTo>
                    <a:pt x="1428" y="1535"/>
                  </a:lnTo>
                  <a:lnTo>
                    <a:pt x="1434" y="1570"/>
                  </a:lnTo>
                  <a:lnTo>
                    <a:pt x="1438" y="1609"/>
                  </a:lnTo>
                  <a:lnTo>
                    <a:pt x="1440" y="1655"/>
                  </a:lnTo>
                  <a:lnTo>
                    <a:pt x="1440" y="1658"/>
                  </a:lnTo>
                  <a:lnTo>
                    <a:pt x="1441" y="1667"/>
                  </a:lnTo>
                  <a:lnTo>
                    <a:pt x="1443" y="1682"/>
                  </a:lnTo>
                  <a:lnTo>
                    <a:pt x="1445" y="1700"/>
                  </a:lnTo>
                  <a:lnTo>
                    <a:pt x="1448" y="1721"/>
                  </a:lnTo>
                  <a:lnTo>
                    <a:pt x="1450" y="1742"/>
                  </a:lnTo>
                  <a:lnTo>
                    <a:pt x="1454" y="1764"/>
                  </a:lnTo>
                  <a:lnTo>
                    <a:pt x="1457" y="1784"/>
                  </a:lnTo>
                  <a:lnTo>
                    <a:pt x="1461" y="1801"/>
                  </a:lnTo>
                  <a:lnTo>
                    <a:pt x="1465" y="1815"/>
                  </a:lnTo>
                  <a:lnTo>
                    <a:pt x="1472" y="1831"/>
                  </a:lnTo>
                  <a:lnTo>
                    <a:pt x="1483" y="1848"/>
                  </a:lnTo>
                  <a:lnTo>
                    <a:pt x="1497" y="1868"/>
                  </a:lnTo>
                  <a:lnTo>
                    <a:pt x="1512" y="1887"/>
                  </a:lnTo>
                  <a:lnTo>
                    <a:pt x="1525" y="1905"/>
                  </a:lnTo>
                  <a:lnTo>
                    <a:pt x="1537" y="1919"/>
                  </a:lnTo>
                  <a:lnTo>
                    <a:pt x="1550" y="1937"/>
                  </a:lnTo>
                  <a:lnTo>
                    <a:pt x="1562" y="1955"/>
                  </a:lnTo>
                  <a:lnTo>
                    <a:pt x="1574" y="1975"/>
                  </a:lnTo>
                  <a:lnTo>
                    <a:pt x="1587" y="1995"/>
                  </a:lnTo>
                  <a:lnTo>
                    <a:pt x="1597" y="2013"/>
                  </a:lnTo>
                  <a:lnTo>
                    <a:pt x="1605" y="2032"/>
                  </a:lnTo>
                  <a:lnTo>
                    <a:pt x="1613" y="2049"/>
                  </a:lnTo>
                  <a:lnTo>
                    <a:pt x="1616" y="2064"/>
                  </a:lnTo>
                  <a:lnTo>
                    <a:pt x="1616" y="2076"/>
                  </a:lnTo>
                  <a:lnTo>
                    <a:pt x="1613" y="2085"/>
                  </a:lnTo>
                  <a:lnTo>
                    <a:pt x="1605" y="2091"/>
                  </a:lnTo>
                  <a:lnTo>
                    <a:pt x="1604" y="2091"/>
                  </a:lnTo>
                  <a:lnTo>
                    <a:pt x="1599" y="2089"/>
                  </a:lnTo>
                  <a:lnTo>
                    <a:pt x="1593" y="2087"/>
                  </a:lnTo>
                  <a:lnTo>
                    <a:pt x="1584" y="2082"/>
                  </a:lnTo>
                  <a:lnTo>
                    <a:pt x="1573" y="2072"/>
                  </a:lnTo>
                  <a:lnTo>
                    <a:pt x="1561" y="2059"/>
                  </a:lnTo>
                  <a:lnTo>
                    <a:pt x="1547" y="2038"/>
                  </a:lnTo>
                  <a:lnTo>
                    <a:pt x="1533" y="2011"/>
                  </a:lnTo>
                  <a:lnTo>
                    <a:pt x="1533" y="2013"/>
                  </a:lnTo>
                  <a:lnTo>
                    <a:pt x="1533" y="2017"/>
                  </a:lnTo>
                  <a:lnTo>
                    <a:pt x="1535" y="2025"/>
                  </a:lnTo>
                  <a:lnTo>
                    <a:pt x="1537" y="2038"/>
                  </a:lnTo>
                  <a:lnTo>
                    <a:pt x="1541" y="2055"/>
                  </a:lnTo>
                  <a:lnTo>
                    <a:pt x="1547" y="2076"/>
                  </a:lnTo>
                  <a:lnTo>
                    <a:pt x="1556" y="2103"/>
                  </a:lnTo>
                  <a:lnTo>
                    <a:pt x="1566" y="2134"/>
                  </a:lnTo>
                  <a:lnTo>
                    <a:pt x="1568" y="2140"/>
                  </a:lnTo>
                  <a:lnTo>
                    <a:pt x="1571" y="2150"/>
                  </a:lnTo>
                  <a:lnTo>
                    <a:pt x="1574" y="2160"/>
                  </a:lnTo>
                  <a:lnTo>
                    <a:pt x="1577" y="2172"/>
                  </a:lnTo>
                  <a:lnTo>
                    <a:pt x="1579" y="2183"/>
                  </a:lnTo>
                  <a:lnTo>
                    <a:pt x="1581" y="2194"/>
                  </a:lnTo>
                  <a:lnTo>
                    <a:pt x="1581" y="2203"/>
                  </a:lnTo>
                  <a:lnTo>
                    <a:pt x="1578" y="2210"/>
                  </a:lnTo>
                  <a:lnTo>
                    <a:pt x="1573" y="2214"/>
                  </a:lnTo>
                  <a:lnTo>
                    <a:pt x="1566" y="2213"/>
                  </a:lnTo>
                  <a:lnTo>
                    <a:pt x="1556" y="2208"/>
                  </a:lnTo>
                  <a:lnTo>
                    <a:pt x="1555" y="2206"/>
                  </a:lnTo>
                  <a:lnTo>
                    <a:pt x="1552" y="2204"/>
                  </a:lnTo>
                  <a:lnTo>
                    <a:pt x="1547" y="2198"/>
                  </a:lnTo>
                  <a:lnTo>
                    <a:pt x="1542" y="2189"/>
                  </a:lnTo>
                  <a:lnTo>
                    <a:pt x="1535" y="2176"/>
                  </a:lnTo>
                  <a:lnTo>
                    <a:pt x="1526" y="2157"/>
                  </a:lnTo>
                  <a:lnTo>
                    <a:pt x="1518" y="2134"/>
                  </a:lnTo>
                  <a:lnTo>
                    <a:pt x="1508" y="2103"/>
                  </a:lnTo>
                  <a:lnTo>
                    <a:pt x="1508" y="2107"/>
                  </a:lnTo>
                  <a:lnTo>
                    <a:pt x="1509" y="2117"/>
                  </a:lnTo>
                  <a:lnTo>
                    <a:pt x="1510" y="2131"/>
                  </a:lnTo>
                  <a:lnTo>
                    <a:pt x="1512" y="2149"/>
                  </a:lnTo>
                  <a:lnTo>
                    <a:pt x="1513" y="2170"/>
                  </a:lnTo>
                  <a:lnTo>
                    <a:pt x="1513" y="2190"/>
                  </a:lnTo>
                  <a:lnTo>
                    <a:pt x="1514" y="2210"/>
                  </a:lnTo>
                  <a:lnTo>
                    <a:pt x="1513" y="2230"/>
                  </a:lnTo>
                  <a:lnTo>
                    <a:pt x="1512" y="2245"/>
                  </a:lnTo>
                  <a:lnTo>
                    <a:pt x="1510" y="2256"/>
                  </a:lnTo>
                  <a:lnTo>
                    <a:pt x="1507" y="2262"/>
                  </a:lnTo>
                  <a:lnTo>
                    <a:pt x="1499" y="2263"/>
                  </a:lnTo>
                  <a:lnTo>
                    <a:pt x="1492" y="2261"/>
                  </a:lnTo>
                  <a:lnTo>
                    <a:pt x="1486" y="2253"/>
                  </a:lnTo>
                  <a:lnTo>
                    <a:pt x="1481" y="2240"/>
                  </a:lnTo>
                  <a:lnTo>
                    <a:pt x="1476" y="2219"/>
                  </a:lnTo>
                  <a:lnTo>
                    <a:pt x="1472" y="2190"/>
                  </a:lnTo>
                  <a:lnTo>
                    <a:pt x="1469" y="2155"/>
                  </a:lnTo>
                  <a:lnTo>
                    <a:pt x="1465" y="2110"/>
                  </a:lnTo>
                  <a:lnTo>
                    <a:pt x="1464" y="2109"/>
                  </a:lnTo>
                  <a:lnTo>
                    <a:pt x="1464" y="2108"/>
                  </a:lnTo>
                  <a:lnTo>
                    <a:pt x="1462" y="2105"/>
                  </a:lnTo>
                  <a:lnTo>
                    <a:pt x="1461" y="2105"/>
                  </a:lnTo>
                  <a:lnTo>
                    <a:pt x="1460" y="2105"/>
                  </a:lnTo>
                  <a:lnTo>
                    <a:pt x="1459" y="2109"/>
                  </a:lnTo>
                  <a:lnTo>
                    <a:pt x="1457" y="2115"/>
                  </a:lnTo>
                  <a:lnTo>
                    <a:pt x="1456" y="2126"/>
                  </a:lnTo>
                  <a:lnTo>
                    <a:pt x="1454" y="2142"/>
                  </a:lnTo>
                  <a:lnTo>
                    <a:pt x="1452" y="2165"/>
                  </a:lnTo>
                  <a:lnTo>
                    <a:pt x="1451" y="2194"/>
                  </a:lnTo>
                  <a:lnTo>
                    <a:pt x="1450" y="2230"/>
                  </a:lnTo>
                  <a:lnTo>
                    <a:pt x="1449" y="2235"/>
                  </a:lnTo>
                  <a:lnTo>
                    <a:pt x="1448" y="2241"/>
                  </a:lnTo>
                  <a:lnTo>
                    <a:pt x="1445" y="2248"/>
                  </a:lnTo>
                  <a:lnTo>
                    <a:pt x="1441" y="2253"/>
                  </a:lnTo>
                  <a:lnTo>
                    <a:pt x="1436" y="2258"/>
                  </a:lnTo>
                  <a:lnTo>
                    <a:pt x="1432" y="2258"/>
                  </a:lnTo>
                  <a:lnTo>
                    <a:pt x="1427" y="2255"/>
                  </a:lnTo>
                  <a:lnTo>
                    <a:pt x="1420" y="2245"/>
                  </a:lnTo>
                  <a:lnTo>
                    <a:pt x="1416" y="2229"/>
                  </a:lnTo>
                  <a:lnTo>
                    <a:pt x="1412" y="2209"/>
                  </a:lnTo>
                  <a:lnTo>
                    <a:pt x="1411" y="2187"/>
                  </a:lnTo>
                  <a:lnTo>
                    <a:pt x="1411" y="2165"/>
                  </a:lnTo>
                  <a:lnTo>
                    <a:pt x="1412" y="2142"/>
                  </a:lnTo>
                  <a:lnTo>
                    <a:pt x="1412" y="2123"/>
                  </a:lnTo>
                  <a:lnTo>
                    <a:pt x="1412" y="2109"/>
                  </a:lnTo>
                  <a:lnTo>
                    <a:pt x="1412" y="2113"/>
                  </a:lnTo>
                  <a:lnTo>
                    <a:pt x="1409" y="2121"/>
                  </a:lnTo>
                  <a:lnTo>
                    <a:pt x="1407" y="2135"/>
                  </a:lnTo>
                  <a:lnTo>
                    <a:pt x="1403" y="2152"/>
                  </a:lnTo>
                  <a:lnTo>
                    <a:pt x="1398" y="2168"/>
                  </a:lnTo>
                  <a:lnTo>
                    <a:pt x="1393" y="2186"/>
                  </a:lnTo>
                  <a:lnTo>
                    <a:pt x="1387" y="2199"/>
                  </a:lnTo>
                  <a:lnTo>
                    <a:pt x="1382" y="2208"/>
                  </a:lnTo>
                  <a:lnTo>
                    <a:pt x="1376" y="2211"/>
                  </a:lnTo>
                  <a:lnTo>
                    <a:pt x="1376" y="2213"/>
                  </a:lnTo>
                  <a:lnTo>
                    <a:pt x="1375" y="2213"/>
                  </a:lnTo>
                  <a:lnTo>
                    <a:pt x="1372" y="2214"/>
                  </a:lnTo>
                  <a:lnTo>
                    <a:pt x="1371" y="2213"/>
                  </a:lnTo>
                  <a:lnTo>
                    <a:pt x="1369" y="2210"/>
                  </a:lnTo>
                  <a:lnTo>
                    <a:pt x="1366" y="2204"/>
                  </a:lnTo>
                  <a:lnTo>
                    <a:pt x="1364" y="2195"/>
                  </a:lnTo>
                  <a:lnTo>
                    <a:pt x="1363" y="2182"/>
                  </a:lnTo>
                  <a:lnTo>
                    <a:pt x="1363" y="2163"/>
                  </a:lnTo>
                  <a:lnTo>
                    <a:pt x="1363" y="2139"/>
                  </a:lnTo>
                  <a:lnTo>
                    <a:pt x="1364" y="2108"/>
                  </a:lnTo>
                  <a:lnTo>
                    <a:pt x="1364" y="2093"/>
                  </a:lnTo>
                  <a:lnTo>
                    <a:pt x="1363" y="2076"/>
                  </a:lnTo>
                  <a:lnTo>
                    <a:pt x="1360" y="2057"/>
                  </a:lnTo>
                  <a:lnTo>
                    <a:pt x="1359" y="2043"/>
                  </a:lnTo>
                  <a:lnTo>
                    <a:pt x="1358" y="2032"/>
                  </a:lnTo>
                  <a:lnTo>
                    <a:pt x="1355" y="1982"/>
                  </a:lnTo>
                  <a:lnTo>
                    <a:pt x="1355" y="1980"/>
                  </a:lnTo>
                  <a:lnTo>
                    <a:pt x="1356" y="1971"/>
                  </a:lnTo>
                  <a:lnTo>
                    <a:pt x="1358" y="1959"/>
                  </a:lnTo>
                  <a:lnTo>
                    <a:pt x="1359" y="1944"/>
                  </a:lnTo>
                  <a:lnTo>
                    <a:pt x="1359" y="1929"/>
                  </a:lnTo>
                  <a:lnTo>
                    <a:pt x="1360" y="1914"/>
                  </a:lnTo>
                  <a:lnTo>
                    <a:pt x="1360" y="1903"/>
                  </a:lnTo>
                  <a:lnTo>
                    <a:pt x="1360" y="1897"/>
                  </a:lnTo>
                  <a:lnTo>
                    <a:pt x="1356" y="1886"/>
                  </a:lnTo>
                  <a:lnTo>
                    <a:pt x="1351" y="1870"/>
                  </a:lnTo>
                  <a:lnTo>
                    <a:pt x="1344" y="1849"/>
                  </a:lnTo>
                  <a:lnTo>
                    <a:pt x="1334" y="1826"/>
                  </a:lnTo>
                  <a:lnTo>
                    <a:pt x="1321" y="1799"/>
                  </a:lnTo>
                  <a:lnTo>
                    <a:pt x="1306" y="1770"/>
                  </a:lnTo>
                  <a:lnTo>
                    <a:pt x="1287" y="1741"/>
                  </a:lnTo>
                  <a:lnTo>
                    <a:pt x="1286" y="1737"/>
                  </a:lnTo>
                  <a:lnTo>
                    <a:pt x="1281" y="1730"/>
                  </a:lnTo>
                  <a:lnTo>
                    <a:pt x="1274" y="1716"/>
                  </a:lnTo>
                  <a:lnTo>
                    <a:pt x="1265" y="1699"/>
                  </a:lnTo>
                  <a:lnTo>
                    <a:pt x="1255" y="1678"/>
                  </a:lnTo>
                  <a:lnTo>
                    <a:pt x="1244" y="1653"/>
                  </a:lnTo>
                  <a:lnTo>
                    <a:pt x="1233" y="1626"/>
                  </a:lnTo>
                  <a:lnTo>
                    <a:pt x="1222" y="1598"/>
                  </a:lnTo>
                  <a:lnTo>
                    <a:pt x="1211" y="1568"/>
                  </a:lnTo>
                  <a:lnTo>
                    <a:pt x="1201" y="1538"/>
                  </a:lnTo>
                  <a:lnTo>
                    <a:pt x="1194" y="1506"/>
                  </a:lnTo>
                  <a:lnTo>
                    <a:pt x="1188" y="1475"/>
                  </a:lnTo>
                  <a:lnTo>
                    <a:pt x="1184" y="1445"/>
                  </a:lnTo>
                  <a:lnTo>
                    <a:pt x="1184" y="1417"/>
                  </a:lnTo>
                  <a:lnTo>
                    <a:pt x="1184" y="1413"/>
                  </a:lnTo>
                  <a:lnTo>
                    <a:pt x="1184" y="1401"/>
                  </a:lnTo>
                  <a:lnTo>
                    <a:pt x="1183" y="1384"/>
                  </a:lnTo>
                  <a:lnTo>
                    <a:pt x="1181" y="1360"/>
                  </a:lnTo>
                  <a:lnTo>
                    <a:pt x="1178" y="1334"/>
                  </a:lnTo>
                  <a:lnTo>
                    <a:pt x="1172" y="1306"/>
                  </a:lnTo>
                  <a:lnTo>
                    <a:pt x="1164" y="1279"/>
                  </a:lnTo>
                  <a:lnTo>
                    <a:pt x="1154" y="1252"/>
                  </a:lnTo>
                  <a:lnTo>
                    <a:pt x="1142" y="1227"/>
                  </a:lnTo>
                  <a:lnTo>
                    <a:pt x="1141" y="1231"/>
                  </a:lnTo>
                  <a:lnTo>
                    <a:pt x="1140" y="1242"/>
                  </a:lnTo>
                  <a:lnTo>
                    <a:pt x="1138" y="1259"/>
                  </a:lnTo>
                  <a:lnTo>
                    <a:pt x="1137" y="1281"/>
                  </a:lnTo>
                  <a:lnTo>
                    <a:pt x="1135" y="1310"/>
                  </a:lnTo>
                  <a:lnTo>
                    <a:pt x="1132" y="1340"/>
                  </a:lnTo>
                  <a:lnTo>
                    <a:pt x="1131" y="1375"/>
                  </a:lnTo>
                  <a:lnTo>
                    <a:pt x="1128" y="1411"/>
                  </a:lnTo>
                  <a:lnTo>
                    <a:pt x="1126" y="1449"/>
                  </a:lnTo>
                  <a:lnTo>
                    <a:pt x="1125" y="1486"/>
                  </a:lnTo>
                  <a:lnTo>
                    <a:pt x="1125" y="1523"/>
                  </a:lnTo>
                  <a:lnTo>
                    <a:pt x="1124" y="1558"/>
                  </a:lnTo>
                  <a:lnTo>
                    <a:pt x="1125" y="1592"/>
                  </a:lnTo>
                  <a:lnTo>
                    <a:pt x="1126" y="1621"/>
                  </a:lnTo>
                  <a:lnTo>
                    <a:pt x="1128" y="1647"/>
                  </a:lnTo>
                  <a:lnTo>
                    <a:pt x="1131" y="1668"/>
                  </a:lnTo>
                  <a:lnTo>
                    <a:pt x="1132" y="1672"/>
                  </a:lnTo>
                  <a:lnTo>
                    <a:pt x="1136" y="1680"/>
                  </a:lnTo>
                  <a:lnTo>
                    <a:pt x="1142" y="1694"/>
                  </a:lnTo>
                  <a:lnTo>
                    <a:pt x="1148" y="1714"/>
                  </a:lnTo>
                  <a:lnTo>
                    <a:pt x="1157" y="1737"/>
                  </a:lnTo>
                  <a:lnTo>
                    <a:pt x="1165" y="1763"/>
                  </a:lnTo>
                  <a:lnTo>
                    <a:pt x="1174" y="1794"/>
                  </a:lnTo>
                  <a:lnTo>
                    <a:pt x="1183" y="1826"/>
                  </a:lnTo>
                  <a:lnTo>
                    <a:pt x="1191" y="1862"/>
                  </a:lnTo>
                  <a:lnTo>
                    <a:pt x="1199" y="1897"/>
                  </a:lnTo>
                  <a:lnTo>
                    <a:pt x="1205" y="1934"/>
                  </a:lnTo>
                  <a:lnTo>
                    <a:pt x="1209" y="1972"/>
                  </a:lnTo>
                  <a:lnTo>
                    <a:pt x="1211" y="2011"/>
                  </a:lnTo>
                  <a:lnTo>
                    <a:pt x="1211" y="2048"/>
                  </a:lnTo>
                  <a:lnTo>
                    <a:pt x="1209" y="2085"/>
                  </a:lnTo>
                  <a:lnTo>
                    <a:pt x="1204" y="2124"/>
                  </a:lnTo>
                  <a:lnTo>
                    <a:pt x="1199" y="2170"/>
                  </a:lnTo>
                  <a:lnTo>
                    <a:pt x="1193" y="2219"/>
                  </a:lnTo>
                  <a:lnTo>
                    <a:pt x="1186" y="2272"/>
                  </a:lnTo>
                  <a:lnTo>
                    <a:pt x="1179" y="2327"/>
                  </a:lnTo>
                  <a:lnTo>
                    <a:pt x="1172" y="2381"/>
                  </a:lnTo>
                  <a:lnTo>
                    <a:pt x="1163" y="2436"/>
                  </a:lnTo>
                  <a:lnTo>
                    <a:pt x="1156" y="2486"/>
                  </a:lnTo>
                  <a:lnTo>
                    <a:pt x="1147" y="2534"/>
                  </a:lnTo>
                  <a:lnTo>
                    <a:pt x="1138" y="2575"/>
                  </a:lnTo>
                  <a:lnTo>
                    <a:pt x="1130" y="2609"/>
                  </a:lnTo>
                  <a:lnTo>
                    <a:pt x="1126" y="2629"/>
                  </a:lnTo>
                  <a:lnTo>
                    <a:pt x="1122" y="2652"/>
                  </a:lnTo>
                  <a:lnTo>
                    <a:pt x="1121" y="2680"/>
                  </a:lnTo>
                  <a:lnTo>
                    <a:pt x="1120" y="2708"/>
                  </a:lnTo>
                  <a:lnTo>
                    <a:pt x="1119" y="2737"/>
                  </a:lnTo>
                  <a:lnTo>
                    <a:pt x="1117" y="2766"/>
                  </a:lnTo>
                  <a:lnTo>
                    <a:pt x="1117" y="2793"/>
                  </a:lnTo>
                  <a:lnTo>
                    <a:pt x="1115" y="2816"/>
                  </a:lnTo>
                  <a:lnTo>
                    <a:pt x="1114" y="2835"/>
                  </a:lnTo>
                  <a:lnTo>
                    <a:pt x="1110" y="2850"/>
                  </a:lnTo>
                  <a:lnTo>
                    <a:pt x="1108" y="2858"/>
                  </a:lnTo>
                  <a:lnTo>
                    <a:pt x="1108" y="2868"/>
                  </a:lnTo>
                  <a:lnTo>
                    <a:pt x="1109" y="2880"/>
                  </a:lnTo>
                  <a:lnTo>
                    <a:pt x="1114" y="2895"/>
                  </a:lnTo>
                  <a:lnTo>
                    <a:pt x="1120" y="2915"/>
                  </a:lnTo>
                  <a:lnTo>
                    <a:pt x="1128" y="2939"/>
                  </a:lnTo>
                  <a:lnTo>
                    <a:pt x="1135" y="2964"/>
                  </a:lnTo>
                  <a:lnTo>
                    <a:pt x="1140" y="2987"/>
                  </a:lnTo>
                  <a:lnTo>
                    <a:pt x="1143" y="3012"/>
                  </a:lnTo>
                  <a:lnTo>
                    <a:pt x="1146" y="3038"/>
                  </a:lnTo>
                  <a:lnTo>
                    <a:pt x="1146" y="3065"/>
                  </a:lnTo>
                  <a:lnTo>
                    <a:pt x="1143" y="3095"/>
                  </a:lnTo>
                  <a:lnTo>
                    <a:pt x="1140" y="3125"/>
                  </a:lnTo>
                  <a:lnTo>
                    <a:pt x="1133" y="3160"/>
                  </a:lnTo>
                  <a:lnTo>
                    <a:pt x="1125" y="3198"/>
                  </a:lnTo>
                  <a:lnTo>
                    <a:pt x="1115" y="3241"/>
                  </a:lnTo>
                  <a:lnTo>
                    <a:pt x="1101" y="3287"/>
                  </a:lnTo>
                  <a:lnTo>
                    <a:pt x="1087" y="3339"/>
                  </a:lnTo>
                  <a:lnTo>
                    <a:pt x="1068" y="3396"/>
                  </a:lnTo>
                  <a:lnTo>
                    <a:pt x="1047" y="3459"/>
                  </a:lnTo>
                  <a:lnTo>
                    <a:pt x="1046" y="3462"/>
                  </a:lnTo>
                  <a:lnTo>
                    <a:pt x="1042" y="3470"/>
                  </a:lnTo>
                  <a:lnTo>
                    <a:pt x="1039" y="3484"/>
                  </a:lnTo>
                  <a:lnTo>
                    <a:pt x="1034" y="3501"/>
                  </a:lnTo>
                  <a:lnTo>
                    <a:pt x="1030" y="3525"/>
                  </a:lnTo>
                  <a:lnTo>
                    <a:pt x="1026" y="3553"/>
                  </a:lnTo>
                  <a:lnTo>
                    <a:pt x="1025" y="3586"/>
                  </a:lnTo>
                  <a:lnTo>
                    <a:pt x="1026" y="3623"/>
                  </a:lnTo>
                  <a:lnTo>
                    <a:pt x="1030" y="3665"/>
                  </a:lnTo>
                  <a:lnTo>
                    <a:pt x="1031" y="3667"/>
                  </a:lnTo>
                  <a:lnTo>
                    <a:pt x="1034" y="3675"/>
                  </a:lnTo>
                  <a:lnTo>
                    <a:pt x="1039" y="3685"/>
                  </a:lnTo>
                  <a:lnTo>
                    <a:pt x="1045" y="3698"/>
                  </a:lnTo>
                  <a:lnTo>
                    <a:pt x="1051" y="3714"/>
                  </a:lnTo>
                  <a:lnTo>
                    <a:pt x="1057" y="3730"/>
                  </a:lnTo>
                  <a:lnTo>
                    <a:pt x="1062" y="3748"/>
                  </a:lnTo>
                  <a:lnTo>
                    <a:pt x="1067" y="3765"/>
                  </a:lnTo>
                  <a:lnTo>
                    <a:pt x="1069" y="3780"/>
                  </a:lnTo>
                  <a:lnTo>
                    <a:pt x="1071" y="3793"/>
                  </a:lnTo>
                  <a:lnTo>
                    <a:pt x="1069" y="3804"/>
                  </a:lnTo>
                  <a:lnTo>
                    <a:pt x="1064" y="3812"/>
                  </a:lnTo>
                  <a:lnTo>
                    <a:pt x="1056" y="3815"/>
                  </a:lnTo>
                  <a:lnTo>
                    <a:pt x="1056" y="3815"/>
                  </a:lnTo>
                  <a:lnTo>
                    <a:pt x="1055" y="3817"/>
                  </a:lnTo>
                  <a:lnTo>
                    <a:pt x="1053" y="3818"/>
                  </a:lnTo>
                  <a:lnTo>
                    <a:pt x="1052" y="3818"/>
                  </a:lnTo>
                  <a:lnTo>
                    <a:pt x="1051" y="3819"/>
                  </a:lnTo>
                  <a:lnTo>
                    <a:pt x="1048" y="3820"/>
                  </a:lnTo>
                  <a:lnTo>
                    <a:pt x="1045" y="3820"/>
                  </a:lnTo>
                  <a:lnTo>
                    <a:pt x="1041" y="3819"/>
                  </a:lnTo>
                  <a:lnTo>
                    <a:pt x="1036" y="3818"/>
                  </a:lnTo>
                  <a:lnTo>
                    <a:pt x="1035" y="3819"/>
                  </a:lnTo>
                  <a:lnTo>
                    <a:pt x="1029" y="3824"/>
                  </a:lnTo>
                  <a:lnTo>
                    <a:pt x="1021" y="3829"/>
                  </a:lnTo>
                  <a:lnTo>
                    <a:pt x="1010" y="3833"/>
                  </a:lnTo>
                  <a:lnTo>
                    <a:pt x="998" y="3833"/>
                  </a:lnTo>
                  <a:lnTo>
                    <a:pt x="986" y="3829"/>
                  </a:lnTo>
                  <a:lnTo>
                    <a:pt x="983" y="3830"/>
                  </a:lnTo>
                  <a:lnTo>
                    <a:pt x="978" y="3833"/>
                  </a:lnTo>
                  <a:lnTo>
                    <a:pt x="970" y="3836"/>
                  </a:lnTo>
                  <a:lnTo>
                    <a:pt x="961" y="3839"/>
                  </a:lnTo>
                  <a:lnTo>
                    <a:pt x="950" y="3836"/>
                  </a:lnTo>
                  <a:lnTo>
                    <a:pt x="939" y="3831"/>
                  </a:lnTo>
                  <a:lnTo>
                    <a:pt x="938" y="3833"/>
                  </a:lnTo>
                  <a:lnTo>
                    <a:pt x="934" y="3835"/>
                  </a:lnTo>
                  <a:lnTo>
                    <a:pt x="928" y="3839"/>
                  </a:lnTo>
                  <a:lnTo>
                    <a:pt x="919" y="3841"/>
                  </a:lnTo>
                  <a:lnTo>
                    <a:pt x="909" y="3840"/>
                  </a:lnTo>
                  <a:lnTo>
                    <a:pt x="897" y="3835"/>
                  </a:lnTo>
                  <a:lnTo>
                    <a:pt x="894" y="3836"/>
                  </a:lnTo>
                  <a:lnTo>
                    <a:pt x="888" y="3840"/>
                  </a:lnTo>
                  <a:lnTo>
                    <a:pt x="878" y="3842"/>
                  </a:lnTo>
                  <a:lnTo>
                    <a:pt x="867" y="3844"/>
                  </a:lnTo>
                  <a:lnTo>
                    <a:pt x="856" y="3841"/>
                  </a:lnTo>
                  <a:lnTo>
                    <a:pt x="846" y="3833"/>
                  </a:lnTo>
                  <a:lnTo>
                    <a:pt x="845" y="3833"/>
                  </a:lnTo>
                  <a:lnTo>
                    <a:pt x="844" y="3833"/>
                  </a:lnTo>
                  <a:lnTo>
                    <a:pt x="843" y="3831"/>
                  </a:lnTo>
                  <a:lnTo>
                    <a:pt x="840" y="3830"/>
                  </a:lnTo>
                  <a:lnTo>
                    <a:pt x="838" y="3826"/>
                  </a:lnTo>
                  <a:lnTo>
                    <a:pt x="837" y="3821"/>
                  </a:lnTo>
                  <a:lnTo>
                    <a:pt x="837" y="3813"/>
                  </a:lnTo>
                  <a:lnTo>
                    <a:pt x="838" y="3802"/>
                  </a:lnTo>
                  <a:lnTo>
                    <a:pt x="840" y="3787"/>
                  </a:lnTo>
                  <a:lnTo>
                    <a:pt x="844" y="3768"/>
                  </a:lnTo>
                  <a:lnTo>
                    <a:pt x="851" y="3746"/>
                  </a:lnTo>
                  <a:lnTo>
                    <a:pt x="860" y="3719"/>
                  </a:lnTo>
                  <a:lnTo>
                    <a:pt x="872" y="3686"/>
                  </a:lnTo>
                  <a:lnTo>
                    <a:pt x="873" y="3682"/>
                  </a:lnTo>
                  <a:lnTo>
                    <a:pt x="875" y="3671"/>
                  </a:lnTo>
                  <a:lnTo>
                    <a:pt x="877" y="3655"/>
                  </a:lnTo>
                  <a:lnTo>
                    <a:pt x="881" y="3635"/>
                  </a:lnTo>
                  <a:lnTo>
                    <a:pt x="885" y="3612"/>
                  </a:lnTo>
                  <a:lnTo>
                    <a:pt x="888" y="3587"/>
                  </a:lnTo>
                  <a:lnTo>
                    <a:pt x="892" y="3563"/>
                  </a:lnTo>
                  <a:lnTo>
                    <a:pt x="897" y="3539"/>
                  </a:lnTo>
                  <a:lnTo>
                    <a:pt x="901" y="3518"/>
                  </a:lnTo>
                  <a:lnTo>
                    <a:pt x="905" y="3501"/>
                  </a:lnTo>
                  <a:lnTo>
                    <a:pt x="909" y="3490"/>
                  </a:lnTo>
                  <a:lnTo>
                    <a:pt x="915" y="3469"/>
                  </a:lnTo>
                  <a:lnTo>
                    <a:pt x="919" y="3442"/>
                  </a:lnTo>
                  <a:lnTo>
                    <a:pt x="922" y="3412"/>
                  </a:lnTo>
                  <a:lnTo>
                    <a:pt x="922" y="3380"/>
                  </a:lnTo>
                  <a:lnTo>
                    <a:pt x="922" y="3348"/>
                  </a:lnTo>
                  <a:lnTo>
                    <a:pt x="919" y="3316"/>
                  </a:lnTo>
                  <a:lnTo>
                    <a:pt x="918" y="3287"/>
                  </a:lnTo>
                  <a:lnTo>
                    <a:pt x="915" y="3261"/>
                  </a:lnTo>
                  <a:lnTo>
                    <a:pt x="913" y="3240"/>
                  </a:lnTo>
                  <a:lnTo>
                    <a:pt x="910" y="3225"/>
                  </a:lnTo>
                  <a:lnTo>
                    <a:pt x="908" y="3193"/>
                  </a:lnTo>
                  <a:lnTo>
                    <a:pt x="907" y="3155"/>
                  </a:lnTo>
                  <a:lnTo>
                    <a:pt x="908" y="3113"/>
                  </a:lnTo>
                  <a:lnTo>
                    <a:pt x="910" y="3070"/>
                  </a:lnTo>
                  <a:lnTo>
                    <a:pt x="915" y="3027"/>
                  </a:lnTo>
                  <a:lnTo>
                    <a:pt x="923" y="2985"/>
                  </a:lnTo>
                  <a:lnTo>
                    <a:pt x="925" y="2962"/>
                  </a:lnTo>
                  <a:lnTo>
                    <a:pt x="924" y="2935"/>
                  </a:lnTo>
                  <a:lnTo>
                    <a:pt x="920" y="2905"/>
                  </a:lnTo>
                  <a:lnTo>
                    <a:pt x="915" y="2874"/>
                  </a:lnTo>
                  <a:lnTo>
                    <a:pt x="909" y="2842"/>
                  </a:lnTo>
                  <a:lnTo>
                    <a:pt x="903" y="2811"/>
                  </a:lnTo>
                  <a:lnTo>
                    <a:pt x="897" y="2782"/>
                  </a:lnTo>
                  <a:lnTo>
                    <a:pt x="892" y="2756"/>
                  </a:lnTo>
                  <a:lnTo>
                    <a:pt x="887" y="2725"/>
                  </a:lnTo>
                  <a:lnTo>
                    <a:pt x="882" y="2691"/>
                  </a:lnTo>
                  <a:lnTo>
                    <a:pt x="876" y="2651"/>
                  </a:lnTo>
                  <a:lnTo>
                    <a:pt x="870" y="2608"/>
                  </a:lnTo>
                  <a:lnTo>
                    <a:pt x="864" y="2564"/>
                  </a:lnTo>
                  <a:lnTo>
                    <a:pt x="857" y="2518"/>
                  </a:lnTo>
                  <a:lnTo>
                    <a:pt x="853" y="2473"/>
                  </a:lnTo>
                  <a:lnTo>
                    <a:pt x="846" y="2427"/>
                  </a:lnTo>
                  <a:lnTo>
                    <a:pt x="841" y="2383"/>
                  </a:lnTo>
                  <a:lnTo>
                    <a:pt x="838" y="2341"/>
                  </a:lnTo>
                  <a:lnTo>
                    <a:pt x="834" y="2303"/>
                  </a:lnTo>
                  <a:lnTo>
                    <a:pt x="832" y="2268"/>
                  </a:lnTo>
                  <a:lnTo>
                    <a:pt x="829" y="2238"/>
                  </a:lnTo>
                  <a:lnTo>
                    <a:pt x="829" y="2215"/>
                  </a:lnTo>
                  <a:lnTo>
                    <a:pt x="829" y="2198"/>
                  </a:lnTo>
                  <a:lnTo>
                    <a:pt x="828" y="2199"/>
                  </a:lnTo>
                  <a:lnTo>
                    <a:pt x="823" y="2202"/>
                  </a:lnTo>
                  <a:lnTo>
                    <a:pt x="816" y="2203"/>
                  </a:lnTo>
                  <a:lnTo>
                    <a:pt x="807" y="2204"/>
                  </a:lnTo>
                  <a:lnTo>
                    <a:pt x="788" y="2198"/>
                  </a:lnTo>
                  <a:lnTo>
                    <a:pt x="788" y="2215"/>
                  </a:lnTo>
                  <a:lnTo>
                    <a:pt x="788" y="2238"/>
                  </a:lnTo>
                  <a:lnTo>
                    <a:pt x="786" y="2268"/>
                  </a:lnTo>
                  <a:lnTo>
                    <a:pt x="784" y="2303"/>
                  </a:lnTo>
                  <a:lnTo>
                    <a:pt x="780" y="2341"/>
                  </a:lnTo>
                  <a:lnTo>
                    <a:pt x="775" y="2383"/>
                  </a:lnTo>
                  <a:lnTo>
                    <a:pt x="770" y="2427"/>
                  </a:lnTo>
                  <a:lnTo>
                    <a:pt x="765" y="2473"/>
                  </a:lnTo>
                  <a:lnTo>
                    <a:pt x="759" y="2519"/>
                  </a:lnTo>
                  <a:lnTo>
                    <a:pt x="753" y="2565"/>
                  </a:lnTo>
                  <a:lnTo>
                    <a:pt x="747" y="2609"/>
                  </a:lnTo>
                  <a:lnTo>
                    <a:pt x="742" y="2651"/>
                  </a:lnTo>
                  <a:lnTo>
                    <a:pt x="735" y="2691"/>
                  </a:lnTo>
                  <a:lnTo>
                    <a:pt x="731" y="2725"/>
                  </a:lnTo>
                  <a:lnTo>
                    <a:pt x="726" y="2756"/>
                  </a:lnTo>
                  <a:lnTo>
                    <a:pt x="721" y="2782"/>
                  </a:lnTo>
                  <a:lnTo>
                    <a:pt x="715" y="2811"/>
                  </a:lnTo>
                  <a:lnTo>
                    <a:pt x="707" y="2842"/>
                  </a:lnTo>
                  <a:lnTo>
                    <a:pt x="701" y="2874"/>
                  </a:lnTo>
                  <a:lnTo>
                    <a:pt x="696" y="2905"/>
                  </a:lnTo>
                  <a:lnTo>
                    <a:pt x="694" y="2935"/>
                  </a:lnTo>
                  <a:lnTo>
                    <a:pt x="692" y="2962"/>
                  </a:lnTo>
                  <a:lnTo>
                    <a:pt x="695" y="2985"/>
                  </a:lnTo>
                  <a:lnTo>
                    <a:pt x="701" y="3027"/>
                  </a:lnTo>
                  <a:lnTo>
                    <a:pt x="706" y="3070"/>
                  </a:lnTo>
                  <a:lnTo>
                    <a:pt x="710" y="3113"/>
                  </a:lnTo>
                  <a:lnTo>
                    <a:pt x="710" y="3155"/>
                  </a:lnTo>
                  <a:lnTo>
                    <a:pt x="710" y="3193"/>
                  </a:lnTo>
                  <a:lnTo>
                    <a:pt x="706" y="3225"/>
                  </a:lnTo>
                  <a:lnTo>
                    <a:pt x="703" y="3240"/>
                  </a:lnTo>
                  <a:lnTo>
                    <a:pt x="702" y="3261"/>
                  </a:lnTo>
                  <a:lnTo>
                    <a:pt x="700" y="3287"/>
                  </a:lnTo>
                  <a:lnTo>
                    <a:pt x="697" y="3316"/>
                  </a:lnTo>
                  <a:lnTo>
                    <a:pt x="696" y="3348"/>
                  </a:lnTo>
                  <a:lnTo>
                    <a:pt x="695" y="3380"/>
                  </a:lnTo>
                  <a:lnTo>
                    <a:pt x="696" y="3412"/>
                  </a:lnTo>
                  <a:lnTo>
                    <a:pt x="699" y="3442"/>
                  </a:lnTo>
                  <a:lnTo>
                    <a:pt x="702" y="3469"/>
                  </a:lnTo>
                  <a:lnTo>
                    <a:pt x="708" y="3490"/>
                  </a:lnTo>
                  <a:lnTo>
                    <a:pt x="712" y="3502"/>
                  </a:lnTo>
                  <a:lnTo>
                    <a:pt x="716" y="3518"/>
                  </a:lnTo>
                  <a:lnTo>
                    <a:pt x="721" y="3539"/>
                  </a:lnTo>
                  <a:lnTo>
                    <a:pt x="724" y="3563"/>
                  </a:lnTo>
                  <a:lnTo>
                    <a:pt x="729" y="3587"/>
                  </a:lnTo>
                  <a:lnTo>
                    <a:pt x="733" y="3612"/>
                  </a:lnTo>
                  <a:lnTo>
                    <a:pt x="737" y="3635"/>
                  </a:lnTo>
                  <a:lnTo>
                    <a:pt x="740" y="3655"/>
                  </a:lnTo>
                  <a:lnTo>
                    <a:pt x="743" y="3671"/>
                  </a:lnTo>
                  <a:lnTo>
                    <a:pt x="744" y="3682"/>
                  </a:lnTo>
                  <a:lnTo>
                    <a:pt x="744" y="3686"/>
                  </a:lnTo>
                  <a:lnTo>
                    <a:pt x="756" y="3719"/>
                  </a:lnTo>
                  <a:lnTo>
                    <a:pt x="766" y="3746"/>
                  </a:lnTo>
                  <a:lnTo>
                    <a:pt x="772" y="3768"/>
                  </a:lnTo>
                  <a:lnTo>
                    <a:pt x="777" y="3787"/>
                  </a:lnTo>
                  <a:lnTo>
                    <a:pt x="780" y="3802"/>
                  </a:lnTo>
                  <a:lnTo>
                    <a:pt x="781" y="3813"/>
                  </a:lnTo>
                  <a:lnTo>
                    <a:pt x="780" y="3821"/>
                  </a:lnTo>
                  <a:lnTo>
                    <a:pt x="779" y="3826"/>
                  </a:lnTo>
                  <a:lnTo>
                    <a:pt x="777" y="3830"/>
                  </a:lnTo>
                  <a:lnTo>
                    <a:pt x="775" y="3831"/>
                  </a:lnTo>
                  <a:lnTo>
                    <a:pt x="772" y="3833"/>
                  </a:lnTo>
                  <a:lnTo>
                    <a:pt x="771" y="3833"/>
                  </a:lnTo>
                  <a:lnTo>
                    <a:pt x="771" y="3833"/>
                  </a:lnTo>
                  <a:lnTo>
                    <a:pt x="763" y="3840"/>
                  </a:lnTo>
                  <a:lnTo>
                    <a:pt x="753" y="3844"/>
                  </a:lnTo>
                  <a:lnTo>
                    <a:pt x="743" y="3844"/>
                  </a:lnTo>
                  <a:lnTo>
                    <a:pt x="733" y="3841"/>
                  </a:lnTo>
                  <a:lnTo>
                    <a:pt x="726" y="3839"/>
                  </a:lnTo>
                  <a:lnTo>
                    <a:pt x="721" y="3836"/>
                  </a:lnTo>
                  <a:lnTo>
                    <a:pt x="719" y="3835"/>
                  </a:lnTo>
                  <a:lnTo>
                    <a:pt x="707" y="3840"/>
                  </a:lnTo>
                  <a:lnTo>
                    <a:pt x="697" y="3841"/>
                  </a:lnTo>
                  <a:lnTo>
                    <a:pt x="689" y="3839"/>
                  </a:lnTo>
                  <a:lnTo>
                    <a:pt x="683" y="3835"/>
                  </a:lnTo>
                  <a:lnTo>
                    <a:pt x="679" y="3833"/>
                  </a:lnTo>
                  <a:lnTo>
                    <a:pt x="678" y="3831"/>
                  </a:lnTo>
                  <a:lnTo>
                    <a:pt x="666" y="3836"/>
                  </a:lnTo>
                  <a:lnTo>
                    <a:pt x="657" y="3839"/>
                  </a:lnTo>
                  <a:lnTo>
                    <a:pt x="647" y="3836"/>
                  </a:lnTo>
                  <a:lnTo>
                    <a:pt x="639" y="3833"/>
                  </a:lnTo>
                  <a:lnTo>
                    <a:pt x="633" y="3830"/>
                  </a:lnTo>
                  <a:lnTo>
                    <a:pt x="632" y="3829"/>
                  </a:lnTo>
                  <a:lnTo>
                    <a:pt x="618" y="3833"/>
                  </a:lnTo>
                  <a:lnTo>
                    <a:pt x="606" y="3833"/>
                  </a:lnTo>
                  <a:lnTo>
                    <a:pt x="596" y="3829"/>
                  </a:lnTo>
                  <a:lnTo>
                    <a:pt x="588" y="3824"/>
                  </a:lnTo>
                  <a:lnTo>
                    <a:pt x="581" y="3819"/>
                  </a:lnTo>
                  <a:lnTo>
                    <a:pt x="580" y="3818"/>
                  </a:lnTo>
                  <a:lnTo>
                    <a:pt x="575" y="3819"/>
                  </a:lnTo>
                  <a:lnTo>
                    <a:pt x="572" y="3820"/>
                  </a:lnTo>
                  <a:lnTo>
                    <a:pt x="568" y="3820"/>
                  </a:lnTo>
                  <a:lnTo>
                    <a:pt x="565" y="3819"/>
                  </a:lnTo>
                  <a:lnTo>
                    <a:pt x="564" y="3818"/>
                  </a:lnTo>
                  <a:lnTo>
                    <a:pt x="563" y="3818"/>
                  </a:lnTo>
                  <a:lnTo>
                    <a:pt x="562" y="3817"/>
                  </a:lnTo>
                  <a:lnTo>
                    <a:pt x="562" y="3815"/>
                  </a:lnTo>
                  <a:lnTo>
                    <a:pt x="562" y="3815"/>
                  </a:lnTo>
                  <a:lnTo>
                    <a:pt x="553" y="3812"/>
                  </a:lnTo>
                  <a:lnTo>
                    <a:pt x="548" y="3804"/>
                  </a:lnTo>
                  <a:lnTo>
                    <a:pt x="546" y="3793"/>
                  </a:lnTo>
                  <a:lnTo>
                    <a:pt x="547" y="3780"/>
                  </a:lnTo>
                  <a:lnTo>
                    <a:pt x="549" y="3765"/>
                  </a:lnTo>
                  <a:lnTo>
                    <a:pt x="554" y="3748"/>
                  </a:lnTo>
                  <a:lnTo>
                    <a:pt x="559" y="3730"/>
                  </a:lnTo>
                  <a:lnTo>
                    <a:pt x="565" y="3714"/>
                  </a:lnTo>
                  <a:lnTo>
                    <a:pt x="572" y="3698"/>
                  </a:lnTo>
                  <a:lnTo>
                    <a:pt x="578" y="3685"/>
                  </a:lnTo>
                  <a:lnTo>
                    <a:pt x="583" y="3675"/>
                  </a:lnTo>
                  <a:lnTo>
                    <a:pt x="585" y="3667"/>
                  </a:lnTo>
                  <a:lnTo>
                    <a:pt x="586" y="3665"/>
                  </a:lnTo>
                  <a:lnTo>
                    <a:pt x="591" y="3623"/>
                  </a:lnTo>
                  <a:lnTo>
                    <a:pt x="591" y="3586"/>
                  </a:lnTo>
                  <a:lnTo>
                    <a:pt x="590" y="3553"/>
                  </a:lnTo>
                  <a:lnTo>
                    <a:pt x="586" y="3525"/>
                  </a:lnTo>
                  <a:lnTo>
                    <a:pt x="583" y="3501"/>
                  </a:lnTo>
                  <a:lnTo>
                    <a:pt x="578" y="3484"/>
                  </a:lnTo>
                  <a:lnTo>
                    <a:pt x="574" y="3470"/>
                  </a:lnTo>
                  <a:lnTo>
                    <a:pt x="572" y="3462"/>
                  </a:lnTo>
                  <a:lnTo>
                    <a:pt x="570" y="3459"/>
                  </a:lnTo>
                  <a:lnTo>
                    <a:pt x="549" y="3396"/>
                  </a:lnTo>
                  <a:lnTo>
                    <a:pt x="531" y="3339"/>
                  </a:lnTo>
                  <a:lnTo>
                    <a:pt x="515" y="3287"/>
                  </a:lnTo>
                  <a:lnTo>
                    <a:pt x="501" y="3241"/>
                  </a:lnTo>
                  <a:lnTo>
                    <a:pt x="492" y="3198"/>
                  </a:lnTo>
                  <a:lnTo>
                    <a:pt x="483" y="3160"/>
                  </a:lnTo>
                  <a:lnTo>
                    <a:pt x="477" y="3125"/>
                  </a:lnTo>
                  <a:lnTo>
                    <a:pt x="473" y="3095"/>
                  </a:lnTo>
                  <a:lnTo>
                    <a:pt x="471" y="3065"/>
                  </a:lnTo>
                  <a:lnTo>
                    <a:pt x="471" y="3038"/>
                  </a:lnTo>
                  <a:lnTo>
                    <a:pt x="473" y="3012"/>
                  </a:lnTo>
                  <a:lnTo>
                    <a:pt x="477" y="2987"/>
                  </a:lnTo>
                  <a:lnTo>
                    <a:pt x="482" y="2964"/>
                  </a:lnTo>
                  <a:lnTo>
                    <a:pt x="489" y="2939"/>
                  </a:lnTo>
                  <a:lnTo>
                    <a:pt x="496" y="2915"/>
                  </a:lnTo>
                  <a:lnTo>
                    <a:pt x="504" y="2896"/>
                  </a:lnTo>
                  <a:lnTo>
                    <a:pt x="508" y="2880"/>
                  </a:lnTo>
                  <a:lnTo>
                    <a:pt x="510" y="2869"/>
                  </a:lnTo>
                  <a:lnTo>
                    <a:pt x="509" y="2858"/>
                  </a:lnTo>
                  <a:lnTo>
                    <a:pt x="506" y="2850"/>
                  </a:lnTo>
                  <a:lnTo>
                    <a:pt x="504" y="2833"/>
                  </a:lnTo>
                  <a:lnTo>
                    <a:pt x="501" y="2810"/>
                  </a:lnTo>
                  <a:lnTo>
                    <a:pt x="499" y="2783"/>
                  </a:lnTo>
                  <a:lnTo>
                    <a:pt x="499" y="2753"/>
                  </a:lnTo>
                  <a:lnTo>
                    <a:pt x="498" y="2721"/>
                  </a:lnTo>
                  <a:lnTo>
                    <a:pt x="496" y="2689"/>
                  </a:lnTo>
                  <a:lnTo>
                    <a:pt x="495" y="2659"/>
                  </a:lnTo>
                  <a:lnTo>
                    <a:pt x="492" y="2631"/>
                  </a:lnTo>
                  <a:lnTo>
                    <a:pt x="487" y="2609"/>
                  </a:lnTo>
                  <a:lnTo>
                    <a:pt x="478" y="2575"/>
                  </a:lnTo>
                  <a:lnTo>
                    <a:pt x="469" y="2534"/>
                  </a:lnTo>
                  <a:lnTo>
                    <a:pt x="462" y="2487"/>
                  </a:lnTo>
                  <a:lnTo>
                    <a:pt x="453" y="2436"/>
                  </a:lnTo>
                  <a:lnTo>
                    <a:pt x="446" y="2381"/>
                  </a:lnTo>
                  <a:lnTo>
                    <a:pt x="437" y="2327"/>
                  </a:lnTo>
                  <a:lnTo>
                    <a:pt x="431" y="2272"/>
                  </a:lnTo>
                  <a:lnTo>
                    <a:pt x="424" y="2219"/>
                  </a:lnTo>
                  <a:lnTo>
                    <a:pt x="418" y="2170"/>
                  </a:lnTo>
                  <a:lnTo>
                    <a:pt x="413" y="2124"/>
                  </a:lnTo>
                  <a:lnTo>
                    <a:pt x="408" y="2085"/>
                  </a:lnTo>
                  <a:lnTo>
                    <a:pt x="405" y="2048"/>
                  </a:lnTo>
                  <a:lnTo>
                    <a:pt x="405" y="2011"/>
                  </a:lnTo>
                  <a:lnTo>
                    <a:pt x="408" y="1972"/>
                  </a:lnTo>
                  <a:lnTo>
                    <a:pt x="413" y="1934"/>
                  </a:lnTo>
                  <a:lnTo>
                    <a:pt x="419" y="1897"/>
                  </a:lnTo>
                  <a:lnTo>
                    <a:pt x="426" y="1862"/>
                  </a:lnTo>
                  <a:lnTo>
                    <a:pt x="434" y="1826"/>
                  </a:lnTo>
                  <a:lnTo>
                    <a:pt x="444" y="1794"/>
                  </a:lnTo>
                  <a:lnTo>
                    <a:pt x="452" y="1763"/>
                  </a:lnTo>
                  <a:lnTo>
                    <a:pt x="461" y="1737"/>
                  </a:lnTo>
                  <a:lnTo>
                    <a:pt x="468" y="1714"/>
                  </a:lnTo>
                  <a:lnTo>
                    <a:pt x="476" y="1694"/>
                  </a:lnTo>
                  <a:lnTo>
                    <a:pt x="480" y="1680"/>
                  </a:lnTo>
                  <a:lnTo>
                    <a:pt x="484" y="1672"/>
                  </a:lnTo>
                  <a:lnTo>
                    <a:pt x="485" y="1668"/>
                  </a:lnTo>
                  <a:lnTo>
                    <a:pt x="489" y="1647"/>
                  </a:lnTo>
                  <a:lnTo>
                    <a:pt x="492" y="1621"/>
                  </a:lnTo>
                  <a:lnTo>
                    <a:pt x="493" y="1592"/>
                  </a:lnTo>
                  <a:lnTo>
                    <a:pt x="493" y="1558"/>
                  </a:lnTo>
                  <a:lnTo>
                    <a:pt x="493" y="1523"/>
                  </a:lnTo>
                  <a:lnTo>
                    <a:pt x="492" y="1486"/>
                  </a:lnTo>
                  <a:lnTo>
                    <a:pt x="490" y="1449"/>
                  </a:lnTo>
                  <a:lnTo>
                    <a:pt x="488" y="1411"/>
                  </a:lnTo>
                  <a:lnTo>
                    <a:pt x="487" y="1375"/>
                  </a:lnTo>
                  <a:lnTo>
                    <a:pt x="484" y="1340"/>
                  </a:lnTo>
                  <a:lnTo>
                    <a:pt x="482" y="1310"/>
                  </a:lnTo>
                  <a:lnTo>
                    <a:pt x="479" y="1281"/>
                  </a:lnTo>
                  <a:lnTo>
                    <a:pt x="478" y="1259"/>
                  </a:lnTo>
                  <a:lnTo>
                    <a:pt x="477" y="1242"/>
                  </a:lnTo>
                  <a:lnTo>
                    <a:pt x="476" y="1231"/>
                  </a:lnTo>
                  <a:lnTo>
                    <a:pt x="476" y="1227"/>
                  </a:lnTo>
                  <a:lnTo>
                    <a:pt x="462" y="1252"/>
                  </a:lnTo>
                  <a:lnTo>
                    <a:pt x="452" y="1279"/>
                  </a:lnTo>
                  <a:lnTo>
                    <a:pt x="445" y="1306"/>
                  </a:lnTo>
                  <a:lnTo>
                    <a:pt x="439" y="1334"/>
                  </a:lnTo>
                  <a:lnTo>
                    <a:pt x="436" y="1360"/>
                  </a:lnTo>
                  <a:lnTo>
                    <a:pt x="434" y="1384"/>
                  </a:lnTo>
                  <a:lnTo>
                    <a:pt x="432" y="1401"/>
                  </a:lnTo>
                  <a:lnTo>
                    <a:pt x="432" y="1413"/>
                  </a:lnTo>
                  <a:lnTo>
                    <a:pt x="432" y="1417"/>
                  </a:lnTo>
                  <a:lnTo>
                    <a:pt x="432" y="1445"/>
                  </a:lnTo>
                  <a:lnTo>
                    <a:pt x="429" y="1475"/>
                  </a:lnTo>
                  <a:lnTo>
                    <a:pt x="423" y="1506"/>
                  </a:lnTo>
                  <a:lnTo>
                    <a:pt x="415" y="1538"/>
                  </a:lnTo>
                  <a:lnTo>
                    <a:pt x="405" y="1568"/>
                  </a:lnTo>
                  <a:lnTo>
                    <a:pt x="394" y="1598"/>
                  </a:lnTo>
                  <a:lnTo>
                    <a:pt x="383" y="1626"/>
                  </a:lnTo>
                  <a:lnTo>
                    <a:pt x="372" y="1653"/>
                  </a:lnTo>
                  <a:lnTo>
                    <a:pt x="361" y="1678"/>
                  </a:lnTo>
                  <a:lnTo>
                    <a:pt x="351" y="1699"/>
                  </a:lnTo>
                  <a:lnTo>
                    <a:pt x="342" y="1716"/>
                  </a:lnTo>
                  <a:lnTo>
                    <a:pt x="335" y="1730"/>
                  </a:lnTo>
                  <a:lnTo>
                    <a:pt x="331" y="1737"/>
                  </a:lnTo>
                  <a:lnTo>
                    <a:pt x="329" y="1741"/>
                  </a:lnTo>
                  <a:lnTo>
                    <a:pt x="312" y="1770"/>
                  </a:lnTo>
                  <a:lnTo>
                    <a:pt x="296" y="1799"/>
                  </a:lnTo>
                  <a:lnTo>
                    <a:pt x="283" y="1826"/>
                  </a:lnTo>
                  <a:lnTo>
                    <a:pt x="273" y="1849"/>
                  </a:lnTo>
                  <a:lnTo>
                    <a:pt x="265" y="1870"/>
                  </a:lnTo>
                  <a:lnTo>
                    <a:pt x="260" y="1886"/>
                  </a:lnTo>
                  <a:lnTo>
                    <a:pt x="257" y="1897"/>
                  </a:lnTo>
                  <a:lnTo>
                    <a:pt x="256" y="1903"/>
                  </a:lnTo>
                  <a:lnTo>
                    <a:pt x="256" y="1914"/>
                  </a:lnTo>
                  <a:lnTo>
                    <a:pt x="257" y="1929"/>
                  </a:lnTo>
                  <a:lnTo>
                    <a:pt x="259" y="1944"/>
                  </a:lnTo>
                  <a:lnTo>
                    <a:pt x="259" y="1959"/>
                  </a:lnTo>
                  <a:lnTo>
                    <a:pt x="260" y="1971"/>
                  </a:lnTo>
                  <a:lnTo>
                    <a:pt x="261" y="1980"/>
                  </a:lnTo>
                  <a:lnTo>
                    <a:pt x="261" y="1982"/>
                  </a:lnTo>
                  <a:lnTo>
                    <a:pt x="260" y="2032"/>
                  </a:lnTo>
                  <a:lnTo>
                    <a:pt x="259" y="2043"/>
                  </a:lnTo>
                  <a:lnTo>
                    <a:pt x="256" y="2057"/>
                  </a:lnTo>
                  <a:lnTo>
                    <a:pt x="254" y="2076"/>
                  </a:lnTo>
                  <a:lnTo>
                    <a:pt x="253" y="2093"/>
                  </a:lnTo>
                  <a:lnTo>
                    <a:pt x="253" y="2108"/>
                  </a:lnTo>
                  <a:lnTo>
                    <a:pt x="254" y="2139"/>
                  </a:lnTo>
                  <a:lnTo>
                    <a:pt x="255" y="2163"/>
                  </a:lnTo>
                  <a:lnTo>
                    <a:pt x="254" y="2182"/>
                  </a:lnTo>
                  <a:lnTo>
                    <a:pt x="253" y="2195"/>
                  </a:lnTo>
                  <a:lnTo>
                    <a:pt x="250" y="2204"/>
                  </a:lnTo>
                  <a:lnTo>
                    <a:pt x="249" y="2210"/>
                  </a:lnTo>
                  <a:lnTo>
                    <a:pt x="246" y="2213"/>
                  </a:lnTo>
                  <a:lnTo>
                    <a:pt x="244" y="2214"/>
                  </a:lnTo>
                  <a:lnTo>
                    <a:pt x="241" y="2213"/>
                  </a:lnTo>
                  <a:lnTo>
                    <a:pt x="240" y="2213"/>
                  </a:lnTo>
                  <a:lnTo>
                    <a:pt x="240" y="2211"/>
                  </a:lnTo>
                  <a:lnTo>
                    <a:pt x="234" y="2208"/>
                  </a:lnTo>
                  <a:lnTo>
                    <a:pt x="229" y="2199"/>
                  </a:lnTo>
                  <a:lnTo>
                    <a:pt x="223" y="2186"/>
                  </a:lnTo>
                  <a:lnTo>
                    <a:pt x="218" y="2168"/>
                  </a:lnTo>
                  <a:lnTo>
                    <a:pt x="214" y="2152"/>
                  </a:lnTo>
                  <a:lnTo>
                    <a:pt x="209" y="2135"/>
                  </a:lnTo>
                  <a:lnTo>
                    <a:pt x="207" y="2121"/>
                  </a:lnTo>
                  <a:lnTo>
                    <a:pt x="206" y="2113"/>
                  </a:lnTo>
                  <a:lnTo>
                    <a:pt x="205" y="2109"/>
                  </a:lnTo>
                  <a:lnTo>
                    <a:pt x="205" y="2124"/>
                  </a:lnTo>
                  <a:lnTo>
                    <a:pt x="206" y="2142"/>
                  </a:lnTo>
                  <a:lnTo>
                    <a:pt x="206" y="2165"/>
                  </a:lnTo>
                  <a:lnTo>
                    <a:pt x="206" y="2187"/>
                  </a:lnTo>
                  <a:lnTo>
                    <a:pt x="205" y="2209"/>
                  </a:lnTo>
                  <a:lnTo>
                    <a:pt x="202" y="2229"/>
                  </a:lnTo>
                  <a:lnTo>
                    <a:pt x="197" y="2245"/>
                  </a:lnTo>
                  <a:lnTo>
                    <a:pt x="190" y="2255"/>
                  </a:lnTo>
                  <a:lnTo>
                    <a:pt x="185" y="2258"/>
                  </a:lnTo>
                  <a:lnTo>
                    <a:pt x="180" y="2258"/>
                  </a:lnTo>
                  <a:lnTo>
                    <a:pt x="175" y="2253"/>
                  </a:lnTo>
                  <a:lnTo>
                    <a:pt x="171" y="2248"/>
                  </a:lnTo>
                  <a:lnTo>
                    <a:pt x="169" y="2241"/>
                  </a:lnTo>
                  <a:lnTo>
                    <a:pt x="168" y="2235"/>
                  </a:lnTo>
                  <a:lnTo>
                    <a:pt x="166" y="2230"/>
                  </a:lnTo>
                  <a:lnTo>
                    <a:pt x="165" y="2194"/>
                  </a:lnTo>
                  <a:lnTo>
                    <a:pt x="164" y="2165"/>
                  </a:lnTo>
                  <a:lnTo>
                    <a:pt x="163" y="2142"/>
                  </a:lnTo>
                  <a:lnTo>
                    <a:pt x="161" y="2126"/>
                  </a:lnTo>
                  <a:lnTo>
                    <a:pt x="159" y="2115"/>
                  </a:lnTo>
                  <a:lnTo>
                    <a:pt x="158" y="2109"/>
                  </a:lnTo>
                  <a:lnTo>
                    <a:pt x="156" y="2105"/>
                  </a:lnTo>
                  <a:lnTo>
                    <a:pt x="155" y="2105"/>
                  </a:lnTo>
                  <a:lnTo>
                    <a:pt x="154" y="2105"/>
                  </a:lnTo>
                  <a:lnTo>
                    <a:pt x="153" y="2108"/>
                  </a:lnTo>
                  <a:lnTo>
                    <a:pt x="153" y="2109"/>
                  </a:lnTo>
                  <a:lnTo>
                    <a:pt x="153" y="2110"/>
                  </a:lnTo>
                  <a:lnTo>
                    <a:pt x="149" y="2155"/>
                  </a:lnTo>
                  <a:lnTo>
                    <a:pt x="144" y="2190"/>
                  </a:lnTo>
                  <a:lnTo>
                    <a:pt x="140" y="2219"/>
                  </a:lnTo>
                  <a:lnTo>
                    <a:pt x="136" y="2240"/>
                  </a:lnTo>
                  <a:lnTo>
                    <a:pt x="131" y="2253"/>
                  </a:lnTo>
                  <a:lnTo>
                    <a:pt x="124" y="2261"/>
                  </a:lnTo>
                  <a:lnTo>
                    <a:pt x="118" y="2263"/>
                  </a:lnTo>
                  <a:lnTo>
                    <a:pt x="111" y="2262"/>
                  </a:lnTo>
                  <a:lnTo>
                    <a:pt x="107" y="2256"/>
                  </a:lnTo>
                  <a:lnTo>
                    <a:pt x="105" y="2245"/>
                  </a:lnTo>
                  <a:lnTo>
                    <a:pt x="103" y="2230"/>
                  </a:lnTo>
                  <a:lnTo>
                    <a:pt x="102" y="2210"/>
                  </a:lnTo>
                  <a:lnTo>
                    <a:pt x="103" y="2190"/>
                  </a:lnTo>
                  <a:lnTo>
                    <a:pt x="103" y="2170"/>
                  </a:lnTo>
                  <a:lnTo>
                    <a:pt x="105" y="2149"/>
                  </a:lnTo>
                  <a:lnTo>
                    <a:pt x="106" y="2131"/>
                  </a:lnTo>
                  <a:lnTo>
                    <a:pt x="107" y="2117"/>
                  </a:lnTo>
                  <a:lnTo>
                    <a:pt x="108" y="2107"/>
                  </a:lnTo>
                  <a:lnTo>
                    <a:pt x="108" y="2103"/>
                  </a:lnTo>
                  <a:lnTo>
                    <a:pt x="99" y="2134"/>
                  </a:lnTo>
                  <a:lnTo>
                    <a:pt x="90" y="2157"/>
                  </a:lnTo>
                  <a:lnTo>
                    <a:pt x="81" y="2176"/>
                  </a:lnTo>
                  <a:lnTo>
                    <a:pt x="74" y="2189"/>
                  </a:lnTo>
                  <a:lnTo>
                    <a:pt x="69" y="2198"/>
                  </a:lnTo>
                  <a:lnTo>
                    <a:pt x="64" y="2204"/>
                  </a:lnTo>
                  <a:lnTo>
                    <a:pt x="62" y="2206"/>
                  </a:lnTo>
                  <a:lnTo>
                    <a:pt x="60" y="2208"/>
                  </a:lnTo>
                  <a:lnTo>
                    <a:pt x="51" y="2213"/>
                  </a:lnTo>
                  <a:lnTo>
                    <a:pt x="43" y="2214"/>
                  </a:lnTo>
                  <a:lnTo>
                    <a:pt x="38" y="2210"/>
                  </a:lnTo>
                  <a:lnTo>
                    <a:pt x="36" y="2203"/>
                  </a:lnTo>
                  <a:lnTo>
                    <a:pt x="36" y="2194"/>
                  </a:lnTo>
                  <a:lnTo>
                    <a:pt x="37" y="2183"/>
                  </a:lnTo>
                  <a:lnTo>
                    <a:pt x="39" y="2171"/>
                  </a:lnTo>
                  <a:lnTo>
                    <a:pt x="42" y="2160"/>
                  </a:lnTo>
                  <a:lnTo>
                    <a:pt x="46" y="2149"/>
                  </a:lnTo>
                  <a:lnTo>
                    <a:pt x="48" y="2140"/>
                  </a:lnTo>
                  <a:lnTo>
                    <a:pt x="51" y="2134"/>
                  </a:lnTo>
                  <a:lnTo>
                    <a:pt x="62" y="2102"/>
                  </a:lnTo>
                  <a:lnTo>
                    <a:pt x="69" y="2076"/>
                  </a:lnTo>
                  <a:lnTo>
                    <a:pt x="75" y="2055"/>
                  </a:lnTo>
                  <a:lnTo>
                    <a:pt x="80" y="2038"/>
                  </a:lnTo>
                  <a:lnTo>
                    <a:pt x="83" y="2025"/>
                  </a:lnTo>
                  <a:lnTo>
                    <a:pt x="84" y="2017"/>
                  </a:lnTo>
                  <a:lnTo>
                    <a:pt x="84" y="2013"/>
                  </a:lnTo>
                  <a:lnTo>
                    <a:pt x="84" y="2011"/>
                  </a:lnTo>
                  <a:lnTo>
                    <a:pt x="69" y="2038"/>
                  </a:lnTo>
                  <a:lnTo>
                    <a:pt x="55" y="2059"/>
                  </a:lnTo>
                  <a:lnTo>
                    <a:pt x="43" y="2072"/>
                  </a:lnTo>
                  <a:lnTo>
                    <a:pt x="32" y="2082"/>
                  </a:lnTo>
                  <a:lnTo>
                    <a:pt x="23" y="2087"/>
                  </a:lnTo>
                  <a:lnTo>
                    <a:pt x="17" y="2089"/>
                  </a:lnTo>
                  <a:lnTo>
                    <a:pt x="12" y="2091"/>
                  </a:lnTo>
                  <a:lnTo>
                    <a:pt x="11" y="2091"/>
                  </a:lnTo>
                  <a:lnTo>
                    <a:pt x="4" y="2085"/>
                  </a:lnTo>
                  <a:lnTo>
                    <a:pt x="0" y="2076"/>
                  </a:lnTo>
                  <a:lnTo>
                    <a:pt x="0" y="2064"/>
                  </a:lnTo>
                  <a:lnTo>
                    <a:pt x="4" y="2049"/>
                  </a:lnTo>
                  <a:lnTo>
                    <a:pt x="11" y="2032"/>
                  </a:lnTo>
                  <a:lnTo>
                    <a:pt x="20" y="2013"/>
                  </a:lnTo>
                  <a:lnTo>
                    <a:pt x="30" y="1995"/>
                  </a:lnTo>
                  <a:lnTo>
                    <a:pt x="42" y="1975"/>
                  </a:lnTo>
                  <a:lnTo>
                    <a:pt x="54" y="1955"/>
                  </a:lnTo>
                  <a:lnTo>
                    <a:pt x="67" y="1937"/>
                  </a:lnTo>
                  <a:lnTo>
                    <a:pt x="79" y="1919"/>
                  </a:lnTo>
                  <a:lnTo>
                    <a:pt x="91" y="1905"/>
                  </a:lnTo>
                  <a:lnTo>
                    <a:pt x="106" y="1886"/>
                  </a:lnTo>
                  <a:lnTo>
                    <a:pt x="120" y="1868"/>
                  </a:lnTo>
                  <a:lnTo>
                    <a:pt x="133" y="1848"/>
                  </a:lnTo>
                  <a:lnTo>
                    <a:pt x="144" y="1831"/>
                  </a:lnTo>
                  <a:lnTo>
                    <a:pt x="152" y="1815"/>
                  </a:lnTo>
                  <a:lnTo>
                    <a:pt x="156" y="1801"/>
                  </a:lnTo>
                  <a:lnTo>
                    <a:pt x="160" y="1784"/>
                  </a:lnTo>
                  <a:lnTo>
                    <a:pt x="163" y="1764"/>
                  </a:lnTo>
                  <a:lnTo>
                    <a:pt x="166" y="1742"/>
                  </a:lnTo>
                  <a:lnTo>
                    <a:pt x="169" y="1721"/>
                  </a:lnTo>
                  <a:lnTo>
                    <a:pt x="171" y="1700"/>
                  </a:lnTo>
                  <a:lnTo>
                    <a:pt x="174" y="1682"/>
                  </a:lnTo>
                  <a:lnTo>
                    <a:pt x="175" y="1667"/>
                  </a:lnTo>
                  <a:lnTo>
                    <a:pt x="176" y="1658"/>
                  </a:lnTo>
                  <a:lnTo>
                    <a:pt x="176" y="1655"/>
                  </a:lnTo>
                  <a:lnTo>
                    <a:pt x="179" y="1609"/>
                  </a:lnTo>
                  <a:lnTo>
                    <a:pt x="182" y="1570"/>
                  </a:lnTo>
                  <a:lnTo>
                    <a:pt x="188" y="1535"/>
                  </a:lnTo>
                  <a:lnTo>
                    <a:pt x="195" y="1507"/>
                  </a:lnTo>
                  <a:lnTo>
                    <a:pt x="201" y="1485"/>
                  </a:lnTo>
                  <a:lnTo>
                    <a:pt x="207" y="1467"/>
                  </a:lnTo>
                  <a:lnTo>
                    <a:pt x="212" y="1455"/>
                  </a:lnTo>
                  <a:lnTo>
                    <a:pt x="214" y="1448"/>
                  </a:lnTo>
                  <a:lnTo>
                    <a:pt x="216" y="1445"/>
                  </a:lnTo>
                  <a:lnTo>
                    <a:pt x="232" y="1417"/>
                  </a:lnTo>
                  <a:lnTo>
                    <a:pt x="245" y="1385"/>
                  </a:lnTo>
                  <a:lnTo>
                    <a:pt x="256" y="1352"/>
                  </a:lnTo>
                  <a:lnTo>
                    <a:pt x="265" y="1317"/>
                  </a:lnTo>
                  <a:lnTo>
                    <a:pt x="272" y="1284"/>
                  </a:lnTo>
                  <a:lnTo>
                    <a:pt x="278" y="1252"/>
                  </a:lnTo>
                  <a:lnTo>
                    <a:pt x="282" y="1223"/>
                  </a:lnTo>
                  <a:lnTo>
                    <a:pt x="286" y="1199"/>
                  </a:lnTo>
                  <a:lnTo>
                    <a:pt x="288" y="1180"/>
                  </a:lnTo>
                  <a:lnTo>
                    <a:pt x="288" y="1168"/>
                  </a:lnTo>
                  <a:lnTo>
                    <a:pt x="290" y="1164"/>
                  </a:lnTo>
                  <a:lnTo>
                    <a:pt x="292" y="854"/>
                  </a:lnTo>
                  <a:lnTo>
                    <a:pt x="298" y="814"/>
                  </a:lnTo>
                  <a:lnTo>
                    <a:pt x="307" y="780"/>
                  </a:lnTo>
                  <a:lnTo>
                    <a:pt x="318" y="750"/>
                  </a:lnTo>
                  <a:lnTo>
                    <a:pt x="333" y="726"/>
                  </a:lnTo>
                  <a:lnTo>
                    <a:pt x="347" y="705"/>
                  </a:lnTo>
                  <a:lnTo>
                    <a:pt x="363" y="688"/>
                  </a:lnTo>
                  <a:lnTo>
                    <a:pt x="381" y="674"/>
                  </a:lnTo>
                  <a:lnTo>
                    <a:pt x="397" y="663"/>
                  </a:lnTo>
                  <a:lnTo>
                    <a:pt x="413" y="654"/>
                  </a:lnTo>
                  <a:lnTo>
                    <a:pt x="427" y="649"/>
                  </a:lnTo>
                  <a:lnTo>
                    <a:pt x="441" y="644"/>
                  </a:lnTo>
                  <a:lnTo>
                    <a:pt x="453" y="642"/>
                  </a:lnTo>
                  <a:lnTo>
                    <a:pt x="462" y="641"/>
                  </a:lnTo>
                  <a:lnTo>
                    <a:pt x="467" y="641"/>
                  </a:lnTo>
                  <a:lnTo>
                    <a:pt x="469" y="641"/>
                  </a:lnTo>
                  <a:lnTo>
                    <a:pt x="512" y="633"/>
                  </a:lnTo>
                  <a:lnTo>
                    <a:pt x="548" y="623"/>
                  </a:lnTo>
                  <a:lnTo>
                    <a:pt x="578" y="614"/>
                  </a:lnTo>
                  <a:lnTo>
                    <a:pt x="600" y="604"/>
                  </a:lnTo>
                  <a:lnTo>
                    <a:pt x="618" y="595"/>
                  </a:lnTo>
                  <a:lnTo>
                    <a:pt x="631" y="585"/>
                  </a:lnTo>
                  <a:lnTo>
                    <a:pt x="639" y="578"/>
                  </a:lnTo>
                  <a:lnTo>
                    <a:pt x="646" y="572"/>
                  </a:lnTo>
                  <a:lnTo>
                    <a:pt x="648" y="568"/>
                  </a:lnTo>
                  <a:lnTo>
                    <a:pt x="649" y="567"/>
                  </a:lnTo>
                  <a:lnTo>
                    <a:pt x="658" y="548"/>
                  </a:lnTo>
                  <a:lnTo>
                    <a:pt x="664" y="530"/>
                  </a:lnTo>
                  <a:lnTo>
                    <a:pt x="668" y="509"/>
                  </a:lnTo>
                  <a:lnTo>
                    <a:pt x="668" y="488"/>
                  </a:lnTo>
                  <a:lnTo>
                    <a:pt x="668" y="469"/>
                  </a:lnTo>
                  <a:lnTo>
                    <a:pt x="666" y="452"/>
                  </a:lnTo>
                  <a:lnTo>
                    <a:pt x="665" y="439"/>
                  </a:lnTo>
                  <a:lnTo>
                    <a:pt x="663" y="430"/>
                  </a:lnTo>
                  <a:lnTo>
                    <a:pt x="663" y="426"/>
                  </a:lnTo>
                  <a:lnTo>
                    <a:pt x="652" y="414"/>
                  </a:lnTo>
                  <a:lnTo>
                    <a:pt x="643" y="401"/>
                  </a:lnTo>
                  <a:lnTo>
                    <a:pt x="636" y="384"/>
                  </a:lnTo>
                  <a:lnTo>
                    <a:pt x="631" y="370"/>
                  </a:lnTo>
                  <a:lnTo>
                    <a:pt x="627" y="356"/>
                  </a:lnTo>
                  <a:lnTo>
                    <a:pt x="625" y="348"/>
                  </a:lnTo>
                  <a:lnTo>
                    <a:pt x="625" y="344"/>
                  </a:lnTo>
                  <a:lnTo>
                    <a:pt x="607" y="328"/>
                  </a:lnTo>
                  <a:lnTo>
                    <a:pt x="596" y="312"/>
                  </a:lnTo>
                  <a:lnTo>
                    <a:pt x="590" y="296"/>
                  </a:lnTo>
                  <a:lnTo>
                    <a:pt x="588" y="281"/>
                  </a:lnTo>
                  <a:lnTo>
                    <a:pt x="589" y="269"/>
                  </a:lnTo>
                  <a:lnTo>
                    <a:pt x="594" y="260"/>
                  </a:lnTo>
                  <a:lnTo>
                    <a:pt x="601" y="258"/>
                  </a:lnTo>
                  <a:lnTo>
                    <a:pt x="606" y="258"/>
                  </a:lnTo>
                  <a:lnTo>
                    <a:pt x="610" y="256"/>
                  </a:lnTo>
                  <a:lnTo>
                    <a:pt x="612" y="255"/>
                  </a:lnTo>
                  <a:lnTo>
                    <a:pt x="614" y="254"/>
                  </a:lnTo>
                  <a:lnTo>
                    <a:pt x="615" y="251"/>
                  </a:lnTo>
                  <a:lnTo>
                    <a:pt x="616" y="249"/>
                  </a:lnTo>
                  <a:lnTo>
                    <a:pt x="616" y="248"/>
                  </a:lnTo>
                  <a:lnTo>
                    <a:pt x="616" y="245"/>
                  </a:lnTo>
                  <a:lnTo>
                    <a:pt x="615" y="245"/>
                  </a:lnTo>
                  <a:lnTo>
                    <a:pt x="615" y="244"/>
                  </a:lnTo>
                  <a:lnTo>
                    <a:pt x="612" y="206"/>
                  </a:lnTo>
                  <a:lnTo>
                    <a:pt x="614" y="171"/>
                  </a:lnTo>
                  <a:lnTo>
                    <a:pt x="620" y="141"/>
                  </a:lnTo>
                  <a:lnTo>
                    <a:pt x="628" y="115"/>
                  </a:lnTo>
                  <a:lnTo>
                    <a:pt x="639" y="91"/>
                  </a:lnTo>
                  <a:lnTo>
                    <a:pt x="653" y="72"/>
                  </a:lnTo>
                  <a:lnTo>
                    <a:pt x="669" y="56"/>
                  </a:lnTo>
                  <a:lnTo>
                    <a:pt x="685" y="41"/>
                  </a:lnTo>
                  <a:lnTo>
                    <a:pt x="702" y="30"/>
                  </a:lnTo>
                  <a:lnTo>
                    <a:pt x="718" y="21"/>
                  </a:lnTo>
                  <a:lnTo>
                    <a:pt x="735" y="14"/>
                  </a:lnTo>
                  <a:lnTo>
                    <a:pt x="750" y="9"/>
                  </a:lnTo>
                  <a:lnTo>
                    <a:pt x="764" y="5"/>
                  </a:lnTo>
                  <a:lnTo>
                    <a:pt x="776" y="3"/>
                  </a:lnTo>
                  <a:lnTo>
                    <a:pt x="785" y="1"/>
                  </a:lnTo>
                  <a:lnTo>
                    <a:pt x="791" y="0"/>
                  </a:lnTo>
                  <a:lnTo>
                    <a:pt x="792" y="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083A10C7-F30E-7DEB-95F9-7EDDCC28B8FE}"/>
              </a:ext>
            </a:extLst>
          </p:cNvPr>
          <p:cNvSpPr txBox="1"/>
          <p:nvPr/>
        </p:nvSpPr>
        <p:spPr>
          <a:xfrm>
            <a:off x="3634132" y="1176142"/>
            <a:ext cx="1724440" cy="8619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r>
              <a:rPr lang="en-US" sz="1667" b="1" i="1" dirty="0">
                <a:solidFill>
                  <a:prstClr val="black"/>
                </a:solidFill>
              </a:rPr>
              <a:t>Enzalutamide + Radium-223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223)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AD2947A-AFF5-698E-85E4-895D824D6573}"/>
              </a:ext>
            </a:extLst>
          </p:cNvPr>
          <p:cNvSpPr txBox="1"/>
          <p:nvPr/>
        </p:nvSpPr>
        <p:spPr>
          <a:xfrm>
            <a:off x="6517323" y="870758"/>
            <a:ext cx="1550557" cy="8619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br>
              <a:rPr lang="en-US" sz="1667" b="1" i="1" dirty="0">
                <a:solidFill>
                  <a:prstClr val="black"/>
                </a:solidFill>
                <a:latin typeface="Calibri"/>
              </a:rPr>
            </a:br>
            <a:r>
              <a:rPr lang="en-US" sz="1667" b="1" i="1" dirty="0">
                <a:solidFill>
                  <a:prstClr val="black"/>
                </a:solidFill>
              </a:rPr>
              <a:t>Enzalutamide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schemeClr val="bg1">
                    <a:lumMod val="65000"/>
                  </a:schemeClr>
                </a:solidFill>
              </a:rPr>
              <a:t>(N = 223)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20C8136-FEF1-78A1-BA1F-90B55882345C}"/>
              </a:ext>
            </a:extLst>
          </p:cNvPr>
          <p:cNvSpPr/>
          <p:nvPr/>
        </p:nvSpPr>
        <p:spPr>
          <a:xfrm>
            <a:off x="5006676" y="2729678"/>
            <a:ext cx="1724440" cy="48020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34884">
              <a:defRPr/>
            </a:pPr>
            <a:r>
              <a:rPr lang="en-US" sz="1667" b="1" kern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Median </a:t>
            </a:r>
            <a:r>
              <a:rPr lang="en-US" sz="1667" b="1" kern="0" dirty="0" err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rPFS</a:t>
            </a:r>
            <a:endParaRPr lang="en-US" sz="1667" b="1" kern="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6B6141E-E24B-CE7A-B2B7-EC1AC7BA968E}"/>
              </a:ext>
            </a:extLst>
          </p:cNvPr>
          <p:cNvSpPr txBox="1"/>
          <p:nvPr/>
        </p:nvSpPr>
        <p:spPr>
          <a:xfrm>
            <a:off x="3923205" y="3083796"/>
            <a:ext cx="3894137" cy="50257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ctr" defTabSz="906876">
              <a:defRPr/>
            </a:pPr>
            <a:r>
              <a:rPr lang="en-US" sz="1333" b="1" dirty="0">
                <a:solidFill>
                  <a:prstClr val="black"/>
                </a:solidFill>
                <a:latin typeface="Calibri"/>
              </a:rPr>
              <a:t>HR 0.69 </a:t>
            </a:r>
          </a:p>
          <a:p>
            <a:pPr marL="0" lvl="1" algn="ctr" defTabSz="906876">
              <a:defRPr/>
            </a:pPr>
            <a:r>
              <a:rPr lang="en-US" sz="1333" dirty="0">
                <a:solidFill>
                  <a:prstClr val="black"/>
                </a:solidFill>
                <a:latin typeface="Calibri"/>
              </a:rPr>
              <a:t>(95% CI: 0.54, 0.87), P &lt; 0.0009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8B52AE6C-536C-96D6-5DA1-DFEA5A53E45D}"/>
              </a:ext>
            </a:extLst>
          </p:cNvPr>
          <p:cNvSpPr/>
          <p:nvPr/>
        </p:nvSpPr>
        <p:spPr>
          <a:xfrm>
            <a:off x="3912751" y="2645243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19.4 </a:t>
            </a: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70F8915-68A7-C039-2232-8AC5CD4E91EB}"/>
              </a:ext>
            </a:extLst>
          </p:cNvPr>
          <p:cNvSpPr/>
          <p:nvPr/>
        </p:nvSpPr>
        <p:spPr>
          <a:xfrm>
            <a:off x="6934406" y="2626291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16.4 </a:t>
            </a: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A7E205F-F0BF-0FF0-A925-4503C6C0E114}"/>
              </a:ext>
            </a:extLst>
          </p:cNvPr>
          <p:cNvSpPr/>
          <p:nvPr/>
        </p:nvSpPr>
        <p:spPr>
          <a:xfrm>
            <a:off x="5006676" y="3746695"/>
            <a:ext cx="1724440" cy="48020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34884">
              <a:defRPr/>
            </a:pPr>
            <a:r>
              <a:rPr lang="en-US" sz="1667" b="1" kern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Median OS</a:t>
            </a:r>
          </a:p>
          <a:p>
            <a:pPr algn="ctr" defTabSz="634884">
              <a:defRPr/>
            </a:pPr>
            <a:r>
              <a:rPr lang="en-US" sz="1400" kern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400" i="1" kern="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interim analysis)</a:t>
            </a:r>
            <a:endParaRPr lang="en-US" sz="1400" kern="0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30867E7-AD45-FD17-2724-9A77B37BEB33}"/>
              </a:ext>
            </a:extLst>
          </p:cNvPr>
          <p:cNvSpPr txBox="1"/>
          <p:nvPr/>
        </p:nvSpPr>
        <p:spPr>
          <a:xfrm>
            <a:off x="3877605" y="4213668"/>
            <a:ext cx="3894137" cy="50257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ctr" defTabSz="906876">
              <a:defRPr/>
            </a:pPr>
            <a:r>
              <a:rPr lang="en-US" sz="1333" b="1" dirty="0">
                <a:solidFill>
                  <a:prstClr val="black"/>
                </a:solidFill>
                <a:latin typeface="Calibri"/>
              </a:rPr>
              <a:t>HR 0.69 </a:t>
            </a:r>
          </a:p>
          <a:p>
            <a:pPr marL="0" lvl="1" algn="ctr" defTabSz="906876">
              <a:defRPr/>
            </a:pPr>
            <a:r>
              <a:rPr lang="en-US" sz="1333" dirty="0">
                <a:solidFill>
                  <a:prstClr val="black"/>
                </a:solidFill>
                <a:latin typeface="Calibri"/>
              </a:rPr>
              <a:t>(95% CI: 0.52, 0.90), </a:t>
            </a:r>
            <a:r>
              <a:rPr lang="en-US" sz="1333" dirty="0">
                <a:solidFill>
                  <a:prstClr val="black"/>
                </a:solidFill>
              </a:rPr>
              <a:t>P = 0.0031</a:t>
            </a:r>
            <a:endParaRPr lang="en-US" sz="1333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0704F9B8-B45D-1A86-8D81-1A24182BFAF0}"/>
              </a:ext>
            </a:extLst>
          </p:cNvPr>
          <p:cNvSpPr/>
          <p:nvPr/>
        </p:nvSpPr>
        <p:spPr>
          <a:xfrm>
            <a:off x="3900735" y="3740325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42.3 </a:t>
            </a: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FC2E81F4-781D-997B-550C-2C2A0FE50B94}"/>
              </a:ext>
            </a:extLst>
          </p:cNvPr>
          <p:cNvSpPr/>
          <p:nvPr/>
        </p:nvSpPr>
        <p:spPr>
          <a:xfrm>
            <a:off x="6922390" y="3721374"/>
            <a:ext cx="891540" cy="530436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35.0 </a:t>
            </a:r>
            <a:r>
              <a:rPr lang="en-US" sz="1667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CE05CE91-4683-B16E-6A56-91A86820C73F}"/>
              </a:ext>
            </a:extLst>
          </p:cNvPr>
          <p:cNvCxnSpPr>
            <a:cxnSpLocks/>
          </p:cNvCxnSpPr>
          <p:nvPr/>
        </p:nvCxnSpPr>
        <p:spPr>
          <a:xfrm flipH="1">
            <a:off x="8208491" y="1215071"/>
            <a:ext cx="0" cy="33466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EBB741E5-012F-0DED-57C8-D7FE40F4691C}"/>
              </a:ext>
            </a:extLst>
          </p:cNvPr>
          <p:cNvSpPr/>
          <p:nvPr/>
        </p:nvSpPr>
        <p:spPr>
          <a:xfrm>
            <a:off x="8097792" y="2931475"/>
            <a:ext cx="1872555" cy="584775"/>
          </a:xfrm>
          <a:prstGeom prst="rect">
            <a:avLst/>
          </a:prstGeom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lvl="1" algn="ctr" defTabSz="914377">
              <a:buClr>
                <a:prstClr val="black"/>
              </a:buClr>
              <a:defRPr/>
            </a:pPr>
            <a:r>
              <a:rPr lang="en-US" sz="1600" b="1" dirty="0">
                <a:solidFill>
                  <a:prstClr val="black"/>
                </a:solidFill>
                <a:latin typeface="Calibri"/>
              </a:rPr>
              <a:t>Hypertension (34%)</a:t>
            </a:r>
          </a:p>
        </p:txBody>
      </p:sp>
      <p:sp>
        <p:nvSpPr>
          <p:cNvPr id="70" name="Rounded Rectangle 17">
            <a:extLst>
              <a:ext uri="{FF2B5EF4-FFF2-40B4-BE49-F238E27FC236}">
                <a16:creationId xmlns:a16="http://schemas.microsoft.com/office/drawing/2014/main" id="{73B56082-A29B-168A-2BEB-28567ACB0E6C}"/>
              </a:ext>
            </a:extLst>
          </p:cNvPr>
          <p:cNvSpPr/>
          <p:nvPr/>
        </p:nvSpPr>
        <p:spPr>
          <a:xfrm>
            <a:off x="8796941" y="2118801"/>
            <a:ext cx="748731" cy="748731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1921">
              <a:defRPr/>
            </a:pPr>
            <a:endParaRPr lang="en-US" sz="1500" dirty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3B679EE-5564-73CE-69E8-B46C9B895442}"/>
              </a:ext>
            </a:extLst>
          </p:cNvPr>
          <p:cNvSpPr/>
          <p:nvPr/>
        </p:nvSpPr>
        <p:spPr>
          <a:xfrm>
            <a:off x="9648570" y="2916554"/>
            <a:ext cx="3289143" cy="338554"/>
          </a:xfrm>
          <a:prstGeom prst="rect">
            <a:avLst/>
          </a:prstGeom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 defTabSz="914377">
              <a:buClr>
                <a:prstClr val="black"/>
              </a:buClr>
              <a:defRPr/>
            </a:pPr>
            <a:r>
              <a:rPr lang="en-US" sz="1600" b="1" dirty="0">
                <a:solidFill>
                  <a:prstClr val="black"/>
                </a:solidFill>
                <a:latin typeface="Calibri"/>
              </a:rPr>
              <a:t>Anemia (5%)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A50AAF66-2CE3-C3D4-2429-482BB6BD2E5E}"/>
              </a:ext>
            </a:extLst>
          </p:cNvPr>
          <p:cNvGrpSpPr/>
          <p:nvPr/>
        </p:nvGrpSpPr>
        <p:grpSpPr>
          <a:xfrm>
            <a:off x="10763243" y="2156360"/>
            <a:ext cx="749808" cy="749808"/>
            <a:chOff x="5834706" y="2146735"/>
            <a:chExt cx="1097280" cy="1097280"/>
          </a:xfrm>
        </p:grpSpPr>
        <p:sp>
          <p:nvSpPr>
            <p:cNvPr id="73" name="Rounded Rectangle 15">
              <a:extLst>
                <a:ext uri="{FF2B5EF4-FFF2-40B4-BE49-F238E27FC236}">
                  <a16:creationId xmlns:a16="http://schemas.microsoft.com/office/drawing/2014/main" id="{B8EB0C1A-2F1C-7821-910B-52D0CA96AE42}"/>
                </a:ext>
              </a:extLst>
            </p:cNvPr>
            <p:cNvSpPr/>
            <p:nvPr/>
          </p:nvSpPr>
          <p:spPr>
            <a:xfrm>
              <a:off x="5834706" y="2146735"/>
              <a:ext cx="1097280" cy="109728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761921">
                <a:defRPr/>
              </a:pPr>
              <a:endParaRPr lang="en-US" sz="1500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pic>
          <p:nvPicPr>
            <p:cNvPr id="74" name="Graphic 73" descr="Water">
              <a:extLst>
                <a:ext uri="{FF2B5EF4-FFF2-40B4-BE49-F238E27FC236}">
                  <a16:creationId xmlns:a16="http://schemas.microsoft.com/office/drawing/2014/main" id="{CF469071-7157-3C7A-162E-1B5BC0D6F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909767" y="2208138"/>
              <a:ext cx="914401" cy="914400"/>
            </a:xfrm>
            <a:prstGeom prst="rect">
              <a:avLst/>
            </a:prstGeom>
          </p:spPr>
        </p:pic>
        <p:pic>
          <p:nvPicPr>
            <p:cNvPr id="75" name="Graphic 74" descr="Add">
              <a:extLst>
                <a:ext uri="{FF2B5EF4-FFF2-40B4-BE49-F238E27FC236}">
                  <a16:creationId xmlns:a16="http://schemas.microsoft.com/office/drawing/2014/main" id="{8F1734AC-E881-3EC8-9DAC-FAE9C2F8A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161744" y="2481240"/>
              <a:ext cx="406310" cy="406310"/>
            </a:xfrm>
            <a:prstGeom prst="rect">
              <a:avLst/>
            </a:prstGeom>
          </p:spPr>
        </p:pic>
      </p:grpSp>
      <p:sp>
        <p:nvSpPr>
          <p:cNvPr id="76" name="Rounded Rectangle 15">
            <a:extLst>
              <a:ext uri="{FF2B5EF4-FFF2-40B4-BE49-F238E27FC236}">
                <a16:creationId xmlns:a16="http://schemas.microsoft.com/office/drawing/2014/main" id="{43ECFBE6-CAA5-9CCB-D548-5CA8576F7988}"/>
              </a:ext>
            </a:extLst>
          </p:cNvPr>
          <p:cNvSpPr/>
          <p:nvPr/>
        </p:nvSpPr>
        <p:spPr>
          <a:xfrm>
            <a:off x="8815783" y="3576808"/>
            <a:ext cx="749808" cy="749808"/>
          </a:xfrm>
          <a:prstGeom prst="round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1921">
              <a:defRPr/>
            </a:pPr>
            <a:endParaRPr lang="en-US" sz="1500" dirty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F99C529-99B3-84EC-CE0F-356E1D3260F9}"/>
              </a:ext>
            </a:extLst>
          </p:cNvPr>
          <p:cNvSpPr/>
          <p:nvPr/>
        </p:nvSpPr>
        <p:spPr>
          <a:xfrm>
            <a:off x="8196708" y="4335822"/>
            <a:ext cx="1715672" cy="584775"/>
          </a:xfrm>
          <a:prstGeom prst="rect">
            <a:avLst/>
          </a:prstGeom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lvl="1" algn="ctr" defTabSz="914377">
              <a:buClr>
                <a:prstClr val="black"/>
              </a:buClr>
              <a:defRPr/>
            </a:pPr>
            <a:r>
              <a:rPr lang="en-US" sz="1600" b="1" dirty="0">
                <a:solidFill>
                  <a:prstClr val="black"/>
                </a:solidFill>
                <a:latin typeface="Calibri"/>
              </a:rPr>
              <a:t>Neutropenia (5%)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C4A19C3-0199-B357-4BF9-D2CA168D8780}"/>
              </a:ext>
            </a:extLst>
          </p:cNvPr>
          <p:cNvSpPr/>
          <p:nvPr/>
        </p:nvSpPr>
        <p:spPr>
          <a:xfrm>
            <a:off x="8815783" y="4374903"/>
            <a:ext cx="4364383" cy="584775"/>
          </a:xfrm>
          <a:prstGeom prst="rect">
            <a:avLst/>
          </a:prstGeom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lvl="1" algn="ctr" defTabSz="914377">
              <a:buClr>
                <a:prstClr val="black"/>
              </a:buClr>
              <a:defRPr/>
            </a:pPr>
            <a:r>
              <a:rPr lang="en-US" sz="1600" b="1" dirty="0">
                <a:solidFill>
                  <a:prstClr val="black"/>
                </a:solidFill>
                <a:latin typeface="Calibri"/>
              </a:rPr>
              <a:t>Fatigue (6%)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  <a:p>
            <a:pPr marL="457189" lvl="1" algn="ctr" defTabSz="914377">
              <a:buClr>
                <a:prstClr val="black"/>
              </a:buClr>
              <a:defRPr/>
            </a:pPr>
            <a:endParaRPr lang="en-US" sz="16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" name="Rounded Rectangle 13">
            <a:extLst>
              <a:ext uri="{FF2B5EF4-FFF2-40B4-BE49-F238E27FC236}">
                <a16:creationId xmlns:a16="http://schemas.microsoft.com/office/drawing/2014/main" id="{2306ED0F-116E-C927-51A5-20A1A5477B0C}"/>
              </a:ext>
            </a:extLst>
          </p:cNvPr>
          <p:cNvSpPr/>
          <p:nvPr/>
        </p:nvSpPr>
        <p:spPr>
          <a:xfrm>
            <a:off x="10770096" y="3580228"/>
            <a:ext cx="749808" cy="749808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761921">
              <a:defRPr/>
            </a:pPr>
            <a:endParaRPr lang="en-US" sz="1500" dirty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5AFECEF-A8D5-3B0A-658B-7DD5A58657E0}"/>
              </a:ext>
            </a:extLst>
          </p:cNvPr>
          <p:cNvSpPr txBox="1"/>
          <p:nvPr/>
        </p:nvSpPr>
        <p:spPr>
          <a:xfrm>
            <a:off x="8239955" y="929338"/>
            <a:ext cx="3720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06058">
              <a:defRPr/>
            </a:pPr>
            <a:r>
              <a:rPr lang="en-US" sz="2000" b="1" dirty="0">
                <a:solidFill>
                  <a:prstClr val="black"/>
                </a:solidFill>
                <a:latin typeface="+mj-lt"/>
              </a:rPr>
              <a:t>Most Frequent Adverse Events </a:t>
            </a:r>
          </a:p>
          <a:p>
            <a:pPr algn="ctr" defTabSz="1306058">
              <a:defRPr/>
            </a:pPr>
            <a:r>
              <a:rPr lang="en-US" sz="2000" b="1" dirty="0">
                <a:solidFill>
                  <a:prstClr val="black"/>
                </a:solidFill>
                <a:latin typeface="+mj-lt"/>
              </a:rPr>
              <a:t>(</a:t>
            </a:r>
            <a:r>
              <a:rPr lang="en-US" sz="2000" b="1" u="sng" dirty="0">
                <a:solidFill>
                  <a:prstClr val="black"/>
                </a:solidFill>
                <a:latin typeface="+mj-lt"/>
              </a:rPr>
              <a:t>&gt;</a:t>
            </a:r>
            <a:r>
              <a:rPr lang="en-US" sz="2000" b="1" dirty="0">
                <a:solidFill>
                  <a:prstClr val="black"/>
                </a:solidFill>
                <a:latin typeface="+mj-lt"/>
              </a:rPr>
              <a:t> Grade 3) </a:t>
            </a:r>
          </a:p>
        </p:txBody>
      </p:sp>
      <p:pic>
        <p:nvPicPr>
          <p:cNvPr id="83" name="Graphic 82" descr="Sleep with solid fill">
            <a:extLst>
              <a:ext uri="{FF2B5EF4-FFF2-40B4-BE49-F238E27FC236}">
                <a16:creationId xmlns:a16="http://schemas.microsoft.com/office/drawing/2014/main" id="{93D88112-89D3-8D88-6E2A-34E9810C3A8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814535" y="3643607"/>
            <a:ext cx="663855" cy="663855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C846D6CB-E58E-510F-5F49-586357459C00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545" y="2184267"/>
            <a:ext cx="613851" cy="613851"/>
          </a:xfrm>
          <a:prstGeom prst="rect">
            <a:avLst/>
          </a:prstGeom>
        </p:spPr>
      </p:pic>
      <p:pic>
        <p:nvPicPr>
          <p:cNvPr id="88" name="Graphic 87" descr="Water">
            <a:extLst>
              <a:ext uri="{FF2B5EF4-FFF2-40B4-BE49-F238E27FC236}">
                <a16:creationId xmlns:a16="http://schemas.microsoft.com/office/drawing/2014/main" id="{83F93DC5-AD69-A9F7-41CB-E27D2E3E716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877397" y="3630471"/>
            <a:ext cx="624841" cy="624840"/>
          </a:xfrm>
          <a:prstGeom prst="rect">
            <a:avLst/>
          </a:prstGeom>
        </p:spPr>
      </p:pic>
      <p:pic>
        <p:nvPicPr>
          <p:cNvPr id="89" name="Graphic 88" descr="Add">
            <a:extLst>
              <a:ext uri="{FF2B5EF4-FFF2-40B4-BE49-F238E27FC236}">
                <a16:creationId xmlns:a16="http://schemas.microsoft.com/office/drawing/2014/main" id="{A79030D2-28D5-9096-4E60-415E2437A6D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49580" y="3817090"/>
            <a:ext cx="277645" cy="277645"/>
          </a:xfrm>
          <a:prstGeom prst="rect">
            <a:avLst/>
          </a:prstGeom>
        </p:spPr>
      </p:pic>
      <p:sp>
        <p:nvSpPr>
          <p:cNvPr id="90" name="Rectangle 89">
            <a:extLst>
              <a:ext uri="{FF2B5EF4-FFF2-40B4-BE49-F238E27FC236}">
                <a16:creationId xmlns:a16="http://schemas.microsoft.com/office/drawing/2014/main" id="{2C1518B9-48D1-6E8E-9FAE-B8A5F268B9A1}"/>
              </a:ext>
            </a:extLst>
          </p:cNvPr>
          <p:cNvSpPr/>
          <p:nvPr/>
        </p:nvSpPr>
        <p:spPr>
          <a:xfrm>
            <a:off x="8268972" y="1694244"/>
            <a:ext cx="3742427" cy="323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 defTabSz="1088338">
              <a:spcBef>
                <a:spcPts val="500"/>
              </a:spcBef>
            </a:pPr>
            <a:r>
              <a:rPr lang="en-US" sz="1500" b="1" i="1" dirty="0">
                <a:solidFill>
                  <a:prstClr val="black"/>
                </a:solidFill>
                <a:latin typeface="Calibri"/>
              </a:rPr>
              <a:t>Enzalutamide + Radium-223 (n=223)</a:t>
            </a:r>
            <a:endParaRPr lang="en-US" sz="1500" i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871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4E3B9-2F0F-472A-CBF7-7577FDB86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aph of a patient's life&#10;&#10;AI-generated content may be incorrect.">
            <a:extLst>
              <a:ext uri="{FF2B5EF4-FFF2-40B4-BE49-F238E27FC236}">
                <a16:creationId xmlns:a16="http://schemas.microsoft.com/office/drawing/2014/main" id="{89D8EFC7-572D-E9CA-5C0A-215BD1862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180" y="2407727"/>
            <a:ext cx="5254033" cy="394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4">
            <a:extLst>
              <a:ext uri="{FF2B5EF4-FFF2-40B4-BE49-F238E27FC236}">
                <a16:creationId xmlns:a16="http://schemas.microsoft.com/office/drawing/2014/main" id="{933C12A7-8CBD-ED79-D36A-0CCDCE7EFE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583" y="0"/>
            <a:ext cx="6631424" cy="3634480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08280B8-FA7B-12FC-74B6-0D6681ADDB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562904"/>
              </p:ext>
            </p:extLst>
          </p:nvPr>
        </p:nvGraphicFramePr>
        <p:xfrm>
          <a:off x="6938805" y="434633"/>
          <a:ext cx="5161435" cy="1983658"/>
        </p:xfrm>
        <a:graphic>
          <a:graphicData uri="http://schemas.openxmlformats.org/drawingml/2006/table">
            <a:tbl>
              <a:tblPr/>
              <a:tblGrid>
                <a:gridCol w="1225053">
                  <a:extLst>
                    <a:ext uri="{9D8B030D-6E8A-4147-A177-3AD203B41FA5}">
                      <a16:colId xmlns:a16="http://schemas.microsoft.com/office/drawing/2014/main" val="176112293"/>
                    </a:ext>
                  </a:extLst>
                </a:gridCol>
                <a:gridCol w="606205">
                  <a:extLst>
                    <a:ext uri="{9D8B030D-6E8A-4147-A177-3AD203B41FA5}">
                      <a16:colId xmlns:a16="http://schemas.microsoft.com/office/drawing/2014/main" val="4088722501"/>
                    </a:ext>
                  </a:extLst>
                </a:gridCol>
                <a:gridCol w="1363332">
                  <a:extLst>
                    <a:ext uri="{9D8B030D-6E8A-4147-A177-3AD203B41FA5}">
                      <a16:colId xmlns:a16="http://schemas.microsoft.com/office/drawing/2014/main" val="872249514"/>
                    </a:ext>
                  </a:extLst>
                </a:gridCol>
                <a:gridCol w="1025760">
                  <a:extLst>
                    <a:ext uri="{9D8B030D-6E8A-4147-A177-3AD203B41FA5}">
                      <a16:colId xmlns:a16="http://schemas.microsoft.com/office/drawing/2014/main" val="3142900014"/>
                    </a:ext>
                  </a:extLst>
                </a:gridCol>
                <a:gridCol w="941085">
                  <a:extLst>
                    <a:ext uri="{9D8B030D-6E8A-4147-A177-3AD203B41FA5}">
                      <a16:colId xmlns:a16="http://schemas.microsoft.com/office/drawing/2014/main" val="2201446101"/>
                    </a:ext>
                  </a:extLst>
                </a:gridCol>
              </a:tblGrid>
              <a:tr h="335196"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indent="54610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Treatment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Event/</a:t>
                      </a:r>
                      <a:b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GB" sz="11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(95%CI) (months)</a:t>
                      </a:r>
                      <a:r>
                        <a:rPr lang="en-GB" sz="1100" b="1" baseline="300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100" baseline="300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Hazard Ratio</a:t>
                      </a:r>
                      <a:b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  <a:r>
                        <a:rPr lang="en-GB" sz="1100" b="1" baseline="300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100" baseline="300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1-sided </a:t>
                      </a:r>
                      <a:b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P-value</a:t>
                      </a:r>
                      <a:endParaRPr lang="en-GB" sz="11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3658"/>
                  </a:ext>
                </a:extLst>
              </a:tr>
              <a:tr h="398935">
                <a:tc vMerge="1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noProof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Logrank</a:t>
                      </a: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0.0096</a:t>
                      </a:r>
                      <a:r>
                        <a:rPr lang="en-GB" sz="1100" b="1" baseline="300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1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Permutation:0.0105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2488322"/>
                  </a:ext>
                </a:extLst>
              </a:tr>
              <a:tr h="45829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indent="109855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Enza</a:t>
                      </a:r>
                      <a:endParaRPr lang="en-GB" sz="11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165/224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32.62</a:t>
                      </a:r>
                      <a:br>
                        <a:rPr lang="en-GB" sz="1100" b="1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(29.31-38.24)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99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0.76</a:t>
                      </a:r>
                      <a:br>
                        <a:rPr lang="en-GB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(0.60-0.96)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310862"/>
                  </a:ext>
                </a:extLst>
              </a:tr>
              <a:tr h="47238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indent="109855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Enza+Ra223</a:t>
                      </a:r>
                      <a:endParaRPr lang="en-GB" sz="11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152/222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CBE8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1100" b="1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38.21</a:t>
                      </a:r>
                      <a:br>
                        <a:rPr lang="en-GB" sz="1100" b="1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(33.08-44.75)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CB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974650"/>
                  </a:ext>
                </a:extLst>
              </a:tr>
              <a:tr h="308291">
                <a:tc gridSpan="5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53975"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en-GB" sz="900" baseline="300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9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Kaplan-Meier method; </a:t>
                      </a:r>
                      <a:r>
                        <a:rPr lang="en-GB" sz="900" baseline="300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9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Cox model; </a:t>
                      </a:r>
                      <a:r>
                        <a:rPr lang="en-GB" sz="900" baseline="300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r>
                        <a:rPr lang="en-GB" sz="9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Stratified </a:t>
                      </a:r>
                      <a:r>
                        <a:rPr lang="en-GB" sz="900" noProof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Logrank</a:t>
                      </a:r>
                      <a:r>
                        <a:rPr lang="en-GB" sz="9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test</a:t>
                      </a:r>
                      <a:endParaRPr lang="en-GB" sz="9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6811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06D660D-537D-BF30-8F2B-F5E611D73988}"/>
              </a:ext>
            </a:extLst>
          </p:cNvPr>
          <p:cNvSpPr txBox="1"/>
          <p:nvPr/>
        </p:nvSpPr>
        <p:spPr>
          <a:xfrm>
            <a:off x="9418085" y="6406595"/>
            <a:ext cx="2682155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67" dirty="0" err="1">
                <a:solidFill>
                  <a:srgbClr val="003767"/>
                </a:solidFill>
                <a:latin typeface="Arial"/>
                <a:ea typeface="ＭＳ Ｐゴシック" charset="0"/>
              </a:rPr>
              <a:t>Tombal</a:t>
            </a: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 et al, Ann Oncol 2025</a:t>
            </a:r>
          </a:p>
          <a:p>
            <a:pPr defTabSz="91435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Gallardo et al, ASCO GU 2026, </a:t>
            </a:r>
            <a:r>
              <a:rPr lang="en-US" sz="1067" dirty="0" err="1">
                <a:solidFill>
                  <a:srgbClr val="003767"/>
                </a:solidFill>
                <a:latin typeface="Arial"/>
                <a:ea typeface="ＭＳ Ｐゴシック" charset="0"/>
              </a:rPr>
              <a:t>abst</a:t>
            </a:r>
            <a:r>
              <a:rPr lang="en-US" sz="1067" dirty="0">
                <a:solidFill>
                  <a:srgbClr val="003767"/>
                </a:solidFill>
                <a:latin typeface="Arial"/>
                <a:ea typeface="ＭＳ Ｐゴシック" charset="0"/>
              </a:rPr>
              <a:t> 15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56CE2D-51B6-83A2-37CC-EF5767B4C97D}"/>
              </a:ext>
            </a:extLst>
          </p:cNvPr>
          <p:cNvSpPr txBox="1"/>
          <p:nvPr/>
        </p:nvSpPr>
        <p:spPr>
          <a:xfrm>
            <a:off x="8523384" y="140416"/>
            <a:ext cx="169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Final OS Results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960E04-8C89-4CE0-178D-2369D4D1481D}"/>
              </a:ext>
            </a:extLst>
          </p:cNvPr>
          <p:cNvSpPr/>
          <p:nvPr/>
        </p:nvSpPr>
        <p:spPr>
          <a:xfrm>
            <a:off x="457199" y="3141785"/>
            <a:ext cx="5792953" cy="492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D2AFBE-C462-06F1-3A09-75186E61DED6}"/>
              </a:ext>
            </a:extLst>
          </p:cNvPr>
          <p:cNvSpPr txBox="1"/>
          <p:nvPr/>
        </p:nvSpPr>
        <p:spPr>
          <a:xfrm>
            <a:off x="2418126" y="3059668"/>
            <a:ext cx="1846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Final </a:t>
            </a:r>
            <a:r>
              <a:rPr lang="en-US" b="1" dirty="0" err="1"/>
              <a:t>rPFS</a:t>
            </a:r>
            <a:r>
              <a:rPr lang="en-US" b="1" dirty="0"/>
              <a:t> Results</a:t>
            </a:r>
          </a:p>
        </p:txBody>
      </p:sp>
      <p:pic>
        <p:nvPicPr>
          <p:cNvPr id="8" name="Picture 7" descr="A graph of a patient's growth&#10;&#10;AI-generated content may be incorrect.">
            <a:extLst>
              <a:ext uri="{FF2B5EF4-FFF2-40B4-BE49-F238E27FC236}">
                <a16:creationId xmlns:a16="http://schemas.microsoft.com/office/drawing/2014/main" id="{C32B1838-1A2D-2253-0CF5-A14D26A745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87" y="3323886"/>
            <a:ext cx="4594703" cy="3451742"/>
          </a:xfrm>
          <a:prstGeom prst="rect">
            <a:avLst/>
          </a:prstGeom>
        </p:spPr>
      </p:pic>
      <p:pic>
        <p:nvPicPr>
          <p:cNvPr id="10" name="Picture 9" descr="A graph showing the number of events&#10;&#10;AI-generated content may be incorrect.">
            <a:extLst>
              <a:ext uri="{FF2B5EF4-FFF2-40B4-BE49-F238E27FC236}">
                <a16:creationId xmlns:a16="http://schemas.microsoft.com/office/drawing/2014/main" id="{9FDB80D7-5EE7-A3C1-E7E4-FF41504E3A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356" y="3716597"/>
            <a:ext cx="3558796" cy="153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72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6F6974-20E5-6EBF-354A-E458AFE881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15404"/>
          <a:stretch>
            <a:fillRect/>
          </a:stretch>
        </p:blipFill>
        <p:spPr>
          <a:xfrm>
            <a:off x="372613" y="1470016"/>
            <a:ext cx="6016335" cy="4998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F725EE-F595-C9FC-1371-441DD7E935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86634" y="112421"/>
            <a:ext cx="4605084" cy="37713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4D4A12-C9AE-CE11-D260-5A4AEDE749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86556" y="3969150"/>
            <a:ext cx="4630568" cy="2691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0037283-17AF-C252-2D73-56EC11F82AE9}"/>
              </a:ext>
            </a:extLst>
          </p:cNvPr>
          <p:cNvSpPr txBox="1">
            <a:spLocks/>
          </p:cNvSpPr>
          <p:nvPr/>
        </p:nvSpPr>
        <p:spPr>
          <a:xfrm>
            <a:off x="283546" y="112420"/>
            <a:ext cx="6825593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 err="1">
                <a:latin typeface="Arial" panose="020B0604020202020204" pitchFamily="34" charset="0"/>
                <a:cs typeface="Arial" panose="020B0604020202020204" pitchFamily="34" charset="0"/>
              </a:rPr>
              <a:t>BRCAAway</a:t>
            </a:r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: Abi, Olaparib, or Abi + Ola for </a:t>
            </a:r>
            <a:r>
              <a:rPr lang="en-US" sz="3733" b="1" dirty="0" err="1">
                <a:latin typeface="Arial" panose="020B0604020202020204" pitchFamily="34" charset="0"/>
                <a:cs typeface="Arial" panose="020B0604020202020204" pitchFamily="34" charset="0"/>
              </a:rPr>
              <a:t>mAPMR</a:t>
            </a:r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 PC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4B1E55E-7405-3FE9-FCBF-213957FC7ADE}"/>
              </a:ext>
            </a:extLst>
          </p:cNvPr>
          <p:cNvSpPr txBox="1">
            <a:spLocks/>
          </p:cNvSpPr>
          <p:nvPr/>
        </p:nvSpPr>
        <p:spPr>
          <a:xfrm>
            <a:off x="372613" y="6573531"/>
            <a:ext cx="2815204" cy="284469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/>
                </a:solidFill>
              </a:rPr>
              <a:t>Hussain et al, ASCO GU 2026, Abst 16</a:t>
            </a:r>
          </a:p>
        </p:txBody>
      </p:sp>
    </p:spTree>
    <p:extLst>
      <p:ext uri="{BB962C8B-B14F-4D97-AF65-F5344CB8AC3E}">
        <p14:creationId xmlns:p14="http://schemas.microsoft.com/office/powerpoint/2010/main" val="1875874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2F7C0-0885-2A6D-0F8C-53BD06C04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245E9-5DA7-E78C-BE51-FF0156872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076" y="0"/>
            <a:ext cx="11825925" cy="1143000"/>
          </a:xfrm>
        </p:spPr>
        <p:txBody>
          <a:bodyPr>
            <a:noAutofit/>
          </a:bodyPr>
          <a:lstStyle/>
          <a:p>
            <a:pPr algn="ctr"/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AMPLITUDE: Abi/pred + niraparib/placebo </a:t>
            </a:r>
            <a:b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3733" b="1" dirty="0" err="1">
                <a:latin typeface="Arial" panose="020B0604020202020204" pitchFamily="34" charset="0"/>
                <a:cs typeface="Arial" panose="020B0604020202020204" pitchFamily="34" charset="0"/>
              </a:rPr>
              <a:t>mAPMN</a:t>
            </a:r>
            <a:r>
              <a:rPr lang="en-US" sz="3733" b="1" dirty="0">
                <a:latin typeface="Arial" panose="020B0604020202020204" pitchFamily="34" charset="0"/>
                <a:cs typeface="Arial" panose="020B0604020202020204" pitchFamily="34" charset="0"/>
              </a:rPr>
              <a:t>/S PC</a:t>
            </a: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9597B846-7FF5-3F78-7616-23509E4CE2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7389" y="6431562"/>
            <a:ext cx="11201655" cy="375748"/>
          </a:xfrm>
        </p:spPr>
        <p:txBody>
          <a:bodyPr/>
          <a:lstStyle/>
          <a:p>
            <a:r>
              <a:rPr lang="sv-SE" dirty="0"/>
              <a:t>Attard G, et al. </a:t>
            </a:r>
            <a:r>
              <a:rPr lang="en-US" i="1" dirty="0"/>
              <a:t>Nat Med</a:t>
            </a:r>
            <a:r>
              <a:rPr lang="en-US" dirty="0"/>
              <a:t>. 2025;31(12):4109-4118l; U.S. Food and Drug Administration. FDA approves niraparib and abiraterone acetate plus prednisone for BRCA2-mutated metastatic castration-sensitive prostate cancer. Published December 12, 2025. Accessed February 9, 2026.</a:t>
            </a:r>
          </a:p>
        </p:txBody>
      </p:sp>
      <p:sp>
        <p:nvSpPr>
          <p:cNvPr id="50" name="AutoShape 16">
            <a:extLst>
              <a:ext uri="{FF2B5EF4-FFF2-40B4-BE49-F238E27FC236}">
                <a16:creationId xmlns:a16="http://schemas.microsoft.com/office/drawing/2014/main" id="{BD76CBD0-7617-744D-FA1E-9F9C97A2E11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571092" y="2994991"/>
            <a:ext cx="1333685" cy="311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pPr defTabSz="761921">
              <a:defRPr/>
            </a:pPr>
            <a:endParaRPr lang="en-US" sz="1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633221B-3659-3042-C34B-8ED2BF8C2EDE}"/>
              </a:ext>
            </a:extLst>
          </p:cNvPr>
          <p:cNvCxnSpPr/>
          <p:nvPr/>
        </p:nvCxnSpPr>
        <p:spPr>
          <a:xfrm>
            <a:off x="3578989" y="1315269"/>
            <a:ext cx="0" cy="3657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905DB30-E7CE-1C68-0788-FD387736FCAF}"/>
              </a:ext>
            </a:extLst>
          </p:cNvPr>
          <p:cNvGrpSpPr/>
          <p:nvPr/>
        </p:nvGrpSpPr>
        <p:grpSpPr>
          <a:xfrm>
            <a:off x="397651" y="1153698"/>
            <a:ext cx="3181339" cy="1127651"/>
            <a:chOff x="200249" y="2094755"/>
            <a:chExt cx="3817606" cy="1353181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05306948-F881-04EF-F90E-97CC481A4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249" y="2094755"/>
              <a:ext cx="801835" cy="693799"/>
            </a:xfrm>
            <a:prstGeom prst="rect">
              <a:avLst/>
            </a:prstGeom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09CA2B2-392E-6D3D-7082-62304A3C523B}"/>
                </a:ext>
              </a:extLst>
            </p:cNvPr>
            <p:cNvGrpSpPr/>
            <p:nvPr/>
          </p:nvGrpSpPr>
          <p:grpSpPr>
            <a:xfrm>
              <a:off x="861074" y="2241599"/>
              <a:ext cx="3156781" cy="1206337"/>
              <a:chOff x="861074" y="2241599"/>
              <a:chExt cx="3156781" cy="1206337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E3142E4-BF5C-2D4C-4879-0BC35365BE92}"/>
                  </a:ext>
                </a:extLst>
              </p:cNvPr>
              <p:cNvSpPr txBox="1"/>
              <p:nvPr/>
            </p:nvSpPr>
            <p:spPr>
              <a:xfrm>
                <a:off x="861074" y="2598703"/>
                <a:ext cx="3156781" cy="8492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304">
                  <a:defRPr/>
                </a:pPr>
                <a:r>
                  <a:rPr lang="en-US" sz="1333" dirty="0"/>
                  <a:t>Randomized, double-blind, placebo-controlled, international phase 3 study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0BF4ABA-9B3D-9424-0EE8-8CEED51589D8}"/>
                  </a:ext>
                </a:extLst>
              </p:cNvPr>
              <p:cNvSpPr txBox="1"/>
              <p:nvPr/>
            </p:nvSpPr>
            <p:spPr>
              <a:xfrm>
                <a:off x="978120" y="2241599"/>
                <a:ext cx="1453013" cy="4186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304">
                  <a:defRPr/>
                </a:pPr>
                <a:r>
                  <a:rPr lang="en-US" sz="1667" b="1" dirty="0">
                    <a:solidFill>
                      <a:schemeClr val="accent6"/>
                    </a:solidFill>
                    <a:latin typeface="Calibri"/>
                  </a:rPr>
                  <a:t>Trial Design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0CEA509-87B6-BDEC-2F29-EFCB9D7DB34D}"/>
              </a:ext>
            </a:extLst>
          </p:cNvPr>
          <p:cNvGrpSpPr/>
          <p:nvPr/>
        </p:nvGrpSpPr>
        <p:grpSpPr>
          <a:xfrm>
            <a:off x="366077" y="2259866"/>
            <a:ext cx="3161599" cy="836631"/>
            <a:chOff x="223940" y="3998418"/>
            <a:chExt cx="3793917" cy="104982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2189CA1-1BAD-D501-9EA3-DD852D04260D}"/>
                </a:ext>
              </a:extLst>
            </p:cNvPr>
            <p:cNvGrpSpPr/>
            <p:nvPr/>
          </p:nvGrpSpPr>
          <p:grpSpPr>
            <a:xfrm>
              <a:off x="223940" y="3998418"/>
              <a:ext cx="3793917" cy="1049829"/>
              <a:chOff x="346559" y="4015684"/>
              <a:chExt cx="3371341" cy="1049829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1A8E306B-1D85-51D2-706A-45C36D3795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6559" y="4015684"/>
                <a:ext cx="646080" cy="646080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315BBEE-BF51-E6EF-A692-5B433826ECEA}"/>
                  </a:ext>
                </a:extLst>
              </p:cNvPr>
              <p:cNvSpPr txBox="1"/>
              <p:nvPr/>
            </p:nvSpPr>
            <p:spPr>
              <a:xfrm>
                <a:off x="472795" y="4679306"/>
                <a:ext cx="3245105" cy="3862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21" indent="-285721" defTabSz="914304">
                  <a:buFont typeface="Wingdings" panose="05000000000000000000" pitchFamily="2" charset="2"/>
                  <a:buChar char="ü"/>
                  <a:defRPr/>
                </a:pPr>
                <a:endParaRPr lang="en-US" sz="1400" dirty="0">
                  <a:solidFill>
                    <a:schemeClr val="accent6"/>
                  </a:solidFill>
                  <a:latin typeface="Calibri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7E61A29-436A-57A1-C012-E1250EC1F091}"/>
                </a:ext>
              </a:extLst>
            </p:cNvPr>
            <p:cNvSpPr txBox="1"/>
            <p:nvPr/>
          </p:nvSpPr>
          <p:spPr>
            <a:xfrm>
              <a:off x="931467" y="4106954"/>
              <a:ext cx="2205834" cy="437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04">
                <a:defRPr/>
              </a:pPr>
              <a:r>
                <a:rPr lang="en-US" sz="1667" b="1" dirty="0">
                  <a:solidFill>
                    <a:schemeClr val="accent6"/>
                  </a:solidFill>
                  <a:latin typeface="Calibri"/>
                </a:rPr>
                <a:t>Patient Population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961FCAD7-56DA-A59E-44E5-811CE6005B18}"/>
              </a:ext>
            </a:extLst>
          </p:cNvPr>
          <p:cNvSpPr txBox="1"/>
          <p:nvPr/>
        </p:nvSpPr>
        <p:spPr>
          <a:xfrm>
            <a:off x="714924" y="2607037"/>
            <a:ext cx="2864067" cy="111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333" dirty="0">
                <a:solidFill>
                  <a:prstClr val="black"/>
                </a:solidFill>
                <a:latin typeface="Calibri"/>
              </a:rPr>
              <a:t>Insert </a:t>
            </a:r>
            <a:r>
              <a:rPr lang="en-US" sz="1333" dirty="0">
                <a:solidFill>
                  <a:prstClr val="black"/>
                </a:solidFill>
              </a:rPr>
              <a:t>Patients with</a:t>
            </a:r>
            <a:r>
              <a:rPr lang="en-US" sz="1333" b="1" dirty="0">
                <a:solidFill>
                  <a:prstClr val="black"/>
                </a:solidFill>
              </a:rPr>
              <a:t> </a:t>
            </a:r>
            <a:r>
              <a:rPr lang="en-US" sz="1333" b="1" dirty="0" err="1">
                <a:solidFill>
                  <a:prstClr val="black"/>
                </a:solidFill>
              </a:rPr>
              <a:t>mAPMS</a:t>
            </a:r>
            <a:endParaRPr lang="en-US" sz="1333" b="1" dirty="0">
              <a:solidFill>
                <a:prstClr val="black"/>
              </a:solidFill>
            </a:endParaRPr>
          </a:p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333" b="1" dirty="0">
                <a:solidFill>
                  <a:prstClr val="black"/>
                </a:solidFill>
              </a:rPr>
              <a:t>HRR gene alterations</a:t>
            </a:r>
          </a:p>
          <a:p>
            <a:pPr marL="285721" indent="-285721" defTabSz="914304">
              <a:buFont typeface="Wingdings" panose="05000000000000000000" pitchFamily="2" charset="2"/>
              <a:buChar char="ü"/>
              <a:defRPr/>
            </a:pPr>
            <a:r>
              <a:rPr lang="en-US" sz="1333" dirty="0">
                <a:solidFill>
                  <a:prstClr val="black"/>
                </a:solidFill>
              </a:rPr>
              <a:t>ADT must have started </a:t>
            </a:r>
            <a:r>
              <a:rPr lang="en-US" sz="1333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≥</a:t>
            </a:r>
            <a:r>
              <a:rPr lang="en-US" sz="1333" dirty="0">
                <a:solidFill>
                  <a:prstClr val="black"/>
                </a:solidFill>
              </a:rPr>
              <a:t>14d &amp; </a:t>
            </a:r>
            <a:r>
              <a:rPr lang="en-US" sz="1333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≤</a:t>
            </a:r>
            <a:r>
              <a:rPr lang="en-US" sz="1333" dirty="0">
                <a:solidFill>
                  <a:prstClr val="black"/>
                </a:solidFill>
              </a:rPr>
              <a:t>6mos prior to randomization &amp; was continued during study Tx </a:t>
            </a:r>
          </a:p>
        </p:txBody>
      </p:sp>
      <p:grpSp>
        <p:nvGrpSpPr>
          <p:cNvPr id="29" name="Group 17">
            <a:extLst>
              <a:ext uri="{FF2B5EF4-FFF2-40B4-BE49-F238E27FC236}">
                <a16:creationId xmlns:a16="http://schemas.microsoft.com/office/drawing/2014/main" id="{88BDA703-E9B8-1244-9B1F-88E145C0A1E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39910" y="1094922"/>
            <a:ext cx="782573" cy="1835588"/>
            <a:chOff x="2448" y="372"/>
            <a:chExt cx="871" cy="2043"/>
          </a:xfrm>
        </p:grpSpPr>
        <p:sp>
          <p:nvSpPr>
            <p:cNvPr id="30" name="AutoShape 16">
              <a:extLst>
                <a:ext uri="{FF2B5EF4-FFF2-40B4-BE49-F238E27FC236}">
                  <a16:creationId xmlns:a16="http://schemas.microsoft.com/office/drawing/2014/main" id="{D01B9A8B-79CD-8E70-9124-867389FF749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48" y="372"/>
              <a:ext cx="871" cy="2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51099A66-F5BA-DCAC-AD5B-8B1CE30DB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372"/>
              <a:ext cx="871" cy="2031"/>
            </a:xfrm>
            <a:prstGeom prst="rect">
              <a:avLst/>
            </a:prstGeom>
            <a:noFill/>
            <a:ln w="0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25DCAE90-58A8-3F79-5991-993552C29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494"/>
              <a:ext cx="808" cy="1921"/>
            </a:xfrm>
            <a:custGeom>
              <a:avLst/>
              <a:gdLst>
                <a:gd name="T0" fmla="*/ 988 w 1616"/>
                <a:gd name="T1" fmla="*/ 115 h 3844"/>
                <a:gd name="T2" fmla="*/ 1023 w 1616"/>
                <a:gd name="T3" fmla="*/ 260 h 3844"/>
                <a:gd name="T4" fmla="*/ 952 w 1616"/>
                <a:gd name="T5" fmla="*/ 439 h 3844"/>
                <a:gd name="T6" fmla="*/ 1068 w 1616"/>
                <a:gd name="T7" fmla="*/ 623 h 3844"/>
                <a:gd name="T8" fmla="*/ 1310 w 1616"/>
                <a:gd name="T9" fmla="*/ 780 h 3844"/>
                <a:gd name="T10" fmla="*/ 1402 w 1616"/>
                <a:gd name="T11" fmla="*/ 1448 h 3844"/>
                <a:gd name="T12" fmla="*/ 1454 w 1616"/>
                <a:gd name="T13" fmla="*/ 1764 h 3844"/>
                <a:gd name="T14" fmla="*/ 1605 w 1616"/>
                <a:gd name="T15" fmla="*/ 2032 h 3844"/>
                <a:gd name="T16" fmla="*/ 1533 w 1616"/>
                <a:gd name="T17" fmla="*/ 2017 h 3844"/>
                <a:gd name="T18" fmla="*/ 1573 w 1616"/>
                <a:gd name="T19" fmla="*/ 2214 h 3844"/>
                <a:gd name="T20" fmla="*/ 1513 w 1616"/>
                <a:gd name="T21" fmla="*/ 2170 h 3844"/>
                <a:gd name="T22" fmla="*/ 1464 w 1616"/>
                <a:gd name="T23" fmla="*/ 2109 h 3844"/>
                <a:gd name="T24" fmla="*/ 1441 w 1616"/>
                <a:gd name="T25" fmla="*/ 2253 h 3844"/>
                <a:gd name="T26" fmla="*/ 1403 w 1616"/>
                <a:gd name="T27" fmla="*/ 2152 h 3844"/>
                <a:gd name="T28" fmla="*/ 1363 w 1616"/>
                <a:gd name="T29" fmla="*/ 2139 h 3844"/>
                <a:gd name="T30" fmla="*/ 1360 w 1616"/>
                <a:gd name="T31" fmla="*/ 1897 h 3844"/>
                <a:gd name="T32" fmla="*/ 1222 w 1616"/>
                <a:gd name="T33" fmla="*/ 1598 h 3844"/>
                <a:gd name="T34" fmla="*/ 1142 w 1616"/>
                <a:gd name="T35" fmla="*/ 1227 h 3844"/>
                <a:gd name="T36" fmla="*/ 1128 w 1616"/>
                <a:gd name="T37" fmla="*/ 1647 h 3844"/>
                <a:gd name="T38" fmla="*/ 1211 w 1616"/>
                <a:gd name="T39" fmla="*/ 2048 h 3844"/>
                <a:gd name="T40" fmla="*/ 1121 w 1616"/>
                <a:gd name="T41" fmla="*/ 2680 h 3844"/>
                <a:gd name="T42" fmla="*/ 1140 w 1616"/>
                <a:gd name="T43" fmla="*/ 2987 h 3844"/>
                <a:gd name="T44" fmla="*/ 1039 w 1616"/>
                <a:gd name="T45" fmla="*/ 3484 h 3844"/>
                <a:gd name="T46" fmla="*/ 1069 w 1616"/>
                <a:gd name="T47" fmla="*/ 3780 h 3844"/>
                <a:gd name="T48" fmla="*/ 1029 w 1616"/>
                <a:gd name="T49" fmla="*/ 3824 h 3844"/>
                <a:gd name="T50" fmla="*/ 909 w 1616"/>
                <a:gd name="T51" fmla="*/ 3840 h 3844"/>
                <a:gd name="T52" fmla="*/ 838 w 1616"/>
                <a:gd name="T53" fmla="*/ 3802 h 3844"/>
                <a:gd name="T54" fmla="*/ 905 w 1616"/>
                <a:gd name="T55" fmla="*/ 3501 h 3844"/>
                <a:gd name="T56" fmla="*/ 910 w 1616"/>
                <a:gd name="T57" fmla="*/ 3070 h 3844"/>
                <a:gd name="T58" fmla="*/ 864 w 1616"/>
                <a:gd name="T59" fmla="*/ 2564 h 3844"/>
                <a:gd name="T60" fmla="*/ 788 w 1616"/>
                <a:gd name="T61" fmla="*/ 2198 h 3844"/>
                <a:gd name="T62" fmla="*/ 726 w 1616"/>
                <a:gd name="T63" fmla="*/ 2756 h 3844"/>
                <a:gd name="T64" fmla="*/ 703 w 1616"/>
                <a:gd name="T65" fmla="*/ 3240 h 3844"/>
                <a:gd name="T66" fmla="*/ 733 w 1616"/>
                <a:gd name="T67" fmla="*/ 3612 h 3844"/>
                <a:gd name="T68" fmla="*/ 775 w 1616"/>
                <a:gd name="T69" fmla="*/ 3831 h 3844"/>
                <a:gd name="T70" fmla="*/ 679 w 1616"/>
                <a:gd name="T71" fmla="*/ 3833 h 3844"/>
                <a:gd name="T72" fmla="*/ 572 w 1616"/>
                <a:gd name="T73" fmla="*/ 3820 h 3844"/>
                <a:gd name="T74" fmla="*/ 565 w 1616"/>
                <a:gd name="T75" fmla="*/ 3714 h 3844"/>
                <a:gd name="T76" fmla="*/ 549 w 1616"/>
                <a:gd name="T77" fmla="*/ 3396 h 3844"/>
                <a:gd name="T78" fmla="*/ 504 w 1616"/>
                <a:gd name="T79" fmla="*/ 2896 h 3844"/>
                <a:gd name="T80" fmla="*/ 469 w 1616"/>
                <a:gd name="T81" fmla="*/ 2534 h 3844"/>
                <a:gd name="T82" fmla="*/ 426 w 1616"/>
                <a:gd name="T83" fmla="*/ 1862 h 3844"/>
                <a:gd name="T84" fmla="*/ 492 w 1616"/>
                <a:gd name="T85" fmla="*/ 1486 h 3844"/>
                <a:gd name="T86" fmla="*/ 436 w 1616"/>
                <a:gd name="T87" fmla="*/ 1360 h 3844"/>
                <a:gd name="T88" fmla="*/ 342 w 1616"/>
                <a:gd name="T89" fmla="*/ 1716 h 3844"/>
                <a:gd name="T90" fmla="*/ 259 w 1616"/>
                <a:gd name="T91" fmla="*/ 1959 h 3844"/>
                <a:gd name="T92" fmla="*/ 249 w 1616"/>
                <a:gd name="T93" fmla="*/ 2210 h 3844"/>
                <a:gd name="T94" fmla="*/ 205 w 1616"/>
                <a:gd name="T95" fmla="*/ 2124 h 3844"/>
                <a:gd name="T96" fmla="*/ 165 w 1616"/>
                <a:gd name="T97" fmla="*/ 2194 h 3844"/>
                <a:gd name="T98" fmla="*/ 136 w 1616"/>
                <a:gd name="T99" fmla="*/ 2240 h 3844"/>
                <a:gd name="T100" fmla="*/ 108 w 1616"/>
                <a:gd name="T101" fmla="*/ 2103 h 3844"/>
                <a:gd name="T102" fmla="*/ 39 w 1616"/>
                <a:gd name="T103" fmla="*/ 2171 h 3844"/>
                <a:gd name="T104" fmla="*/ 43 w 1616"/>
                <a:gd name="T105" fmla="*/ 2072 h 3844"/>
                <a:gd name="T106" fmla="*/ 67 w 1616"/>
                <a:gd name="T107" fmla="*/ 1937 h 3844"/>
                <a:gd name="T108" fmla="*/ 175 w 1616"/>
                <a:gd name="T109" fmla="*/ 1667 h 3844"/>
                <a:gd name="T110" fmla="*/ 265 w 1616"/>
                <a:gd name="T111" fmla="*/ 1317 h 3844"/>
                <a:gd name="T112" fmla="*/ 381 w 1616"/>
                <a:gd name="T113" fmla="*/ 674 h 3844"/>
                <a:gd name="T114" fmla="*/ 639 w 1616"/>
                <a:gd name="T115" fmla="*/ 578 h 3844"/>
                <a:gd name="T116" fmla="*/ 636 w 1616"/>
                <a:gd name="T117" fmla="*/ 384 h 3844"/>
                <a:gd name="T118" fmla="*/ 614 w 1616"/>
                <a:gd name="T119" fmla="*/ 254 h 3844"/>
                <a:gd name="T120" fmla="*/ 702 w 1616"/>
                <a:gd name="T121" fmla="*/ 30 h 3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16" h="3844">
                  <a:moveTo>
                    <a:pt x="792" y="0"/>
                  </a:moveTo>
                  <a:lnTo>
                    <a:pt x="824" y="0"/>
                  </a:lnTo>
                  <a:lnTo>
                    <a:pt x="825" y="0"/>
                  </a:lnTo>
                  <a:lnTo>
                    <a:pt x="832" y="1"/>
                  </a:lnTo>
                  <a:lnTo>
                    <a:pt x="840" y="3"/>
                  </a:lnTo>
                  <a:lnTo>
                    <a:pt x="853" y="5"/>
                  </a:lnTo>
                  <a:lnTo>
                    <a:pt x="866" y="9"/>
                  </a:lnTo>
                  <a:lnTo>
                    <a:pt x="882" y="14"/>
                  </a:lnTo>
                  <a:lnTo>
                    <a:pt x="898" y="21"/>
                  </a:lnTo>
                  <a:lnTo>
                    <a:pt x="915" y="30"/>
                  </a:lnTo>
                  <a:lnTo>
                    <a:pt x="931" y="41"/>
                  </a:lnTo>
                  <a:lnTo>
                    <a:pt x="949" y="56"/>
                  </a:lnTo>
                  <a:lnTo>
                    <a:pt x="963" y="72"/>
                  </a:lnTo>
                  <a:lnTo>
                    <a:pt x="977" y="91"/>
                  </a:lnTo>
                  <a:lnTo>
                    <a:pt x="988" y="115"/>
                  </a:lnTo>
                  <a:lnTo>
                    <a:pt x="997" y="141"/>
                  </a:lnTo>
                  <a:lnTo>
                    <a:pt x="1003" y="171"/>
                  </a:lnTo>
                  <a:lnTo>
                    <a:pt x="1004" y="206"/>
                  </a:lnTo>
                  <a:lnTo>
                    <a:pt x="1002" y="244"/>
                  </a:lnTo>
                  <a:lnTo>
                    <a:pt x="1002" y="245"/>
                  </a:lnTo>
                  <a:lnTo>
                    <a:pt x="1002" y="245"/>
                  </a:lnTo>
                  <a:lnTo>
                    <a:pt x="1002" y="248"/>
                  </a:lnTo>
                  <a:lnTo>
                    <a:pt x="1002" y="249"/>
                  </a:lnTo>
                  <a:lnTo>
                    <a:pt x="1002" y="251"/>
                  </a:lnTo>
                  <a:lnTo>
                    <a:pt x="1003" y="254"/>
                  </a:lnTo>
                  <a:lnTo>
                    <a:pt x="1004" y="255"/>
                  </a:lnTo>
                  <a:lnTo>
                    <a:pt x="1007" y="256"/>
                  </a:lnTo>
                  <a:lnTo>
                    <a:pt x="1010" y="258"/>
                  </a:lnTo>
                  <a:lnTo>
                    <a:pt x="1014" y="258"/>
                  </a:lnTo>
                  <a:lnTo>
                    <a:pt x="1023" y="260"/>
                  </a:lnTo>
                  <a:lnTo>
                    <a:pt x="1027" y="269"/>
                  </a:lnTo>
                  <a:lnTo>
                    <a:pt x="1029" y="281"/>
                  </a:lnTo>
                  <a:lnTo>
                    <a:pt x="1026" y="296"/>
                  </a:lnTo>
                  <a:lnTo>
                    <a:pt x="1020" y="312"/>
                  </a:lnTo>
                  <a:lnTo>
                    <a:pt x="1009" y="328"/>
                  </a:lnTo>
                  <a:lnTo>
                    <a:pt x="992" y="344"/>
                  </a:lnTo>
                  <a:lnTo>
                    <a:pt x="992" y="348"/>
                  </a:lnTo>
                  <a:lnTo>
                    <a:pt x="989" y="356"/>
                  </a:lnTo>
                  <a:lnTo>
                    <a:pt x="986" y="370"/>
                  </a:lnTo>
                  <a:lnTo>
                    <a:pt x="981" y="384"/>
                  </a:lnTo>
                  <a:lnTo>
                    <a:pt x="973" y="401"/>
                  </a:lnTo>
                  <a:lnTo>
                    <a:pt x="965" y="414"/>
                  </a:lnTo>
                  <a:lnTo>
                    <a:pt x="954" y="426"/>
                  </a:lnTo>
                  <a:lnTo>
                    <a:pt x="954" y="430"/>
                  </a:lnTo>
                  <a:lnTo>
                    <a:pt x="952" y="439"/>
                  </a:lnTo>
                  <a:lnTo>
                    <a:pt x="950" y="452"/>
                  </a:lnTo>
                  <a:lnTo>
                    <a:pt x="949" y="469"/>
                  </a:lnTo>
                  <a:lnTo>
                    <a:pt x="949" y="488"/>
                  </a:lnTo>
                  <a:lnTo>
                    <a:pt x="950" y="509"/>
                  </a:lnTo>
                  <a:lnTo>
                    <a:pt x="952" y="530"/>
                  </a:lnTo>
                  <a:lnTo>
                    <a:pt x="958" y="548"/>
                  </a:lnTo>
                  <a:lnTo>
                    <a:pt x="968" y="567"/>
                  </a:lnTo>
                  <a:lnTo>
                    <a:pt x="968" y="568"/>
                  </a:lnTo>
                  <a:lnTo>
                    <a:pt x="972" y="572"/>
                  </a:lnTo>
                  <a:lnTo>
                    <a:pt x="977" y="578"/>
                  </a:lnTo>
                  <a:lnTo>
                    <a:pt x="986" y="585"/>
                  </a:lnTo>
                  <a:lnTo>
                    <a:pt x="999" y="595"/>
                  </a:lnTo>
                  <a:lnTo>
                    <a:pt x="1016" y="604"/>
                  </a:lnTo>
                  <a:lnTo>
                    <a:pt x="1040" y="614"/>
                  </a:lnTo>
                  <a:lnTo>
                    <a:pt x="1068" y="623"/>
                  </a:lnTo>
                  <a:lnTo>
                    <a:pt x="1104" y="633"/>
                  </a:lnTo>
                  <a:lnTo>
                    <a:pt x="1147" y="641"/>
                  </a:lnTo>
                  <a:lnTo>
                    <a:pt x="1149" y="641"/>
                  </a:lnTo>
                  <a:lnTo>
                    <a:pt x="1154" y="641"/>
                  </a:lnTo>
                  <a:lnTo>
                    <a:pt x="1163" y="642"/>
                  </a:lnTo>
                  <a:lnTo>
                    <a:pt x="1175" y="644"/>
                  </a:lnTo>
                  <a:lnTo>
                    <a:pt x="1189" y="649"/>
                  </a:lnTo>
                  <a:lnTo>
                    <a:pt x="1204" y="654"/>
                  </a:lnTo>
                  <a:lnTo>
                    <a:pt x="1220" y="663"/>
                  </a:lnTo>
                  <a:lnTo>
                    <a:pt x="1236" y="674"/>
                  </a:lnTo>
                  <a:lnTo>
                    <a:pt x="1253" y="688"/>
                  </a:lnTo>
                  <a:lnTo>
                    <a:pt x="1269" y="705"/>
                  </a:lnTo>
                  <a:lnTo>
                    <a:pt x="1285" y="726"/>
                  </a:lnTo>
                  <a:lnTo>
                    <a:pt x="1298" y="750"/>
                  </a:lnTo>
                  <a:lnTo>
                    <a:pt x="1310" y="780"/>
                  </a:lnTo>
                  <a:lnTo>
                    <a:pt x="1318" y="814"/>
                  </a:lnTo>
                  <a:lnTo>
                    <a:pt x="1324" y="854"/>
                  </a:lnTo>
                  <a:lnTo>
                    <a:pt x="1328" y="1164"/>
                  </a:lnTo>
                  <a:lnTo>
                    <a:pt x="1328" y="1168"/>
                  </a:lnTo>
                  <a:lnTo>
                    <a:pt x="1329" y="1180"/>
                  </a:lnTo>
                  <a:lnTo>
                    <a:pt x="1331" y="1199"/>
                  </a:lnTo>
                  <a:lnTo>
                    <a:pt x="1334" y="1223"/>
                  </a:lnTo>
                  <a:lnTo>
                    <a:pt x="1338" y="1252"/>
                  </a:lnTo>
                  <a:lnTo>
                    <a:pt x="1344" y="1284"/>
                  </a:lnTo>
                  <a:lnTo>
                    <a:pt x="1351" y="1317"/>
                  </a:lnTo>
                  <a:lnTo>
                    <a:pt x="1360" y="1352"/>
                  </a:lnTo>
                  <a:lnTo>
                    <a:pt x="1371" y="1385"/>
                  </a:lnTo>
                  <a:lnTo>
                    <a:pt x="1385" y="1417"/>
                  </a:lnTo>
                  <a:lnTo>
                    <a:pt x="1401" y="1445"/>
                  </a:lnTo>
                  <a:lnTo>
                    <a:pt x="1402" y="1448"/>
                  </a:lnTo>
                  <a:lnTo>
                    <a:pt x="1404" y="1455"/>
                  </a:lnTo>
                  <a:lnTo>
                    <a:pt x="1409" y="1467"/>
                  </a:lnTo>
                  <a:lnTo>
                    <a:pt x="1416" y="1485"/>
                  </a:lnTo>
                  <a:lnTo>
                    <a:pt x="1422" y="1507"/>
                  </a:lnTo>
                  <a:lnTo>
                    <a:pt x="1428" y="1535"/>
                  </a:lnTo>
                  <a:lnTo>
                    <a:pt x="1434" y="1570"/>
                  </a:lnTo>
                  <a:lnTo>
                    <a:pt x="1438" y="1609"/>
                  </a:lnTo>
                  <a:lnTo>
                    <a:pt x="1440" y="1655"/>
                  </a:lnTo>
                  <a:lnTo>
                    <a:pt x="1440" y="1658"/>
                  </a:lnTo>
                  <a:lnTo>
                    <a:pt x="1441" y="1667"/>
                  </a:lnTo>
                  <a:lnTo>
                    <a:pt x="1443" y="1682"/>
                  </a:lnTo>
                  <a:lnTo>
                    <a:pt x="1445" y="1700"/>
                  </a:lnTo>
                  <a:lnTo>
                    <a:pt x="1448" y="1721"/>
                  </a:lnTo>
                  <a:lnTo>
                    <a:pt x="1450" y="1742"/>
                  </a:lnTo>
                  <a:lnTo>
                    <a:pt x="1454" y="1764"/>
                  </a:lnTo>
                  <a:lnTo>
                    <a:pt x="1457" y="1784"/>
                  </a:lnTo>
                  <a:lnTo>
                    <a:pt x="1461" y="1801"/>
                  </a:lnTo>
                  <a:lnTo>
                    <a:pt x="1465" y="1815"/>
                  </a:lnTo>
                  <a:lnTo>
                    <a:pt x="1472" y="1831"/>
                  </a:lnTo>
                  <a:lnTo>
                    <a:pt x="1483" y="1848"/>
                  </a:lnTo>
                  <a:lnTo>
                    <a:pt x="1497" y="1868"/>
                  </a:lnTo>
                  <a:lnTo>
                    <a:pt x="1512" y="1887"/>
                  </a:lnTo>
                  <a:lnTo>
                    <a:pt x="1525" y="1905"/>
                  </a:lnTo>
                  <a:lnTo>
                    <a:pt x="1537" y="1919"/>
                  </a:lnTo>
                  <a:lnTo>
                    <a:pt x="1550" y="1937"/>
                  </a:lnTo>
                  <a:lnTo>
                    <a:pt x="1562" y="1955"/>
                  </a:lnTo>
                  <a:lnTo>
                    <a:pt x="1574" y="1975"/>
                  </a:lnTo>
                  <a:lnTo>
                    <a:pt x="1587" y="1995"/>
                  </a:lnTo>
                  <a:lnTo>
                    <a:pt x="1597" y="2013"/>
                  </a:lnTo>
                  <a:lnTo>
                    <a:pt x="1605" y="2032"/>
                  </a:lnTo>
                  <a:lnTo>
                    <a:pt x="1613" y="2049"/>
                  </a:lnTo>
                  <a:lnTo>
                    <a:pt x="1616" y="2064"/>
                  </a:lnTo>
                  <a:lnTo>
                    <a:pt x="1616" y="2076"/>
                  </a:lnTo>
                  <a:lnTo>
                    <a:pt x="1613" y="2085"/>
                  </a:lnTo>
                  <a:lnTo>
                    <a:pt x="1605" y="2091"/>
                  </a:lnTo>
                  <a:lnTo>
                    <a:pt x="1604" y="2091"/>
                  </a:lnTo>
                  <a:lnTo>
                    <a:pt x="1599" y="2089"/>
                  </a:lnTo>
                  <a:lnTo>
                    <a:pt x="1593" y="2087"/>
                  </a:lnTo>
                  <a:lnTo>
                    <a:pt x="1584" y="2082"/>
                  </a:lnTo>
                  <a:lnTo>
                    <a:pt x="1573" y="2072"/>
                  </a:lnTo>
                  <a:lnTo>
                    <a:pt x="1561" y="2059"/>
                  </a:lnTo>
                  <a:lnTo>
                    <a:pt x="1547" y="2038"/>
                  </a:lnTo>
                  <a:lnTo>
                    <a:pt x="1533" y="2011"/>
                  </a:lnTo>
                  <a:lnTo>
                    <a:pt x="1533" y="2013"/>
                  </a:lnTo>
                  <a:lnTo>
                    <a:pt x="1533" y="2017"/>
                  </a:lnTo>
                  <a:lnTo>
                    <a:pt x="1535" y="2025"/>
                  </a:lnTo>
                  <a:lnTo>
                    <a:pt x="1537" y="2038"/>
                  </a:lnTo>
                  <a:lnTo>
                    <a:pt x="1541" y="2055"/>
                  </a:lnTo>
                  <a:lnTo>
                    <a:pt x="1547" y="2076"/>
                  </a:lnTo>
                  <a:lnTo>
                    <a:pt x="1556" y="2103"/>
                  </a:lnTo>
                  <a:lnTo>
                    <a:pt x="1566" y="2134"/>
                  </a:lnTo>
                  <a:lnTo>
                    <a:pt x="1568" y="2140"/>
                  </a:lnTo>
                  <a:lnTo>
                    <a:pt x="1571" y="2150"/>
                  </a:lnTo>
                  <a:lnTo>
                    <a:pt x="1574" y="2160"/>
                  </a:lnTo>
                  <a:lnTo>
                    <a:pt x="1577" y="2172"/>
                  </a:lnTo>
                  <a:lnTo>
                    <a:pt x="1579" y="2183"/>
                  </a:lnTo>
                  <a:lnTo>
                    <a:pt x="1581" y="2194"/>
                  </a:lnTo>
                  <a:lnTo>
                    <a:pt x="1581" y="2203"/>
                  </a:lnTo>
                  <a:lnTo>
                    <a:pt x="1578" y="2210"/>
                  </a:lnTo>
                  <a:lnTo>
                    <a:pt x="1573" y="2214"/>
                  </a:lnTo>
                  <a:lnTo>
                    <a:pt x="1566" y="2213"/>
                  </a:lnTo>
                  <a:lnTo>
                    <a:pt x="1556" y="2208"/>
                  </a:lnTo>
                  <a:lnTo>
                    <a:pt x="1555" y="2206"/>
                  </a:lnTo>
                  <a:lnTo>
                    <a:pt x="1552" y="2204"/>
                  </a:lnTo>
                  <a:lnTo>
                    <a:pt x="1547" y="2198"/>
                  </a:lnTo>
                  <a:lnTo>
                    <a:pt x="1542" y="2189"/>
                  </a:lnTo>
                  <a:lnTo>
                    <a:pt x="1535" y="2176"/>
                  </a:lnTo>
                  <a:lnTo>
                    <a:pt x="1526" y="2157"/>
                  </a:lnTo>
                  <a:lnTo>
                    <a:pt x="1518" y="2134"/>
                  </a:lnTo>
                  <a:lnTo>
                    <a:pt x="1508" y="2103"/>
                  </a:lnTo>
                  <a:lnTo>
                    <a:pt x="1508" y="2107"/>
                  </a:lnTo>
                  <a:lnTo>
                    <a:pt x="1509" y="2117"/>
                  </a:lnTo>
                  <a:lnTo>
                    <a:pt x="1510" y="2131"/>
                  </a:lnTo>
                  <a:lnTo>
                    <a:pt x="1512" y="2149"/>
                  </a:lnTo>
                  <a:lnTo>
                    <a:pt x="1513" y="2170"/>
                  </a:lnTo>
                  <a:lnTo>
                    <a:pt x="1513" y="2190"/>
                  </a:lnTo>
                  <a:lnTo>
                    <a:pt x="1514" y="2210"/>
                  </a:lnTo>
                  <a:lnTo>
                    <a:pt x="1513" y="2230"/>
                  </a:lnTo>
                  <a:lnTo>
                    <a:pt x="1512" y="2245"/>
                  </a:lnTo>
                  <a:lnTo>
                    <a:pt x="1510" y="2256"/>
                  </a:lnTo>
                  <a:lnTo>
                    <a:pt x="1507" y="2262"/>
                  </a:lnTo>
                  <a:lnTo>
                    <a:pt x="1499" y="2263"/>
                  </a:lnTo>
                  <a:lnTo>
                    <a:pt x="1492" y="2261"/>
                  </a:lnTo>
                  <a:lnTo>
                    <a:pt x="1486" y="2253"/>
                  </a:lnTo>
                  <a:lnTo>
                    <a:pt x="1481" y="2240"/>
                  </a:lnTo>
                  <a:lnTo>
                    <a:pt x="1476" y="2219"/>
                  </a:lnTo>
                  <a:lnTo>
                    <a:pt x="1472" y="2190"/>
                  </a:lnTo>
                  <a:lnTo>
                    <a:pt x="1469" y="2155"/>
                  </a:lnTo>
                  <a:lnTo>
                    <a:pt x="1465" y="2110"/>
                  </a:lnTo>
                  <a:lnTo>
                    <a:pt x="1464" y="2109"/>
                  </a:lnTo>
                  <a:lnTo>
                    <a:pt x="1464" y="2108"/>
                  </a:lnTo>
                  <a:lnTo>
                    <a:pt x="1462" y="2105"/>
                  </a:lnTo>
                  <a:lnTo>
                    <a:pt x="1461" y="2105"/>
                  </a:lnTo>
                  <a:lnTo>
                    <a:pt x="1460" y="2105"/>
                  </a:lnTo>
                  <a:lnTo>
                    <a:pt x="1459" y="2109"/>
                  </a:lnTo>
                  <a:lnTo>
                    <a:pt x="1457" y="2115"/>
                  </a:lnTo>
                  <a:lnTo>
                    <a:pt x="1456" y="2126"/>
                  </a:lnTo>
                  <a:lnTo>
                    <a:pt x="1454" y="2142"/>
                  </a:lnTo>
                  <a:lnTo>
                    <a:pt x="1452" y="2165"/>
                  </a:lnTo>
                  <a:lnTo>
                    <a:pt x="1451" y="2194"/>
                  </a:lnTo>
                  <a:lnTo>
                    <a:pt x="1450" y="2230"/>
                  </a:lnTo>
                  <a:lnTo>
                    <a:pt x="1449" y="2235"/>
                  </a:lnTo>
                  <a:lnTo>
                    <a:pt x="1448" y="2241"/>
                  </a:lnTo>
                  <a:lnTo>
                    <a:pt x="1445" y="2248"/>
                  </a:lnTo>
                  <a:lnTo>
                    <a:pt x="1441" y="2253"/>
                  </a:lnTo>
                  <a:lnTo>
                    <a:pt x="1436" y="2258"/>
                  </a:lnTo>
                  <a:lnTo>
                    <a:pt x="1432" y="2258"/>
                  </a:lnTo>
                  <a:lnTo>
                    <a:pt x="1427" y="2255"/>
                  </a:lnTo>
                  <a:lnTo>
                    <a:pt x="1420" y="2245"/>
                  </a:lnTo>
                  <a:lnTo>
                    <a:pt x="1416" y="2229"/>
                  </a:lnTo>
                  <a:lnTo>
                    <a:pt x="1412" y="2209"/>
                  </a:lnTo>
                  <a:lnTo>
                    <a:pt x="1411" y="2187"/>
                  </a:lnTo>
                  <a:lnTo>
                    <a:pt x="1411" y="2165"/>
                  </a:lnTo>
                  <a:lnTo>
                    <a:pt x="1412" y="2142"/>
                  </a:lnTo>
                  <a:lnTo>
                    <a:pt x="1412" y="2123"/>
                  </a:lnTo>
                  <a:lnTo>
                    <a:pt x="1412" y="2109"/>
                  </a:lnTo>
                  <a:lnTo>
                    <a:pt x="1412" y="2113"/>
                  </a:lnTo>
                  <a:lnTo>
                    <a:pt x="1409" y="2121"/>
                  </a:lnTo>
                  <a:lnTo>
                    <a:pt x="1407" y="2135"/>
                  </a:lnTo>
                  <a:lnTo>
                    <a:pt x="1403" y="2152"/>
                  </a:lnTo>
                  <a:lnTo>
                    <a:pt x="1398" y="2168"/>
                  </a:lnTo>
                  <a:lnTo>
                    <a:pt x="1393" y="2186"/>
                  </a:lnTo>
                  <a:lnTo>
                    <a:pt x="1387" y="2199"/>
                  </a:lnTo>
                  <a:lnTo>
                    <a:pt x="1382" y="2208"/>
                  </a:lnTo>
                  <a:lnTo>
                    <a:pt x="1376" y="2211"/>
                  </a:lnTo>
                  <a:lnTo>
                    <a:pt x="1376" y="2213"/>
                  </a:lnTo>
                  <a:lnTo>
                    <a:pt x="1375" y="2213"/>
                  </a:lnTo>
                  <a:lnTo>
                    <a:pt x="1372" y="2214"/>
                  </a:lnTo>
                  <a:lnTo>
                    <a:pt x="1371" y="2213"/>
                  </a:lnTo>
                  <a:lnTo>
                    <a:pt x="1369" y="2210"/>
                  </a:lnTo>
                  <a:lnTo>
                    <a:pt x="1366" y="2204"/>
                  </a:lnTo>
                  <a:lnTo>
                    <a:pt x="1364" y="2195"/>
                  </a:lnTo>
                  <a:lnTo>
                    <a:pt x="1363" y="2182"/>
                  </a:lnTo>
                  <a:lnTo>
                    <a:pt x="1363" y="2163"/>
                  </a:lnTo>
                  <a:lnTo>
                    <a:pt x="1363" y="2139"/>
                  </a:lnTo>
                  <a:lnTo>
                    <a:pt x="1364" y="2108"/>
                  </a:lnTo>
                  <a:lnTo>
                    <a:pt x="1364" y="2093"/>
                  </a:lnTo>
                  <a:lnTo>
                    <a:pt x="1363" y="2076"/>
                  </a:lnTo>
                  <a:lnTo>
                    <a:pt x="1360" y="2057"/>
                  </a:lnTo>
                  <a:lnTo>
                    <a:pt x="1359" y="2043"/>
                  </a:lnTo>
                  <a:lnTo>
                    <a:pt x="1358" y="2032"/>
                  </a:lnTo>
                  <a:lnTo>
                    <a:pt x="1355" y="1982"/>
                  </a:lnTo>
                  <a:lnTo>
                    <a:pt x="1355" y="1980"/>
                  </a:lnTo>
                  <a:lnTo>
                    <a:pt x="1356" y="1971"/>
                  </a:lnTo>
                  <a:lnTo>
                    <a:pt x="1358" y="1959"/>
                  </a:lnTo>
                  <a:lnTo>
                    <a:pt x="1359" y="1944"/>
                  </a:lnTo>
                  <a:lnTo>
                    <a:pt x="1359" y="1929"/>
                  </a:lnTo>
                  <a:lnTo>
                    <a:pt x="1360" y="1914"/>
                  </a:lnTo>
                  <a:lnTo>
                    <a:pt x="1360" y="1903"/>
                  </a:lnTo>
                  <a:lnTo>
                    <a:pt x="1360" y="1897"/>
                  </a:lnTo>
                  <a:lnTo>
                    <a:pt x="1356" y="1886"/>
                  </a:lnTo>
                  <a:lnTo>
                    <a:pt x="1351" y="1870"/>
                  </a:lnTo>
                  <a:lnTo>
                    <a:pt x="1344" y="1849"/>
                  </a:lnTo>
                  <a:lnTo>
                    <a:pt x="1334" y="1826"/>
                  </a:lnTo>
                  <a:lnTo>
                    <a:pt x="1321" y="1799"/>
                  </a:lnTo>
                  <a:lnTo>
                    <a:pt x="1306" y="1770"/>
                  </a:lnTo>
                  <a:lnTo>
                    <a:pt x="1287" y="1741"/>
                  </a:lnTo>
                  <a:lnTo>
                    <a:pt x="1286" y="1737"/>
                  </a:lnTo>
                  <a:lnTo>
                    <a:pt x="1281" y="1730"/>
                  </a:lnTo>
                  <a:lnTo>
                    <a:pt x="1274" y="1716"/>
                  </a:lnTo>
                  <a:lnTo>
                    <a:pt x="1265" y="1699"/>
                  </a:lnTo>
                  <a:lnTo>
                    <a:pt x="1255" y="1678"/>
                  </a:lnTo>
                  <a:lnTo>
                    <a:pt x="1244" y="1653"/>
                  </a:lnTo>
                  <a:lnTo>
                    <a:pt x="1233" y="1626"/>
                  </a:lnTo>
                  <a:lnTo>
                    <a:pt x="1222" y="1598"/>
                  </a:lnTo>
                  <a:lnTo>
                    <a:pt x="1211" y="1568"/>
                  </a:lnTo>
                  <a:lnTo>
                    <a:pt x="1201" y="1538"/>
                  </a:lnTo>
                  <a:lnTo>
                    <a:pt x="1194" y="1506"/>
                  </a:lnTo>
                  <a:lnTo>
                    <a:pt x="1188" y="1475"/>
                  </a:lnTo>
                  <a:lnTo>
                    <a:pt x="1184" y="1445"/>
                  </a:lnTo>
                  <a:lnTo>
                    <a:pt x="1184" y="1417"/>
                  </a:lnTo>
                  <a:lnTo>
                    <a:pt x="1184" y="1413"/>
                  </a:lnTo>
                  <a:lnTo>
                    <a:pt x="1184" y="1401"/>
                  </a:lnTo>
                  <a:lnTo>
                    <a:pt x="1183" y="1384"/>
                  </a:lnTo>
                  <a:lnTo>
                    <a:pt x="1181" y="1360"/>
                  </a:lnTo>
                  <a:lnTo>
                    <a:pt x="1178" y="1334"/>
                  </a:lnTo>
                  <a:lnTo>
                    <a:pt x="1172" y="1306"/>
                  </a:lnTo>
                  <a:lnTo>
                    <a:pt x="1164" y="1279"/>
                  </a:lnTo>
                  <a:lnTo>
                    <a:pt x="1154" y="1252"/>
                  </a:lnTo>
                  <a:lnTo>
                    <a:pt x="1142" y="1227"/>
                  </a:lnTo>
                  <a:lnTo>
                    <a:pt x="1141" y="1231"/>
                  </a:lnTo>
                  <a:lnTo>
                    <a:pt x="1140" y="1242"/>
                  </a:lnTo>
                  <a:lnTo>
                    <a:pt x="1138" y="1259"/>
                  </a:lnTo>
                  <a:lnTo>
                    <a:pt x="1137" y="1281"/>
                  </a:lnTo>
                  <a:lnTo>
                    <a:pt x="1135" y="1310"/>
                  </a:lnTo>
                  <a:lnTo>
                    <a:pt x="1132" y="1340"/>
                  </a:lnTo>
                  <a:lnTo>
                    <a:pt x="1131" y="1375"/>
                  </a:lnTo>
                  <a:lnTo>
                    <a:pt x="1128" y="1411"/>
                  </a:lnTo>
                  <a:lnTo>
                    <a:pt x="1126" y="1449"/>
                  </a:lnTo>
                  <a:lnTo>
                    <a:pt x="1125" y="1486"/>
                  </a:lnTo>
                  <a:lnTo>
                    <a:pt x="1125" y="1523"/>
                  </a:lnTo>
                  <a:lnTo>
                    <a:pt x="1124" y="1558"/>
                  </a:lnTo>
                  <a:lnTo>
                    <a:pt x="1125" y="1592"/>
                  </a:lnTo>
                  <a:lnTo>
                    <a:pt x="1126" y="1621"/>
                  </a:lnTo>
                  <a:lnTo>
                    <a:pt x="1128" y="1647"/>
                  </a:lnTo>
                  <a:lnTo>
                    <a:pt x="1131" y="1668"/>
                  </a:lnTo>
                  <a:lnTo>
                    <a:pt x="1132" y="1672"/>
                  </a:lnTo>
                  <a:lnTo>
                    <a:pt x="1136" y="1680"/>
                  </a:lnTo>
                  <a:lnTo>
                    <a:pt x="1142" y="1694"/>
                  </a:lnTo>
                  <a:lnTo>
                    <a:pt x="1148" y="1714"/>
                  </a:lnTo>
                  <a:lnTo>
                    <a:pt x="1157" y="1737"/>
                  </a:lnTo>
                  <a:lnTo>
                    <a:pt x="1165" y="1763"/>
                  </a:lnTo>
                  <a:lnTo>
                    <a:pt x="1174" y="1794"/>
                  </a:lnTo>
                  <a:lnTo>
                    <a:pt x="1183" y="1826"/>
                  </a:lnTo>
                  <a:lnTo>
                    <a:pt x="1191" y="1862"/>
                  </a:lnTo>
                  <a:lnTo>
                    <a:pt x="1199" y="1897"/>
                  </a:lnTo>
                  <a:lnTo>
                    <a:pt x="1205" y="1934"/>
                  </a:lnTo>
                  <a:lnTo>
                    <a:pt x="1209" y="1972"/>
                  </a:lnTo>
                  <a:lnTo>
                    <a:pt x="1211" y="2011"/>
                  </a:lnTo>
                  <a:lnTo>
                    <a:pt x="1211" y="2048"/>
                  </a:lnTo>
                  <a:lnTo>
                    <a:pt x="1209" y="2085"/>
                  </a:lnTo>
                  <a:lnTo>
                    <a:pt x="1204" y="2124"/>
                  </a:lnTo>
                  <a:lnTo>
                    <a:pt x="1199" y="2170"/>
                  </a:lnTo>
                  <a:lnTo>
                    <a:pt x="1193" y="2219"/>
                  </a:lnTo>
                  <a:lnTo>
                    <a:pt x="1186" y="2272"/>
                  </a:lnTo>
                  <a:lnTo>
                    <a:pt x="1179" y="2327"/>
                  </a:lnTo>
                  <a:lnTo>
                    <a:pt x="1172" y="2381"/>
                  </a:lnTo>
                  <a:lnTo>
                    <a:pt x="1163" y="2436"/>
                  </a:lnTo>
                  <a:lnTo>
                    <a:pt x="1156" y="2486"/>
                  </a:lnTo>
                  <a:lnTo>
                    <a:pt x="1147" y="2534"/>
                  </a:lnTo>
                  <a:lnTo>
                    <a:pt x="1138" y="2575"/>
                  </a:lnTo>
                  <a:lnTo>
                    <a:pt x="1130" y="2609"/>
                  </a:lnTo>
                  <a:lnTo>
                    <a:pt x="1126" y="2629"/>
                  </a:lnTo>
                  <a:lnTo>
                    <a:pt x="1122" y="2652"/>
                  </a:lnTo>
                  <a:lnTo>
                    <a:pt x="1121" y="2680"/>
                  </a:lnTo>
                  <a:lnTo>
                    <a:pt x="1120" y="2708"/>
                  </a:lnTo>
                  <a:lnTo>
                    <a:pt x="1119" y="2737"/>
                  </a:lnTo>
                  <a:lnTo>
                    <a:pt x="1117" y="2766"/>
                  </a:lnTo>
                  <a:lnTo>
                    <a:pt x="1117" y="2793"/>
                  </a:lnTo>
                  <a:lnTo>
                    <a:pt x="1115" y="2816"/>
                  </a:lnTo>
                  <a:lnTo>
                    <a:pt x="1114" y="2835"/>
                  </a:lnTo>
                  <a:lnTo>
                    <a:pt x="1110" y="2850"/>
                  </a:lnTo>
                  <a:lnTo>
                    <a:pt x="1108" y="2858"/>
                  </a:lnTo>
                  <a:lnTo>
                    <a:pt x="1108" y="2868"/>
                  </a:lnTo>
                  <a:lnTo>
                    <a:pt x="1109" y="2880"/>
                  </a:lnTo>
                  <a:lnTo>
                    <a:pt x="1114" y="2895"/>
                  </a:lnTo>
                  <a:lnTo>
                    <a:pt x="1120" y="2915"/>
                  </a:lnTo>
                  <a:lnTo>
                    <a:pt x="1128" y="2939"/>
                  </a:lnTo>
                  <a:lnTo>
                    <a:pt x="1135" y="2964"/>
                  </a:lnTo>
                  <a:lnTo>
                    <a:pt x="1140" y="2987"/>
                  </a:lnTo>
                  <a:lnTo>
                    <a:pt x="1143" y="3012"/>
                  </a:lnTo>
                  <a:lnTo>
                    <a:pt x="1146" y="3038"/>
                  </a:lnTo>
                  <a:lnTo>
                    <a:pt x="1146" y="3065"/>
                  </a:lnTo>
                  <a:lnTo>
                    <a:pt x="1143" y="3095"/>
                  </a:lnTo>
                  <a:lnTo>
                    <a:pt x="1140" y="3125"/>
                  </a:lnTo>
                  <a:lnTo>
                    <a:pt x="1133" y="3160"/>
                  </a:lnTo>
                  <a:lnTo>
                    <a:pt x="1125" y="3198"/>
                  </a:lnTo>
                  <a:lnTo>
                    <a:pt x="1115" y="3241"/>
                  </a:lnTo>
                  <a:lnTo>
                    <a:pt x="1101" y="3287"/>
                  </a:lnTo>
                  <a:lnTo>
                    <a:pt x="1087" y="3339"/>
                  </a:lnTo>
                  <a:lnTo>
                    <a:pt x="1068" y="3396"/>
                  </a:lnTo>
                  <a:lnTo>
                    <a:pt x="1047" y="3459"/>
                  </a:lnTo>
                  <a:lnTo>
                    <a:pt x="1046" y="3462"/>
                  </a:lnTo>
                  <a:lnTo>
                    <a:pt x="1042" y="3470"/>
                  </a:lnTo>
                  <a:lnTo>
                    <a:pt x="1039" y="3484"/>
                  </a:lnTo>
                  <a:lnTo>
                    <a:pt x="1034" y="3501"/>
                  </a:lnTo>
                  <a:lnTo>
                    <a:pt x="1030" y="3525"/>
                  </a:lnTo>
                  <a:lnTo>
                    <a:pt x="1026" y="3553"/>
                  </a:lnTo>
                  <a:lnTo>
                    <a:pt x="1025" y="3586"/>
                  </a:lnTo>
                  <a:lnTo>
                    <a:pt x="1026" y="3623"/>
                  </a:lnTo>
                  <a:lnTo>
                    <a:pt x="1030" y="3665"/>
                  </a:lnTo>
                  <a:lnTo>
                    <a:pt x="1031" y="3667"/>
                  </a:lnTo>
                  <a:lnTo>
                    <a:pt x="1034" y="3675"/>
                  </a:lnTo>
                  <a:lnTo>
                    <a:pt x="1039" y="3685"/>
                  </a:lnTo>
                  <a:lnTo>
                    <a:pt x="1045" y="3698"/>
                  </a:lnTo>
                  <a:lnTo>
                    <a:pt x="1051" y="3714"/>
                  </a:lnTo>
                  <a:lnTo>
                    <a:pt x="1057" y="3730"/>
                  </a:lnTo>
                  <a:lnTo>
                    <a:pt x="1062" y="3748"/>
                  </a:lnTo>
                  <a:lnTo>
                    <a:pt x="1067" y="3765"/>
                  </a:lnTo>
                  <a:lnTo>
                    <a:pt x="1069" y="3780"/>
                  </a:lnTo>
                  <a:lnTo>
                    <a:pt x="1071" y="3793"/>
                  </a:lnTo>
                  <a:lnTo>
                    <a:pt x="1069" y="3804"/>
                  </a:lnTo>
                  <a:lnTo>
                    <a:pt x="1064" y="3812"/>
                  </a:lnTo>
                  <a:lnTo>
                    <a:pt x="1056" y="3815"/>
                  </a:lnTo>
                  <a:lnTo>
                    <a:pt x="1056" y="3815"/>
                  </a:lnTo>
                  <a:lnTo>
                    <a:pt x="1055" y="3817"/>
                  </a:lnTo>
                  <a:lnTo>
                    <a:pt x="1053" y="3818"/>
                  </a:lnTo>
                  <a:lnTo>
                    <a:pt x="1052" y="3818"/>
                  </a:lnTo>
                  <a:lnTo>
                    <a:pt x="1051" y="3819"/>
                  </a:lnTo>
                  <a:lnTo>
                    <a:pt x="1048" y="3820"/>
                  </a:lnTo>
                  <a:lnTo>
                    <a:pt x="1045" y="3820"/>
                  </a:lnTo>
                  <a:lnTo>
                    <a:pt x="1041" y="3819"/>
                  </a:lnTo>
                  <a:lnTo>
                    <a:pt x="1036" y="3818"/>
                  </a:lnTo>
                  <a:lnTo>
                    <a:pt x="1035" y="3819"/>
                  </a:lnTo>
                  <a:lnTo>
                    <a:pt x="1029" y="3824"/>
                  </a:lnTo>
                  <a:lnTo>
                    <a:pt x="1021" y="3829"/>
                  </a:lnTo>
                  <a:lnTo>
                    <a:pt x="1010" y="3833"/>
                  </a:lnTo>
                  <a:lnTo>
                    <a:pt x="998" y="3833"/>
                  </a:lnTo>
                  <a:lnTo>
                    <a:pt x="986" y="3829"/>
                  </a:lnTo>
                  <a:lnTo>
                    <a:pt x="983" y="3830"/>
                  </a:lnTo>
                  <a:lnTo>
                    <a:pt x="978" y="3833"/>
                  </a:lnTo>
                  <a:lnTo>
                    <a:pt x="970" y="3836"/>
                  </a:lnTo>
                  <a:lnTo>
                    <a:pt x="961" y="3839"/>
                  </a:lnTo>
                  <a:lnTo>
                    <a:pt x="950" y="3836"/>
                  </a:lnTo>
                  <a:lnTo>
                    <a:pt x="939" y="3831"/>
                  </a:lnTo>
                  <a:lnTo>
                    <a:pt x="938" y="3833"/>
                  </a:lnTo>
                  <a:lnTo>
                    <a:pt x="934" y="3835"/>
                  </a:lnTo>
                  <a:lnTo>
                    <a:pt x="928" y="3839"/>
                  </a:lnTo>
                  <a:lnTo>
                    <a:pt x="919" y="3841"/>
                  </a:lnTo>
                  <a:lnTo>
                    <a:pt x="909" y="3840"/>
                  </a:lnTo>
                  <a:lnTo>
                    <a:pt x="897" y="3835"/>
                  </a:lnTo>
                  <a:lnTo>
                    <a:pt x="894" y="3836"/>
                  </a:lnTo>
                  <a:lnTo>
                    <a:pt x="888" y="3840"/>
                  </a:lnTo>
                  <a:lnTo>
                    <a:pt x="878" y="3842"/>
                  </a:lnTo>
                  <a:lnTo>
                    <a:pt x="867" y="3844"/>
                  </a:lnTo>
                  <a:lnTo>
                    <a:pt x="856" y="3841"/>
                  </a:lnTo>
                  <a:lnTo>
                    <a:pt x="846" y="3833"/>
                  </a:lnTo>
                  <a:lnTo>
                    <a:pt x="845" y="3833"/>
                  </a:lnTo>
                  <a:lnTo>
                    <a:pt x="844" y="3833"/>
                  </a:lnTo>
                  <a:lnTo>
                    <a:pt x="843" y="3831"/>
                  </a:lnTo>
                  <a:lnTo>
                    <a:pt x="840" y="3830"/>
                  </a:lnTo>
                  <a:lnTo>
                    <a:pt x="838" y="3826"/>
                  </a:lnTo>
                  <a:lnTo>
                    <a:pt x="837" y="3821"/>
                  </a:lnTo>
                  <a:lnTo>
                    <a:pt x="837" y="3813"/>
                  </a:lnTo>
                  <a:lnTo>
                    <a:pt x="838" y="3802"/>
                  </a:lnTo>
                  <a:lnTo>
                    <a:pt x="840" y="3787"/>
                  </a:lnTo>
                  <a:lnTo>
                    <a:pt x="844" y="3768"/>
                  </a:lnTo>
                  <a:lnTo>
                    <a:pt x="851" y="3746"/>
                  </a:lnTo>
                  <a:lnTo>
                    <a:pt x="860" y="3719"/>
                  </a:lnTo>
                  <a:lnTo>
                    <a:pt x="872" y="3686"/>
                  </a:lnTo>
                  <a:lnTo>
                    <a:pt x="873" y="3682"/>
                  </a:lnTo>
                  <a:lnTo>
                    <a:pt x="875" y="3671"/>
                  </a:lnTo>
                  <a:lnTo>
                    <a:pt x="877" y="3655"/>
                  </a:lnTo>
                  <a:lnTo>
                    <a:pt x="881" y="3635"/>
                  </a:lnTo>
                  <a:lnTo>
                    <a:pt x="885" y="3612"/>
                  </a:lnTo>
                  <a:lnTo>
                    <a:pt x="888" y="3587"/>
                  </a:lnTo>
                  <a:lnTo>
                    <a:pt x="892" y="3563"/>
                  </a:lnTo>
                  <a:lnTo>
                    <a:pt x="897" y="3539"/>
                  </a:lnTo>
                  <a:lnTo>
                    <a:pt x="901" y="3518"/>
                  </a:lnTo>
                  <a:lnTo>
                    <a:pt x="905" y="3501"/>
                  </a:lnTo>
                  <a:lnTo>
                    <a:pt x="909" y="3490"/>
                  </a:lnTo>
                  <a:lnTo>
                    <a:pt x="915" y="3469"/>
                  </a:lnTo>
                  <a:lnTo>
                    <a:pt x="919" y="3442"/>
                  </a:lnTo>
                  <a:lnTo>
                    <a:pt x="922" y="3412"/>
                  </a:lnTo>
                  <a:lnTo>
                    <a:pt x="922" y="3380"/>
                  </a:lnTo>
                  <a:lnTo>
                    <a:pt x="922" y="3348"/>
                  </a:lnTo>
                  <a:lnTo>
                    <a:pt x="919" y="3316"/>
                  </a:lnTo>
                  <a:lnTo>
                    <a:pt x="918" y="3287"/>
                  </a:lnTo>
                  <a:lnTo>
                    <a:pt x="915" y="3261"/>
                  </a:lnTo>
                  <a:lnTo>
                    <a:pt x="913" y="3240"/>
                  </a:lnTo>
                  <a:lnTo>
                    <a:pt x="910" y="3225"/>
                  </a:lnTo>
                  <a:lnTo>
                    <a:pt x="908" y="3193"/>
                  </a:lnTo>
                  <a:lnTo>
                    <a:pt x="907" y="3155"/>
                  </a:lnTo>
                  <a:lnTo>
                    <a:pt x="908" y="3113"/>
                  </a:lnTo>
                  <a:lnTo>
                    <a:pt x="910" y="3070"/>
                  </a:lnTo>
                  <a:lnTo>
                    <a:pt x="915" y="3027"/>
                  </a:lnTo>
                  <a:lnTo>
                    <a:pt x="923" y="2985"/>
                  </a:lnTo>
                  <a:lnTo>
                    <a:pt x="925" y="2962"/>
                  </a:lnTo>
                  <a:lnTo>
                    <a:pt x="924" y="2935"/>
                  </a:lnTo>
                  <a:lnTo>
                    <a:pt x="920" y="2905"/>
                  </a:lnTo>
                  <a:lnTo>
                    <a:pt x="915" y="2874"/>
                  </a:lnTo>
                  <a:lnTo>
                    <a:pt x="909" y="2842"/>
                  </a:lnTo>
                  <a:lnTo>
                    <a:pt x="903" y="2811"/>
                  </a:lnTo>
                  <a:lnTo>
                    <a:pt x="897" y="2782"/>
                  </a:lnTo>
                  <a:lnTo>
                    <a:pt x="892" y="2756"/>
                  </a:lnTo>
                  <a:lnTo>
                    <a:pt x="887" y="2725"/>
                  </a:lnTo>
                  <a:lnTo>
                    <a:pt x="882" y="2691"/>
                  </a:lnTo>
                  <a:lnTo>
                    <a:pt x="876" y="2651"/>
                  </a:lnTo>
                  <a:lnTo>
                    <a:pt x="870" y="2608"/>
                  </a:lnTo>
                  <a:lnTo>
                    <a:pt x="864" y="2564"/>
                  </a:lnTo>
                  <a:lnTo>
                    <a:pt x="857" y="2518"/>
                  </a:lnTo>
                  <a:lnTo>
                    <a:pt x="853" y="2473"/>
                  </a:lnTo>
                  <a:lnTo>
                    <a:pt x="846" y="2427"/>
                  </a:lnTo>
                  <a:lnTo>
                    <a:pt x="841" y="2383"/>
                  </a:lnTo>
                  <a:lnTo>
                    <a:pt x="838" y="2341"/>
                  </a:lnTo>
                  <a:lnTo>
                    <a:pt x="834" y="2303"/>
                  </a:lnTo>
                  <a:lnTo>
                    <a:pt x="832" y="2268"/>
                  </a:lnTo>
                  <a:lnTo>
                    <a:pt x="829" y="2238"/>
                  </a:lnTo>
                  <a:lnTo>
                    <a:pt x="829" y="2215"/>
                  </a:lnTo>
                  <a:lnTo>
                    <a:pt x="829" y="2198"/>
                  </a:lnTo>
                  <a:lnTo>
                    <a:pt x="828" y="2199"/>
                  </a:lnTo>
                  <a:lnTo>
                    <a:pt x="823" y="2202"/>
                  </a:lnTo>
                  <a:lnTo>
                    <a:pt x="816" y="2203"/>
                  </a:lnTo>
                  <a:lnTo>
                    <a:pt x="807" y="2204"/>
                  </a:lnTo>
                  <a:lnTo>
                    <a:pt x="788" y="2198"/>
                  </a:lnTo>
                  <a:lnTo>
                    <a:pt x="788" y="2215"/>
                  </a:lnTo>
                  <a:lnTo>
                    <a:pt x="788" y="2238"/>
                  </a:lnTo>
                  <a:lnTo>
                    <a:pt x="786" y="2268"/>
                  </a:lnTo>
                  <a:lnTo>
                    <a:pt x="784" y="2303"/>
                  </a:lnTo>
                  <a:lnTo>
                    <a:pt x="780" y="2341"/>
                  </a:lnTo>
                  <a:lnTo>
                    <a:pt x="775" y="2383"/>
                  </a:lnTo>
                  <a:lnTo>
                    <a:pt x="770" y="2427"/>
                  </a:lnTo>
                  <a:lnTo>
                    <a:pt x="765" y="2473"/>
                  </a:lnTo>
                  <a:lnTo>
                    <a:pt x="759" y="2519"/>
                  </a:lnTo>
                  <a:lnTo>
                    <a:pt x="753" y="2565"/>
                  </a:lnTo>
                  <a:lnTo>
                    <a:pt x="747" y="2609"/>
                  </a:lnTo>
                  <a:lnTo>
                    <a:pt x="742" y="2651"/>
                  </a:lnTo>
                  <a:lnTo>
                    <a:pt x="735" y="2691"/>
                  </a:lnTo>
                  <a:lnTo>
                    <a:pt x="731" y="2725"/>
                  </a:lnTo>
                  <a:lnTo>
                    <a:pt x="726" y="2756"/>
                  </a:lnTo>
                  <a:lnTo>
                    <a:pt x="721" y="2782"/>
                  </a:lnTo>
                  <a:lnTo>
                    <a:pt x="715" y="2811"/>
                  </a:lnTo>
                  <a:lnTo>
                    <a:pt x="707" y="2842"/>
                  </a:lnTo>
                  <a:lnTo>
                    <a:pt x="701" y="2874"/>
                  </a:lnTo>
                  <a:lnTo>
                    <a:pt x="696" y="2905"/>
                  </a:lnTo>
                  <a:lnTo>
                    <a:pt x="694" y="2935"/>
                  </a:lnTo>
                  <a:lnTo>
                    <a:pt x="692" y="2962"/>
                  </a:lnTo>
                  <a:lnTo>
                    <a:pt x="695" y="2985"/>
                  </a:lnTo>
                  <a:lnTo>
                    <a:pt x="701" y="3027"/>
                  </a:lnTo>
                  <a:lnTo>
                    <a:pt x="706" y="3070"/>
                  </a:lnTo>
                  <a:lnTo>
                    <a:pt x="710" y="3113"/>
                  </a:lnTo>
                  <a:lnTo>
                    <a:pt x="710" y="3155"/>
                  </a:lnTo>
                  <a:lnTo>
                    <a:pt x="710" y="3193"/>
                  </a:lnTo>
                  <a:lnTo>
                    <a:pt x="706" y="3225"/>
                  </a:lnTo>
                  <a:lnTo>
                    <a:pt x="703" y="3240"/>
                  </a:lnTo>
                  <a:lnTo>
                    <a:pt x="702" y="3261"/>
                  </a:lnTo>
                  <a:lnTo>
                    <a:pt x="700" y="3287"/>
                  </a:lnTo>
                  <a:lnTo>
                    <a:pt x="697" y="3316"/>
                  </a:lnTo>
                  <a:lnTo>
                    <a:pt x="696" y="3348"/>
                  </a:lnTo>
                  <a:lnTo>
                    <a:pt x="695" y="3380"/>
                  </a:lnTo>
                  <a:lnTo>
                    <a:pt x="696" y="3412"/>
                  </a:lnTo>
                  <a:lnTo>
                    <a:pt x="699" y="3442"/>
                  </a:lnTo>
                  <a:lnTo>
                    <a:pt x="702" y="3469"/>
                  </a:lnTo>
                  <a:lnTo>
                    <a:pt x="708" y="3490"/>
                  </a:lnTo>
                  <a:lnTo>
                    <a:pt x="712" y="3502"/>
                  </a:lnTo>
                  <a:lnTo>
                    <a:pt x="716" y="3518"/>
                  </a:lnTo>
                  <a:lnTo>
                    <a:pt x="721" y="3539"/>
                  </a:lnTo>
                  <a:lnTo>
                    <a:pt x="724" y="3563"/>
                  </a:lnTo>
                  <a:lnTo>
                    <a:pt x="729" y="3587"/>
                  </a:lnTo>
                  <a:lnTo>
                    <a:pt x="733" y="3612"/>
                  </a:lnTo>
                  <a:lnTo>
                    <a:pt x="737" y="3635"/>
                  </a:lnTo>
                  <a:lnTo>
                    <a:pt x="740" y="3655"/>
                  </a:lnTo>
                  <a:lnTo>
                    <a:pt x="743" y="3671"/>
                  </a:lnTo>
                  <a:lnTo>
                    <a:pt x="744" y="3682"/>
                  </a:lnTo>
                  <a:lnTo>
                    <a:pt x="744" y="3686"/>
                  </a:lnTo>
                  <a:lnTo>
                    <a:pt x="756" y="3719"/>
                  </a:lnTo>
                  <a:lnTo>
                    <a:pt x="766" y="3746"/>
                  </a:lnTo>
                  <a:lnTo>
                    <a:pt x="772" y="3768"/>
                  </a:lnTo>
                  <a:lnTo>
                    <a:pt x="777" y="3787"/>
                  </a:lnTo>
                  <a:lnTo>
                    <a:pt x="780" y="3802"/>
                  </a:lnTo>
                  <a:lnTo>
                    <a:pt x="781" y="3813"/>
                  </a:lnTo>
                  <a:lnTo>
                    <a:pt x="780" y="3821"/>
                  </a:lnTo>
                  <a:lnTo>
                    <a:pt x="779" y="3826"/>
                  </a:lnTo>
                  <a:lnTo>
                    <a:pt x="777" y="3830"/>
                  </a:lnTo>
                  <a:lnTo>
                    <a:pt x="775" y="3831"/>
                  </a:lnTo>
                  <a:lnTo>
                    <a:pt x="772" y="3833"/>
                  </a:lnTo>
                  <a:lnTo>
                    <a:pt x="771" y="3833"/>
                  </a:lnTo>
                  <a:lnTo>
                    <a:pt x="771" y="3833"/>
                  </a:lnTo>
                  <a:lnTo>
                    <a:pt x="763" y="3840"/>
                  </a:lnTo>
                  <a:lnTo>
                    <a:pt x="753" y="3844"/>
                  </a:lnTo>
                  <a:lnTo>
                    <a:pt x="743" y="3844"/>
                  </a:lnTo>
                  <a:lnTo>
                    <a:pt x="733" y="3841"/>
                  </a:lnTo>
                  <a:lnTo>
                    <a:pt x="726" y="3839"/>
                  </a:lnTo>
                  <a:lnTo>
                    <a:pt x="721" y="3836"/>
                  </a:lnTo>
                  <a:lnTo>
                    <a:pt x="719" y="3835"/>
                  </a:lnTo>
                  <a:lnTo>
                    <a:pt x="707" y="3840"/>
                  </a:lnTo>
                  <a:lnTo>
                    <a:pt x="697" y="3841"/>
                  </a:lnTo>
                  <a:lnTo>
                    <a:pt x="689" y="3839"/>
                  </a:lnTo>
                  <a:lnTo>
                    <a:pt x="683" y="3835"/>
                  </a:lnTo>
                  <a:lnTo>
                    <a:pt x="679" y="3833"/>
                  </a:lnTo>
                  <a:lnTo>
                    <a:pt x="678" y="3831"/>
                  </a:lnTo>
                  <a:lnTo>
                    <a:pt x="666" y="3836"/>
                  </a:lnTo>
                  <a:lnTo>
                    <a:pt x="657" y="3839"/>
                  </a:lnTo>
                  <a:lnTo>
                    <a:pt x="647" y="3836"/>
                  </a:lnTo>
                  <a:lnTo>
                    <a:pt x="639" y="3833"/>
                  </a:lnTo>
                  <a:lnTo>
                    <a:pt x="633" y="3830"/>
                  </a:lnTo>
                  <a:lnTo>
                    <a:pt x="632" y="3829"/>
                  </a:lnTo>
                  <a:lnTo>
                    <a:pt x="618" y="3833"/>
                  </a:lnTo>
                  <a:lnTo>
                    <a:pt x="606" y="3833"/>
                  </a:lnTo>
                  <a:lnTo>
                    <a:pt x="596" y="3829"/>
                  </a:lnTo>
                  <a:lnTo>
                    <a:pt x="588" y="3824"/>
                  </a:lnTo>
                  <a:lnTo>
                    <a:pt x="581" y="3819"/>
                  </a:lnTo>
                  <a:lnTo>
                    <a:pt x="580" y="3818"/>
                  </a:lnTo>
                  <a:lnTo>
                    <a:pt x="575" y="3819"/>
                  </a:lnTo>
                  <a:lnTo>
                    <a:pt x="572" y="3820"/>
                  </a:lnTo>
                  <a:lnTo>
                    <a:pt x="568" y="3820"/>
                  </a:lnTo>
                  <a:lnTo>
                    <a:pt x="565" y="3819"/>
                  </a:lnTo>
                  <a:lnTo>
                    <a:pt x="564" y="3818"/>
                  </a:lnTo>
                  <a:lnTo>
                    <a:pt x="563" y="3818"/>
                  </a:lnTo>
                  <a:lnTo>
                    <a:pt x="562" y="3817"/>
                  </a:lnTo>
                  <a:lnTo>
                    <a:pt x="562" y="3815"/>
                  </a:lnTo>
                  <a:lnTo>
                    <a:pt x="562" y="3815"/>
                  </a:lnTo>
                  <a:lnTo>
                    <a:pt x="553" y="3812"/>
                  </a:lnTo>
                  <a:lnTo>
                    <a:pt x="548" y="3804"/>
                  </a:lnTo>
                  <a:lnTo>
                    <a:pt x="546" y="3793"/>
                  </a:lnTo>
                  <a:lnTo>
                    <a:pt x="547" y="3780"/>
                  </a:lnTo>
                  <a:lnTo>
                    <a:pt x="549" y="3765"/>
                  </a:lnTo>
                  <a:lnTo>
                    <a:pt x="554" y="3748"/>
                  </a:lnTo>
                  <a:lnTo>
                    <a:pt x="559" y="3730"/>
                  </a:lnTo>
                  <a:lnTo>
                    <a:pt x="565" y="3714"/>
                  </a:lnTo>
                  <a:lnTo>
                    <a:pt x="572" y="3698"/>
                  </a:lnTo>
                  <a:lnTo>
                    <a:pt x="578" y="3685"/>
                  </a:lnTo>
                  <a:lnTo>
                    <a:pt x="583" y="3675"/>
                  </a:lnTo>
                  <a:lnTo>
                    <a:pt x="585" y="3667"/>
                  </a:lnTo>
                  <a:lnTo>
                    <a:pt x="586" y="3665"/>
                  </a:lnTo>
                  <a:lnTo>
                    <a:pt x="591" y="3623"/>
                  </a:lnTo>
                  <a:lnTo>
                    <a:pt x="591" y="3586"/>
                  </a:lnTo>
                  <a:lnTo>
                    <a:pt x="590" y="3553"/>
                  </a:lnTo>
                  <a:lnTo>
                    <a:pt x="586" y="3525"/>
                  </a:lnTo>
                  <a:lnTo>
                    <a:pt x="583" y="3501"/>
                  </a:lnTo>
                  <a:lnTo>
                    <a:pt x="578" y="3484"/>
                  </a:lnTo>
                  <a:lnTo>
                    <a:pt x="574" y="3470"/>
                  </a:lnTo>
                  <a:lnTo>
                    <a:pt x="572" y="3462"/>
                  </a:lnTo>
                  <a:lnTo>
                    <a:pt x="570" y="3459"/>
                  </a:lnTo>
                  <a:lnTo>
                    <a:pt x="549" y="3396"/>
                  </a:lnTo>
                  <a:lnTo>
                    <a:pt x="531" y="3339"/>
                  </a:lnTo>
                  <a:lnTo>
                    <a:pt x="515" y="3287"/>
                  </a:lnTo>
                  <a:lnTo>
                    <a:pt x="501" y="3241"/>
                  </a:lnTo>
                  <a:lnTo>
                    <a:pt x="492" y="3198"/>
                  </a:lnTo>
                  <a:lnTo>
                    <a:pt x="483" y="3160"/>
                  </a:lnTo>
                  <a:lnTo>
                    <a:pt x="477" y="3125"/>
                  </a:lnTo>
                  <a:lnTo>
                    <a:pt x="473" y="3095"/>
                  </a:lnTo>
                  <a:lnTo>
                    <a:pt x="471" y="3065"/>
                  </a:lnTo>
                  <a:lnTo>
                    <a:pt x="471" y="3038"/>
                  </a:lnTo>
                  <a:lnTo>
                    <a:pt x="473" y="3012"/>
                  </a:lnTo>
                  <a:lnTo>
                    <a:pt x="477" y="2987"/>
                  </a:lnTo>
                  <a:lnTo>
                    <a:pt x="482" y="2964"/>
                  </a:lnTo>
                  <a:lnTo>
                    <a:pt x="489" y="2939"/>
                  </a:lnTo>
                  <a:lnTo>
                    <a:pt x="496" y="2915"/>
                  </a:lnTo>
                  <a:lnTo>
                    <a:pt x="504" y="2896"/>
                  </a:lnTo>
                  <a:lnTo>
                    <a:pt x="508" y="2880"/>
                  </a:lnTo>
                  <a:lnTo>
                    <a:pt x="510" y="2869"/>
                  </a:lnTo>
                  <a:lnTo>
                    <a:pt x="509" y="2858"/>
                  </a:lnTo>
                  <a:lnTo>
                    <a:pt x="506" y="2850"/>
                  </a:lnTo>
                  <a:lnTo>
                    <a:pt x="504" y="2833"/>
                  </a:lnTo>
                  <a:lnTo>
                    <a:pt x="501" y="2810"/>
                  </a:lnTo>
                  <a:lnTo>
                    <a:pt x="499" y="2783"/>
                  </a:lnTo>
                  <a:lnTo>
                    <a:pt x="499" y="2753"/>
                  </a:lnTo>
                  <a:lnTo>
                    <a:pt x="498" y="2721"/>
                  </a:lnTo>
                  <a:lnTo>
                    <a:pt x="496" y="2689"/>
                  </a:lnTo>
                  <a:lnTo>
                    <a:pt x="495" y="2659"/>
                  </a:lnTo>
                  <a:lnTo>
                    <a:pt x="492" y="2631"/>
                  </a:lnTo>
                  <a:lnTo>
                    <a:pt x="487" y="2609"/>
                  </a:lnTo>
                  <a:lnTo>
                    <a:pt x="478" y="2575"/>
                  </a:lnTo>
                  <a:lnTo>
                    <a:pt x="469" y="2534"/>
                  </a:lnTo>
                  <a:lnTo>
                    <a:pt x="462" y="2487"/>
                  </a:lnTo>
                  <a:lnTo>
                    <a:pt x="453" y="2436"/>
                  </a:lnTo>
                  <a:lnTo>
                    <a:pt x="446" y="2381"/>
                  </a:lnTo>
                  <a:lnTo>
                    <a:pt x="437" y="2327"/>
                  </a:lnTo>
                  <a:lnTo>
                    <a:pt x="431" y="2272"/>
                  </a:lnTo>
                  <a:lnTo>
                    <a:pt x="424" y="2219"/>
                  </a:lnTo>
                  <a:lnTo>
                    <a:pt x="418" y="2170"/>
                  </a:lnTo>
                  <a:lnTo>
                    <a:pt x="413" y="2124"/>
                  </a:lnTo>
                  <a:lnTo>
                    <a:pt x="408" y="2085"/>
                  </a:lnTo>
                  <a:lnTo>
                    <a:pt x="405" y="2048"/>
                  </a:lnTo>
                  <a:lnTo>
                    <a:pt x="405" y="2011"/>
                  </a:lnTo>
                  <a:lnTo>
                    <a:pt x="408" y="1972"/>
                  </a:lnTo>
                  <a:lnTo>
                    <a:pt x="413" y="1934"/>
                  </a:lnTo>
                  <a:lnTo>
                    <a:pt x="419" y="1897"/>
                  </a:lnTo>
                  <a:lnTo>
                    <a:pt x="426" y="1862"/>
                  </a:lnTo>
                  <a:lnTo>
                    <a:pt x="434" y="1826"/>
                  </a:lnTo>
                  <a:lnTo>
                    <a:pt x="444" y="1794"/>
                  </a:lnTo>
                  <a:lnTo>
                    <a:pt x="452" y="1763"/>
                  </a:lnTo>
                  <a:lnTo>
                    <a:pt x="461" y="1737"/>
                  </a:lnTo>
                  <a:lnTo>
                    <a:pt x="468" y="1714"/>
                  </a:lnTo>
                  <a:lnTo>
                    <a:pt x="476" y="1694"/>
                  </a:lnTo>
                  <a:lnTo>
                    <a:pt x="480" y="1680"/>
                  </a:lnTo>
                  <a:lnTo>
                    <a:pt x="484" y="1672"/>
                  </a:lnTo>
                  <a:lnTo>
                    <a:pt x="485" y="1668"/>
                  </a:lnTo>
                  <a:lnTo>
                    <a:pt x="489" y="1647"/>
                  </a:lnTo>
                  <a:lnTo>
                    <a:pt x="492" y="1621"/>
                  </a:lnTo>
                  <a:lnTo>
                    <a:pt x="493" y="1592"/>
                  </a:lnTo>
                  <a:lnTo>
                    <a:pt x="493" y="1558"/>
                  </a:lnTo>
                  <a:lnTo>
                    <a:pt x="493" y="1523"/>
                  </a:lnTo>
                  <a:lnTo>
                    <a:pt x="492" y="1486"/>
                  </a:lnTo>
                  <a:lnTo>
                    <a:pt x="490" y="1449"/>
                  </a:lnTo>
                  <a:lnTo>
                    <a:pt x="488" y="1411"/>
                  </a:lnTo>
                  <a:lnTo>
                    <a:pt x="487" y="1375"/>
                  </a:lnTo>
                  <a:lnTo>
                    <a:pt x="484" y="1340"/>
                  </a:lnTo>
                  <a:lnTo>
                    <a:pt x="482" y="1310"/>
                  </a:lnTo>
                  <a:lnTo>
                    <a:pt x="479" y="1281"/>
                  </a:lnTo>
                  <a:lnTo>
                    <a:pt x="478" y="1259"/>
                  </a:lnTo>
                  <a:lnTo>
                    <a:pt x="477" y="1242"/>
                  </a:lnTo>
                  <a:lnTo>
                    <a:pt x="476" y="1231"/>
                  </a:lnTo>
                  <a:lnTo>
                    <a:pt x="476" y="1227"/>
                  </a:lnTo>
                  <a:lnTo>
                    <a:pt x="462" y="1252"/>
                  </a:lnTo>
                  <a:lnTo>
                    <a:pt x="452" y="1279"/>
                  </a:lnTo>
                  <a:lnTo>
                    <a:pt x="445" y="1306"/>
                  </a:lnTo>
                  <a:lnTo>
                    <a:pt x="439" y="1334"/>
                  </a:lnTo>
                  <a:lnTo>
                    <a:pt x="436" y="1360"/>
                  </a:lnTo>
                  <a:lnTo>
                    <a:pt x="434" y="1384"/>
                  </a:lnTo>
                  <a:lnTo>
                    <a:pt x="432" y="1401"/>
                  </a:lnTo>
                  <a:lnTo>
                    <a:pt x="432" y="1413"/>
                  </a:lnTo>
                  <a:lnTo>
                    <a:pt x="432" y="1417"/>
                  </a:lnTo>
                  <a:lnTo>
                    <a:pt x="432" y="1445"/>
                  </a:lnTo>
                  <a:lnTo>
                    <a:pt x="429" y="1475"/>
                  </a:lnTo>
                  <a:lnTo>
                    <a:pt x="423" y="1506"/>
                  </a:lnTo>
                  <a:lnTo>
                    <a:pt x="415" y="1538"/>
                  </a:lnTo>
                  <a:lnTo>
                    <a:pt x="405" y="1568"/>
                  </a:lnTo>
                  <a:lnTo>
                    <a:pt x="394" y="1598"/>
                  </a:lnTo>
                  <a:lnTo>
                    <a:pt x="383" y="1626"/>
                  </a:lnTo>
                  <a:lnTo>
                    <a:pt x="372" y="1653"/>
                  </a:lnTo>
                  <a:lnTo>
                    <a:pt x="361" y="1678"/>
                  </a:lnTo>
                  <a:lnTo>
                    <a:pt x="351" y="1699"/>
                  </a:lnTo>
                  <a:lnTo>
                    <a:pt x="342" y="1716"/>
                  </a:lnTo>
                  <a:lnTo>
                    <a:pt x="335" y="1730"/>
                  </a:lnTo>
                  <a:lnTo>
                    <a:pt x="331" y="1737"/>
                  </a:lnTo>
                  <a:lnTo>
                    <a:pt x="329" y="1741"/>
                  </a:lnTo>
                  <a:lnTo>
                    <a:pt x="312" y="1770"/>
                  </a:lnTo>
                  <a:lnTo>
                    <a:pt x="296" y="1799"/>
                  </a:lnTo>
                  <a:lnTo>
                    <a:pt x="283" y="1826"/>
                  </a:lnTo>
                  <a:lnTo>
                    <a:pt x="273" y="1849"/>
                  </a:lnTo>
                  <a:lnTo>
                    <a:pt x="265" y="1870"/>
                  </a:lnTo>
                  <a:lnTo>
                    <a:pt x="260" y="1886"/>
                  </a:lnTo>
                  <a:lnTo>
                    <a:pt x="257" y="1897"/>
                  </a:lnTo>
                  <a:lnTo>
                    <a:pt x="256" y="1903"/>
                  </a:lnTo>
                  <a:lnTo>
                    <a:pt x="256" y="1914"/>
                  </a:lnTo>
                  <a:lnTo>
                    <a:pt x="257" y="1929"/>
                  </a:lnTo>
                  <a:lnTo>
                    <a:pt x="259" y="1944"/>
                  </a:lnTo>
                  <a:lnTo>
                    <a:pt x="259" y="1959"/>
                  </a:lnTo>
                  <a:lnTo>
                    <a:pt x="260" y="1971"/>
                  </a:lnTo>
                  <a:lnTo>
                    <a:pt x="261" y="1980"/>
                  </a:lnTo>
                  <a:lnTo>
                    <a:pt x="261" y="1982"/>
                  </a:lnTo>
                  <a:lnTo>
                    <a:pt x="260" y="2032"/>
                  </a:lnTo>
                  <a:lnTo>
                    <a:pt x="259" y="2043"/>
                  </a:lnTo>
                  <a:lnTo>
                    <a:pt x="256" y="2057"/>
                  </a:lnTo>
                  <a:lnTo>
                    <a:pt x="254" y="2076"/>
                  </a:lnTo>
                  <a:lnTo>
                    <a:pt x="253" y="2093"/>
                  </a:lnTo>
                  <a:lnTo>
                    <a:pt x="253" y="2108"/>
                  </a:lnTo>
                  <a:lnTo>
                    <a:pt x="254" y="2139"/>
                  </a:lnTo>
                  <a:lnTo>
                    <a:pt x="255" y="2163"/>
                  </a:lnTo>
                  <a:lnTo>
                    <a:pt x="254" y="2182"/>
                  </a:lnTo>
                  <a:lnTo>
                    <a:pt x="253" y="2195"/>
                  </a:lnTo>
                  <a:lnTo>
                    <a:pt x="250" y="2204"/>
                  </a:lnTo>
                  <a:lnTo>
                    <a:pt x="249" y="2210"/>
                  </a:lnTo>
                  <a:lnTo>
                    <a:pt x="246" y="2213"/>
                  </a:lnTo>
                  <a:lnTo>
                    <a:pt x="244" y="2214"/>
                  </a:lnTo>
                  <a:lnTo>
                    <a:pt x="241" y="2213"/>
                  </a:lnTo>
                  <a:lnTo>
                    <a:pt x="240" y="2213"/>
                  </a:lnTo>
                  <a:lnTo>
                    <a:pt x="240" y="2211"/>
                  </a:lnTo>
                  <a:lnTo>
                    <a:pt x="234" y="2208"/>
                  </a:lnTo>
                  <a:lnTo>
                    <a:pt x="229" y="2199"/>
                  </a:lnTo>
                  <a:lnTo>
                    <a:pt x="223" y="2186"/>
                  </a:lnTo>
                  <a:lnTo>
                    <a:pt x="218" y="2168"/>
                  </a:lnTo>
                  <a:lnTo>
                    <a:pt x="214" y="2152"/>
                  </a:lnTo>
                  <a:lnTo>
                    <a:pt x="209" y="2135"/>
                  </a:lnTo>
                  <a:lnTo>
                    <a:pt x="207" y="2121"/>
                  </a:lnTo>
                  <a:lnTo>
                    <a:pt x="206" y="2113"/>
                  </a:lnTo>
                  <a:lnTo>
                    <a:pt x="205" y="2109"/>
                  </a:lnTo>
                  <a:lnTo>
                    <a:pt x="205" y="2124"/>
                  </a:lnTo>
                  <a:lnTo>
                    <a:pt x="206" y="2142"/>
                  </a:lnTo>
                  <a:lnTo>
                    <a:pt x="206" y="2165"/>
                  </a:lnTo>
                  <a:lnTo>
                    <a:pt x="206" y="2187"/>
                  </a:lnTo>
                  <a:lnTo>
                    <a:pt x="205" y="2209"/>
                  </a:lnTo>
                  <a:lnTo>
                    <a:pt x="202" y="2229"/>
                  </a:lnTo>
                  <a:lnTo>
                    <a:pt x="197" y="2245"/>
                  </a:lnTo>
                  <a:lnTo>
                    <a:pt x="190" y="2255"/>
                  </a:lnTo>
                  <a:lnTo>
                    <a:pt x="185" y="2258"/>
                  </a:lnTo>
                  <a:lnTo>
                    <a:pt x="180" y="2258"/>
                  </a:lnTo>
                  <a:lnTo>
                    <a:pt x="175" y="2253"/>
                  </a:lnTo>
                  <a:lnTo>
                    <a:pt x="171" y="2248"/>
                  </a:lnTo>
                  <a:lnTo>
                    <a:pt x="169" y="2241"/>
                  </a:lnTo>
                  <a:lnTo>
                    <a:pt x="168" y="2235"/>
                  </a:lnTo>
                  <a:lnTo>
                    <a:pt x="166" y="2230"/>
                  </a:lnTo>
                  <a:lnTo>
                    <a:pt x="165" y="2194"/>
                  </a:lnTo>
                  <a:lnTo>
                    <a:pt x="164" y="2165"/>
                  </a:lnTo>
                  <a:lnTo>
                    <a:pt x="163" y="2142"/>
                  </a:lnTo>
                  <a:lnTo>
                    <a:pt x="161" y="2126"/>
                  </a:lnTo>
                  <a:lnTo>
                    <a:pt x="159" y="2115"/>
                  </a:lnTo>
                  <a:lnTo>
                    <a:pt x="158" y="2109"/>
                  </a:lnTo>
                  <a:lnTo>
                    <a:pt x="156" y="2105"/>
                  </a:lnTo>
                  <a:lnTo>
                    <a:pt x="155" y="2105"/>
                  </a:lnTo>
                  <a:lnTo>
                    <a:pt x="154" y="2105"/>
                  </a:lnTo>
                  <a:lnTo>
                    <a:pt x="153" y="2108"/>
                  </a:lnTo>
                  <a:lnTo>
                    <a:pt x="153" y="2109"/>
                  </a:lnTo>
                  <a:lnTo>
                    <a:pt x="153" y="2110"/>
                  </a:lnTo>
                  <a:lnTo>
                    <a:pt x="149" y="2155"/>
                  </a:lnTo>
                  <a:lnTo>
                    <a:pt x="144" y="2190"/>
                  </a:lnTo>
                  <a:lnTo>
                    <a:pt x="140" y="2219"/>
                  </a:lnTo>
                  <a:lnTo>
                    <a:pt x="136" y="2240"/>
                  </a:lnTo>
                  <a:lnTo>
                    <a:pt x="131" y="2253"/>
                  </a:lnTo>
                  <a:lnTo>
                    <a:pt x="124" y="2261"/>
                  </a:lnTo>
                  <a:lnTo>
                    <a:pt x="118" y="2263"/>
                  </a:lnTo>
                  <a:lnTo>
                    <a:pt x="111" y="2262"/>
                  </a:lnTo>
                  <a:lnTo>
                    <a:pt x="107" y="2256"/>
                  </a:lnTo>
                  <a:lnTo>
                    <a:pt x="105" y="2245"/>
                  </a:lnTo>
                  <a:lnTo>
                    <a:pt x="103" y="2230"/>
                  </a:lnTo>
                  <a:lnTo>
                    <a:pt x="102" y="2210"/>
                  </a:lnTo>
                  <a:lnTo>
                    <a:pt x="103" y="2190"/>
                  </a:lnTo>
                  <a:lnTo>
                    <a:pt x="103" y="2170"/>
                  </a:lnTo>
                  <a:lnTo>
                    <a:pt x="105" y="2149"/>
                  </a:lnTo>
                  <a:lnTo>
                    <a:pt x="106" y="2131"/>
                  </a:lnTo>
                  <a:lnTo>
                    <a:pt x="107" y="2117"/>
                  </a:lnTo>
                  <a:lnTo>
                    <a:pt x="108" y="2107"/>
                  </a:lnTo>
                  <a:lnTo>
                    <a:pt x="108" y="2103"/>
                  </a:lnTo>
                  <a:lnTo>
                    <a:pt x="99" y="2134"/>
                  </a:lnTo>
                  <a:lnTo>
                    <a:pt x="90" y="2157"/>
                  </a:lnTo>
                  <a:lnTo>
                    <a:pt x="81" y="2176"/>
                  </a:lnTo>
                  <a:lnTo>
                    <a:pt x="74" y="2189"/>
                  </a:lnTo>
                  <a:lnTo>
                    <a:pt x="69" y="2198"/>
                  </a:lnTo>
                  <a:lnTo>
                    <a:pt x="64" y="2204"/>
                  </a:lnTo>
                  <a:lnTo>
                    <a:pt x="62" y="2206"/>
                  </a:lnTo>
                  <a:lnTo>
                    <a:pt x="60" y="2208"/>
                  </a:lnTo>
                  <a:lnTo>
                    <a:pt x="51" y="2213"/>
                  </a:lnTo>
                  <a:lnTo>
                    <a:pt x="43" y="2214"/>
                  </a:lnTo>
                  <a:lnTo>
                    <a:pt x="38" y="2210"/>
                  </a:lnTo>
                  <a:lnTo>
                    <a:pt x="36" y="2203"/>
                  </a:lnTo>
                  <a:lnTo>
                    <a:pt x="36" y="2194"/>
                  </a:lnTo>
                  <a:lnTo>
                    <a:pt x="37" y="2183"/>
                  </a:lnTo>
                  <a:lnTo>
                    <a:pt x="39" y="2171"/>
                  </a:lnTo>
                  <a:lnTo>
                    <a:pt x="42" y="2160"/>
                  </a:lnTo>
                  <a:lnTo>
                    <a:pt x="46" y="2149"/>
                  </a:lnTo>
                  <a:lnTo>
                    <a:pt x="48" y="2140"/>
                  </a:lnTo>
                  <a:lnTo>
                    <a:pt x="51" y="2134"/>
                  </a:lnTo>
                  <a:lnTo>
                    <a:pt x="62" y="2102"/>
                  </a:lnTo>
                  <a:lnTo>
                    <a:pt x="69" y="2076"/>
                  </a:lnTo>
                  <a:lnTo>
                    <a:pt x="75" y="2055"/>
                  </a:lnTo>
                  <a:lnTo>
                    <a:pt x="80" y="2038"/>
                  </a:lnTo>
                  <a:lnTo>
                    <a:pt x="83" y="2025"/>
                  </a:lnTo>
                  <a:lnTo>
                    <a:pt x="84" y="2017"/>
                  </a:lnTo>
                  <a:lnTo>
                    <a:pt x="84" y="2013"/>
                  </a:lnTo>
                  <a:lnTo>
                    <a:pt x="84" y="2011"/>
                  </a:lnTo>
                  <a:lnTo>
                    <a:pt x="69" y="2038"/>
                  </a:lnTo>
                  <a:lnTo>
                    <a:pt x="55" y="2059"/>
                  </a:lnTo>
                  <a:lnTo>
                    <a:pt x="43" y="2072"/>
                  </a:lnTo>
                  <a:lnTo>
                    <a:pt x="32" y="2082"/>
                  </a:lnTo>
                  <a:lnTo>
                    <a:pt x="23" y="2087"/>
                  </a:lnTo>
                  <a:lnTo>
                    <a:pt x="17" y="2089"/>
                  </a:lnTo>
                  <a:lnTo>
                    <a:pt x="12" y="2091"/>
                  </a:lnTo>
                  <a:lnTo>
                    <a:pt x="11" y="2091"/>
                  </a:lnTo>
                  <a:lnTo>
                    <a:pt x="4" y="2085"/>
                  </a:lnTo>
                  <a:lnTo>
                    <a:pt x="0" y="2076"/>
                  </a:lnTo>
                  <a:lnTo>
                    <a:pt x="0" y="2064"/>
                  </a:lnTo>
                  <a:lnTo>
                    <a:pt x="4" y="2049"/>
                  </a:lnTo>
                  <a:lnTo>
                    <a:pt x="11" y="2032"/>
                  </a:lnTo>
                  <a:lnTo>
                    <a:pt x="20" y="2013"/>
                  </a:lnTo>
                  <a:lnTo>
                    <a:pt x="30" y="1995"/>
                  </a:lnTo>
                  <a:lnTo>
                    <a:pt x="42" y="1975"/>
                  </a:lnTo>
                  <a:lnTo>
                    <a:pt x="54" y="1955"/>
                  </a:lnTo>
                  <a:lnTo>
                    <a:pt x="67" y="1937"/>
                  </a:lnTo>
                  <a:lnTo>
                    <a:pt x="79" y="1919"/>
                  </a:lnTo>
                  <a:lnTo>
                    <a:pt x="91" y="1905"/>
                  </a:lnTo>
                  <a:lnTo>
                    <a:pt x="106" y="1886"/>
                  </a:lnTo>
                  <a:lnTo>
                    <a:pt x="120" y="1868"/>
                  </a:lnTo>
                  <a:lnTo>
                    <a:pt x="133" y="1848"/>
                  </a:lnTo>
                  <a:lnTo>
                    <a:pt x="144" y="1831"/>
                  </a:lnTo>
                  <a:lnTo>
                    <a:pt x="152" y="1815"/>
                  </a:lnTo>
                  <a:lnTo>
                    <a:pt x="156" y="1801"/>
                  </a:lnTo>
                  <a:lnTo>
                    <a:pt x="160" y="1784"/>
                  </a:lnTo>
                  <a:lnTo>
                    <a:pt x="163" y="1764"/>
                  </a:lnTo>
                  <a:lnTo>
                    <a:pt x="166" y="1742"/>
                  </a:lnTo>
                  <a:lnTo>
                    <a:pt x="169" y="1721"/>
                  </a:lnTo>
                  <a:lnTo>
                    <a:pt x="171" y="1700"/>
                  </a:lnTo>
                  <a:lnTo>
                    <a:pt x="174" y="1682"/>
                  </a:lnTo>
                  <a:lnTo>
                    <a:pt x="175" y="1667"/>
                  </a:lnTo>
                  <a:lnTo>
                    <a:pt x="176" y="1658"/>
                  </a:lnTo>
                  <a:lnTo>
                    <a:pt x="176" y="1655"/>
                  </a:lnTo>
                  <a:lnTo>
                    <a:pt x="179" y="1609"/>
                  </a:lnTo>
                  <a:lnTo>
                    <a:pt x="182" y="1570"/>
                  </a:lnTo>
                  <a:lnTo>
                    <a:pt x="188" y="1535"/>
                  </a:lnTo>
                  <a:lnTo>
                    <a:pt x="195" y="1507"/>
                  </a:lnTo>
                  <a:lnTo>
                    <a:pt x="201" y="1485"/>
                  </a:lnTo>
                  <a:lnTo>
                    <a:pt x="207" y="1467"/>
                  </a:lnTo>
                  <a:lnTo>
                    <a:pt x="212" y="1455"/>
                  </a:lnTo>
                  <a:lnTo>
                    <a:pt x="214" y="1448"/>
                  </a:lnTo>
                  <a:lnTo>
                    <a:pt x="216" y="1445"/>
                  </a:lnTo>
                  <a:lnTo>
                    <a:pt x="232" y="1417"/>
                  </a:lnTo>
                  <a:lnTo>
                    <a:pt x="245" y="1385"/>
                  </a:lnTo>
                  <a:lnTo>
                    <a:pt x="256" y="1352"/>
                  </a:lnTo>
                  <a:lnTo>
                    <a:pt x="265" y="1317"/>
                  </a:lnTo>
                  <a:lnTo>
                    <a:pt x="272" y="1284"/>
                  </a:lnTo>
                  <a:lnTo>
                    <a:pt x="278" y="1252"/>
                  </a:lnTo>
                  <a:lnTo>
                    <a:pt x="282" y="1223"/>
                  </a:lnTo>
                  <a:lnTo>
                    <a:pt x="286" y="1199"/>
                  </a:lnTo>
                  <a:lnTo>
                    <a:pt x="288" y="1180"/>
                  </a:lnTo>
                  <a:lnTo>
                    <a:pt x="288" y="1168"/>
                  </a:lnTo>
                  <a:lnTo>
                    <a:pt x="290" y="1164"/>
                  </a:lnTo>
                  <a:lnTo>
                    <a:pt x="292" y="854"/>
                  </a:lnTo>
                  <a:lnTo>
                    <a:pt x="298" y="814"/>
                  </a:lnTo>
                  <a:lnTo>
                    <a:pt x="307" y="780"/>
                  </a:lnTo>
                  <a:lnTo>
                    <a:pt x="318" y="750"/>
                  </a:lnTo>
                  <a:lnTo>
                    <a:pt x="333" y="726"/>
                  </a:lnTo>
                  <a:lnTo>
                    <a:pt x="347" y="705"/>
                  </a:lnTo>
                  <a:lnTo>
                    <a:pt x="363" y="688"/>
                  </a:lnTo>
                  <a:lnTo>
                    <a:pt x="381" y="674"/>
                  </a:lnTo>
                  <a:lnTo>
                    <a:pt x="397" y="663"/>
                  </a:lnTo>
                  <a:lnTo>
                    <a:pt x="413" y="654"/>
                  </a:lnTo>
                  <a:lnTo>
                    <a:pt x="427" y="649"/>
                  </a:lnTo>
                  <a:lnTo>
                    <a:pt x="441" y="644"/>
                  </a:lnTo>
                  <a:lnTo>
                    <a:pt x="453" y="642"/>
                  </a:lnTo>
                  <a:lnTo>
                    <a:pt x="462" y="641"/>
                  </a:lnTo>
                  <a:lnTo>
                    <a:pt x="467" y="641"/>
                  </a:lnTo>
                  <a:lnTo>
                    <a:pt x="469" y="641"/>
                  </a:lnTo>
                  <a:lnTo>
                    <a:pt x="512" y="633"/>
                  </a:lnTo>
                  <a:lnTo>
                    <a:pt x="548" y="623"/>
                  </a:lnTo>
                  <a:lnTo>
                    <a:pt x="578" y="614"/>
                  </a:lnTo>
                  <a:lnTo>
                    <a:pt x="600" y="604"/>
                  </a:lnTo>
                  <a:lnTo>
                    <a:pt x="618" y="595"/>
                  </a:lnTo>
                  <a:lnTo>
                    <a:pt x="631" y="585"/>
                  </a:lnTo>
                  <a:lnTo>
                    <a:pt x="639" y="578"/>
                  </a:lnTo>
                  <a:lnTo>
                    <a:pt x="646" y="572"/>
                  </a:lnTo>
                  <a:lnTo>
                    <a:pt x="648" y="568"/>
                  </a:lnTo>
                  <a:lnTo>
                    <a:pt x="649" y="567"/>
                  </a:lnTo>
                  <a:lnTo>
                    <a:pt x="658" y="548"/>
                  </a:lnTo>
                  <a:lnTo>
                    <a:pt x="664" y="530"/>
                  </a:lnTo>
                  <a:lnTo>
                    <a:pt x="668" y="509"/>
                  </a:lnTo>
                  <a:lnTo>
                    <a:pt x="668" y="488"/>
                  </a:lnTo>
                  <a:lnTo>
                    <a:pt x="668" y="469"/>
                  </a:lnTo>
                  <a:lnTo>
                    <a:pt x="666" y="452"/>
                  </a:lnTo>
                  <a:lnTo>
                    <a:pt x="665" y="439"/>
                  </a:lnTo>
                  <a:lnTo>
                    <a:pt x="663" y="430"/>
                  </a:lnTo>
                  <a:lnTo>
                    <a:pt x="663" y="426"/>
                  </a:lnTo>
                  <a:lnTo>
                    <a:pt x="652" y="414"/>
                  </a:lnTo>
                  <a:lnTo>
                    <a:pt x="643" y="401"/>
                  </a:lnTo>
                  <a:lnTo>
                    <a:pt x="636" y="384"/>
                  </a:lnTo>
                  <a:lnTo>
                    <a:pt x="631" y="370"/>
                  </a:lnTo>
                  <a:lnTo>
                    <a:pt x="627" y="356"/>
                  </a:lnTo>
                  <a:lnTo>
                    <a:pt x="625" y="348"/>
                  </a:lnTo>
                  <a:lnTo>
                    <a:pt x="625" y="344"/>
                  </a:lnTo>
                  <a:lnTo>
                    <a:pt x="607" y="328"/>
                  </a:lnTo>
                  <a:lnTo>
                    <a:pt x="596" y="312"/>
                  </a:lnTo>
                  <a:lnTo>
                    <a:pt x="590" y="296"/>
                  </a:lnTo>
                  <a:lnTo>
                    <a:pt x="588" y="281"/>
                  </a:lnTo>
                  <a:lnTo>
                    <a:pt x="589" y="269"/>
                  </a:lnTo>
                  <a:lnTo>
                    <a:pt x="594" y="260"/>
                  </a:lnTo>
                  <a:lnTo>
                    <a:pt x="601" y="258"/>
                  </a:lnTo>
                  <a:lnTo>
                    <a:pt x="606" y="258"/>
                  </a:lnTo>
                  <a:lnTo>
                    <a:pt x="610" y="256"/>
                  </a:lnTo>
                  <a:lnTo>
                    <a:pt x="612" y="255"/>
                  </a:lnTo>
                  <a:lnTo>
                    <a:pt x="614" y="254"/>
                  </a:lnTo>
                  <a:lnTo>
                    <a:pt x="615" y="251"/>
                  </a:lnTo>
                  <a:lnTo>
                    <a:pt x="616" y="249"/>
                  </a:lnTo>
                  <a:lnTo>
                    <a:pt x="616" y="248"/>
                  </a:lnTo>
                  <a:lnTo>
                    <a:pt x="616" y="245"/>
                  </a:lnTo>
                  <a:lnTo>
                    <a:pt x="615" y="245"/>
                  </a:lnTo>
                  <a:lnTo>
                    <a:pt x="615" y="244"/>
                  </a:lnTo>
                  <a:lnTo>
                    <a:pt x="612" y="206"/>
                  </a:lnTo>
                  <a:lnTo>
                    <a:pt x="614" y="171"/>
                  </a:lnTo>
                  <a:lnTo>
                    <a:pt x="620" y="141"/>
                  </a:lnTo>
                  <a:lnTo>
                    <a:pt x="628" y="115"/>
                  </a:lnTo>
                  <a:lnTo>
                    <a:pt x="639" y="91"/>
                  </a:lnTo>
                  <a:lnTo>
                    <a:pt x="653" y="72"/>
                  </a:lnTo>
                  <a:lnTo>
                    <a:pt x="669" y="56"/>
                  </a:lnTo>
                  <a:lnTo>
                    <a:pt x="685" y="41"/>
                  </a:lnTo>
                  <a:lnTo>
                    <a:pt x="702" y="30"/>
                  </a:lnTo>
                  <a:lnTo>
                    <a:pt x="718" y="21"/>
                  </a:lnTo>
                  <a:lnTo>
                    <a:pt x="735" y="14"/>
                  </a:lnTo>
                  <a:lnTo>
                    <a:pt x="750" y="9"/>
                  </a:lnTo>
                  <a:lnTo>
                    <a:pt x="764" y="5"/>
                  </a:lnTo>
                  <a:lnTo>
                    <a:pt x="776" y="3"/>
                  </a:lnTo>
                  <a:lnTo>
                    <a:pt x="785" y="1"/>
                  </a:lnTo>
                  <a:lnTo>
                    <a:pt x="791" y="0"/>
                  </a:lnTo>
                  <a:lnTo>
                    <a:pt x="792" y="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63500" tIns="31751" rIns="63500" bIns="31751" numCol="1" anchor="t" anchorCtr="0" compatLnSpc="1">
              <a:prstTxWarp prst="textNoShape">
                <a:avLst/>
              </a:prstTxWarp>
            </a:bodyPr>
            <a:lstStyle/>
            <a:p>
              <a:pPr defTabSz="634859">
                <a:defRPr/>
              </a:pPr>
              <a:endParaRPr lang="en-US" sz="1251" dirty="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D7E1DD0-B561-3EC8-9B56-016304AA935D}"/>
              </a:ext>
            </a:extLst>
          </p:cNvPr>
          <p:cNvSpPr txBox="1"/>
          <p:nvPr/>
        </p:nvSpPr>
        <p:spPr>
          <a:xfrm>
            <a:off x="3629464" y="1276070"/>
            <a:ext cx="1724440" cy="8619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294">
              <a:defRPr/>
            </a:pPr>
            <a:r>
              <a:rPr lang="en-US" sz="1667" b="1" i="1" dirty="0">
                <a:solidFill>
                  <a:prstClr val="black"/>
                </a:solidFill>
              </a:rPr>
              <a:t>Niraparib +</a:t>
            </a:r>
          </a:p>
          <a:p>
            <a:pPr algn="ctr" defTabSz="1088294">
              <a:defRPr/>
            </a:pPr>
            <a:r>
              <a:rPr lang="en-US" sz="1667" b="1" i="1" dirty="0">
                <a:solidFill>
                  <a:prstClr val="black"/>
                </a:solidFill>
              </a:rPr>
              <a:t>AAP</a:t>
            </a:r>
          </a:p>
          <a:p>
            <a:pPr algn="ctr" defTabSz="906876">
              <a:spcAft>
                <a:spcPts val="417"/>
              </a:spcAft>
              <a:defRPr/>
            </a:pPr>
            <a:r>
              <a:rPr lang="en-US" sz="1667" b="1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N = 348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86F1721-5AC9-9839-9FAF-8E26016CA420}"/>
              </a:ext>
            </a:extLst>
          </p:cNvPr>
          <p:cNvSpPr txBox="1"/>
          <p:nvPr/>
        </p:nvSpPr>
        <p:spPr>
          <a:xfrm>
            <a:off x="6139950" y="1115834"/>
            <a:ext cx="1550557" cy="9132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906876">
              <a:spcAft>
                <a:spcPts val="417"/>
              </a:spcAft>
              <a:defRPr/>
            </a:pPr>
            <a:br>
              <a:rPr lang="en-US" sz="1667" b="1" i="1" dirty="0">
                <a:solidFill>
                  <a:prstClr val="black"/>
                </a:solidFill>
                <a:latin typeface="Calibri"/>
              </a:rPr>
            </a:br>
            <a:r>
              <a:rPr lang="en-US" sz="1667" b="1" i="1" dirty="0">
                <a:solidFill>
                  <a:prstClr val="black"/>
                </a:solidFill>
                <a:latin typeface="Calibri"/>
              </a:rPr>
              <a:t>Placebo + AAP</a:t>
            </a:r>
          </a:p>
          <a:p>
            <a:pPr algn="ctr" defTabSz="906876">
              <a:spcAft>
                <a:spcPts val="417"/>
              </a:spcAft>
              <a:defRPr/>
            </a:pPr>
            <a:r>
              <a:rPr lang="en-US" sz="1667" b="1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</a:rPr>
              <a:t>N = 348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57CCE2F-9B1F-383A-2821-8A37229E2F39}"/>
              </a:ext>
            </a:extLst>
          </p:cNvPr>
          <p:cNvCxnSpPr>
            <a:cxnSpLocks/>
          </p:cNvCxnSpPr>
          <p:nvPr/>
        </p:nvCxnSpPr>
        <p:spPr>
          <a:xfrm>
            <a:off x="7734880" y="1179805"/>
            <a:ext cx="0" cy="386223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BD673170-F417-3BD8-4CEC-E552B08EE0D2}"/>
              </a:ext>
            </a:extLst>
          </p:cNvPr>
          <p:cNvSpPr/>
          <p:nvPr/>
        </p:nvSpPr>
        <p:spPr>
          <a:xfrm>
            <a:off x="4727644" y="2603969"/>
            <a:ext cx="1886187" cy="8567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34884">
              <a:defRPr/>
            </a:pPr>
            <a:r>
              <a:rPr lang="en-US" sz="1667" b="1" kern="0" dirty="0">
                <a:solidFill>
                  <a:schemeClr val="accent6"/>
                </a:solidFill>
                <a:latin typeface="+mj-lt"/>
                <a:cs typeface="Arial" pitchFamily="34" charset="0"/>
              </a:rPr>
              <a:t>Median </a:t>
            </a:r>
            <a:r>
              <a:rPr lang="en-US" sz="1667" b="1" kern="0" dirty="0" err="1">
                <a:solidFill>
                  <a:schemeClr val="accent6"/>
                </a:solidFill>
                <a:latin typeface="+mj-lt"/>
                <a:cs typeface="Arial" pitchFamily="34" charset="0"/>
              </a:rPr>
              <a:t>rPFS</a:t>
            </a:r>
            <a:r>
              <a:rPr lang="en-US" sz="1667" b="1" kern="0" dirty="0">
                <a:solidFill>
                  <a:schemeClr val="accent6"/>
                </a:solidFill>
                <a:latin typeface="+mj-lt"/>
                <a:cs typeface="Arial" pitchFamily="34" charset="0"/>
              </a:rPr>
              <a:t> (ITT)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D825348-E25B-20EE-BB56-9BCBE3DAF8A9}"/>
              </a:ext>
            </a:extLst>
          </p:cNvPr>
          <p:cNvSpPr txBox="1"/>
          <p:nvPr/>
        </p:nvSpPr>
        <p:spPr>
          <a:xfrm>
            <a:off x="3726230" y="3128994"/>
            <a:ext cx="3894137" cy="45153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ctr" defTabSz="906876">
              <a:defRPr/>
            </a:pPr>
            <a:r>
              <a:rPr lang="en-US" sz="1167" b="1" dirty="0">
                <a:solidFill>
                  <a:prstClr val="black"/>
                </a:solidFill>
                <a:latin typeface="Calibri"/>
              </a:rPr>
              <a:t>HR 0.63 </a:t>
            </a:r>
          </a:p>
          <a:p>
            <a:pPr marL="0" lvl="1" algn="ctr" defTabSz="906876">
              <a:defRPr/>
            </a:pPr>
            <a:r>
              <a:rPr lang="en-US" sz="1167" dirty="0">
                <a:solidFill>
                  <a:prstClr val="black"/>
                </a:solidFill>
                <a:latin typeface="Calibri"/>
              </a:rPr>
              <a:t>(95% CI: 0.49, 0. 8), P &lt; 0.0001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B9294200-9199-07B2-C23E-768606A03C36}"/>
              </a:ext>
            </a:extLst>
          </p:cNvPr>
          <p:cNvSpPr/>
          <p:nvPr/>
        </p:nvSpPr>
        <p:spPr>
          <a:xfrm>
            <a:off x="3849792" y="2741812"/>
            <a:ext cx="975163" cy="625361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20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NE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EB3EF7A-4EC5-B9DB-6649-AE85BEA4BC76}"/>
              </a:ext>
            </a:extLst>
          </p:cNvPr>
          <p:cNvSpPr/>
          <p:nvPr/>
        </p:nvSpPr>
        <p:spPr>
          <a:xfrm>
            <a:off x="6525931" y="2730129"/>
            <a:ext cx="975163" cy="625361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1667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29.5 </a:t>
            </a:r>
            <a:r>
              <a:rPr lang="en-US" sz="1667" b="1" dirty="0" err="1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mos</a:t>
            </a:r>
            <a:endParaRPr lang="en-US" sz="1667" b="1" dirty="0">
              <a:solidFill>
                <a:prstClr val="white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AC4F46B-83C2-74DF-D6FC-5ECA4D0562A3}"/>
              </a:ext>
            </a:extLst>
          </p:cNvPr>
          <p:cNvGrpSpPr/>
          <p:nvPr/>
        </p:nvGrpSpPr>
        <p:grpSpPr>
          <a:xfrm>
            <a:off x="429897" y="3729838"/>
            <a:ext cx="2718567" cy="896508"/>
            <a:chOff x="326867" y="5049661"/>
            <a:chExt cx="3262279" cy="107581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2889357-7376-B594-D6D4-4E7AC27D83F5}"/>
                </a:ext>
              </a:extLst>
            </p:cNvPr>
            <p:cNvSpPr txBox="1"/>
            <p:nvPr/>
          </p:nvSpPr>
          <p:spPr>
            <a:xfrm>
              <a:off x="686764" y="5497607"/>
              <a:ext cx="2902382" cy="627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21" indent="-285721" defTabSz="914304">
                <a:buFont typeface="Wingdings" panose="05000000000000000000" pitchFamily="2" charset="2"/>
                <a:buChar char="ü"/>
                <a:defRPr/>
              </a:pPr>
              <a:r>
                <a:rPr lang="en-US" sz="1400" dirty="0">
                  <a:latin typeface="Calibri"/>
                </a:rPr>
                <a:t>Primary: </a:t>
              </a:r>
              <a:r>
                <a:rPr lang="en-US" sz="1400" dirty="0" err="1">
                  <a:latin typeface="Calibri"/>
                </a:rPr>
                <a:t>rPFS</a:t>
              </a:r>
              <a:endParaRPr lang="en-US" sz="1400" dirty="0">
                <a:latin typeface="Calibri"/>
              </a:endParaRPr>
            </a:p>
            <a:p>
              <a:pPr marL="285721" indent="-285721" defTabSz="914304">
                <a:buFont typeface="Wingdings" panose="05000000000000000000" pitchFamily="2" charset="2"/>
                <a:buChar char="ü"/>
                <a:defRPr/>
              </a:pPr>
              <a:r>
                <a:rPr lang="en-US" sz="1400" dirty="0">
                  <a:latin typeface="Calibri"/>
                </a:rPr>
                <a:t>Secondary: OS </a:t>
              </a:r>
            </a:p>
          </p:txBody>
        </p:sp>
        <p:pic>
          <p:nvPicPr>
            <p:cNvPr id="8" name="Graphic 7" descr="Magnifying glass with solid fill">
              <a:extLst>
                <a:ext uri="{FF2B5EF4-FFF2-40B4-BE49-F238E27FC236}">
                  <a16:creationId xmlns:a16="http://schemas.microsoft.com/office/drawing/2014/main" id="{B7FCC148-2CED-4582-CCCC-22FFC7A93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6867" y="5049661"/>
              <a:ext cx="521208" cy="52120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CAC2EB5-420C-06E7-3D6D-A85FE7D83FA4}"/>
                </a:ext>
              </a:extLst>
            </p:cNvPr>
            <p:cNvSpPr txBox="1"/>
            <p:nvPr/>
          </p:nvSpPr>
          <p:spPr>
            <a:xfrm>
              <a:off x="952817" y="5080541"/>
              <a:ext cx="1290661" cy="4186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04">
                <a:defRPr/>
              </a:pPr>
              <a:r>
                <a:rPr lang="en-US" sz="1667" b="1" dirty="0">
                  <a:solidFill>
                    <a:schemeClr val="accent6"/>
                  </a:solidFill>
                  <a:latin typeface="Calibri"/>
                </a:rPr>
                <a:t>Endpoints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7B50C95A-C99F-3F79-2999-3A7902F21BC8}"/>
              </a:ext>
            </a:extLst>
          </p:cNvPr>
          <p:cNvSpPr/>
          <p:nvPr/>
        </p:nvSpPr>
        <p:spPr>
          <a:xfrm>
            <a:off x="4850919" y="3616491"/>
            <a:ext cx="1870659" cy="48020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634884">
              <a:defRPr/>
            </a:pPr>
            <a:r>
              <a:rPr lang="en-US" sz="1667" b="1" kern="0" dirty="0">
                <a:solidFill>
                  <a:schemeClr val="accent6"/>
                </a:solidFill>
                <a:latin typeface="+mj-lt"/>
                <a:cs typeface="Arial" pitchFamily="34" charset="0"/>
              </a:rPr>
              <a:t>Median OS (BRCA)</a:t>
            </a:r>
          </a:p>
          <a:p>
            <a:pPr algn="ctr" defTabSz="634884">
              <a:defRPr/>
            </a:pPr>
            <a:r>
              <a:rPr lang="en-US" sz="1167" i="1" kern="0" dirty="0">
                <a:solidFill>
                  <a:schemeClr val="accent6"/>
                </a:solidFill>
                <a:latin typeface="+mj-lt"/>
                <a:cs typeface="Arial" pitchFamily="34" charset="0"/>
              </a:rPr>
              <a:t>(immature)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224A3E-E6C9-3ABB-D6E1-FA5B74A90F03}"/>
              </a:ext>
            </a:extLst>
          </p:cNvPr>
          <p:cNvSpPr txBox="1"/>
          <p:nvPr/>
        </p:nvSpPr>
        <p:spPr>
          <a:xfrm>
            <a:off x="3723344" y="4010970"/>
            <a:ext cx="3894137" cy="45153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ctr" defTabSz="906876">
              <a:defRPr/>
            </a:pPr>
            <a:r>
              <a:rPr lang="en-US" sz="1167" b="1" dirty="0">
                <a:solidFill>
                  <a:prstClr val="black"/>
                </a:solidFill>
                <a:latin typeface="Calibri"/>
              </a:rPr>
              <a:t>HR 0.75 </a:t>
            </a:r>
          </a:p>
          <a:p>
            <a:pPr marL="0" lvl="1" algn="ctr" defTabSz="906876">
              <a:defRPr/>
            </a:pPr>
            <a:r>
              <a:rPr lang="en-US" sz="1167" dirty="0">
                <a:solidFill>
                  <a:prstClr val="black"/>
                </a:solidFill>
                <a:latin typeface="Calibri"/>
              </a:rPr>
              <a:t>(95% CI: 0.51, 1.11), </a:t>
            </a:r>
            <a:r>
              <a:rPr lang="en-US" sz="1167" dirty="0">
                <a:solidFill>
                  <a:srgbClr val="FF0000"/>
                </a:solidFill>
                <a:latin typeface="Calibri"/>
              </a:rPr>
              <a:t>P = 0.15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7FE96A5-62E5-7C91-04AB-EA9F3393CDD0}"/>
              </a:ext>
            </a:extLst>
          </p:cNvPr>
          <p:cNvSpPr/>
          <p:nvPr/>
        </p:nvSpPr>
        <p:spPr>
          <a:xfrm>
            <a:off x="3849791" y="3646432"/>
            <a:ext cx="979231" cy="350520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20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NE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DE6D5D6-CD51-3F74-F82F-700109ECB002}"/>
              </a:ext>
            </a:extLst>
          </p:cNvPr>
          <p:cNvSpPr/>
          <p:nvPr/>
        </p:nvSpPr>
        <p:spPr>
          <a:xfrm>
            <a:off x="6597261" y="3627480"/>
            <a:ext cx="903833" cy="350520"/>
          </a:xfrm>
          <a:prstGeom prst="roundRect">
            <a:avLst/>
          </a:prstGeom>
          <a:solidFill>
            <a:schemeClr val="accent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338">
              <a:defRPr/>
            </a:pPr>
            <a:r>
              <a:rPr lang="en-US" sz="20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NE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0BB9C18-F22D-4DBC-963B-00FBB0926D42}"/>
              </a:ext>
            </a:extLst>
          </p:cNvPr>
          <p:cNvGrpSpPr/>
          <p:nvPr/>
        </p:nvGrpSpPr>
        <p:grpSpPr>
          <a:xfrm>
            <a:off x="7927043" y="981572"/>
            <a:ext cx="4151455" cy="3264093"/>
            <a:chOff x="9435163" y="2180171"/>
            <a:chExt cx="4882792" cy="4347945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996DEA2-455D-CF0B-BB4F-A634DBA64231}"/>
                </a:ext>
              </a:extLst>
            </p:cNvPr>
            <p:cNvSpPr txBox="1"/>
            <p:nvPr/>
          </p:nvSpPr>
          <p:spPr>
            <a:xfrm>
              <a:off x="9612326" y="2180171"/>
              <a:ext cx="4174904" cy="4304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761952">
                <a:defRPr/>
              </a:pPr>
              <a:endParaRPr lang="en-US" sz="1500" b="1" kern="0" dirty="0">
                <a:solidFill>
                  <a:schemeClr val="accent6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4F3E4DD-3E59-4DE3-9EBB-26BBB4BBAA9A}"/>
                </a:ext>
              </a:extLst>
            </p:cNvPr>
            <p:cNvSpPr txBox="1"/>
            <p:nvPr/>
          </p:nvSpPr>
          <p:spPr>
            <a:xfrm>
              <a:off x="10208314" y="2857804"/>
              <a:ext cx="2223512" cy="46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294">
                <a:defRPr/>
              </a:pPr>
              <a:r>
                <a:rPr lang="en-US" sz="1667" b="1" i="1" kern="0" dirty="0"/>
                <a:t>Niraparib + AAP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BC7923E-5E13-3DCC-EC06-1F257B534426}"/>
                </a:ext>
              </a:extLst>
            </p:cNvPr>
            <p:cNvSpPr txBox="1"/>
            <p:nvPr/>
          </p:nvSpPr>
          <p:spPr>
            <a:xfrm>
              <a:off x="10870921" y="3308644"/>
              <a:ext cx="1302119" cy="46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294">
                <a:defRPr/>
              </a:pPr>
              <a:r>
                <a:rPr lang="en-US" sz="1667" b="1" i="1" kern="0" dirty="0">
                  <a:solidFill>
                    <a:schemeClr val="bg1">
                      <a:lumMod val="65000"/>
                    </a:schemeClr>
                  </a:solidFill>
                </a:rPr>
                <a:t>(N = 191)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00A4764-820E-7054-EF83-B5F5920B49A2}"/>
                </a:ext>
              </a:extLst>
            </p:cNvPr>
            <p:cNvSpPr txBox="1"/>
            <p:nvPr/>
          </p:nvSpPr>
          <p:spPr>
            <a:xfrm>
              <a:off x="10962797" y="4249489"/>
              <a:ext cx="2824433" cy="655960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914268">
                <a:defRPr/>
              </a:pPr>
              <a:r>
                <a:rPr lang="en-US" sz="1300" b="1" kern="0" dirty="0" err="1"/>
                <a:t>rPFS</a:t>
              </a:r>
              <a:r>
                <a:rPr lang="en-US" sz="1300" b="1" kern="0" dirty="0"/>
                <a:t> HR</a:t>
              </a:r>
              <a:r>
                <a:rPr lang="en-US" sz="1300" kern="0" dirty="0"/>
                <a:t>: 0.52 </a:t>
              </a:r>
            </a:p>
            <a:p>
              <a:pPr algn="ctr" defTabSz="914268">
                <a:defRPr/>
              </a:pPr>
              <a:r>
                <a:rPr lang="en-US" sz="1300" b="1" kern="0" dirty="0"/>
                <a:t>95% CI</a:t>
              </a:r>
              <a:r>
                <a:rPr lang="en-US" sz="1300" kern="0" dirty="0"/>
                <a:t>: 0.37, 0.72; </a:t>
              </a:r>
              <a:r>
                <a:rPr lang="en-US" sz="1300" i="1" kern="0" dirty="0"/>
                <a:t>P </a:t>
              </a:r>
              <a:r>
                <a:rPr lang="en-US" sz="1300" kern="0" dirty="0"/>
                <a:t>&lt; .0001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F65EDD0-9F62-A08A-542A-34E6317C241D}"/>
                </a:ext>
              </a:extLst>
            </p:cNvPr>
            <p:cNvSpPr/>
            <p:nvPr/>
          </p:nvSpPr>
          <p:spPr>
            <a:xfrm>
              <a:off x="10705572" y="3761811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NE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27581A4-0344-2675-8D4F-EB57E65555BE}"/>
                </a:ext>
              </a:extLst>
            </p:cNvPr>
            <p:cNvSpPr txBox="1"/>
            <p:nvPr/>
          </p:nvSpPr>
          <p:spPr>
            <a:xfrm>
              <a:off x="9435163" y="3529642"/>
              <a:ext cx="1391513" cy="8783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BRCA subgroup</a:t>
              </a:r>
            </a:p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(median </a:t>
              </a:r>
              <a:r>
                <a:rPr lang="en-US" sz="1333" b="1" dirty="0" err="1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rPFS</a:t>
              </a:r>
              <a:r>
                <a:rPr lang="en-US" sz="1333" b="1" dirty="0">
                  <a:solidFill>
                    <a:schemeClr val="accent6"/>
                  </a:solidFill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7FB4EF89-8B7C-94D8-C9BB-B2D845C6890D}"/>
                </a:ext>
              </a:extLst>
            </p:cNvPr>
            <p:cNvSpPr txBox="1"/>
            <p:nvPr/>
          </p:nvSpPr>
          <p:spPr>
            <a:xfrm>
              <a:off x="11758761" y="2880415"/>
              <a:ext cx="2559194" cy="46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088294">
                <a:defRPr/>
              </a:pPr>
              <a:r>
                <a:rPr lang="en-US" sz="1667" b="1" i="1" kern="0" dirty="0"/>
                <a:t>Placebo + AAP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056BC5C-436D-ED0E-B2EF-F30BE7EBEB9D}"/>
                </a:ext>
              </a:extLst>
            </p:cNvPr>
            <p:cNvSpPr txBox="1"/>
            <p:nvPr/>
          </p:nvSpPr>
          <p:spPr>
            <a:xfrm>
              <a:off x="12276492" y="3330523"/>
              <a:ext cx="1230192" cy="464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88294">
                <a:defRPr/>
              </a:pPr>
              <a:r>
                <a:rPr lang="en-US" sz="1667" b="1" i="1" kern="0" dirty="0">
                  <a:solidFill>
                    <a:schemeClr val="bg1">
                      <a:lumMod val="65000"/>
                    </a:schemeClr>
                  </a:solidFill>
                </a:rPr>
                <a:t>(N = 196)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A7FB5C27-1ADF-636B-F241-E2119DA728AC}"/>
                </a:ext>
              </a:extLst>
            </p:cNvPr>
            <p:cNvSpPr/>
            <p:nvPr/>
          </p:nvSpPr>
          <p:spPr>
            <a:xfrm>
              <a:off x="12173041" y="3761042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26mo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C5CE0ED4-590B-EF1C-B3BC-D43917141B2E}"/>
                </a:ext>
              </a:extLst>
            </p:cNvPr>
            <p:cNvSpPr txBox="1"/>
            <p:nvPr/>
          </p:nvSpPr>
          <p:spPr>
            <a:xfrm>
              <a:off x="10942003" y="5872156"/>
              <a:ext cx="2824433" cy="655960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914268">
                <a:defRPr/>
              </a:pPr>
              <a:r>
                <a:rPr lang="en-US" sz="1300" b="1" kern="0" dirty="0" err="1"/>
                <a:t>rPFS</a:t>
              </a:r>
              <a:r>
                <a:rPr lang="en-US" sz="1300" b="1" kern="0" dirty="0"/>
                <a:t> HR</a:t>
              </a:r>
              <a:r>
                <a:rPr lang="en-US" sz="1300" kern="0" dirty="0"/>
                <a:t>: 0.57 </a:t>
              </a:r>
            </a:p>
            <a:p>
              <a:pPr algn="ctr" defTabSz="914268">
                <a:defRPr/>
              </a:pPr>
              <a:r>
                <a:rPr lang="en-US" sz="1300" b="1" kern="0" dirty="0"/>
                <a:t>95% CI</a:t>
              </a:r>
              <a:r>
                <a:rPr lang="en-US" sz="1300" kern="0" dirty="0"/>
                <a:t>: 0.42, 0.77; </a:t>
              </a:r>
              <a:r>
                <a:rPr lang="en-US" sz="1300" i="1" kern="0" dirty="0"/>
                <a:t>P =</a:t>
              </a:r>
              <a:r>
                <a:rPr lang="en-US" sz="1300" kern="0" dirty="0"/>
                <a:t> .0003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BD19FFF9-B23B-6FE5-4F46-3A7FCA6086F5}"/>
                </a:ext>
              </a:extLst>
            </p:cNvPr>
            <p:cNvSpPr/>
            <p:nvPr/>
          </p:nvSpPr>
          <p:spPr>
            <a:xfrm>
              <a:off x="10705572" y="5355481"/>
              <a:ext cx="13336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NE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3654270E-01E9-50BF-CC95-B4E304FD8BD9}"/>
                </a:ext>
              </a:extLst>
            </p:cNvPr>
            <p:cNvSpPr txBox="1"/>
            <p:nvPr/>
          </p:nvSpPr>
          <p:spPr>
            <a:xfrm>
              <a:off x="9435163" y="5295272"/>
              <a:ext cx="1391513" cy="8783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HRR effector subgroup</a:t>
              </a:r>
            </a:p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(median </a:t>
              </a:r>
              <a:r>
                <a:rPr lang="en-US" sz="1333" b="1" dirty="0" err="1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rPFS</a:t>
              </a:r>
              <a:r>
                <a:rPr lang="en-US" sz="1333" b="1" dirty="0"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DA58C5E5-C321-2FCF-7BC6-62F38B81584A}"/>
                </a:ext>
              </a:extLst>
            </p:cNvPr>
            <p:cNvSpPr/>
            <p:nvPr/>
          </p:nvSpPr>
          <p:spPr>
            <a:xfrm>
              <a:off x="12072061" y="5354709"/>
              <a:ext cx="1609743" cy="624842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r>
                <a:rPr lang="en-US" sz="2000" b="1" kern="0" dirty="0">
                  <a:solidFill>
                    <a:schemeClr val="accent6"/>
                  </a:solidFill>
                  <a:latin typeface="Arial" pitchFamily="34" charset="0"/>
                  <a:cs typeface="Arial" pitchFamily="34" charset="0"/>
                </a:rPr>
                <a:t>27.6mo</a:t>
              </a:r>
              <a:endParaRPr lang="en-US" sz="1167" b="1" kern="0" baseline="300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6E0A6A7D-F151-837C-9BC1-3FD81B19530B}"/>
              </a:ext>
            </a:extLst>
          </p:cNvPr>
          <p:cNvSpPr txBox="1"/>
          <p:nvPr/>
        </p:nvSpPr>
        <p:spPr>
          <a:xfrm>
            <a:off x="8344773" y="1184998"/>
            <a:ext cx="3479088" cy="374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88338">
              <a:defRPr/>
            </a:pPr>
            <a:r>
              <a:rPr lang="en-US" sz="1833" b="1" dirty="0">
                <a:latin typeface="Calibri"/>
              </a:rPr>
              <a:t>Subgroup Analysis</a:t>
            </a: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4F988D6B-3D1D-9D35-A36C-4FF2DB6193E0}"/>
              </a:ext>
            </a:extLst>
          </p:cNvPr>
          <p:cNvGrpSpPr/>
          <p:nvPr/>
        </p:nvGrpSpPr>
        <p:grpSpPr>
          <a:xfrm>
            <a:off x="3849793" y="4078358"/>
            <a:ext cx="1316439" cy="778882"/>
            <a:chOff x="3509461" y="5448715"/>
            <a:chExt cx="1659095" cy="934659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4136AE95-E813-2E0A-6C60-021B04F7CC09}"/>
                </a:ext>
              </a:extLst>
            </p:cNvPr>
            <p:cNvSpPr txBox="1"/>
            <p:nvPr/>
          </p:nvSpPr>
          <p:spPr>
            <a:xfrm>
              <a:off x="3519876" y="6133613"/>
              <a:ext cx="1648680" cy="249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solidFill>
                    <a:prstClr val="black"/>
                  </a:solidFill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Grade 3-4 AEs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ECA06EC0-DE3E-0EFB-9FF1-BB33ED124FC9}"/>
                </a:ext>
              </a:extLst>
            </p:cNvPr>
            <p:cNvSpPr txBox="1"/>
            <p:nvPr/>
          </p:nvSpPr>
          <p:spPr>
            <a:xfrm>
              <a:off x="3522308" y="5448715"/>
              <a:ext cx="861030" cy="4801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1015675">
                <a:defRPr/>
              </a:pPr>
              <a:r>
                <a:rPr lang="en-US" sz="1667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75%</a:t>
              </a:r>
              <a:r>
                <a:rPr lang="en-US" sz="20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14" name="Rounded Rectangle 35">
              <a:extLst>
                <a:ext uri="{FF2B5EF4-FFF2-40B4-BE49-F238E27FC236}">
                  <a16:creationId xmlns:a16="http://schemas.microsoft.com/office/drawing/2014/main" id="{6EB8C5FD-CB7E-9C97-122B-E12F9065F37B}"/>
                </a:ext>
              </a:extLst>
            </p:cNvPr>
            <p:cNvSpPr/>
            <p:nvPr/>
          </p:nvSpPr>
          <p:spPr>
            <a:xfrm>
              <a:off x="3509461" y="5880871"/>
              <a:ext cx="1301740" cy="22375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endParaRPr lang="en-US" sz="1167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Rounded Rectangle 35">
              <a:extLst>
                <a:ext uri="{FF2B5EF4-FFF2-40B4-BE49-F238E27FC236}">
                  <a16:creationId xmlns:a16="http://schemas.microsoft.com/office/drawing/2014/main" id="{D11D570A-BBB6-E1B3-F875-C7A8A5EE932D}"/>
                </a:ext>
              </a:extLst>
            </p:cNvPr>
            <p:cNvSpPr/>
            <p:nvPr/>
          </p:nvSpPr>
          <p:spPr>
            <a:xfrm>
              <a:off x="3513323" y="5880871"/>
              <a:ext cx="976947" cy="223759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endParaRPr lang="en-US" sz="1167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22F4155-CC90-75D2-B8F2-9466AEC2EE40}"/>
              </a:ext>
            </a:extLst>
          </p:cNvPr>
          <p:cNvGrpSpPr/>
          <p:nvPr/>
        </p:nvGrpSpPr>
        <p:grpSpPr>
          <a:xfrm>
            <a:off x="6464772" y="4082162"/>
            <a:ext cx="1215115" cy="773438"/>
            <a:chOff x="3509460" y="5304448"/>
            <a:chExt cx="2199494" cy="1235410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379A384A-627E-BA77-74EB-A125F00D4785}"/>
                </a:ext>
              </a:extLst>
            </p:cNvPr>
            <p:cNvSpPr txBox="1"/>
            <p:nvPr/>
          </p:nvSpPr>
          <p:spPr>
            <a:xfrm>
              <a:off x="3541609" y="6207406"/>
              <a:ext cx="2111151" cy="3324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015675">
                <a:lnSpc>
                  <a:spcPct val="110000"/>
                </a:lnSpc>
                <a:defRPr/>
              </a:pPr>
              <a:r>
                <a:rPr lang="en-US" sz="1333" b="1" dirty="0">
                  <a:solidFill>
                    <a:prstClr val="black"/>
                  </a:solidFill>
                  <a:latin typeface="Arial" panose="020B0604020202020204" pitchFamily="34" charset="0"/>
                  <a:ea typeface="Open Sans" pitchFamily="34" charset="0"/>
                  <a:cs typeface="Arial" panose="020B0604020202020204" pitchFamily="34" charset="0"/>
                </a:rPr>
                <a:t>Grade 3-4 AEs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EC47F7C5-16A5-3AF0-AD06-5BBF226300C5}"/>
                </a:ext>
              </a:extLst>
            </p:cNvPr>
            <p:cNvSpPr txBox="1"/>
            <p:nvPr/>
          </p:nvSpPr>
          <p:spPr>
            <a:xfrm>
              <a:off x="4472286" y="5304448"/>
              <a:ext cx="1236668" cy="6390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1015675">
                <a:defRPr/>
              </a:pPr>
              <a:r>
                <a:rPr lang="en-US" sz="1667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69%</a:t>
              </a:r>
              <a:r>
                <a:rPr lang="en-US" sz="20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19" name="Rounded Rectangle 35">
              <a:extLst>
                <a:ext uri="{FF2B5EF4-FFF2-40B4-BE49-F238E27FC236}">
                  <a16:creationId xmlns:a16="http://schemas.microsoft.com/office/drawing/2014/main" id="{3E034609-CE92-88D2-31FC-730B2AE74241}"/>
                </a:ext>
              </a:extLst>
            </p:cNvPr>
            <p:cNvSpPr/>
            <p:nvPr/>
          </p:nvSpPr>
          <p:spPr>
            <a:xfrm>
              <a:off x="3509460" y="5880870"/>
              <a:ext cx="1875855" cy="2978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endParaRPr lang="en-US" sz="1167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Rounded Rectangle 35">
              <a:extLst>
                <a:ext uri="{FF2B5EF4-FFF2-40B4-BE49-F238E27FC236}">
                  <a16:creationId xmlns:a16="http://schemas.microsoft.com/office/drawing/2014/main" id="{3D101F5D-DCB1-87B0-F4C3-ABE536B9330C}"/>
                </a:ext>
              </a:extLst>
            </p:cNvPr>
            <p:cNvSpPr/>
            <p:nvPr/>
          </p:nvSpPr>
          <p:spPr>
            <a:xfrm>
              <a:off x="3513323" y="5880871"/>
              <a:ext cx="1252728" cy="297841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68">
                <a:defRPr/>
              </a:pPr>
              <a:endParaRPr lang="en-US" sz="1167" kern="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3BB1132-C697-B437-A3D4-D550BE66B76B}"/>
              </a:ext>
            </a:extLst>
          </p:cNvPr>
          <p:cNvSpPr txBox="1"/>
          <p:nvPr/>
        </p:nvSpPr>
        <p:spPr>
          <a:xfrm>
            <a:off x="9147757" y="3115810"/>
            <a:ext cx="1091360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94">
              <a:defRPr/>
            </a:pPr>
            <a:r>
              <a:rPr lang="en-US" sz="1667" b="1" i="1" kern="0" dirty="0">
                <a:solidFill>
                  <a:schemeClr val="bg1">
                    <a:lumMod val="65000"/>
                  </a:schemeClr>
                </a:solidFill>
              </a:rPr>
              <a:t>(N = 230)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0A4A0B-EDEE-6E2F-75E3-6FB64920587D}"/>
              </a:ext>
            </a:extLst>
          </p:cNvPr>
          <p:cNvSpPr txBox="1"/>
          <p:nvPr/>
        </p:nvSpPr>
        <p:spPr>
          <a:xfrm>
            <a:off x="10342801" y="3132235"/>
            <a:ext cx="1045936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94">
              <a:defRPr/>
            </a:pPr>
            <a:r>
              <a:rPr lang="en-US" sz="1667" b="1" i="1" kern="0" dirty="0">
                <a:solidFill>
                  <a:schemeClr val="bg1">
                    <a:lumMod val="65000"/>
                  </a:schemeClr>
                </a:solidFill>
              </a:rPr>
              <a:t>(N = 226)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27F507-3AD3-FEAC-9510-C82DC04BE5D0}"/>
              </a:ext>
            </a:extLst>
          </p:cNvPr>
          <p:cNvSpPr txBox="1"/>
          <p:nvPr/>
        </p:nvSpPr>
        <p:spPr>
          <a:xfrm>
            <a:off x="7772826" y="4319313"/>
            <a:ext cx="4305671" cy="55399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500" b="1" kern="0" dirty="0">
                <a:solidFill>
                  <a:prstClr val="black"/>
                </a:solidFill>
              </a:rPr>
              <a:t>BRCA2 exploratory cohort (N = 323):</a:t>
            </a:r>
          </a:p>
          <a:p>
            <a:pPr>
              <a:defRPr/>
            </a:pPr>
            <a:r>
              <a:rPr lang="en-US" sz="1500" b="1" kern="0" dirty="0">
                <a:solidFill>
                  <a:prstClr val="black"/>
                </a:solidFill>
              </a:rPr>
              <a:t>rPFS: NE vs 26 months, HR: 0.46 </a:t>
            </a:r>
            <a:r>
              <a:rPr lang="it-IT" sz="1500" b="1" kern="0" dirty="0">
                <a:solidFill>
                  <a:prstClr val="black"/>
                </a:solidFill>
              </a:rPr>
              <a:t>(95% CI: 0.32, 0.66)</a:t>
            </a:r>
            <a:endParaRPr lang="en-US" sz="1500" b="1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2596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4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ASCO AM">
      <a:dk1>
        <a:srgbClr val="002457"/>
      </a:dk1>
      <a:lt1>
        <a:srgbClr val="FFFFFF"/>
      </a:lt1>
      <a:dk2>
        <a:srgbClr val="0076A9"/>
      </a:dk2>
      <a:lt2>
        <a:srgbClr val="E7E6E6"/>
      </a:lt2>
      <a:accent1>
        <a:srgbClr val="59CBE8"/>
      </a:accent1>
      <a:accent2>
        <a:srgbClr val="008764"/>
      </a:accent2>
      <a:accent3>
        <a:srgbClr val="F6CF3F"/>
      </a:accent3>
      <a:accent4>
        <a:srgbClr val="59AADE"/>
      </a:accent4>
      <a:accent5>
        <a:srgbClr val="096F76"/>
      </a:accent5>
      <a:accent6>
        <a:srgbClr val="002457"/>
      </a:accent6>
      <a:hlink>
        <a:srgbClr val="59AADE"/>
      </a:hlink>
      <a:folHlink>
        <a:srgbClr val="39B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CM_Template_Cobranded PPT_Gray">
  <a:themeElements>
    <a:clrScheme name="Weill Cornell Medicine">
      <a:dk1>
        <a:srgbClr val="2D2E2D"/>
      </a:dk1>
      <a:lt1>
        <a:sysClr val="window" lastClr="FFFFFF"/>
      </a:lt1>
      <a:dk2>
        <a:srgbClr val="A20815"/>
      </a:dk2>
      <a:lt2>
        <a:srgbClr val="EFEEED"/>
      </a:lt2>
      <a:accent1>
        <a:srgbClr val="A20815"/>
      </a:accent1>
      <a:accent2>
        <a:srgbClr val="C23019"/>
      </a:accent2>
      <a:accent3>
        <a:srgbClr val="E0621B"/>
      </a:accent3>
      <a:accent4>
        <a:srgbClr val="FEBD22"/>
      </a:accent4>
      <a:accent5>
        <a:srgbClr val="8D8E8D"/>
      </a:accent5>
      <a:accent6>
        <a:srgbClr val="CECFCD"/>
      </a:accent6>
      <a:hlink>
        <a:srgbClr val="272727"/>
      </a:hlink>
      <a:folHlink>
        <a:srgbClr val="2727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wcm_template_masterbrand_wide_ppt_white" id="{F08340CC-3FDA-BE40-BE09-425734C2260E}" vid="{6114ABC9-D44A-154F-B70E-39272A67085F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ustom Design">
  <a:themeElements>
    <a:clrScheme name="Custom 20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000FF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09185B2ED29D4EB910BA85847568FC" ma:contentTypeVersion="18" ma:contentTypeDescription="Create a new document." ma:contentTypeScope="" ma:versionID="7984ba12b7bea4814c06453fc0246f71">
  <xsd:schema xmlns:xsd="http://www.w3.org/2001/XMLSchema" xmlns:xs="http://www.w3.org/2001/XMLSchema" xmlns:p="http://schemas.microsoft.com/office/2006/metadata/properties" xmlns:ns1="34e61360-48f9-468c-ac63-773b6d92707e" xmlns:ns3="5740a761-4cab-431d-ba23-c79501b55600" targetNamespace="http://schemas.microsoft.com/office/2006/metadata/properties" ma:root="true" ma:fieldsID="1d66f1762a23927c30df45d2641c5108" ns1:_="" ns3:_="">
    <xsd:import namespace="34e61360-48f9-468c-ac63-773b6d92707e"/>
    <xsd:import namespace="5740a761-4cab-431d-ba23-c79501b55600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3:TaxKeywordTaxHTField" minOccurs="0"/>
                <xsd:element ref="ns3:TaxCatchAll" minOccurs="0"/>
                <xsd:element ref="ns1:MediaServiceMetadata" minOccurs="0"/>
                <xsd:element ref="ns1:MediaServiceFastMetadata" minOccurs="0"/>
                <xsd:element ref="ns1:MediaServiceSearchProperties" minOccurs="0"/>
                <xsd:element ref="ns1:MediaServiceDateTaken" minOccurs="0"/>
                <xsd:element ref="ns1:lcf76f155ced4ddcb4097134ff3c332f" minOccurs="0"/>
                <xsd:element ref="ns1:MediaServiceOCR" minOccurs="0"/>
                <xsd:element ref="ns1:MediaServiceGenerationTime" minOccurs="0"/>
                <xsd:element ref="ns1:MediaServiceEventHashCode" minOccurs="0"/>
                <xsd:element ref="ns1:MediaServiceBillingMetadata" minOccurs="0"/>
                <xsd:element ref="ns1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e61360-48f9-468c-ac63-773b6d92707e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 ma:readOnly="false" ma:percentage="FALSE">
      <xsd:simpleType>
        <xsd:restriction base="dms:Number"/>
      </xsd:simpleType>
    </xsd:element>
    <xsd:element name="Status" ma:index="3" nillable="true" ma:displayName="Status" ma:format="Dropdown" ma:internalName="Status" ma:readOnly="false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d27f3e56-d282-48d1-af59-e5dff1f085b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40a761-4cab-431d-ba23-c79501b55600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7" nillable="true" ma:taxonomy="true" ma:internalName="TaxKeywordTaxHTField" ma:taxonomyFieldName="TaxKeyword" ma:displayName="Enterprise Keywords" ma:fieldId="{23f27201-bee3-471e-b2e7-b64fd8b7ca38}" ma:taxonomyMulti="true" ma:sspId="d27f3e56-d282-48d1-af59-e5dff1f085b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8" nillable="true" ma:displayName="Taxonomy Catch All Column" ma:hidden="true" ma:list="{2314836b-2372-43e1-b668-74631fbbef67}" ma:internalName="TaxCatchAll" ma:showField="CatchAllData" ma:web="5740a761-4cab-431d-ba23-c79501b556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0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34e61360-48f9-468c-ac63-773b6d92707e" xsi:nil="true"/>
    <QID xmlns="34e61360-48f9-468c-ac63-773b6d92707e" xsi:nil="true"/>
    <TaxKeywordTaxHTField xmlns="5740a761-4cab-431d-ba23-c79501b55600">
      <Terms xmlns="http://schemas.microsoft.com/office/infopath/2007/PartnerControls"/>
    </TaxKeywordTaxHTField>
    <TaxCatchAll xmlns="5740a761-4cab-431d-ba23-c79501b55600" xsi:nil="true"/>
    <lcf76f155ced4ddcb4097134ff3c332f xmlns="34e61360-48f9-468c-ac63-773b6d92707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4F045C3-A50E-4989-92F7-E258CE7644FF}"/>
</file>

<file path=customXml/itemProps2.xml><?xml version="1.0" encoding="utf-8"?>
<ds:datastoreItem xmlns:ds="http://schemas.openxmlformats.org/officeDocument/2006/customXml" ds:itemID="{2183342D-79E6-4B72-B212-307899A20F26}"/>
</file>

<file path=customXml/itemProps3.xml><?xml version="1.0" encoding="utf-8"?>
<ds:datastoreItem xmlns:ds="http://schemas.openxmlformats.org/officeDocument/2006/customXml" ds:itemID="{4B94A677-B6DC-4AD1-8504-5644007327B5}"/>
</file>

<file path=docProps/app.xml><?xml version="1.0" encoding="utf-8"?>
<Properties xmlns="http://schemas.openxmlformats.org/officeDocument/2006/extended-properties" xmlns:vt="http://schemas.openxmlformats.org/officeDocument/2006/docPropsVTypes">
  <TotalTime>7958</TotalTime>
  <Words>1716</Words>
  <Application>Microsoft Macintosh PowerPoint</Application>
  <PresentationFormat>Widescreen</PresentationFormat>
  <Paragraphs>332</Paragraphs>
  <Slides>22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22</vt:i4>
      </vt:variant>
    </vt:vector>
  </HeadingPairs>
  <TitlesOfParts>
    <vt:vector size="41" baseType="lpstr">
      <vt:lpstr>ＭＳ Ｐゴシック</vt:lpstr>
      <vt:lpstr>Arial</vt:lpstr>
      <vt:lpstr>Calibri</vt:lpstr>
      <vt:lpstr>Calibri Light</vt:lpstr>
      <vt:lpstr>Courier New</vt:lpstr>
      <vt:lpstr>Lucida Grande</vt:lpstr>
      <vt:lpstr>Symbol</vt:lpstr>
      <vt:lpstr>Times New Roman</vt:lpstr>
      <vt:lpstr>Trebuchet MS</vt:lpstr>
      <vt:lpstr>Wingdings</vt:lpstr>
      <vt:lpstr>4_Custom Design</vt:lpstr>
      <vt:lpstr>3_Custom Design</vt:lpstr>
      <vt:lpstr>10_Office Theme</vt:lpstr>
      <vt:lpstr>WCM_Template_Cobranded PPT_Gray</vt:lpstr>
      <vt:lpstr>1_Office Theme</vt:lpstr>
      <vt:lpstr>Custom Design</vt:lpstr>
      <vt:lpstr>6_Custom Design</vt:lpstr>
      <vt:lpstr>Office 2013 - 2022 Theme</vt:lpstr>
      <vt:lpstr>6_Default Design</vt:lpstr>
      <vt:lpstr>Year in Review: Prostate Cancer Other Available and Emerging Therapeutic Approaches </vt:lpstr>
      <vt:lpstr>PowerPoint Presentation</vt:lpstr>
      <vt:lpstr>PowerPoint Presentation</vt:lpstr>
      <vt:lpstr>PowerPoint Presentation</vt:lpstr>
      <vt:lpstr>PowerPoint Presentation</vt:lpstr>
      <vt:lpstr>PEACE-3: Enzalutamide +/- Ra223 for mAPMR PC</vt:lpstr>
      <vt:lpstr>PowerPoint Presentation</vt:lpstr>
      <vt:lpstr>PowerPoint Presentation</vt:lpstr>
      <vt:lpstr>AMPLITUDE: Abi/pred + niraparib/placebo  for mAPMN/S PC</vt:lpstr>
      <vt:lpstr>PowerPoint Presentation</vt:lpstr>
      <vt:lpstr>PowerPoint Presentation</vt:lpstr>
      <vt:lpstr>PowerPoint Presentation</vt:lpstr>
      <vt:lpstr>PSMAfore: ARPI-resistant, chemo-naïve mAPMR PC</vt:lpstr>
      <vt:lpstr>PSMAfore: Final Safety Analyses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T. Tagawa</dc:creator>
  <cp:lastModifiedBy>Silvana Izquierdo</cp:lastModifiedBy>
  <cp:revision>433</cp:revision>
  <dcterms:created xsi:type="dcterms:W3CDTF">2018-11-29T16:38:28Z</dcterms:created>
  <dcterms:modified xsi:type="dcterms:W3CDTF">2026-03-17T17:04:33Z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0x0101004009185B2ED29D4EB910BA85847568FC</vt:lpwstr>
  </property>
  <property fmtid="{D5CDD505-2E9C-101B-9397-08002B2CF9AE}" pid="3" name="TaxKeyword">
    <vt:lpwstr/>
  </property>
</Properties>
</file>