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commentAuthors.xml" ContentType="application/vnd.openxmlformats-officedocument.presentationml.commentAuthors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4157" r:id="rId3"/>
    <p:sldMasterId id="2147484177" r:id="rId4"/>
    <p:sldMasterId id="2147484188" r:id="rId5"/>
    <p:sldMasterId id="2147484202" r:id="rId6"/>
  </p:sldMasterIdLst>
  <p:notesMasterIdLst>
    <p:notesMasterId r:id="rId26"/>
  </p:notesMasterIdLst>
  <p:sldIdLst>
    <p:sldId id="257" r:id="rId7"/>
    <p:sldId id="382" r:id="rId8"/>
    <p:sldId id="375" r:id="rId9"/>
    <p:sldId id="379" r:id="rId10"/>
    <p:sldId id="383" r:id="rId11"/>
    <p:sldId id="368" r:id="rId12"/>
    <p:sldId id="321" r:id="rId13"/>
    <p:sldId id="380" r:id="rId14"/>
    <p:sldId id="374" r:id="rId15"/>
    <p:sldId id="384" r:id="rId16"/>
    <p:sldId id="378" r:id="rId17"/>
    <p:sldId id="372" r:id="rId18"/>
    <p:sldId id="373" r:id="rId19"/>
    <p:sldId id="381" r:id="rId20"/>
    <p:sldId id="377" r:id="rId21"/>
    <p:sldId id="376" r:id="rId22"/>
    <p:sldId id="369" r:id="rId23"/>
    <p:sldId id="370" r:id="rId24"/>
    <p:sldId id="37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uk Neven" initials="AN" lastIdx="29" clrIdx="0">
    <p:extLst>
      <p:ext uri="{19B8F6BF-5375-455C-9EA6-DF929625EA0E}">
        <p15:presenceInfo xmlns:p15="http://schemas.microsoft.com/office/powerpoint/2012/main" userId="S::anouk.neven@eortc.org::58bb9584-3587-413d-804d-495402b81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9BD04-9BD9-4348-826B-06A6C77C371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D46C0-E935-4F04-893F-63B6FA6147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D5C02-D5AD-4D75-B173-2ADBF1C5C3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125A9-2593-AF1F-903F-08322CCBEC54}"/>
              </a:ext>
            </a:extLst>
          </p:cNvPr>
          <p:cNvSpPr txBox="1"/>
          <p:nvPr/>
        </p:nvSpPr>
        <p:spPr>
          <a:xfrm>
            <a:off x="-2434441" y="1912847"/>
            <a:ext cx="31202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EMBARK TLR TLF/p137A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EMBARK AUA Additional ad hoc/p1A </a:t>
            </a:r>
          </a:p>
        </p:txBody>
      </p:sp>
    </p:spTree>
    <p:extLst>
      <p:ext uri="{BB962C8B-B14F-4D97-AF65-F5344CB8AC3E}">
        <p14:creationId xmlns:p14="http://schemas.microsoft.com/office/powerpoint/2010/main" val="130350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/>
          </a:p>
        </p:txBody>
      </p:sp>
      <p:sp>
        <p:nvSpPr>
          <p:cNvPr id="85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D9FDE-E9BC-4036-84C4-2102B1157487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7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2C10-6F8E-4430-8327-684177A5722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5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EB80-14E0-4589-9AE1-1C086B70F0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0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B0DE-ECD0-463B-8C2D-4E4BADC8D87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A2B74-691E-4530-A583-14DBB86A0F6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8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BCF2-FDCC-42F7-A241-5FD72CFFE0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45C9-B58F-4BB3-BACF-B25197BF9F3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7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07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0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5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6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D1A3-ECF2-4757-BF9B-148B58FF97A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08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13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1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42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61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82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664" y="1399032"/>
            <a:ext cx="6582443" cy="2029966"/>
          </a:xfrm>
          <a:noFill/>
        </p:spPr>
        <p:txBody>
          <a:bodyPr anchor="b">
            <a:noAutofit/>
          </a:bodyPr>
          <a:lstStyle>
            <a:lvl1pPr algn="l">
              <a:defRPr sz="2475" cap="all" spc="3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Lorem IPSUM DOLOR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64" y="4041659"/>
            <a:ext cx="6582443" cy="1216142"/>
          </a:xfr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buNone/>
              <a:defRPr sz="1500">
                <a:solidFill>
                  <a:schemeClr val="tx1"/>
                </a:solidFill>
              </a:defRPr>
            </a:lvl2pPr>
            <a:lvl3pPr marL="0" indent="0" algn="l">
              <a:buNone/>
              <a:defRPr sz="15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Subhead Here</a:t>
            </a:r>
          </a:p>
          <a:p>
            <a:pPr lvl="1"/>
            <a:r>
              <a:rPr lang="en-US" dirty="0"/>
              <a:t>Month XX, XXXX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CF560-9D47-A44A-BED0-C8EAC1E7E95C}"/>
              </a:ext>
            </a:extLst>
          </p:cNvPr>
          <p:cNvCxnSpPr>
            <a:cxnSpLocks/>
          </p:cNvCxnSpPr>
          <p:nvPr userDrawn="1"/>
        </p:nvCxnSpPr>
        <p:spPr>
          <a:xfrm>
            <a:off x="460137" y="3776313"/>
            <a:ext cx="51992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D0282CB-6E8B-9744-89B3-FC628C8EFE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52341" y="0"/>
            <a:ext cx="4639659" cy="6858000"/>
          </a:xfrm>
          <a:noFill/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18977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90E385-01BD-E64F-8B29-EC5987CBEA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98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664" y="1700785"/>
            <a:ext cx="10515600" cy="1728213"/>
          </a:xfrm>
        </p:spPr>
        <p:txBody>
          <a:bodyPr anchor="ctr" anchorCtr="0">
            <a:normAutofit/>
          </a:bodyPr>
          <a:lstStyle>
            <a:lvl1pPr>
              <a:defRPr sz="3300" cap="all" spc="3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336754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42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2E8F-A9CB-48E3-8B42-66A97655023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55" y="215900"/>
            <a:ext cx="11265199" cy="1208278"/>
          </a:xfrm>
          <a:noFill/>
        </p:spPr>
        <p:txBody>
          <a:bodyPr>
            <a:normAutofit/>
          </a:bodyPr>
          <a:lstStyle>
            <a:lvl1pPr>
              <a:defRPr sz="2438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554" y="1596873"/>
            <a:ext cx="5490705" cy="4308627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3521" y="1596873"/>
            <a:ext cx="5490705" cy="4308627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ECEE-520F-D041-AD45-98C3C3CC71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49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F1100CD-B20F-D744-8600-37C7A5E5A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8AF42-A0E6-A640-8A1F-CFAD5015A8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4B92F51-503B-F148-BA9C-424A96F0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5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B613A-BC1D-234E-B57F-A5A5971C3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1B7C42-985B-0C4A-BD77-9D1C8C070E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12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68AD-8234-5543-81D2-B441A64A9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00" y="2375065"/>
            <a:ext cx="5622592" cy="25368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35093-2F0A-9647-B974-D1567790A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700" y="4999512"/>
            <a:ext cx="5622592" cy="11756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53382-6261-D542-BB9E-F0D7094B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342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302BFB-1919-B94A-994F-8299C4E5E8DA}" type="datetimeFigureOut">
              <a:rPr lang="en-US" smtClean="0"/>
              <a:pPr/>
              <a:t>4/4/25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161C1-678F-D346-A2D1-83218157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421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02BE-A667-4B45-9503-EC97D20F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342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9ED8F7-3AFE-5A48-B28E-2642586E186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692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3FD154-D2B0-F11B-88D9-FB7B0B6A7605}"/>
              </a:ext>
            </a:extLst>
          </p:cNvPr>
          <p:cNvSpPr/>
          <p:nvPr userDrawn="1"/>
        </p:nvSpPr>
        <p:spPr>
          <a:xfrm>
            <a:off x="0" y="1176950"/>
            <a:ext cx="12192000" cy="568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3F862-81C8-8E43-8564-81DB9EF6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1709738"/>
            <a:ext cx="11667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F99D-6D45-B94C-957D-289A568535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800" y="4589463"/>
            <a:ext cx="1166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D895-BCE1-F643-A4B9-AF4257BA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302BFB-1919-B94A-994F-8299C4E5E8DA}" type="datetimeFigureOut">
              <a:rPr lang="en-US" smtClean="0"/>
              <a:pPr/>
              <a:t>4/4/25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985C-E2EE-A74E-BA09-7A1843A5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A32A-DA12-C949-90F9-50C2814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9ED8F7-3AFE-5A48-B28E-2642586E1864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98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BA7A0-072C-1465-D14E-AE0597358646}"/>
              </a:ext>
            </a:extLst>
          </p:cNvPr>
          <p:cNvSpPr/>
          <p:nvPr userDrawn="1"/>
        </p:nvSpPr>
        <p:spPr>
          <a:xfrm>
            <a:off x="0" y="1176950"/>
            <a:ext cx="12192000" cy="568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5119-3B1F-AB46-9480-3F2E797499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1937" y="1669240"/>
            <a:ext cx="11666537" cy="46531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460800" indent="-230400"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691200">
              <a:defRPr sz="1600">
                <a:solidFill>
                  <a:schemeClr val="bg2"/>
                </a:solidFill>
              </a:defRPr>
            </a:lvl3pPr>
            <a:lvl4pPr marL="921600" indent="-230400"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152000"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A9257-9457-814A-9CFD-489EF5B4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19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302BFB-1919-B94A-994F-8299C4E5E8DA}" type="datetimeFigureOut">
              <a:rPr lang="en-US" smtClean="0"/>
              <a:pPr/>
              <a:t>4/4/25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563B9-6265-3D41-80E9-083D7963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2A66D-80F1-8444-8EEF-92188AC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47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9ED8F7-3AFE-5A48-B28E-2642586E18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FBFBD4-E55E-F014-DBAD-02EA4F90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18" y="-240041"/>
            <a:ext cx="6580776" cy="1325563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8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pos="7514">
          <p15:clr>
            <a:srgbClr val="FBAE40"/>
          </p15:clr>
        </p15:guide>
        <p15:guide id="3" orient="horz" pos="59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BCA3-0F2B-4B47-B460-AE51FB11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1333138"/>
            <a:ext cx="11667600" cy="995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61B1-7D21-1747-A16A-2573C5C74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800" y="2428717"/>
            <a:ext cx="5157787" cy="6190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93FA0-EEAB-9E44-A819-EA3DB4F5C4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2800" y="3147398"/>
            <a:ext cx="5157787" cy="30062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4301E-C8EB-DF4E-A221-A527B8C509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47212" y="2428717"/>
            <a:ext cx="5183188" cy="6190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55502-55C1-C14C-A306-FBB6A48E267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47212" y="3147398"/>
            <a:ext cx="5183188" cy="30062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F3227-5BC1-2C48-B38D-93605F8F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800" y="6356350"/>
            <a:ext cx="2743200" cy="365125"/>
          </a:xfrm>
        </p:spPr>
        <p:txBody>
          <a:bodyPr/>
          <a:lstStyle/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9C891-CF1E-E442-88E0-E56AF81E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1E7B7-A746-0A4E-8691-81EA0CD5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50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9C11-47A9-3440-A875-F58DB2C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1333137"/>
            <a:ext cx="11667600" cy="995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C676-1179-704C-B4FF-EA42169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EE97-C498-0748-B26C-7229E8E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01CC0-74A4-D043-95C4-3497D69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A8BE70B-6069-2844-92A6-B0B9662E655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2800" y="2508421"/>
            <a:ext cx="11667600" cy="3693941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33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9C11-47A9-3440-A875-F58DB2C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1333137"/>
            <a:ext cx="11667600" cy="995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C676-1179-704C-B4FF-EA42169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EE97-C498-0748-B26C-7229E8E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01CC0-74A4-D043-95C4-3497D69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84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B073-C708-2C47-9ECA-B7B49357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7D20-DAC1-934F-A8DC-630B7CC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B951C-A2D1-CB44-94D6-40E30FCA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0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53AE-0BD6-47A8-85D1-3093571BF5F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88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549-177E-184A-996F-3E416939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9880"/>
            <a:ext cx="3932237" cy="1631093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94DF-0BF4-1F40-A47B-EA3F927F57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519881"/>
            <a:ext cx="6172200" cy="4613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C304A-8B1E-2E43-9B71-9FDB0074D6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150974"/>
            <a:ext cx="3932237" cy="298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AABA6-64C2-7145-92DA-C858DF4B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96B8E-BFAA-3D4D-ABBE-1A256AD1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C409E-916A-8D41-89BC-49E2DB51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451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C9F7C-7360-A54C-B9D4-236EFE01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19880"/>
            <a:ext cx="6172200" cy="4612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D6ABC-F120-6C4C-BD93-024F488E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B3CF-FEC0-8941-BFA1-00B75E8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536D6-B476-8546-BA32-1A89E11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F7EF24-C7E0-8941-9722-904C1EBC65E2}"/>
              </a:ext>
            </a:extLst>
          </p:cNvPr>
          <p:cNvSpPr txBox="1">
            <a:spLocks/>
          </p:cNvSpPr>
          <p:nvPr userDrawn="1"/>
        </p:nvSpPr>
        <p:spPr>
          <a:xfrm>
            <a:off x="839788" y="1519880"/>
            <a:ext cx="3932237" cy="163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6FC704-7919-8C4F-97B4-99AE69228A5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3150974"/>
            <a:ext cx="3932237" cy="298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825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7B04-B8C4-EDA9-BB8E-4CD65520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E7AE-3E82-6240-250A-C49C542A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4CF5E2-4A01-036E-B7BF-B3E0DF8D8F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400" y="1825200"/>
            <a:ext cx="11664000" cy="435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490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8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84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61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70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865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72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07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A6C95-F589-4E94-B726-55E7BA677A5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9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14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574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16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26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2"/>
            <a:ext cx="7006269" cy="5539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1327575"/>
            <a:ext cx="10742400" cy="4805597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7384" y="0"/>
            <a:ext cx="954616" cy="246063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8B3A8A-5992-49B0-B288-E91D924D286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40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70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043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733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1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9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2BFC-B73E-467C-A93A-C8629FF3AAF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8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271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98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793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24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352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84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mainz\Projekte_vertraulich\Bayer\17-0612_Fischer_CI-Redesign\vom Kunden\Bayer_Cross_2017_on-Screen_RGB_170630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6897" y="618070"/>
            <a:ext cx="400049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82" y="1138299"/>
            <a:ext cx="10799865" cy="252000"/>
          </a:xfrm>
        </p:spPr>
        <p:txBody>
          <a:bodyPr/>
          <a:lstStyle>
            <a:lvl1pPr marL="0" indent="0" algn="l">
              <a:buNone/>
              <a:defRPr sz="1425">
                <a:solidFill>
                  <a:schemeClr val="accent1"/>
                </a:solidFill>
              </a:defRPr>
            </a:lvl1pPr>
            <a:lvl2pPr marL="0" indent="0" algn="l">
              <a:buNone/>
              <a:defRPr sz="1425">
                <a:solidFill>
                  <a:schemeClr val="accent1"/>
                </a:solidFill>
              </a:defRPr>
            </a:lvl2pPr>
            <a:lvl3pPr marL="0" indent="0" algn="l">
              <a:buNone/>
              <a:defRPr sz="1425">
                <a:solidFill>
                  <a:schemeClr val="accent1"/>
                </a:solidFill>
              </a:defRPr>
            </a:lvl3pPr>
            <a:lvl4pPr marL="0" indent="0" algn="l">
              <a:buNone/>
              <a:defRPr sz="1425">
                <a:solidFill>
                  <a:schemeClr val="accent1"/>
                </a:solidFill>
              </a:defRPr>
            </a:lvl4pPr>
            <a:lvl5pPr marL="0" indent="0" algn="l">
              <a:buNone/>
              <a:defRPr sz="1425">
                <a:solidFill>
                  <a:schemeClr val="accent1"/>
                </a:solidFill>
              </a:defRPr>
            </a:lvl5pPr>
            <a:lvl6pPr marL="0" indent="0" algn="l">
              <a:buNone/>
              <a:defRPr sz="1425">
                <a:solidFill>
                  <a:schemeClr val="accent1"/>
                </a:solidFill>
              </a:defRPr>
            </a:lvl6pPr>
            <a:lvl7pPr marL="0" indent="0" algn="l">
              <a:buNone/>
              <a:defRPr sz="1425">
                <a:solidFill>
                  <a:schemeClr val="accent1"/>
                </a:solidFill>
              </a:defRPr>
            </a:lvl7pPr>
            <a:lvl8pPr marL="0" indent="0" algn="l">
              <a:buNone/>
              <a:defRPr sz="1425">
                <a:solidFill>
                  <a:schemeClr val="accent1"/>
                </a:solidFill>
              </a:defRPr>
            </a:lvl8pPr>
            <a:lvl9pPr marL="0" indent="0" algn="l">
              <a:buNone/>
              <a:defRPr sz="1425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414" y="1732751"/>
            <a:ext cx="10801405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3341" fontAlgn="base">
              <a:spcBef>
                <a:spcPct val="5000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5E4838-C4DC-4ED5-A47A-13A438223E6D}" type="datetime1">
              <a:rPr lang="en-US" smtClean="0"/>
              <a:t>4/4/25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974799" y="6617933"/>
            <a:ext cx="8641125" cy="108000"/>
          </a:xfrm>
        </p:spPr>
        <p:txBody>
          <a:bodyPr/>
          <a:lstStyle/>
          <a:p>
            <a:r>
              <a:rPr lang="en-US"/>
              <a:t>/// Xofigo Phase 4 study concept feasibility training /// 09 October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95869" y="6617933"/>
            <a:ext cx="392377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576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F1100CD-B20F-D744-8600-37C7A5E5A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8AF42-A0E6-A640-8A1F-CFAD5015A8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4B92F51-503B-F148-BA9C-424A96F0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3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55" y="215900"/>
            <a:ext cx="11265199" cy="1208278"/>
          </a:xfrm>
          <a:noFill/>
        </p:spPr>
        <p:txBody>
          <a:bodyPr>
            <a:normAutofit/>
          </a:bodyPr>
          <a:lstStyle>
            <a:lvl1pPr>
              <a:defRPr sz="2438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554" y="1596873"/>
            <a:ext cx="5490705" cy="4308627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3521" y="1596873"/>
            <a:ext cx="5490705" cy="4308627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ECEE-520F-D041-AD45-98C3C3CC71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Michael J. 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8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subTitle" idx="2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0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5844953" y="6402719"/>
            <a:ext cx="6005160" cy="138499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79D4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Content of this presentation is copyright</a:t>
            </a:r>
            <a:r>
              <a:rPr kumimoji="0" lang="en-CH" sz="900" b="0" i="0" u="none" strike="noStrike" kern="1200" cap="none" spc="0" normalizeH="0" baseline="0" noProof="0" dirty="0">
                <a:ln>
                  <a:noFill/>
                </a:ln>
                <a:solidFill>
                  <a:srgbClr val="D79D4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79D4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responsibility of the author. Permission is required for re-use</a:t>
            </a:r>
            <a:r>
              <a:rPr kumimoji="0" lang="en-CH" sz="900" b="0" i="0" u="none" strike="noStrike" kern="1200" cap="none" spc="0" normalizeH="0" baseline="0" noProof="0" dirty="0">
                <a:ln>
                  <a:noFill/>
                </a:ln>
                <a:solidFill>
                  <a:srgbClr val="D79D4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79D4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Google Shape;18;p14">
            <a:extLst>
              <a:ext uri="{FF2B5EF4-FFF2-40B4-BE49-F238E27FC236}">
                <a16:creationId xmlns:a16="http://schemas.microsoft.com/office/drawing/2014/main" id="{329DFE97-3C37-2843-919B-76136B9C95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02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867A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32714771-AEB2-FE40-AD3E-E93DB8F4ADCD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360388" y="6371980"/>
            <a:ext cx="3201037" cy="17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cap="none">
                <a:solidFill>
                  <a:srgbClr val="D79D4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132" marR="0" lvl="5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320" marR="0" lvl="6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509" marR="0" lvl="7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697" marR="0" lvl="8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47CB9-6489-4CA7-B0F4-BE2F567B7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7" y="6225717"/>
            <a:ext cx="1659092" cy="333781"/>
          </a:xfrm>
          <a:prstGeom prst="rect">
            <a:avLst/>
          </a:prstGeom>
        </p:spPr>
      </p:pic>
      <p:sp>
        <p:nvSpPr>
          <p:cNvPr id="9" name="Google Shape;28;p16">
            <a:extLst>
              <a:ext uri="{FF2B5EF4-FFF2-40B4-BE49-F238E27FC236}">
                <a16:creationId xmlns:a16="http://schemas.microsoft.com/office/drawing/2014/main" id="{08D80CD2-5FBE-4D34-BE12-BE25F6FC4F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500" y="2151400"/>
            <a:ext cx="5606400" cy="3601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132" marR="0" lvl="5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320" marR="0" lvl="6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509" marR="0" lvl="7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697" marR="0" lvl="8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29;p16">
            <a:extLst>
              <a:ext uri="{FF2B5EF4-FFF2-40B4-BE49-F238E27FC236}">
                <a16:creationId xmlns:a16="http://schemas.microsoft.com/office/drawing/2014/main" id="{575AF58F-37E0-426A-BD93-D5D4196AA9D2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096000" y="2151833"/>
            <a:ext cx="5606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132" marR="0" lvl="5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320" marR="0" lvl="6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509" marR="0" lvl="7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697" marR="0" lvl="8" indent="-33019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34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935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AB5C-41EC-4FD0-B3F2-49D2BE4E312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85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2"/>
            <a:ext cx="7006269" cy="5539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1327575"/>
            <a:ext cx="10742400" cy="4805597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7384" y="0"/>
            <a:ext cx="954616" cy="246063"/>
          </a:xfr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B3A8A-5992-49B0-B288-E91D924D286E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53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lvl1pPr>
            <a:lvl2pPr marL="345600" indent="-17145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en-US" sz="1800">
                <a:solidFill>
                  <a:srgbClr val="000000"/>
                </a:solidFill>
                <a:latin typeface="Arial"/>
              </a:rPr>
              <a:t>09 August 2022</a:t>
            </a:r>
            <a:endParaRPr lang="en-GB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algn="l">
              <a:defRPr/>
            </a:pPr>
            <a:fld id="{F8E47D07-9D1E-4FE9-B31A-2F5863681021}" type="slidenum">
              <a:rPr lang="en-GB" sz="1800" smtClean="0">
                <a:solidFill>
                  <a:srgbClr val="000000"/>
                </a:solidFill>
                <a:latin typeface="Arial"/>
              </a:rPr>
              <a:pPr algn="l">
                <a:defRPr/>
              </a:pPr>
              <a:t>‹#›</a:t>
            </a:fld>
            <a:endParaRPr lang="en-GB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9" y="6200776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225"/>
              </a:spcAft>
              <a:buNone/>
              <a:defRPr sz="6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08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713C-0858-4F36-9C2D-306759FEB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67A4-94A8-4473-A6F3-872E07FE9B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F4A58-4470-408F-A3C7-66E9C66AD6C1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72D9-79A7-430A-B4D6-DA145314F224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D71A-D0DD-4A4C-BD55-CB863494B7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29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555" y="1603565"/>
            <a:ext cx="10124323" cy="3501836"/>
          </a:xfrm>
          <a:prstGeom prst="rect">
            <a:avLst/>
          </a:prstGeom>
          <a:noFill/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538" y="6350526"/>
            <a:ext cx="3245697" cy="2612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1" i="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Michael J. Morris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20" y="12203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="1" i="0"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B862E-C070-C64F-87F7-901CFF621B33}"/>
              </a:ext>
            </a:extLst>
          </p:cNvPr>
          <p:cNvSpPr txBox="1"/>
          <p:nvPr userDrawn="1"/>
        </p:nvSpPr>
        <p:spPr>
          <a:xfrm>
            <a:off x="10429878" y="6515104"/>
            <a:ext cx="184731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25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3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225"/>
        </a:spcAft>
        <a:buFont typeface="Arial" panose="020B0604020202020204" pitchFamily="34" charset="0"/>
        <a:buNone/>
        <a:defRPr sz="2025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2CD-F963-D643-9143-4417DE53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365125"/>
            <a:ext cx="1166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3F246-54D1-DF43-9CF5-8971B4AB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00" y="1825625"/>
            <a:ext cx="1166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93E3-8409-F141-B6DA-8B2291EE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2BFB-1919-B94A-994F-8299C4E5E8DA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0852F-5F4E-E04E-9D23-48E3B3BC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7639-118B-484B-B97C-0FABD7CC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74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D8F7-3AFE-5A48-B28E-2642586E186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35015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C964-2C07-4E14-B74E-0BF85B8D1198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B684-779C-465A-B4FD-7C6A9605A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7276-3CEC-4F36-9AAF-87DDD9D4633C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7075-9D26-45D9-9D72-DC33C371F8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3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5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90" y="1051496"/>
            <a:ext cx="7989887" cy="2017464"/>
          </a:xfrm>
        </p:spPr>
        <p:txBody>
          <a:bodyPr/>
          <a:lstStyle/>
          <a:p>
            <a:pPr eaLnBrk="1" hangingPunct="1"/>
            <a:r>
              <a:rPr lang="en-US" dirty="0"/>
              <a:t>Discussing recent data about Advanced prostate cancer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40968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dirty="0"/>
              <a:t>Karim </a:t>
            </a:r>
            <a:r>
              <a:rPr lang="en-US" sz="2800" dirty="0" err="1"/>
              <a:t>Fizazi</a:t>
            </a:r>
            <a:r>
              <a:rPr lang="en-US" sz="2800" dirty="0"/>
              <a:t>, MD, PhD</a:t>
            </a:r>
          </a:p>
          <a:p>
            <a:pPr eaLnBrk="1" hangingPunct="1"/>
            <a:r>
              <a:rPr lang="en-US" sz="2800" dirty="0" err="1"/>
              <a:t>Institut</a:t>
            </a:r>
            <a:r>
              <a:rPr lang="en-US" sz="2800" dirty="0"/>
              <a:t> Gustave </a:t>
            </a:r>
            <a:r>
              <a:rPr lang="en-US" sz="2800" dirty="0" err="1"/>
              <a:t>Roussy</a:t>
            </a:r>
            <a:endParaRPr lang="en-US" sz="2800" dirty="0"/>
          </a:p>
          <a:p>
            <a:pPr eaLnBrk="1" hangingPunct="1"/>
            <a:r>
              <a:rPr lang="en-US" sz="2800" dirty="0"/>
              <a:t>Villejuif, France</a:t>
            </a:r>
          </a:p>
        </p:txBody>
      </p:sp>
      <p:pic>
        <p:nvPicPr>
          <p:cNvPr id="346116" name="Picture 5" descr="Entree Sud-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7" y="4941888"/>
            <a:ext cx="41576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7" name="Picture 6" descr="Logo gustave rous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6" y="92646"/>
            <a:ext cx="1512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927" y="2714336"/>
            <a:ext cx="10363200" cy="1143000"/>
          </a:xfrm>
        </p:spPr>
        <p:txBody>
          <a:bodyPr/>
          <a:lstStyle/>
          <a:p>
            <a:r>
              <a:rPr lang="en-US" dirty="0"/>
              <a:t>Metastatic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44105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41864"/>
            <a:ext cx="11839575" cy="3286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8" y="3647449"/>
            <a:ext cx="6070631" cy="29715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32" y="3647449"/>
            <a:ext cx="6190095" cy="26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Metastatic Castration-Sensitive Prostate Cancer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41" y="2250570"/>
            <a:ext cx="5574222" cy="2855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115" y="1995055"/>
            <a:ext cx="5639018" cy="45883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96364" y="157018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Men &lt;75y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96364" y="398549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Men &gt;75y</a:t>
            </a:r>
          </a:p>
        </p:txBody>
      </p:sp>
    </p:spTree>
    <p:extLst>
      <p:ext uri="{BB962C8B-B14F-4D97-AF65-F5344CB8AC3E}">
        <p14:creationId xmlns:p14="http://schemas.microsoft.com/office/powerpoint/2010/main" val="242346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« </a:t>
            </a:r>
            <a:r>
              <a:rPr lang="en-US" dirty="0" err="1"/>
              <a:t>Lutamides</a:t>
            </a:r>
            <a:r>
              <a:rPr lang="en-US" dirty="0"/>
              <a:t> » to be preferred over Abiraterone in older patients?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2" y="1578543"/>
            <a:ext cx="5874037" cy="3262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14" y="3590222"/>
            <a:ext cx="6025085" cy="326777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427621" y="3272589"/>
            <a:ext cx="683394" cy="42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10326303" y="5224110"/>
            <a:ext cx="683394" cy="42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4BBD0-E1B0-7170-38DC-C07CB2992F8C}"/>
              </a:ext>
            </a:extLst>
          </p:cNvPr>
          <p:cNvSpPr/>
          <p:nvPr/>
        </p:nvSpPr>
        <p:spPr>
          <a:xfrm>
            <a:off x="1637211" y="4737463"/>
            <a:ext cx="1924595" cy="10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52D94-EC47-5C14-68A8-D447AE7C69D0}"/>
              </a:ext>
            </a:extLst>
          </p:cNvPr>
          <p:cNvSpPr/>
          <p:nvPr/>
        </p:nvSpPr>
        <p:spPr>
          <a:xfrm>
            <a:off x="7702731" y="6754811"/>
            <a:ext cx="2007326" cy="10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81" y="75395"/>
            <a:ext cx="5837384" cy="28064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7902" y="3021096"/>
            <a:ext cx="6756196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08" y="411312"/>
            <a:ext cx="4581237" cy="31654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145" y="2077060"/>
            <a:ext cx="7216631" cy="46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265238"/>
            <a:ext cx="5539434" cy="22999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606"/>
          <a:stretch/>
        </p:blipFill>
        <p:spPr>
          <a:xfrm>
            <a:off x="5622561" y="1165081"/>
            <a:ext cx="6505134" cy="51837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391D3D-F92E-9EB2-A15B-119B71FDF8B1}"/>
              </a:ext>
            </a:extLst>
          </p:cNvPr>
          <p:cNvSpPr/>
          <p:nvPr/>
        </p:nvSpPr>
        <p:spPr>
          <a:xfrm>
            <a:off x="2140527" y="1070264"/>
            <a:ext cx="1361209" cy="64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24B69C-0D65-BE6D-0D1F-48D482B65D01}"/>
              </a:ext>
            </a:extLst>
          </p:cNvPr>
          <p:cNvSpPr txBox="1"/>
          <p:nvPr/>
        </p:nvSpPr>
        <p:spPr>
          <a:xfrm rot="16200000">
            <a:off x="5321135" y="2610419"/>
            <a:ext cx="182133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Overall 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13692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itre 1"/>
          <p:cNvSpPr>
            <a:spLocks noGrp="1"/>
          </p:cNvSpPr>
          <p:nvPr>
            <p:ph type="title"/>
          </p:nvPr>
        </p:nvSpPr>
        <p:spPr>
          <a:xfrm>
            <a:off x="1154731" y="20801"/>
            <a:ext cx="913548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Targeting both the Akt and the AR pathways</a:t>
            </a:r>
          </a:p>
        </p:txBody>
      </p:sp>
      <p:grpSp>
        <p:nvGrpSpPr>
          <p:cNvPr id="802819" name="Group 60"/>
          <p:cNvGrpSpPr>
            <a:grpSpLocks/>
          </p:cNvGrpSpPr>
          <p:nvPr/>
        </p:nvGrpSpPr>
        <p:grpSpPr bwMode="auto">
          <a:xfrm>
            <a:off x="2264194" y="1079383"/>
            <a:ext cx="7114076" cy="5562437"/>
            <a:chOff x="2438617" y="1060041"/>
            <a:chExt cx="4266765" cy="3230087"/>
          </a:xfrm>
        </p:grpSpPr>
        <p:pic>
          <p:nvPicPr>
            <p:cNvPr id="802821" name="Picture 16" descr="feedback_slide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617" y="1060041"/>
              <a:ext cx="4266765" cy="301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2822" name="Rectangle 20"/>
            <p:cNvSpPr>
              <a:spLocks noChangeArrowheads="1"/>
            </p:cNvSpPr>
            <p:nvPr/>
          </p:nvSpPr>
          <p:spPr bwMode="auto">
            <a:xfrm>
              <a:off x="3883812" y="3845592"/>
              <a:ext cx="1296087" cy="157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 Book"/>
                <a:ea typeface="MS PGothic" panose="020B0600070205080204" pitchFamily="34" charset="-128"/>
                <a:cs typeface="Imago Book"/>
              </a:endParaRPr>
            </a:p>
          </p:txBody>
        </p:sp>
        <p:sp>
          <p:nvSpPr>
            <p:cNvPr id="802823" name="Rectangle 22"/>
            <p:cNvSpPr>
              <a:spLocks noChangeArrowheads="1"/>
            </p:cNvSpPr>
            <p:nvPr/>
          </p:nvSpPr>
          <p:spPr bwMode="auto">
            <a:xfrm rot="-2051649">
              <a:off x="3964100" y="3265211"/>
              <a:ext cx="286745" cy="413152"/>
            </a:xfrm>
            <a:prstGeom prst="rect">
              <a:avLst/>
            </a:prstGeom>
            <a:solidFill>
              <a:srgbClr val="F9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 Book"/>
                <a:ea typeface="MS PGothic" panose="020B0600070205080204" pitchFamily="34" charset="-128"/>
                <a:cs typeface="Imago Book"/>
              </a:endParaRPr>
            </a:p>
          </p:txBody>
        </p:sp>
        <p:sp>
          <p:nvSpPr>
            <p:cNvPr id="802824" name="Rectangle 25"/>
            <p:cNvSpPr>
              <a:spLocks noChangeArrowheads="1"/>
            </p:cNvSpPr>
            <p:nvPr/>
          </p:nvSpPr>
          <p:spPr bwMode="auto">
            <a:xfrm>
              <a:off x="2438617" y="3461948"/>
              <a:ext cx="634903" cy="109576"/>
            </a:xfrm>
            <a:prstGeom prst="rect">
              <a:avLst/>
            </a:prstGeom>
            <a:solidFill>
              <a:srgbClr val="F6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 Book"/>
                <a:ea typeface="MS PGothic" panose="020B0600070205080204" pitchFamily="34" charset="-128"/>
                <a:cs typeface="Imago Book"/>
              </a:endParaRPr>
            </a:p>
          </p:txBody>
        </p:sp>
        <p:sp>
          <p:nvSpPr>
            <p:cNvPr id="802825" name="Rectangle 26"/>
            <p:cNvSpPr>
              <a:spLocks noChangeArrowheads="1"/>
            </p:cNvSpPr>
            <p:nvPr/>
          </p:nvSpPr>
          <p:spPr bwMode="auto">
            <a:xfrm>
              <a:off x="2438620" y="2891412"/>
              <a:ext cx="550551" cy="137717"/>
            </a:xfrm>
            <a:prstGeom prst="rect">
              <a:avLst/>
            </a:prstGeom>
            <a:solidFill>
              <a:srgbClr val="ED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 Book"/>
                <a:ea typeface="MS PGothic" panose="020B0600070205080204" pitchFamily="34" charset="-128"/>
                <a:cs typeface="Imago Book"/>
              </a:endParaRPr>
            </a:p>
          </p:txBody>
        </p:sp>
        <p:sp>
          <p:nvSpPr>
            <p:cNvPr id="802826" name="TextBox 21"/>
            <p:cNvSpPr txBox="1">
              <a:spLocks noChangeArrowheads="1"/>
            </p:cNvSpPr>
            <p:nvPr/>
          </p:nvSpPr>
          <p:spPr bwMode="auto">
            <a:xfrm>
              <a:off x="3746067" y="3828512"/>
              <a:ext cx="981108" cy="21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AR target genes</a:t>
              </a:r>
            </a:p>
          </p:txBody>
        </p:sp>
        <p:sp>
          <p:nvSpPr>
            <p:cNvPr id="802827" name="TextBox 23"/>
            <p:cNvSpPr txBox="1">
              <a:spLocks noChangeArrowheads="1"/>
            </p:cNvSpPr>
            <p:nvPr/>
          </p:nvSpPr>
          <p:spPr bwMode="auto">
            <a:xfrm rot="3193769">
              <a:off x="3302116" y="3398502"/>
              <a:ext cx="1437641" cy="15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PHLPP/FKBP5</a:t>
              </a:r>
            </a:p>
          </p:txBody>
        </p:sp>
        <p:sp>
          <p:nvSpPr>
            <p:cNvPr id="802828" name="TextBox 30"/>
            <p:cNvSpPr txBox="1">
              <a:spLocks noChangeArrowheads="1"/>
            </p:cNvSpPr>
            <p:nvPr/>
          </p:nvSpPr>
          <p:spPr bwMode="auto">
            <a:xfrm>
              <a:off x="2530469" y="2879498"/>
              <a:ext cx="454786" cy="107109"/>
            </a:xfrm>
            <a:prstGeom prst="rect">
              <a:avLst/>
            </a:prstGeom>
            <a:solidFill>
              <a:srgbClr val="EDE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Ipatasertib</a:t>
              </a:r>
            </a:p>
          </p:txBody>
        </p:sp>
        <p:sp>
          <p:nvSpPr>
            <p:cNvPr id="802829" name="TextBox 7"/>
            <p:cNvSpPr txBox="1">
              <a:spLocks noChangeArrowheads="1"/>
            </p:cNvSpPr>
            <p:nvPr/>
          </p:nvSpPr>
          <p:spPr bwMode="auto">
            <a:xfrm>
              <a:off x="5313153" y="1558489"/>
              <a:ext cx="790829" cy="190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synthesis adrenal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testicular tumor </a:t>
              </a:r>
            </a:p>
          </p:txBody>
        </p:sp>
        <p:sp>
          <p:nvSpPr>
            <p:cNvPr id="802830" name="TextBox 7"/>
            <p:cNvSpPr txBox="1">
              <a:spLocks noChangeArrowheads="1"/>
            </p:cNvSpPr>
            <p:nvPr/>
          </p:nvSpPr>
          <p:spPr bwMode="auto">
            <a:xfrm>
              <a:off x="4584584" y="1413620"/>
              <a:ext cx="598751" cy="190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androgen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precursors </a:t>
              </a:r>
            </a:p>
          </p:txBody>
        </p:sp>
        <p:sp>
          <p:nvSpPr>
            <p:cNvPr id="802831" name="TextBox 7"/>
            <p:cNvSpPr txBox="1">
              <a:spLocks noChangeArrowheads="1"/>
            </p:cNvSpPr>
            <p:nvPr/>
          </p:nvSpPr>
          <p:spPr bwMode="auto">
            <a:xfrm>
              <a:off x="6011255" y="2600809"/>
              <a:ext cx="555037" cy="95209"/>
            </a:xfrm>
            <a:prstGeom prst="rect">
              <a:avLst/>
            </a:prstGeom>
            <a:solidFill>
              <a:srgbClr val="EDE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androgens</a:t>
              </a:r>
            </a:p>
          </p:txBody>
        </p:sp>
        <p:sp>
          <p:nvSpPr>
            <p:cNvPr id="802832" name="TextBox 23"/>
            <p:cNvSpPr txBox="1">
              <a:spLocks noChangeArrowheads="1"/>
            </p:cNvSpPr>
            <p:nvPr/>
          </p:nvSpPr>
          <p:spPr bwMode="auto">
            <a:xfrm rot="3193769">
              <a:off x="3165013" y="3494262"/>
              <a:ext cx="1437641" cy="15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INPP4B</a:t>
              </a:r>
            </a:p>
          </p:txBody>
        </p:sp>
        <p:sp>
          <p:nvSpPr>
            <p:cNvPr id="802833" name="TextBox 7"/>
            <p:cNvSpPr txBox="1">
              <a:spLocks noChangeArrowheads="1"/>
            </p:cNvSpPr>
            <p:nvPr/>
          </p:nvSpPr>
          <p:spPr bwMode="auto">
            <a:xfrm>
              <a:off x="5313153" y="1066179"/>
              <a:ext cx="790829" cy="107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Imago Book"/>
                </a:rPr>
                <a:t>Abiraterone</a:t>
              </a:r>
            </a:p>
          </p:txBody>
        </p:sp>
      </p:grpSp>
      <p:sp>
        <p:nvSpPr>
          <p:cNvPr id="802820" name="ZoneTexte 16"/>
          <p:cNvSpPr txBox="1">
            <a:spLocks noChangeArrowheads="1"/>
          </p:cNvSpPr>
          <p:nvPr/>
        </p:nvSpPr>
        <p:spPr bwMode="auto">
          <a:xfrm>
            <a:off x="9378270" y="6271932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Fizazi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personal slide</a:t>
            </a:r>
          </a:p>
        </p:txBody>
      </p:sp>
    </p:spTree>
    <p:extLst>
      <p:ext uri="{BB962C8B-B14F-4D97-AF65-F5344CB8AC3E}">
        <p14:creationId xmlns:p14="http://schemas.microsoft.com/office/powerpoint/2010/main" val="294308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42" name="Group 36"/>
          <p:cNvGrpSpPr>
            <a:grpSpLocks/>
          </p:cNvGrpSpPr>
          <p:nvPr/>
        </p:nvGrpSpPr>
        <p:grpSpPr bwMode="auto">
          <a:xfrm>
            <a:off x="2422526" y="1143001"/>
            <a:ext cx="3432175" cy="2894013"/>
            <a:chOff x="898636" y="857250"/>
            <a:chExt cx="3431402" cy="2170786"/>
          </a:xfrm>
        </p:grpSpPr>
        <p:pic>
          <p:nvPicPr>
            <p:cNvPr id="803877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636" y="1094080"/>
              <a:ext cx="3290221" cy="193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3878" name="TextBox 2"/>
            <p:cNvSpPr txBox="1">
              <a:spLocks noChangeArrowheads="1"/>
            </p:cNvSpPr>
            <p:nvPr/>
          </p:nvSpPr>
          <p:spPr bwMode="auto">
            <a:xfrm>
              <a:off x="1929118" y="857250"/>
              <a:ext cx="1678674" cy="207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PTEN loss</a:t>
              </a:r>
            </a:p>
          </p:txBody>
        </p:sp>
        <p:sp>
          <p:nvSpPr>
            <p:cNvPr id="803879" name="TextBox 15"/>
            <p:cNvSpPr txBox="1">
              <a:spLocks noChangeArrowheads="1"/>
            </p:cNvSpPr>
            <p:nvPr/>
          </p:nvSpPr>
          <p:spPr bwMode="auto">
            <a:xfrm>
              <a:off x="2736547" y="1208529"/>
              <a:ext cx="1593491" cy="39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HR,</a:t>
              </a:r>
              <a:r>
                <a:rPr kumimoji="0" lang="en-US" sz="1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0.39 (0.22-0.70)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454136" y="1886081"/>
              <a:ext cx="1295108" cy="119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98526" y="1887272"/>
              <a:ext cx="0" cy="616822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36547" y="1868220"/>
              <a:ext cx="0" cy="645401"/>
            </a:xfrm>
            <a:prstGeom prst="line">
              <a:avLst/>
            </a:prstGeom>
            <a:ln w="12700">
              <a:solidFill>
                <a:srgbClr val="2E75B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3844" name="TextBox 10"/>
          <p:cNvSpPr txBox="1">
            <a:spLocks noChangeArrowheads="1"/>
          </p:cNvSpPr>
          <p:nvPr/>
        </p:nvSpPr>
        <p:spPr bwMode="auto">
          <a:xfrm rot="-5400000">
            <a:off x="865982" y="2550320"/>
            <a:ext cx="20875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400 mg Ipatasertib</a:t>
            </a:r>
          </a:p>
        </p:txBody>
      </p:sp>
      <p:sp>
        <p:nvSpPr>
          <p:cNvPr id="803845" name="TextBox 11"/>
          <p:cNvSpPr txBox="1">
            <a:spLocks noChangeArrowheads="1"/>
          </p:cNvSpPr>
          <p:nvPr/>
        </p:nvSpPr>
        <p:spPr bwMode="auto">
          <a:xfrm rot="-5400000">
            <a:off x="900907" y="4979195"/>
            <a:ext cx="20875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200 mg Ipatasertib</a:t>
            </a:r>
          </a:p>
        </p:txBody>
      </p:sp>
      <p:grpSp>
        <p:nvGrpSpPr>
          <p:cNvPr id="803846" name="Group 37"/>
          <p:cNvGrpSpPr>
            <a:grpSpLocks/>
          </p:cNvGrpSpPr>
          <p:nvPr/>
        </p:nvGrpSpPr>
        <p:grpSpPr bwMode="auto">
          <a:xfrm>
            <a:off x="6315076" y="1143000"/>
            <a:ext cx="4352925" cy="2865438"/>
            <a:chOff x="4791501" y="857250"/>
            <a:chExt cx="4352499" cy="2149559"/>
          </a:xfrm>
        </p:grpSpPr>
        <p:pic>
          <p:nvPicPr>
            <p:cNvPr id="803869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501" y="1049993"/>
              <a:ext cx="3290221" cy="1956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3870" name="TextBox 9"/>
            <p:cNvSpPr txBox="1">
              <a:spLocks noChangeArrowheads="1"/>
            </p:cNvSpPr>
            <p:nvPr/>
          </p:nvSpPr>
          <p:spPr bwMode="auto">
            <a:xfrm>
              <a:off x="5800649" y="857250"/>
              <a:ext cx="1678674" cy="207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PTEN non-loss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345485" y="1892135"/>
              <a:ext cx="898437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93121" y="1892135"/>
              <a:ext cx="0" cy="585918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97888" y="1904044"/>
              <a:ext cx="0" cy="574010"/>
            </a:xfrm>
            <a:prstGeom prst="line">
              <a:avLst/>
            </a:prstGeom>
            <a:ln w="12700">
              <a:solidFill>
                <a:srgbClr val="2E75B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3874" name="TextBox 29"/>
            <p:cNvSpPr txBox="1">
              <a:spLocks noChangeArrowheads="1"/>
            </p:cNvSpPr>
            <p:nvPr/>
          </p:nvSpPr>
          <p:spPr bwMode="auto">
            <a:xfrm>
              <a:off x="6672505" y="1176409"/>
              <a:ext cx="1593694" cy="39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HR,</a:t>
              </a:r>
              <a:r>
                <a:rPr kumimoji="0" lang="en-US" sz="1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0.84 (0.51-1.37)</a:t>
              </a:r>
            </a:p>
          </p:txBody>
        </p:sp>
        <p:sp>
          <p:nvSpPr>
            <p:cNvPr id="803875" name="TextBox 31"/>
            <p:cNvSpPr txBox="1">
              <a:spLocks noChangeArrowheads="1"/>
            </p:cNvSpPr>
            <p:nvPr/>
          </p:nvSpPr>
          <p:spPr bwMode="auto">
            <a:xfrm>
              <a:off x="6521707" y="1621802"/>
              <a:ext cx="1631790" cy="36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400 mg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Ipat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+ Abi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Median 7.5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3876" name="TextBox 32"/>
            <p:cNvSpPr txBox="1">
              <a:spLocks noChangeArrowheads="1"/>
            </p:cNvSpPr>
            <p:nvPr/>
          </p:nvSpPr>
          <p:spPr bwMode="auto">
            <a:xfrm>
              <a:off x="7772534" y="2021942"/>
              <a:ext cx="1371466" cy="34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" tIns="27432" rIns="27432" bIns="27432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Pbo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+ Abi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Median 5.6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3847" name="Group 43"/>
          <p:cNvGrpSpPr>
            <a:grpSpLocks/>
          </p:cNvGrpSpPr>
          <p:nvPr/>
        </p:nvGrpSpPr>
        <p:grpSpPr bwMode="auto">
          <a:xfrm>
            <a:off x="6315076" y="4019550"/>
            <a:ext cx="4352925" cy="2800350"/>
            <a:chOff x="4791501" y="3037223"/>
            <a:chExt cx="4352499" cy="2100045"/>
          </a:xfrm>
        </p:grpSpPr>
        <p:sp>
          <p:nvSpPr>
            <p:cNvPr id="9" name="TextBox 8"/>
            <p:cNvSpPr txBox="1"/>
            <p:nvPr/>
          </p:nvSpPr>
          <p:spPr>
            <a:xfrm>
              <a:off x="6689965" y="4975360"/>
              <a:ext cx="2454035" cy="161908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Bono et al, Ipatasertib, ESMO 2016</a:t>
              </a:r>
            </a:p>
          </p:txBody>
        </p:sp>
        <p:pic>
          <p:nvPicPr>
            <p:cNvPr id="803862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501" y="3049264"/>
              <a:ext cx="3308500" cy="1940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3863" name="TextBox 33"/>
            <p:cNvSpPr txBox="1">
              <a:spLocks noChangeArrowheads="1"/>
            </p:cNvSpPr>
            <p:nvPr/>
          </p:nvSpPr>
          <p:spPr bwMode="auto">
            <a:xfrm>
              <a:off x="6672505" y="3037223"/>
              <a:ext cx="1593694" cy="39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HR,</a:t>
              </a:r>
              <a:r>
                <a:rPr kumimoji="0" lang="en-US" sz="1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1.13 (0.69-1.85)</a:t>
              </a:r>
            </a:p>
          </p:txBody>
        </p:sp>
        <p:sp>
          <p:nvSpPr>
            <p:cNvPr id="803864" name="TextBox 34"/>
            <p:cNvSpPr txBox="1">
              <a:spLocks noChangeArrowheads="1"/>
            </p:cNvSpPr>
            <p:nvPr/>
          </p:nvSpPr>
          <p:spPr bwMode="auto">
            <a:xfrm>
              <a:off x="5993121" y="3394374"/>
              <a:ext cx="1630202" cy="37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200 mg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Ipat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+ Abi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Median 4.6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3865" name="TextBox 35"/>
            <p:cNvSpPr txBox="1">
              <a:spLocks noChangeArrowheads="1"/>
            </p:cNvSpPr>
            <p:nvPr/>
          </p:nvSpPr>
          <p:spPr bwMode="auto">
            <a:xfrm>
              <a:off x="7742375" y="4001529"/>
              <a:ext cx="1371466" cy="34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" tIns="27432" rIns="27432" bIns="27432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Pbo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+ Abi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Median 5.6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329611" y="3828907"/>
              <a:ext cx="663510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885182" y="3828907"/>
              <a:ext cx="0" cy="627394"/>
            </a:xfrm>
            <a:prstGeom prst="line">
              <a:avLst/>
            </a:prstGeom>
            <a:ln w="12700">
              <a:solidFill>
                <a:srgbClr val="2E75B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93121" y="3826526"/>
              <a:ext cx="0" cy="627394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3848" name="TextBox 17"/>
          <p:cNvSpPr txBox="1">
            <a:spLocks noChangeArrowheads="1"/>
          </p:cNvSpPr>
          <p:nvPr/>
        </p:nvSpPr>
        <p:spPr bwMode="auto">
          <a:xfrm>
            <a:off x="4840288" y="2747963"/>
            <a:ext cx="1371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7432" rIns="27432" bIns="27432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Pbo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+ Abi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Median 4.6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3849" name="TextBox 16"/>
          <p:cNvSpPr txBox="1">
            <a:spLocks noChangeArrowheads="1"/>
          </p:cNvSpPr>
          <p:nvPr/>
        </p:nvSpPr>
        <p:spPr bwMode="auto">
          <a:xfrm>
            <a:off x="4478338" y="2090738"/>
            <a:ext cx="16303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400 mg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Ipat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+ Abi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Median 11.5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03850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008438"/>
            <a:ext cx="32623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3851" name="TextBox 45"/>
          <p:cNvSpPr txBox="1">
            <a:spLocks noChangeArrowheads="1"/>
          </p:cNvSpPr>
          <p:nvPr/>
        </p:nvSpPr>
        <p:spPr bwMode="auto">
          <a:xfrm>
            <a:off x="4227513" y="4029076"/>
            <a:ext cx="159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HR,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0.46 (0.25-0.83)</a:t>
            </a:r>
          </a:p>
        </p:txBody>
      </p:sp>
      <p:sp>
        <p:nvSpPr>
          <p:cNvPr id="803852" name="TextBox 46"/>
          <p:cNvSpPr txBox="1">
            <a:spLocks noChangeArrowheads="1"/>
          </p:cNvSpPr>
          <p:nvPr/>
        </p:nvSpPr>
        <p:spPr bwMode="auto">
          <a:xfrm>
            <a:off x="4344988" y="4583113"/>
            <a:ext cx="16303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200 mg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Ipat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+ Abi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Median 11.1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3853" name="TextBox 47"/>
          <p:cNvSpPr txBox="1">
            <a:spLocks noChangeArrowheads="1"/>
          </p:cNvSpPr>
          <p:nvPr/>
        </p:nvSpPr>
        <p:spPr bwMode="auto">
          <a:xfrm>
            <a:off x="5105400" y="5302251"/>
            <a:ext cx="1371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7432" rIns="27432" bIns="27432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Pbo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+ Abi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Median 4.6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978151" y="5110163"/>
            <a:ext cx="126047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52825" y="5110164"/>
            <a:ext cx="0" cy="820737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27513" y="5076826"/>
            <a:ext cx="0" cy="860425"/>
          </a:xfrm>
          <a:prstGeom prst="line">
            <a:avLst/>
          </a:prstGeom>
          <a:ln w="12700">
            <a:solidFill>
              <a:srgbClr val="2E75B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 txBox="1">
            <a:spLocks/>
          </p:cNvSpPr>
          <p:nvPr/>
        </p:nvSpPr>
        <p:spPr bwMode="auto">
          <a:xfrm>
            <a:off x="1981200" y="-100013"/>
            <a:ext cx="82296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Abiraterone +/- Ipatasertib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(Akt inhibitor): PFS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6211888" y="1143000"/>
            <a:ext cx="0" cy="5676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58926" y="4083050"/>
            <a:ext cx="9078913" cy="273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09" y="3163096"/>
            <a:ext cx="2905125" cy="1571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4" y="2898649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4D951D-9179-45AD-807C-62430B16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7255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>CAPItello-281: A Phase III study of capivasertib + abiraterone vs. placebo + abiraterone for patients with de novo </a:t>
            </a:r>
            <a:r>
              <a:rPr lang="en-US" sz="2800" b="1" dirty="0" err="1"/>
              <a:t>mHSPC</a:t>
            </a:r>
            <a:r>
              <a:rPr lang="en-US" sz="2800" b="1" dirty="0"/>
              <a:t> </a:t>
            </a:r>
            <a:r>
              <a:rPr lang="en-US" sz="2800" b="1" dirty="0" err="1"/>
              <a:t>characterised</a:t>
            </a:r>
            <a:r>
              <a:rPr lang="en-US" sz="2800" b="1" dirty="0"/>
              <a:t> by PTEN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52E96-2677-42F4-8BEB-99EF1A430D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4140200" y="642599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(NCT04493853)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9E437C-C33F-4408-A62C-C10E389E5B6C}"/>
              </a:ext>
            </a:extLst>
          </p:cNvPr>
          <p:cNvGrpSpPr/>
          <p:nvPr/>
        </p:nvGrpSpPr>
        <p:grpSpPr>
          <a:xfrm>
            <a:off x="426063" y="2068946"/>
            <a:ext cx="8080627" cy="4067439"/>
            <a:chOff x="-544505" y="712915"/>
            <a:chExt cx="7503413" cy="3002181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F2C8DEB9-88DF-4501-A4D2-D37FB212ACF1}"/>
                </a:ext>
              </a:extLst>
            </p:cNvPr>
            <p:cNvSpPr/>
            <p:nvPr/>
          </p:nvSpPr>
          <p:spPr>
            <a:xfrm>
              <a:off x="3610665" y="2523591"/>
              <a:ext cx="975360" cy="1074148"/>
            </a:xfrm>
            <a:custGeom>
              <a:avLst>
                <a:gd name="f10" fmla="val 2367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367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666666"/>
            </a:solidFill>
            <a:ln cap="flat">
              <a:noFill/>
              <a:prstDash val="solid"/>
            </a:ln>
          </p:spPr>
          <p:txBody>
            <a:bodyPr vert="horz" wrap="square" lIns="27000" tIns="50241" rIns="27000" bIns="50241" anchor="ctr" anchorCtr="1" compatLnSpc="1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(BID, 4 days on,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days off)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abiraterone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(1000 mg PO QD)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ADT</a:t>
              </a: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7E8ED3F-838A-4336-8E51-6B0812797250}"/>
                </a:ext>
              </a:extLst>
            </p:cNvPr>
            <p:cNvSpPr/>
            <p:nvPr/>
          </p:nvSpPr>
          <p:spPr>
            <a:xfrm>
              <a:off x="-544505" y="712915"/>
              <a:ext cx="2559446" cy="3002181"/>
            </a:xfrm>
            <a:custGeom>
              <a:avLst>
                <a:gd name="f10" fmla="val 667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667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square" lIns="50241" tIns="50241" rIns="50241" bIns="50241" anchor="ctr" anchorCtr="0" compatLnSpc="1">
              <a:noAutofit/>
            </a:bodyPr>
            <a:lstStyle/>
            <a:p>
              <a:pPr marL="0" marR="0" lvl="0" indent="0" algn="l" defTabSz="41868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/>
                </a:rPr>
                <a:t>Study population</a:t>
              </a:r>
            </a:p>
            <a:p>
              <a:pPr marL="0" marR="0" lvl="0" indent="0" algn="l" defTabSz="41868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endParaRPr>
            </a:p>
            <a:p>
              <a:pPr marL="34290" marR="0" lvl="0" indent="-34290" algn="l" defTabSz="41868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novo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metastatic prostate cancer </a:t>
              </a:r>
            </a:p>
            <a:p>
              <a:pPr marL="34290" marR="0" lvl="0" indent="-34290" algn="l" defTabSz="41868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34290" marR="0" lvl="0" indent="-342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PTEN deficiency determined by IHC (central testing) </a:t>
              </a:r>
            </a:p>
          </p:txBody>
        </p:sp>
        <p:cxnSp>
          <p:nvCxnSpPr>
            <p:cNvPr id="17" name="Elbow Connector 19">
              <a:extLst>
                <a:ext uri="{FF2B5EF4-FFF2-40B4-BE49-F238E27FC236}">
                  <a16:creationId xmlns:a16="http://schemas.microsoft.com/office/drawing/2014/main" id="{8C4E559D-EF7A-4543-A4AB-554AB22CA898}"/>
                </a:ext>
              </a:extLst>
            </p:cNvPr>
            <p:cNvCxnSpPr>
              <a:cxnSpLocks/>
              <a:stCxn id="21" idx="3"/>
              <a:endCxn id="18" idx="3"/>
            </p:cNvCxnSpPr>
            <p:nvPr/>
          </p:nvCxnSpPr>
          <p:spPr>
            <a:xfrm flipV="1">
              <a:off x="3112726" y="1436365"/>
              <a:ext cx="472870" cy="838507"/>
            </a:xfrm>
            <a:prstGeom prst="bentConnector3">
              <a:avLst>
                <a:gd name="adj1" fmla="val 50000"/>
              </a:avLst>
            </a:pr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</p:cxn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1D9441F-A614-4E7D-B35B-EE76439DF223}"/>
                </a:ext>
              </a:extLst>
            </p:cNvPr>
            <p:cNvSpPr/>
            <p:nvPr/>
          </p:nvSpPr>
          <p:spPr>
            <a:xfrm>
              <a:off x="3585596" y="782232"/>
              <a:ext cx="1025497" cy="1308265"/>
            </a:xfrm>
            <a:custGeom>
              <a:avLst>
                <a:gd name="f10" fmla="val 2367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367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chemeClr val="tx2"/>
            </a:solidFill>
            <a:ln cap="flat">
              <a:noFill/>
              <a:prstDash val="solid"/>
            </a:ln>
          </p:spPr>
          <p:txBody>
            <a:bodyPr vert="horz" wrap="square" lIns="27000" tIns="50241" rIns="27000" bIns="50241" anchor="ctr" anchorCtr="1" compatLnSpc="1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Capivasertib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(400 mg PO BID,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days on, 3 days off)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+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abiraterone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(1000 mg PO QD)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FC40E0-B2D7-40F4-88BA-3B07A67A9FC1}"/>
                </a:ext>
              </a:extLst>
            </p:cNvPr>
            <p:cNvSpPr/>
            <p:nvPr/>
          </p:nvSpPr>
          <p:spPr>
            <a:xfrm>
              <a:off x="4703750" y="754738"/>
              <a:ext cx="2255158" cy="2960357"/>
            </a:xfrm>
            <a:custGeom>
              <a:avLst>
                <a:gd name="f10" fmla="val 667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667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50241" tIns="50241" rIns="50241" bIns="50241" anchor="ctr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/>
                </a:rPr>
                <a:t>Primary endpoint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endParaRPr>
            </a:p>
            <a:p>
              <a:pPr marL="34290" marR="0" lvl="0" indent="-342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/>
                </a:rPr>
                <a:t>Radiographic Progression Free Survival, defined as investigator assessment per</a:t>
              </a:r>
            </a:p>
            <a:p>
              <a:pPr marL="377190" marR="0" lvl="1" indent="-342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/>
                </a:rPr>
                <a:t>RECIST 1.1 (soft tissue) progression via CT/MRI</a:t>
              </a:r>
            </a:p>
            <a:p>
              <a:pPr marL="377190" marR="0" lvl="1" indent="-342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/>
                </a:rPr>
                <a:t>PCWG3 (bone) progression via bone scan</a:t>
              </a:r>
            </a:p>
            <a:p>
              <a:pPr marL="377190" marR="0" lvl="1" indent="-342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/>
                </a:rPr>
                <a:t>Death due to any cause</a:t>
              </a:r>
            </a:p>
            <a:p>
              <a:pPr marL="3429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/>
              </a:endParaRPr>
            </a:p>
          </p:txBody>
        </p:sp>
        <p:cxnSp>
          <p:nvCxnSpPr>
            <p:cNvPr id="20" name="Elbow Connector 31">
              <a:extLst>
                <a:ext uri="{FF2B5EF4-FFF2-40B4-BE49-F238E27FC236}">
                  <a16:creationId xmlns:a16="http://schemas.microsoft.com/office/drawing/2014/main" id="{6A57314B-19B2-4B23-9A09-F730090C8DB8}"/>
                </a:ext>
              </a:extLst>
            </p:cNvPr>
            <p:cNvCxnSpPr>
              <a:cxnSpLocks/>
            </p:cNvCxnSpPr>
            <p:nvPr/>
          </p:nvCxnSpPr>
          <p:spPr>
            <a:xfrm>
              <a:off x="3094516" y="2274872"/>
              <a:ext cx="516149" cy="871469"/>
            </a:xfrm>
            <a:prstGeom prst="bentConnector3">
              <a:avLst>
                <a:gd name="adj1" fmla="val 50000"/>
              </a:avLst>
            </a:pr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</p:cxn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01B7E0A5-508F-4EAC-B36A-3D42F97283FD}"/>
                </a:ext>
              </a:extLst>
            </p:cNvPr>
            <p:cNvSpPr txBox="1"/>
            <p:nvPr/>
          </p:nvSpPr>
          <p:spPr>
            <a:xfrm>
              <a:off x="2108377" y="2112546"/>
              <a:ext cx="1004349" cy="32465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cap="flat">
              <a:noFill/>
            </a:ln>
          </p:spPr>
          <p:txBody>
            <a:bodyPr vert="horz" wrap="square" lIns="68580" tIns="34290" rIns="68580" bIns="34290" anchor="t" anchorCtr="1" compatLnSpc="1">
              <a:spAutoFit/>
            </a:bodyPr>
            <a:lstStyle/>
            <a:p>
              <a:pPr marL="0" marR="0" lvl="0" indent="0" algn="ctr" defTabSz="669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Randomisation</a:t>
              </a:r>
              <a:endPara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698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N=1000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F82163-862C-BE3E-4771-10F9F0220FDA}"/>
              </a:ext>
            </a:extLst>
          </p:cNvPr>
          <p:cNvGrpSpPr/>
          <p:nvPr/>
        </p:nvGrpSpPr>
        <p:grpSpPr>
          <a:xfrm>
            <a:off x="0" y="2059493"/>
            <a:ext cx="12192000" cy="3997694"/>
            <a:chOff x="0" y="2059493"/>
            <a:chExt cx="12192000" cy="399769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59493"/>
              <a:ext cx="12115078" cy="39976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AE4429-823F-5B5A-BF9D-EEFFE2F9C551}"/>
                </a:ext>
              </a:extLst>
            </p:cNvPr>
            <p:cNvSpPr txBox="1"/>
            <p:nvPr/>
          </p:nvSpPr>
          <p:spPr>
            <a:xfrm>
              <a:off x="141482" y="2108137"/>
              <a:ext cx="1205051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Capivasertib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combination in PTEN-deficient metastatic hormone-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6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927" y="2857500"/>
            <a:ext cx="10363200" cy="1143000"/>
          </a:xfrm>
        </p:spPr>
        <p:txBody>
          <a:bodyPr/>
          <a:lstStyle/>
          <a:p>
            <a:r>
              <a:rPr lang="en-US" dirty="0"/>
              <a:t>High-risk localized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228236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171786"/>
            <a:ext cx="8543925" cy="3467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7244" y="3879933"/>
            <a:ext cx="4066165" cy="29247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430327" y="38078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MFS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13315" y="5476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Ellipse 7"/>
          <p:cNvSpPr/>
          <p:nvPr/>
        </p:nvSpPr>
        <p:spPr>
          <a:xfrm>
            <a:off x="1413315" y="5476217"/>
            <a:ext cx="338554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263431" y="4933313"/>
            <a:ext cx="101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 alone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63431" y="5476217"/>
            <a:ext cx="157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 + ADT 6 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63431" y="6090435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 + ADT 2y</a:t>
            </a:r>
          </a:p>
        </p:txBody>
      </p:sp>
      <p:cxnSp>
        <p:nvCxnSpPr>
          <p:cNvPr id="12" name="Connecteur droit avec flèche 11"/>
          <p:cNvCxnSpPr>
            <a:endCxn id="10" idx="1"/>
          </p:cNvCxnSpPr>
          <p:nvPr/>
        </p:nvCxnSpPr>
        <p:spPr>
          <a:xfrm>
            <a:off x="1893455" y="5660883"/>
            <a:ext cx="3699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875450" y="5817901"/>
            <a:ext cx="387981" cy="27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858705" y="5231331"/>
            <a:ext cx="359750" cy="221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61721" y="3938476"/>
            <a:ext cx="442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n=492 pts</a:t>
            </a:r>
          </a:p>
          <a:p>
            <a:r>
              <a:rPr lang="en-US" dirty="0"/>
              <a:t>Mix of adjuvant (40%) and salvage (60%) RT</a:t>
            </a:r>
          </a:p>
        </p:txBody>
      </p:sp>
    </p:spTree>
    <p:extLst>
      <p:ext uri="{BB962C8B-B14F-4D97-AF65-F5344CB8AC3E}">
        <p14:creationId xmlns:p14="http://schemas.microsoft.com/office/powerpoint/2010/main" val="36042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356177"/>
            <a:ext cx="6243782" cy="21976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691" y="3415080"/>
            <a:ext cx="6929116" cy="22020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435" y="1808828"/>
            <a:ext cx="5137101" cy="45192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876146" y="1270334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to BCR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8F9AE2-669F-CCE9-7244-6BA61752D331}"/>
              </a:ext>
            </a:extLst>
          </p:cNvPr>
          <p:cNvSpPr/>
          <p:nvPr/>
        </p:nvSpPr>
        <p:spPr>
          <a:xfrm>
            <a:off x="2919845" y="135082"/>
            <a:ext cx="1392382" cy="72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2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927" y="2579254"/>
            <a:ext cx="10363200" cy="1143000"/>
          </a:xfrm>
        </p:spPr>
        <p:txBody>
          <a:bodyPr/>
          <a:lstStyle/>
          <a:p>
            <a:r>
              <a:rPr lang="en-US" dirty="0"/>
              <a:t>Biochemical failure post-local treatment</a:t>
            </a:r>
          </a:p>
        </p:txBody>
      </p:sp>
    </p:spTree>
    <p:extLst>
      <p:ext uri="{BB962C8B-B14F-4D97-AF65-F5344CB8AC3E}">
        <p14:creationId xmlns:p14="http://schemas.microsoft.com/office/powerpoint/2010/main" val="146345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929" y="3759841"/>
            <a:ext cx="7136552" cy="2967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09" y="199634"/>
            <a:ext cx="11506200" cy="31908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30472" y="339050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PSA-Progression free survival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273" y="4156364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BCR post RP</a:t>
            </a:r>
          </a:p>
          <a:p>
            <a:r>
              <a:rPr lang="en-US" dirty="0"/>
              <a:t>PSA DT&lt;9m</a:t>
            </a:r>
          </a:p>
          <a:p>
            <a:r>
              <a:rPr lang="en-US" dirty="0"/>
              <a:t>n=503 pts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13315" y="5476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Ellipse 9"/>
          <p:cNvSpPr/>
          <p:nvPr/>
        </p:nvSpPr>
        <p:spPr>
          <a:xfrm>
            <a:off x="1413315" y="5476217"/>
            <a:ext cx="338554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263431" y="4933313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ADT 1y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63431" y="5476217"/>
            <a:ext cx="156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ADT + Apa 1y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63431" y="6090435"/>
            <a:ext cx="211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ADT + Apa+ AA  1y</a:t>
            </a:r>
          </a:p>
        </p:txBody>
      </p:sp>
      <p:cxnSp>
        <p:nvCxnSpPr>
          <p:cNvPr id="15" name="Connecteur droit avec flèche 14"/>
          <p:cNvCxnSpPr>
            <a:endCxn id="12" idx="1"/>
          </p:cNvCxnSpPr>
          <p:nvPr/>
        </p:nvCxnSpPr>
        <p:spPr>
          <a:xfrm>
            <a:off x="1893455" y="5660883"/>
            <a:ext cx="3699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875450" y="5817901"/>
            <a:ext cx="387981" cy="27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858705" y="5231331"/>
            <a:ext cx="359750" cy="221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83E430-C778-0C07-FCFD-6D4A2B1D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499" y="33861"/>
            <a:ext cx="6584372" cy="923171"/>
          </a:xfrm>
        </p:spPr>
        <p:txBody>
          <a:bodyPr>
            <a:normAutofit/>
          </a:bodyPr>
          <a:lstStyle/>
          <a:p>
            <a:r>
              <a:rPr lang="en-US" sz="2400" dirty="0"/>
              <a:t>Biochemical failure: ADT+ Enzalutamide MFS (EMBARK)</a:t>
            </a:r>
          </a:p>
        </p:txBody>
      </p:sp>
      <p:graphicFrame>
        <p:nvGraphicFramePr>
          <p:cNvPr id="35" name="Table 36">
            <a:extLst>
              <a:ext uri="{FF2B5EF4-FFF2-40B4-BE49-F238E27FC236}">
                <a16:creationId xmlns:a16="http://schemas.microsoft.com/office/drawing/2014/main" id="{A7B4D837-2727-50DE-3B0C-39F29620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46884"/>
              </p:ext>
            </p:extLst>
          </p:nvPr>
        </p:nvGraphicFramePr>
        <p:xfrm>
          <a:off x="58795" y="5127069"/>
          <a:ext cx="8313017" cy="5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725">
                  <a:extLst>
                    <a:ext uri="{9D8B030D-6E8A-4147-A177-3AD203B41FA5}">
                      <a16:colId xmlns:a16="http://schemas.microsoft.com/office/drawing/2014/main" val="140014209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32646413"/>
                    </a:ext>
                  </a:extLst>
                </a:gridCol>
                <a:gridCol w="110361">
                  <a:extLst>
                    <a:ext uri="{9D8B030D-6E8A-4147-A177-3AD203B41FA5}">
                      <a16:colId xmlns:a16="http://schemas.microsoft.com/office/drawing/2014/main" val="3297370421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034628564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407824820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444845738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609212394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974706796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4066042805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80853719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005555721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66629652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290868769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961046492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84022213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949732856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554782968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42174578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280299238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426919877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45309704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147066855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316884753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108671396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809800305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905885817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621390342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40071785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796112928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597694153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579263039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00013331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2419452249"/>
                    </a:ext>
                  </a:extLst>
                </a:gridCol>
                <a:gridCol w="223851">
                  <a:extLst>
                    <a:ext uri="{9D8B030D-6E8A-4147-A177-3AD203B41FA5}">
                      <a16:colId xmlns:a16="http://schemas.microsoft.com/office/drawing/2014/main" val="3645638357"/>
                    </a:ext>
                  </a:extLst>
                </a:gridCol>
              </a:tblGrid>
              <a:tr h="115200">
                <a:tc gridSpan="34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</a:rPr>
                        <a:t>Patients at risk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017493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5"/>
                          </a:solidFill>
                          <a:latin typeface="+mn-lt"/>
                        </a:rPr>
                        <a:t>Enzalutamide</a:t>
                      </a:r>
                      <a:br>
                        <a:rPr lang="en-US" sz="800" b="0" dirty="0">
                          <a:solidFill>
                            <a:schemeClr val="accent5"/>
                          </a:solidFill>
                          <a:latin typeface="+mn-lt"/>
                        </a:rPr>
                      </a:br>
                      <a:r>
                        <a:rPr lang="en-US" sz="800" b="0" dirty="0">
                          <a:solidFill>
                            <a:schemeClr val="accent5"/>
                          </a:solidFill>
                          <a:latin typeface="+mn-lt"/>
                        </a:rPr>
                        <a:t>combination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55883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accent2"/>
                          </a:solidFill>
                          <a:latin typeface="+mn-lt"/>
                        </a:rPr>
                        <a:t>Leuprolide acetate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428550"/>
                  </a:ext>
                </a:extLst>
              </a:tr>
            </a:tbl>
          </a:graphicData>
        </a:graphic>
      </p:graphicFrame>
      <p:sp>
        <p:nvSpPr>
          <p:cNvPr id="4" name="Rectangle 10">
            <a:extLst>
              <a:ext uri="{FF2B5EF4-FFF2-40B4-BE49-F238E27FC236}">
                <a16:creationId xmlns:a16="http://schemas.microsoft.com/office/drawing/2014/main" id="{94BD930C-5690-729E-6242-D32C396C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44" y="4961774"/>
            <a:ext cx="7266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Metastasis-free survival (mo)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D33E65B-4C10-0B4C-969E-9A39D103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83" y="2053459"/>
            <a:ext cx="4002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69EBB-4F66-713B-305A-5EF198FC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71" y="4626564"/>
            <a:ext cx="84960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276994F9-AC1C-AF3B-FF12-1A1DB58A3490}"/>
              </a:ext>
            </a:extLst>
          </p:cNvPr>
          <p:cNvSpPr>
            <a:spLocks/>
          </p:cNvSpPr>
          <p:nvPr/>
        </p:nvSpPr>
        <p:spPr bwMode="auto">
          <a:xfrm>
            <a:off x="1029967" y="2145792"/>
            <a:ext cx="7257209" cy="2481115"/>
          </a:xfrm>
          <a:custGeom>
            <a:avLst/>
            <a:gdLst>
              <a:gd name="T0" fmla="*/ 0 w 3067"/>
              <a:gd name="T1" fmla="*/ 0 h 1963"/>
              <a:gd name="T2" fmla="*/ 0 w 3067"/>
              <a:gd name="T3" fmla="*/ 2147483647 h 1963"/>
              <a:gd name="T4" fmla="*/ 2147483647 w 3067"/>
              <a:gd name="T5" fmla="*/ 2147483647 h 1963"/>
              <a:gd name="T6" fmla="*/ 0 60000 65536"/>
              <a:gd name="T7" fmla="*/ 0 60000 65536"/>
              <a:gd name="T8" fmla="*/ 0 60000 65536"/>
              <a:gd name="T9" fmla="*/ 0 w 3067"/>
              <a:gd name="T10" fmla="*/ 0 h 1963"/>
              <a:gd name="T11" fmla="*/ 3067 w 3067"/>
              <a:gd name="T12" fmla="*/ 1963 h 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7" h="1963">
                <a:moveTo>
                  <a:pt x="0" y="0"/>
                </a:moveTo>
                <a:lnTo>
                  <a:pt x="0" y="1963"/>
                </a:lnTo>
                <a:lnTo>
                  <a:pt x="3067" y="1963"/>
                </a:lnTo>
              </a:path>
            </a:pathLst>
          </a:custGeom>
          <a:noFill/>
          <a:ln w="12700" cap="sq" cmpd="sng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3538EC11-CCA9-80CF-A9BA-C2E9E31BA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20" y="2145792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CBDD1C0C-A5E4-E9C9-AE48-A5E4809E2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20" y="264339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3441EBA4-3104-608B-1567-B0AE8DF9F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20" y="3141007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B45AD907-656E-8617-A69A-F545D9D1A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20" y="3638614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19F1290F-F703-71DC-0D69-401077BB9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20" y="4136221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501F167D-ED5D-9BE7-C6D1-ED6F85CC3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20" y="4626905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A58BE1B4-FC30-A04D-5ED2-F503595A435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00694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B5ED883A-E32C-F382-F3DD-5E0C337D785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907843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D42F08B8-5388-D502-6090-53539D3A04F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175718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61FCB299-BA61-E8CB-D5AA-95EDB463BE7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257902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997C8AE-ED60-5825-E8D4-4EC89ADC14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35045" y="3247851"/>
            <a:ext cx="2481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Metastasis-free survival (%)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8D61557-5FC1-7153-1E4A-EAC6D250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42" y="2551066"/>
            <a:ext cx="31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85386A1-08AE-369B-D74E-945C3F94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42" y="3048674"/>
            <a:ext cx="31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D5F6D0F-2BE1-A856-C340-26FCF19C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42" y="3546281"/>
            <a:ext cx="31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38B4C9FF-7EBD-AA13-8ED5-CBF86E9A6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42" y="4043889"/>
            <a:ext cx="31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04251A65-E194-9A5C-C035-4A4101EF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01" y="4534574"/>
            <a:ext cx="2303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DC9B67CA-8962-AC20-56E6-ACF3D1C32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231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4F38FA7-F222-0C74-CB14-A9CBCB8F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325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42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574CB04-5217-C373-BA1A-8F27702E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904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96</a:t>
            </a: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A9A66924-5781-4E00-A94C-E597065B46D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804317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665FD634-2BDB-AD08-AD1E-FA5C1A6F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275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90</a:t>
            </a:r>
          </a:p>
        </p:txBody>
      </p:sp>
      <p:sp>
        <p:nvSpPr>
          <p:cNvPr id="40" name="Line 32">
            <a:extLst>
              <a:ext uri="{FF2B5EF4-FFF2-40B4-BE49-F238E27FC236}">
                <a16:creationId xmlns:a16="http://schemas.microsoft.com/office/drawing/2014/main" id="{4417F6D3-FBA7-A259-969C-E276DCD2417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350742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3060BF3F-7526-9DCF-C31F-EAA67858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656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84</a:t>
            </a:r>
          </a:p>
        </p:txBody>
      </p:sp>
      <p:sp>
        <p:nvSpPr>
          <p:cNvPr id="44" name="Line 32">
            <a:extLst>
              <a:ext uri="{FF2B5EF4-FFF2-40B4-BE49-F238E27FC236}">
                <a16:creationId xmlns:a16="http://schemas.microsoft.com/office/drawing/2014/main" id="{A3A6CE4B-0DA1-EF63-B188-A3ABE43E43B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897167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021167EB-74A4-BDE3-C8D3-07C2DF4F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037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78</a:t>
            </a:r>
          </a:p>
        </p:txBody>
      </p:sp>
      <p:sp>
        <p:nvSpPr>
          <p:cNvPr id="48" name="Line 32">
            <a:extLst>
              <a:ext uri="{FF2B5EF4-FFF2-40B4-BE49-F238E27FC236}">
                <a16:creationId xmlns:a16="http://schemas.microsoft.com/office/drawing/2014/main" id="{74F75B41-3AB5-932D-4393-850BD149A2A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43592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65CB7463-6420-33DC-B818-F0BBFEB4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419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72</a:t>
            </a:r>
          </a:p>
        </p:txBody>
      </p:sp>
      <p:sp>
        <p:nvSpPr>
          <p:cNvPr id="52" name="Line 32">
            <a:extLst>
              <a:ext uri="{FF2B5EF4-FFF2-40B4-BE49-F238E27FC236}">
                <a16:creationId xmlns:a16="http://schemas.microsoft.com/office/drawing/2014/main" id="{475C645D-F635-A7BE-BA13-151C594229F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990017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D2272353-DE1D-2679-6EF2-A67738C2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800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66</a:t>
            </a:r>
          </a:p>
        </p:txBody>
      </p:sp>
      <p:sp>
        <p:nvSpPr>
          <p:cNvPr id="56" name="Line 32">
            <a:extLst>
              <a:ext uri="{FF2B5EF4-FFF2-40B4-BE49-F238E27FC236}">
                <a16:creationId xmlns:a16="http://schemas.microsoft.com/office/drawing/2014/main" id="{99DF0533-D8D9-8070-B350-553A5C08C30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536442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73BA3946-3BF2-C7F0-F6A1-D9F1D3C3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181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</a:p>
        </p:txBody>
      </p:sp>
      <p:sp>
        <p:nvSpPr>
          <p:cNvPr id="60" name="Line 32">
            <a:extLst>
              <a:ext uri="{FF2B5EF4-FFF2-40B4-BE49-F238E27FC236}">
                <a16:creationId xmlns:a16="http://schemas.microsoft.com/office/drawing/2014/main" id="{23DA05EC-BE99-91F3-9BD6-5DDF46D7395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082867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059CC084-A5A4-E44F-162A-746FA66F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562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54</a:t>
            </a:r>
          </a:p>
        </p:txBody>
      </p:sp>
      <p:sp>
        <p:nvSpPr>
          <p:cNvPr id="64" name="Line 32">
            <a:extLst>
              <a:ext uri="{FF2B5EF4-FFF2-40B4-BE49-F238E27FC236}">
                <a16:creationId xmlns:a16="http://schemas.microsoft.com/office/drawing/2014/main" id="{48427AD3-6FE7-99D3-4AAE-F468B2469E5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29293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3E9D17CE-EA34-9485-70C1-E65BC633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943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48</a:t>
            </a:r>
          </a:p>
        </p:txBody>
      </p:sp>
      <p:sp>
        <p:nvSpPr>
          <p:cNvPr id="70" name="Line 32">
            <a:extLst>
              <a:ext uri="{FF2B5EF4-FFF2-40B4-BE49-F238E27FC236}">
                <a16:creationId xmlns:a16="http://schemas.microsoft.com/office/drawing/2014/main" id="{7AC0DF8F-03FB-0E72-0F67-9E7EA315C7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22143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6D9D909C-B5D5-9099-D39D-260F2EA3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706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</a:t>
            </a:r>
          </a:p>
        </p:txBody>
      </p:sp>
      <p:sp>
        <p:nvSpPr>
          <p:cNvPr id="74" name="Line 32">
            <a:extLst>
              <a:ext uri="{FF2B5EF4-FFF2-40B4-BE49-F238E27FC236}">
                <a16:creationId xmlns:a16="http://schemas.microsoft.com/office/drawing/2014/main" id="{E7F6EB34-4742-B694-AB40-DB22F846A3B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68568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10">
            <a:extLst>
              <a:ext uri="{FF2B5EF4-FFF2-40B4-BE49-F238E27FC236}">
                <a16:creationId xmlns:a16="http://schemas.microsoft.com/office/drawing/2014/main" id="{D38190A9-118A-68A8-9DB7-B2688BC6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087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78" name="Line 32">
            <a:extLst>
              <a:ext uri="{FF2B5EF4-FFF2-40B4-BE49-F238E27FC236}">
                <a16:creationId xmlns:a16="http://schemas.microsoft.com/office/drawing/2014/main" id="{69E199F4-01A2-1F63-1C4B-01017F1DCCC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14993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9E65E41C-22D8-34EB-78A8-A2C57C6B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68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82" name="Line 32">
            <a:extLst>
              <a:ext uri="{FF2B5EF4-FFF2-40B4-BE49-F238E27FC236}">
                <a16:creationId xmlns:a16="http://schemas.microsoft.com/office/drawing/2014/main" id="{F2A2556A-5256-5084-B30F-81436E2CF3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61418" y="4656180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B8FAEB6C-0D67-7717-B26B-EDA2FB59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849" y="4626564"/>
            <a:ext cx="169918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88" name="Line 32">
            <a:extLst>
              <a:ext uri="{FF2B5EF4-FFF2-40B4-BE49-F238E27FC236}">
                <a16:creationId xmlns:a16="http://schemas.microsoft.com/office/drawing/2014/main" id="{D85EE221-DA6D-8013-FD4B-B2B06E275B9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454268" y="4656179"/>
            <a:ext cx="58547" cy="0"/>
          </a:xfrm>
          <a:prstGeom prst="line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10">
            <a:extLst>
              <a:ext uri="{FF2B5EF4-FFF2-40B4-BE49-F238E27FC236}">
                <a16:creationId xmlns:a16="http://schemas.microsoft.com/office/drawing/2014/main" id="{A11B27B6-9067-0A7F-A824-E2787B71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90" y="4626564"/>
            <a:ext cx="84960" cy="2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90" name="Line 16">
            <a:extLst>
              <a:ext uri="{FF2B5EF4-FFF2-40B4-BE49-F238E27FC236}">
                <a16:creationId xmlns:a16="http://schemas.microsoft.com/office/drawing/2014/main" id="{98E7ECFB-C7AF-5FDA-446C-65F48EE49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967" y="3389811"/>
            <a:ext cx="7256925" cy="0"/>
          </a:xfrm>
          <a:prstGeom prst="line">
            <a:avLst/>
          </a:prstGeom>
          <a:noFill/>
          <a:ln w="12700" cap="sq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Rectangle 10">
            <a:extLst>
              <a:ext uri="{FF2B5EF4-FFF2-40B4-BE49-F238E27FC236}">
                <a16:creationId xmlns:a16="http://schemas.microsoft.com/office/drawing/2014/main" id="{7782208B-C585-6F6B-EE13-C397EF67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086" y="2725997"/>
            <a:ext cx="194237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72000" bIns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Enzalutamide combination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Leuprolide acetate</a:t>
            </a:r>
          </a:p>
        </p:txBody>
      </p:sp>
      <p:sp>
        <p:nvSpPr>
          <p:cNvPr id="94" name="Rectangle 306">
            <a:extLst>
              <a:ext uri="{FF2B5EF4-FFF2-40B4-BE49-F238E27FC236}">
                <a16:creationId xmlns:a16="http://schemas.microsoft.com/office/drawing/2014/main" id="{F1EF1751-E455-E7BA-C02D-2DC50A7A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55" y="2786016"/>
            <a:ext cx="58745" cy="59796"/>
          </a:xfrm>
          <a:prstGeom prst="rect">
            <a:avLst/>
          </a:prstGeom>
          <a:noFill/>
          <a:ln w="6350" cap="sq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Freeform 135">
            <a:extLst>
              <a:ext uri="{FF2B5EF4-FFF2-40B4-BE49-F238E27FC236}">
                <a16:creationId xmlns:a16="http://schemas.microsoft.com/office/drawing/2014/main" id="{E7744F2D-CFF6-33BD-6E22-3C2D328F6DEA}"/>
              </a:ext>
            </a:extLst>
          </p:cNvPr>
          <p:cNvSpPr>
            <a:spLocks/>
          </p:cNvSpPr>
          <p:nvPr/>
        </p:nvSpPr>
        <p:spPr bwMode="auto">
          <a:xfrm>
            <a:off x="1404543" y="3018809"/>
            <a:ext cx="56569" cy="52184"/>
          </a:xfrm>
          <a:custGeom>
            <a:avLst/>
            <a:gdLst>
              <a:gd name="T0" fmla="*/ 26 w 52"/>
              <a:gd name="T1" fmla="*/ 48 h 48"/>
              <a:gd name="T2" fmla="*/ 0 w 52"/>
              <a:gd name="T3" fmla="*/ 48 h 48"/>
              <a:gd name="T4" fmla="*/ 12 w 52"/>
              <a:gd name="T5" fmla="*/ 24 h 48"/>
              <a:gd name="T6" fmla="*/ 26 w 52"/>
              <a:gd name="T7" fmla="*/ 0 h 48"/>
              <a:gd name="T8" fmla="*/ 40 w 52"/>
              <a:gd name="T9" fmla="*/ 24 h 48"/>
              <a:gd name="T10" fmla="*/ 52 w 52"/>
              <a:gd name="T11" fmla="*/ 48 h 48"/>
              <a:gd name="T12" fmla="*/ 26 w 52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8">
                <a:moveTo>
                  <a:pt x="26" y="48"/>
                </a:moveTo>
                <a:lnTo>
                  <a:pt x="0" y="48"/>
                </a:lnTo>
                <a:lnTo>
                  <a:pt x="12" y="24"/>
                </a:lnTo>
                <a:lnTo>
                  <a:pt x="26" y="0"/>
                </a:lnTo>
                <a:lnTo>
                  <a:pt x="40" y="24"/>
                </a:lnTo>
                <a:lnTo>
                  <a:pt x="52" y="48"/>
                </a:lnTo>
                <a:lnTo>
                  <a:pt x="26" y="48"/>
                </a:lnTo>
                <a:close/>
              </a:path>
            </a:pathLst>
          </a:custGeom>
          <a:noFill/>
          <a:ln w="6350" cap="sq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926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584AE34-8C6E-F0DC-EB26-B100DA549319}"/>
              </a:ext>
            </a:extLst>
          </p:cNvPr>
          <p:cNvCxnSpPr/>
          <p:nvPr/>
        </p:nvCxnSpPr>
        <p:spPr>
          <a:xfrm>
            <a:off x="1301096" y="2815914"/>
            <a:ext cx="263462" cy="0"/>
          </a:xfrm>
          <a:prstGeom prst="line">
            <a:avLst/>
          </a:prstGeom>
          <a:noFill/>
          <a:ln w="19050" cap="sq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FB0CBBA-45CF-16FF-B921-63ABE34F187E}"/>
              </a:ext>
            </a:extLst>
          </p:cNvPr>
          <p:cNvCxnSpPr/>
          <p:nvPr/>
        </p:nvCxnSpPr>
        <p:spPr>
          <a:xfrm>
            <a:off x="1301096" y="3044901"/>
            <a:ext cx="263462" cy="0"/>
          </a:xfrm>
          <a:prstGeom prst="line">
            <a:avLst/>
          </a:prstGeom>
          <a:noFill/>
          <a:ln w="19050" cap="sq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4C2C09D9-137F-7F42-706E-2631B610CB62}"/>
              </a:ext>
            </a:extLst>
          </p:cNvPr>
          <p:cNvSpPr txBox="1"/>
          <p:nvPr/>
        </p:nvSpPr>
        <p:spPr>
          <a:xfrm>
            <a:off x="8505894" y="3443706"/>
            <a:ext cx="3528027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(95% CI):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0.42 (0.31–0.61);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&lt;0.0001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52" name="object 5">
            <a:extLst>
              <a:ext uri="{FF2B5EF4-FFF2-40B4-BE49-F238E27FC236}">
                <a16:creationId xmlns:a16="http://schemas.microsoft.com/office/drawing/2014/main" id="{420E1BC0-5A68-FC62-A5FF-C939BE2BA306}"/>
              </a:ext>
            </a:extLst>
          </p:cNvPr>
          <p:cNvSpPr txBox="1"/>
          <p:nvPr/>
        </p:nvSpPr>
        <p:spPr>
          <a:xfrm>
            <a:off x="261937" y="6426543"/>
            <a:ext cx="11666536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Data cutoff: January 31, 2023. Symbols indicate censored data. </a:t>
            </a:r>
            <a:r>
              <a:rPr kumimoji="0" lang="en-US" sz="8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 was based on a Cox regression model with treatment as the only covariate stratified by screening PSA, PSADT, and prior hormonal therapy as reported in the IWRS; relative to leuprolide acetate &lt;1 favoring enzalutamide combination; the two-sided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-value was based on a stratified log-rank.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CI, co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nfidence interval; HR, hazard ratio; IWRS, interactive web response system; NR, not reached.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85F846-96D9-7E7A-EFCC-3B11573A8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73785"/>
              </p:ext>
            </p:extLst>
          </p:nvPr>
        </p:nvGraphicFramePr>
        <p:xfrm>
          <a:off x="8500894" y="1968743"/>
          <a:ext cx="3546206" cy="1330665"/>
        </p:xfrm>
        <a:graphic>
          <a:graphicData uri="http://schemas.openxmlformats.org/drawingml/2006/table">
            <a:tbl>
              <a:tblPr/>
              <a:tblGrid>
                <a:gridCol w="1641806">
                  <a:extLst>
                    <a:ext uri="{9D8B030D-6E8A-4147-A177-3AD203B41FA5}">
                      <a16:colId xmlns:a16="http://schemas.microsoft.com/office/drawing/2014/main" val="4273465190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807660285"/>
                    </a:ext>
                  </a:extLst>
                </a:gridCol>
                <a:gridCol w="950400">
                  <a:extLst>
                    <a:ext uri="{9D8B030D-6E8A-4147-A177-3AD203B41FA5}">
                      <a16:colId xmlns:a16="http://schemas.microsoft.com/office/drawing/2014/main" val="3237975342"/>
                    </a:ext>
                  </a:extLst>
                </a:gridCol>
              </a:tblGrid>
              <a:tr h="499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400" b="1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b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Enzalutamide combination 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b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355)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b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Leuprolide acetate 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b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358)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347200"/>
                  </a:ext>
                </a:extLst>
              </a:tr>
              <a:tr h="234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469810"/>
                  </a:ext>
                </a:extLst>
              </a:tr>
              <a:tr h="23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(13)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(26)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806914"/>
                  </a:ext>
                </a:extLst>
              </a:tr>
              <a:tr h="305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BICR, median MFS (95% CI), mo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(NR)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</a:t>
                      </a:r>
                      <a:b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(85.1–NR)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035447"/>
                  </a:ext>
                </a:extLst>
              </a:tr>
            </a:tbl>
          </a:graphicData>
        </a:graphic>
      </p:graphicFrame>
      <p:graphicFrame>
        <p:nvGraphicFramePr>
          <p:cNvPr id="11" name="Table 36">
            <a:extLst>
              <a:ext uri="{FF2B5EF4-FFF2-40B4-BE49-F238E27FC236}">
                <a16:creationId xmlns:a16="http://schemas.microsoft.com/office/drawing/2014/main" id="{D7106D9E-74D8-DCAD-E328-227A714A3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62868"/>
              </p:ext>
            </p:extLst>
          </p:nvPr>
        </p:nvGraphicFramePr>
        <p:xfrm>
          <a:off x="799601" y="5094500"/>
          <a:ext cx="7706287" cy="53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311">
                  <a:extLst>
                    <a:ext uri="{9D8B030D-6E8A-4147-A177-3AD203B41FA5}">
                      <a16:colId xmlns:a16="http://schemas.microsoft.com/office/drawing/2014/main" val="2032646413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034628564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1444845738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1974706796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1808537197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666296527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961046492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1949732856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1421745787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4269198777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147066855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108671396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905885817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40071785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597694153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200013331"/>
                    </a:ext>
                  </a:extLst>
                </a:gridCol>
                <a:gridCol w="453311">
                  <a:extLst>
                    <a:ext uri="{9D8B030D-6E8A-4147-A177-3AD203B41FA5}">
                      <a16:colId xmlns:a16="http://schemas.microsoft.com/office/drawing/2014/main" val="3645638357"/>
                    </a:ext>
                  </a:extLst>
                </a:gridCol>
              </a:tblGrid>
              <a:tr h="53256">
                <a:tc gridSpan="17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017493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355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331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324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318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304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292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281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265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251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234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180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116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60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24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6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</a:t>
                      </a:r>
                      <a:br>
                        <a:rPr lang="en-US" sz="8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</a:br>
                      <a:endParaRPr lang="en-US" sz="800" b="1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55883"/>
                  </a:ext>
                </a:extLst>
              </a:tr>
              <a:tr h="13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259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42855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7E50691-2594-330B-1A87-7A521E4E15A4}"/>
              </a:ext>
            </a:extLst>
          </p:cNvPr>
          <p:cNvGrpSpPr/>
          <p:nvPr/>
        </p:nvGrpSpPr>
        <p:grpSpPr>
          <a:xfrm>
            <a:off x="1006699" y="2112789"/>
            <a:ext cx="7280845" cy="1277931"/>
            <a:chOff x="2124211" y="1461260"/>
            <a:chExt cx="8953816" cy="1571571"/>
          </a:xfrm>
        </p:grpSpPr>
        <p:sp>
          <p:nvSpPr>
            <p:cNvPr id="8" name="Freeform 387">
              <a:extLst>
                <a:ext uri="{FF2B5EF4-FFF2-40B4-BE49-F238E27FC236}">
                  <a16:creationId xmlns:a16="http://schemas.microsoft.com/office/drawing/2014/main" id="{71C29665-9A41-81AE-6A50-CD7C40C6E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0666" y="296803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388">
              <a:extLst>
                <a:ext uri="{FF2B5EF4-FFF2-40B4-BE49-F238E27FC236}">
                  <a16:creationId xmlns:a16="http://schemas.microsoft.com/office/drawing/2014/main" id="{0E217848-29F0-A7B8-20E9-806B2A8CC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786" y="296803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389">
              <a:extLst>
                <a:ext uri="{FF2B5EF4-FFF2-40B4-BE49-F238E27FC236}">
                  <a16:creationId xmlns:a16="http://schemas.microsoft.com/office/drawing/2014/main" id="{97396277-08EA-A5D5-DF42-FFDAB0BE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346" y="296803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390">
              <a:extLst>
                <a:ext uri="{FF2B5EF4-FFF2-40B4-BE49-F238E27FC236}">
                  <a16:creationId xmlns:a16="http://schemas.microsoft.com/office/drawing/2014/main" id="{F8B60C5A-C435-AD41-F133-C227BB3F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6250" y="296803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391">
              <a:extLst>
                <a:ext uri="{FF2B5EF4-FFF2-40B4-BE49-F238E27FC236}">
                  <a16:creationId xmlns:a16="http://schemas.microsoft.com/office/drawing/2014/main" id="{90D18111-F3C2-9FC3-A12F-2DDFDC10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127" y="265536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392">
              <a:extLst>
                <a:ext uri="{FF2B5EF4-FFF2-40B4-BE49-F238E27FC236}">
                  <a16:creationId xmlns:a16="http://schemas.microsoft.com/office/drawing/2014/main" id="{EAD0F06E-2A36-29F6-BB33-BD8E9C27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556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393">
              <a:extLst>
                <a:ext uri="{FF2B5EF4-FFF2-40B4-BE49-F238E27FC236}">
                  <a16:creationId xmlns:a16="http://schemas.microsoft.com/office/drawing/2014/main" id="{0F7FBEB7-3A3B-62E8-80A6-4D6C9772C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799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394">
              <a:extLst>
                <a:ext uri="{FF2B5EF4-FFF2-40B4-BE49-F238E27FC236}">
                  <a16:creationId xmlns:a16="http://schemas.microsoft.com/office/drawing/2014/main" id="{EED52A5D-3BC1-C060-1A9F-F50C5EDC8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392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395">
              <a:extLst>
                <a:ext uri="{FF2B5EF4-FFF2-40B4-BE49-F238E27FC236}">
                  <a16:creationId xmlns:a16="http://schemas.microsoft.com/office/drawing/2014/main" id="{9841D50A-F04D-2809-C7F3-5CF23819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672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396">
              <a:extLst>
                <a:ext uri="{FF2B5EF4-FFF2-40B4-BE49-F238E27FC236}">
                  <a16:creationId xmlns:a16="http://schemas.microsoft.com/office/drawing/2014/main" id="{74E5322D-DFDD-61C2-EC04-CA547F13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953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397">
              <a:extLst>
                <a:ext uri="{FF2B5EF4-FFF2-40B4-BE49-F238E27FC236}">
                  <a16:creationId xmlns:a16="http://schemas.microsoft.com/office/drawing/2014/main" id="{1C0829D5-1C73-A4A7-1547-8D874C92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3967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398">
              <a:extLst>
                <a:ext uri="{FF2B5EF4-FFF2-40B4-BE49-F238E27FC236}">
                  <a16:creationId xmlns:a16="http://schemas.microsoft.com/office/drawing/2014/main" id="{A1A58237-E5A2-E90E-EFA4-0C1D8D7C3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5828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399">
              <a:extLst>
                <a:ext uri="{FF2B5EF4-FFF2-40B4-BE49-F238E27FC236}">
                  <a16:creationId xmlns:a16="http://schemas.microsoft.com/office/drawing/2014/main" id="{BB950CEA-D790-889A-5BAA-BBB9DCB8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733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400">
              <a:extLst>
                <a:ext uri="{FF2B5EF4-FFF2-40B4-BE49-F238E27FC236}">
                  <a16:creationId xmlns:a16="http://schemas.microsoft.com/office/drawing/2014/main" id="{64770821-449C-50DF-61AB-F26B76325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325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401">
              <a:extLst>
                <a:ext uri="{FF2B5EF4-FFF2-40B4-BE49-F238E27FC236}">
                  <a16:creationId xmlns:a16="http://schemas.microsoft.com/office/drawing/2014/main" id="{F6D7159A-4A87-3AD3-2165-9A9BAC822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918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402">
              <a:extLst>
                <a:ext uri="{FF2B5EF4-FFF2-40B4-BE49-F238E27FC236}">
                  <a16:creationId xmlns:a16="http://schemas.microsoft.com/office/drawing/2014/main" id="{57939D75-AA18-1BBC-7494-BB595B2B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791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403">
              <a:extLst>
                <a:ext uri="{FF2B5EF4-FFF2-40B4-BE49-F238E27FC236}">
                  <a16:creationId xmlns:a16="http://schemas.microsoft.com/office/drawing/2014/main" id="{B0A04AAE-0D3F-77BC-B838-C119303C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383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404">
              <a:extLst>
                <a:ext uri="{FF2B5EF4-FFF2-40B4-BE49-F238E27FC236}">
                  <a16:creationId xmlns:a16="http://schemas.microsoft.com/office/drawing/2014/main" id="{5B1F70C5-D1BC-709E-C5D4-B447CBB0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664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Freeform 405">
              <a:extLst>
                <a:ext uri="{FF2B5EF4-FFF2-40B4-BE49-F238E27FC236}">
                  <a16:creationId xmlns:a16="http://schemas.microsoft.com/office/drawing/2014/main" id="{55731320-C83D-03D3-64A8-F81E754BC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944" y="25173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9" name="Freeform 406">
              <a:extLst>
                <a:ext uri="{FF2B5EF4-FFF2-40B4-BE49-F238E27FC236}">
                  <a16:creationId xmlns:a16="http://schemas.microsoft.com/office/drawing/2014/main" id="{CC959C38-4F64-CCFC-2E08-2FE2131C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9256" y="2480742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Freeform 407">
              <a:extLst>
                <a:ext uri="{FF2B5EF4-FFF2-40B4-BE49-F238E27FC236}">
                  <a16:creationId xmlns:a16="http://schemas.microsoft.com/office/drawing/2014/main" id="{B8CA6D49-8292-D7C8-5517-E28D3DE31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2036" y="2454132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Freeform 408">
              <a:extLst>
                <a:ext uri="{FF2B5EF4-FFF2-40B4-BE49-F238E27FC236}">
                  <a16:creationId xmlns:a16="http://schemas.microsoft.com/office/drawing/2014/main" id="{C18E6F03-27FE-9F55-BA5D-D21F3675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0470" y="242918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4" name="Freeform 409">
              <a:extLst>
                <a:ext uri="{FF2B5EF4-FFF2-40B4-BE49-F238E27FC236}">
                  <a16:creationId xmlns:a16="http://schemas.microsoft.com/office/drawing/2014/main" id="{E9EB5E88-2BD0-CBD9-E81D-BD55025F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094" y="2422534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5" name="Freeform 410">
              <a:extLst>
                <a:ext uri="{FF2B5EF4-FFF2-40B4-BE49-F238E27FC236}">
                  <a16:creationId xmlns:a16="http://schemas.microsoft.com/office/drawing/2014/main" id="{3250F965-A8A7-733A-8986-4C4605784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063" y="240923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6" name="Freeform 411">
              <a:extLst>
                <a:ext uri="{FF2B5EF4-FFF2-40B4-BE49-F238E27FC236}">
                  <a16:creationId xmlns:a16="http://schemas.microsoft.com/office/drawing/2014/main" id="{2B062994-25A5-827B-ECE0-D8A25513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9375" y="240257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7" name="Freeform 412">
              <a:extLst>
                <a:ext uri="{FF2B5EF4-FFF2-40B4-BE49-F238E27FC236}">
                  <a16:creationId xmlns:a16="http://schemas.microsoft.com/office/drawing/2014/main" id="{1ECEF8BF-8CD4-3C9D-BD12-54A67FB8E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687" y="2385945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8" name="Freeform 413">
              <a:extLst>
                <a:ext uri="{FF2B5EF4-FFF2-40B4-BE49-F238E27FC236}">
                  <a16:creationId xmlns:a16="http://schemas.microsoft.com/office/drawing/2014/main" id="{B6BCA646-4268-29AE-A8C8-913814FB0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67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9" name="Freeform 414">
              <a:extLst>
                <a:ext uri="{FF2B5EF4-FFF2-40B4-BE49-F238E27FC236}">
                  <a16:creationId xmlns:a16="http://schemas.microsoft.com/office/drawing/2014/main" id="{A3DC7605-28F5-9961-9804-6E5F9011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560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0" name="Freeform 415">
              <a:extLst>
                <a:ext uri="{FF2B5EF4-FFF2-40B4-BE49-F238E27FC236}">
                  <a16:creationId xmlns:a16="http://schemas.microsoft.com/office/drawing/2014/main" id="{AE28D4C0-9086-2464-4A38-46554854C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770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1" name="Freeform 416">
              <a:extLst>
                <a:ext uri="{FF2B5EF4-FFF2-40B4-BE49-F238E27FC236}">
                  <a16:creationId xmlns:a16="http://schemas.microsoft.com/office/drawing/2014/main" id="{CBA46FD4-6001-8542-A597-CFBEAC42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9516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2" name="Freeform 417">
              <a:extLst>
                <a:ext uri="{FF2B5EF4-FFF2-40B4-BE49-F238E27FC236}">
                  <a16:creationId xmlns:a16="http://schemas.microsoft.com/office/drawing/2014/main" id="{257FF460-EC77-D030-6DAC-6329AE9F3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701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3" name="Freeform 418">
              <a:extLst>
                <a:ext uri="{FF2B5EF4-FFF2-40B4-BE49-F238E27FC236}">
                  <a16:creationId xmlns:a16="http://schemas.microsoft.com/office/drawing/2014/main" id="{554085ED-EF9A-6A8D-CEF9-B06E14B5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785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4" name="Freeform 419">
              <a:extLst>
                <a:ext uri="{FF2B5EF4-FFF2-40B4-BE49-F238E27FC236}">
                  <a16:creationId xmlns:a16="http://schemas.microsoft.com/office/drawing/2014/main" id="{45FE23DD-FE02-0688-EE44-3168DF70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340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5" name="Freeform 420">
              <a:extLst>
                <a:ext uri="{FF2B5EF4-FFF2-40B4-BE49-F238E27FC236}">
                  <a16:creationId xmlns:a16="http://schemas.microsoft.com/office/drawing/2014/main" id="{6F9FBED0-82D9-4A61-6D8B-1C780FB62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181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6" name="Freeform 421">
              <a:extLst>
                <a:ext uri="{FF2B5EF4-FFF2-40B4-BE49-F238E27FC236}">
                  <a16:creationId xmlns:a16="http://schemas.microsoft.com/office/drawing/2014/main" id="{67DC0132-1E87-30F1-5AC5-469A3655A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086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7" name="Freeform 422">
              <a:extLst>
                <a:ext uri="{FF2B5EF4-FFF2-40B4-BE49-F238E27FC236}">
                  <a16:creationId xmlns:a16="http://schemas.microsoft.com/office/drawing/2014/main" id="{1735EC4C-9663-8FA0-7B25-7AAA785C1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366" y="23709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8" name="Freeform 423">
              <a:extLst>
                <a:ext uri="{FF2B5EF4-FFF2-40B4-BE49-F238E27FC236}">
                  <a16:creationId xmlns:a16="http://schemas.microsoft.com/office/drawing/2014/main" id="{4D65BC50-4BDE-D1AA-D422-9EF36EA70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647" y="236598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9" name="Freeform 424">
              <a:extLst>
                <a:ext uri="{FF2B5EF4-FFF2-40B4-BE49-F238E27FC236}">
                  <a16:creationId xmlns:a16="http://schemas.microsoft.com/office/drawing/2014/main" id="{E09A2207-EF8B-F5B7-D4AB-869955EC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959" y="2357673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0" name="Freeform 425">
              <a:extLst>
                <a:ext uri="{FF2B5EF4-FFF2-40B4-BE49-F238E27FC236}">
                  <a16:creationId xmlns:a16="http://schemas.microsoft.com/office/drawing/2014/main" id="{C90E9248-81F5-873D-BC5B-1A1DAFEA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959" y="235102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1" name="Freeform 426">
              <a:extLst>
                <a:ext uri="{FF2B5EF4-FFF2-40B4-BE49-F238E27FC236}">
                  <a16:creationId xmlns:a16="http://schemas.microsoft.com/office/drawing/2014/main" id="{553ECE44-1112-CDBA-79FF-F0571096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1354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2" name="Freeform 427">
              <a:extLst>
                <a:ext uri="{FF2B5EF4-FFF2-40B4-BE49-F238E27FC236}">
                  <a16:creationId xmlns:a16="http://schemas.microsoft.com/office/drawing/2014/main" id="{A127BAF1-874D-8D9E-10F5-14CF36C12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539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3" name="Freeform 428">
              <a:extLst>
                <a:ext uri="{FF2B5EF4-FFF2-40B4-BE49-F238E27FC236}">
                  <a16:creationId xmlns:a16="http://schemas.microsoft.com/office/drawing/2014/main" id="{709A17AD-879E-5C9F-57F8-68A527FC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527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4" name="Freeform 429">
              <a:extLst>
                <a:ext uri="{FF2B5EF4-FFF2-40B4-BE49-F238E27FC236}">
                  <a16:creationId xmlns:a16="http://schemas.microsoft.com/office/drawing/2014/main" id="{50FC619B-CFDD-C07A-C447-B14B9A23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369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5" name="Freeform 430">
              <a:extLst>
                <a:ext uri="{FF2B5EF4-FFF2-40B4-BE49-F238E27FC236}">
                  <a16:creationId xmlns:a16="http://schemas.microsoft.com/office/drawing/2014/main" id="{E30B662F-DCA0-A5BB-8D89-1D4168689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331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6" name="Freeform 431">
              <a:extLst>
                <a:ext uri="{FF2B5EF4-FFF2-40B4-BE49-F238E27FC236}">
                  <a16:creationId xmlns:a16="http://schemas.microsoft.com/office/drawing/2014/main" id="{B75A662B-07DC-3C3B-952B-1693DB78D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204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7" name="Freeform 432">
              <a:extLst>
                <a:ext uri="{FF2B5EF4-FFF2-40B4-BE49-F238E27FC236}">
                  <a16:creationId xmlns:a16="http://schemas.microsoft.com/office/drawing/2014/main" id="{BC17C8A0-86C6-E1D1-2828-06282FEB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97" y="233438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8" name="Freeform 433">
              <a:extLst>
                <a:ext uri="{FF2B5EF4-FFF2-40B4-BE49-F238E27FC236}">
                  <a16:creationId xmlns:a16="http://schemas.microsoft.com/office/drawing/2014/main" id="{A671CAA7-6A66-C039-26CF-1E259A1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97" y="231942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9" name="Freeform 434">
              <a:extLst>
                <a:ext uri="{FF2B5EF4-FFF2-40B4-BE49-F238E27FC236}">
                  <a16:creationId xmlns:a16="http://schemas.microsoft.com/office/drawing/2014/main" id="{714772A1-DDE3-D895-BEBA-08F8846E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97" y="230777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Freeform 435">
              <a:extLst>
                <a:ext uri="{FF2B5EF4-FFF2-40B4-BE49-F238E27FC236}">
                  <a16:creationId xmlns:a16="http://schemas.microsoft.com/office/drawing/2014/main" id="{4071DE69-D2A8-176D-F026-5EFB8F0F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797" y="229114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1" name="Freeform 436">
              <a:extLst>
                <a:ext uri="{FF2B5EF4-FFF2-40B4-BE49-F238E27FC236}">
                  <a16:creationId xmlns:a16="http://schemas.microsoft.com/office/drawing/2014/main" id="{D6226828-30B5-F805-E680-640B89659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5076" y="227618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2" name="Freeform 437">
              <a:extLst>
                <a:ext uri="{FF2B5EF4-FFF2-40B4-BE49-F238E27FC236}">
                  <a16:creationId xmlns:a16="http://schemas.microsoft.com/office/drawing/2014/main" id="{747CEF56-EDFB-A9D3-F57D-8F01FECE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389" y="226287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Freeform 438">
              <a:extLst>
                <a:ext uri="{FF2B5EF4-FFF2-40B4-BE49-F238E27FC236}">
                  <a16:creationId xmlns:a16="http://schemas.microsoft.com/office/drawing/2014/main" id="{39BCB9DD-59D6-9DCA-0DFE-5F8C05171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358" y="224790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Freeform 439">
              <a:extLst>
                <a:ext uri="{FF2B5EF4-FFF2-40B4-BE49-F238E27FC236}">
                  <a16:creationId xmlns:a16="http://schemas.microsoft.com/office/drawing/2014/main" id="{4A82A1A6-9E46-B853-089C-5932CD6DB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3982" y="222795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Freeform 440">
              <a:extLst>
                <a:ext uri="{FF2B5EF4-FFF2-40B4-BE49-F238E27FC236}">
                  <a16:creationId xmlns:a16="http://schemas.microsoft.com/office/drawing/2014/main" id="{8CE06AED-35A9-5B79-1858-A707F027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85" y="222795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Freeform 441">
              <a:extLst>
                <a:ext uri="{FF2B5EF4-FFF2-40B4-BE49-F238E27FC236}">
                  <a16:creationId xmlns:a16="http://schemas.microsoft.com/office/drawing/2014/main" id="{96902C72-6A5B-D8DF-0B10-98629E83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323" y="2212983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Freeform 442">
              <a:extLst>
                <a:ext uri="{FF2B5EF4-FFF2-40B4-BE49-F238E27FC236}">
                  <a16:creationId xmlns:a16="http://schemas.microsoft.com/office/drawing/2014/main" id="{08F5FBD6-2A60-59B4-73A8-477B9102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196" y="2212983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Freeform 443">
              <a:extLst>
                <a:ext uri="{FF2B5EF4-FFF2-40B4-BE49-F238E27FC236}">
                  <a16:creationId xmlns:a16="http://schemas.microsoft.com/office/drawing/2014/main" id="{5CDB6D6D-5F3C-C563-A3A8-B36D04F9C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100" y="219967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Freeform 444">
              <a:extLst>
                <a:ext uri="{FF2B5EF4-FFF2-40B4-BE49-F238E27FC236}">
                  <a16:creationId xmlns:a16="http://schemas.microsoft.com/office/drawing/2014/main" id="{28B2ED4E-7953-5981-A0FF-17735FBD7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100" y="217306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Freeform 445">
              <a:extLst>
                <a:ext uri="{FF2B5EF4-FFF2-40B4-BE49-F238E27FC236}">
                  <a16:creationId xmlns:a16="http://schemas.microsoft.com/office/drawing/2014/main" id="{E02CCB1F-2D22-110C-72D8-97B2D9A9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068" y="2164752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Freeform 446">
              <a:extLst>
                <a:ext uri="{FF2B5EF4-FFF2-40B4-BE49-F238E27FC236}">
                  <a16:creationId xmlns:a16="http://schemas.microsoft.com/office/drawing/2014/main" id="{8DF23B90-1430-B4ED-5D91-299E6D5D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126" y="215311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447">
              <a:extLst>
                <a:ext uri="{FF2B5EF4-FFF2-40B4-BE49-F238E27FC236}">
                  <a16:creationId xmlns:a16="http://schemas.microsoft.com/office/drawing/2014/main" id="{015CE0EC-37B2-2979-F282-F487625D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61" y="215311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448">
              <a:extLst>
                <a:ext uri="{FF2B5EF4-FFF2-40B4-BE49-F238E27FC236}">
                  <a16:creationId xmlns:a16="http://schemas.microsoft.com/office/drawing/2014/main" id="{3E4856E2-8D41-6A00-2926-194937909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803" y="215311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449">
              <a:extLst>
                <a:ext uri="{FF2B5EF4-FFF2-40B4-BE49-F238E27FC236}">
                  <a16:creationId xmlns:a16="http://schemas.microsoft.com/office/drawing/2014/main" id="{058B9BAC-D03D-23E3-3665-0D0CA756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092" y="215311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450">
              <a:extLst>
                <a:ext uri="{FF2B5EF4-FFF2-40B4-BE49-F238E27FC236}">
                  <a16:creationId xmlns:a16="http://schemas.microsoft.com/office/drawing/2014/main" id="{AF3D0F7A-545D-D3EB-5159-0BFE16E4A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092" y="211319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451">
              <a:extLst>
                <a:ext uri="{FF2B5EF4-FFF2-40B4-BE49-F238E27FC236}">
                  <a16:creationId xmlns:a16="http://schemas.microsoft.com/office/drawing/2014/main" id="{F7754BA1-16C4-D824-BD32-137590F7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371" y="2101554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452">
              <a:extLst>
                <a:ext uri="{FF2B5EF4-FFF2-40B4-BE49-F238E27FC236}">
                  <a16:creationId xmlns:a16="http://schemas.microsoft.com/office/drawing/2014/main" id="{392599A2-7577-8590-7192-556FDBB6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964" y="2089913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453">
              <a:extLst>
                <a:ext uri="{FF2B5EF4-FFF2-40B4-BE49-F238E27FC236}">
                  <a16:creationId xmlns:a16="http://schemas.microsoft.com/office/drawing/2014/main" id="{699A28C7-8ABC-AE24-ECC3-A7BD4C541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614" y="205332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454">
              <a:extLst>
                <a:ext uri="{FF2B5EF4-FFF2-40B4-BE49-F238E27FC236}">
                  <a16:creationId xmlns:a16="http://schemas.microsoft.com/office/drawing/2014/main" id="{1584EBCA-D78D-8E88-7ED6-0F93DC608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105" y="205332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455">
              <a:extLst>
                <a:ext uri="{FF2B5EF4-FFF2-40B4-BE49-F238E27FC236}">
                  <a16:creationId xmlns:a16="http://schemas.microsoft.com/office/drawing/2014/main" id="{C94436FC-37BD-EF04-A65A-EE72C45F0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12" y="205332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456">
              <a:extLst>
                <a:ext uri="{FF2B5EF4-FFF2-40B4-BE49-F238E27FC236}">
                  <a16:creationId xmlns:a16="http://schemas.microsoft.com/office/drawing/2014/main" id="{94482156-9DF8-98C5-38BA-871EB01B0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617" y="205332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457">
              <a:extLst>
                <a:ext uri="{FF2B5EF4-FFF2-40B4-BE49-F238E27FC236}">
                  <a16:creationId xmlns:a16="http://schemas.microsoft.com/office/drawing/2014/main" id="{A5B11051-0137-40AB-C1D0-380BC18B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209" y="205332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458">
              <a:extLst>
                <a:ext uri="{FF2B5EF4-FFF2-40B4-BE49-F238E27FC236}">
                  <a16:creationId xmlns:a16="http://schemas.microsoft.com/office/drawing/2014/main" id="{6EF89C6E-19DE-6232-9023-1982676A2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802" y="2046672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459">
              <a:extLst>
                <a:ext uri="{FF2B5EF4-FFF2-40B4-BE49-F238E27FC236}">
                  <a16:creationId xmlns:a16="http://schemas.microsoft.com/office/drawing/2014/main" id="{EA5D36FA-206E-1A51-D4D1-53AC20876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082" y="200176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460">
              <a:extLst>
                <a:ext uri="{FF2B5EF4-FFF2-40B4-BE49-F238E27FC236}">
                  <a16:creationId xmlns:a16="http://schemas.microsoft.com/office/drawing/2014/main" id="{7DFFD5B5-E416-3E2E-3061-B9CE20CB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363" y="198680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461">
              <a:extLst>
                <a:ext uri="{FF2B5EF4-FFF2-40B4-BE49-F238E27FC236}">
                  <a16:creationId xmlns:a16="http://schemas.microsoft.com/office/drawing/2014/main" id="{A434D308-FD89-280A-F1D0-EFF1FF6A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67" y="197017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462">
              <a:extLst>
                <a:ext uri="{FF2B5EF4-FFF2-40B4-BE49-F238E27FC236}">
                  <a16:creationId xmlns:a16="http://schemas.microsoft.com/office/drawing/2014/main" id="{B5EB1059-E5D8-A5A2-EABA-815882B8F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423" y="1955201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463">
              <a:extLst>
                <a:ext uri="{FF2B5EF4-FFF2-40B4-BE49-F238E27FC236}">
                  <a16:creationId xmlns:a16="http://schemas.microsoft.com/office/drawing/2014/main" id="{E6519889-450C-BFC8-FD89-715CA1D06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201" y="194688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464">
              <a:extLst>
                <a:ext uri="{FF2B5EF4-FFF2-40B4-BE49-F238E27FC236}">
                  <a16:creationId xmlns:a16="http://schemas.microsoft.com/office/drawing/2014/main" id="{3257E6DC-53A9-708B-F2C2-F1AFB2D67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762" y="193857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465">
              <a:extLst>
                <a:ext uri="{FF2B5EF4-FFF2-40B4-BE49-F238E27FC236}">
                  <a16:creationId xmlns:a16="http://schemas.microsoft.com/office/drawing/2014/main" id="{59AF8E2A-BFFC-6ABA-6FDF-840189D45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354" y="192692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466">
              <a:extLst>
                <a:ext uri="{FF2B5EF4-FFF2-40B4-BE49-F238E27FC236}">
                  <a16:creationId xmlns:a16="http://schemas.microsoft.com/office/drawing/2014/main" id="{DF40700B-9B3B-5B16-63E8-6683D4B3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074" y="191196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467">
              <a:extLst>
                <a:ext uri="{FF2B5EF4-FFF2-40B4-BE49-F238E27FC236}">
                  <a16:creationId xmlns:a16="http://schemas.microsoft.com/office/drawing/2014/main" id="{A853C340-2C18-CA62-BBCD-35DEBAE65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681" y="1903645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468">
              <a:extLst>
                <a:ext uri="{FF2B5EF4-FFF2-40B4-BE49-F238E27FC236}">
                  <a16:creationId xmlns:a16="http://schemas.microsoft.com/office/drawing/2014/main" id="{EF09BDAA-680B-398F-9C27-59F49CF6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051" y="1903645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469">
              <a:extLst>
                <a:ext uri="{FF2B5EF4-FFF2-40B4-BE49-F238E27FC236}">
                  <a16:creationId xmlns:a16="http://schemas.microsoft.com/office/drawing/2014/main" id="{762C1E7E-CEC5-80E8-3CCA-425CFA33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24" y="188368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470">
              <a:extLst>
                <a:ext uri="{FF2B5EF4-FFF2-40B4-BE49-F238E27FC236}">
                  <a16:creationId xmlns:a16="http://schemas.microsoft.com/office/drawing/2014/main" id="{3ECF45E9-C7D3-F6E8-284A-CA323930A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473" y="187204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471">
              <a:extLst>
                <a:ext uri="{FF2B5EF4-FFF2-40B4-BE49-F238E27FC236}">
                  <a16:creationId xmlns:a16="http://schemas.microsoft.com/office/drawing/2014/main" id="{17A48621-433F-81E5-DD07-0DA11DFF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65" y="185707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472">
              <a:extLst>
                <a:ext uri="{FF2B5EF4-FFF2-40B4-BE49-F238E27FC236}">
                  <a16:creationId xmlns:a16="http://schemas.microsoft.com/office/drawing/2014/main" id="{ADBF1446-47BB-F310-CAF6-08C7A3CAD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334" y="179720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473">
              <a:extLst>
                <a:ext uri="{FF2B5EF4-FFF2-40B4-BE49-F238E27FC236}">
                  <a16:creationId xmlns:a16="http://schemas.microsoft.com/office/drawing/2014/main" id="{604B2306-3983-4A24-9DBB-BDF888CC6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342" y="176560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474">
              <a:extLst>
                <a:ext uri="{FF2B5EF4-FFF2-40B4-BE49-F238E27FC236}">
                  <a16:creationId xmlns:a16="http://schemas.microsoft.com/office/drawing/2014/main" id="{C76E4FE3-925E-1C6B-256F-D129179F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591" y="175396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475">
              <a:extLst>
                <a:ext uri="{FF2B5EF4-FFF2-40B4-BE49-F238E27FC236}">
                  <a16:creationId xmlns:a16="http://schemas.microsoft.com/office/drawing/2014/main" id="{662B92AD-0340-56A4-FDE7-49FA122B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215" y="173400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476">
              <a:extLst>
                <a:ext uri="{FF2B5EF4-FFF2-40B4-BE49-F238E27FC236}">
                  <a16:creationId xmlns:a16="http://schemas.microsoft.com/office/drawing/2014/main" id="{96B8D393-3C66-04A8-7BAB-3E9C01F1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496" y="171737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477">
              <a:extLst>
                <a:ext uri="{FF2B5EF4-FFF2-40B4-BE49-F238E27FC236}">
                  <a16:creationId xmlns:a16="http://schemas.microsoft.com/office/drawing/2014/main" id="{9D6B7357-9EBF-293D-7E42-C6D8B2AB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496" y="1694094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Freeform 478">
              <a:extLst>
                <a:ext uri="{FF2B5EF4-FFF2-40B4-BE49-F238E27FC236}">
                  <a16:creationId xmlns:a16="http://schemas.microsoft.com/office/drawing/2014/main" id="{DF0426C5-9F00-8E96-901E-F5E0AEDE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088" y="1674137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479">
              <a:extLst>
                <a:ext uri="{FF2B5EF4-FFF2-40B4-BE49-F238E27FC236}">
                  <a16:creationId xmlns:a16="http://schemas.microsoft.com/office/drawing/2014/main" id="{FF8154D2-9B7A-D859-9F07-A9F565497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681" y="1659169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480">
              <a:extLst>
                <a:ext uri="{FF2B5EF4-FFF2-40B4-BE49-F238E27FC236}">
                  <a16:creationId xmlns:a16="http://schemas.microsoft.com/office/drawing/2014/main" id="{20D555B2-A952-EDC0-E372-C02A7019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926" y="162258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481">
              <a:extLst>
                <a:ext uri="{FF2B5EF4-FFF2-40B4-BE49-F238E27FC236}">
                  <a16:creationId xmlns:a16="http://schemas.microsoft.com/office/drawing/2014/main" id="{733B057E-B6B6-D714-23E3-39347E65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518" y="1614265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482">
              <a:extLst>
                <a:ext uri="{FF2B5EF4-FFF2-40B4-BE49-F238E27FC236}">
                  <a16:creationId xmlns:a16="http://schemas.microsoft.com/office/drawing/2014/main" id="{30011FDC-FF52-186C-4AEA-539DCD539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766" y="1602624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483">
              <a:extLst>
                <a:ext uri="{FF2B5EF4-FFF2-40B4-BE49-F238E27FC236}">
                  <a16:creationId xmlns:a16="http://schemas.microsoft.com/office/drawing/2014/main" id="{CF44AE45-8766-04C3-FA84-3A7A7AF9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009" y="155605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484">
              <a:extLst>
                <a:ext uri="{FF2B5EF4-FFF2-40B4-BE49-F238E27FC236}">
                  <a16:creationId xmlns:a16="http://schemas.microsoft.com/office/drawing/2014/main" id="{76077DA6-E057-146D-B4F3-D38606F8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01" y="149285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485">
              <a:extLst>
                <a:ext uri="{FF2B5EF4-FFF2-40B4-BE49-F238E27FC236}">
                  <a16:creationId xmlns:a16="http://schemas.microsoft.com/office/drawing/2014/main" id="{A746B57F-15D7-1507-12D5-A303F1798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035" y="1464586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486">
              <a:extLst>
                <a:ext uri="{FF2B5EF4-FFF2-40B4-BE49-F238E27FC236}">
                  <a16:creationId xmlns:a16="http://schemas.microsoft.com/office/drawing/2014/main" id="{19E62C04-917B-4FCC-6E03-00E7D8857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812" y="146126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487">
              <a:extLst>
                <a:ext uri="{FF2B5EF4-FFF2-40B4-BE49-F238E27FC236}">
                  <a16:creationId xmlns:a16="http://schemas.microsoft.com/office/drawing/2014/main" id="{27B3E713-DEEE-B77C-2A65-9735A5ED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211" y="1461260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488">
              <a:extLst>
                <a:ext uri="{FF2B5EF4-FFF2-40B4-BE49-F238E27FC236}">
                  <a16:creationId xmlns:a16="http://schemas.microsoft.com/office/drawing/2014/main" id="{7095993F-C246-C8CE-337F-8A84BDC2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057" y="265536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489">
              <a:extLst>
                <a:ext uri="{FF2B5EF4-FFF2-40B4-BE49-F238E27FC236}">
                  <a16:creationId xmlns:a16="http://schemas.microsoft.com/office/drawing/2014/main" id="{21B997FF-7425-3C0E-2D92-7090C00F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273" y="265536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490">
              <a:extLst>
                <a:ext uri="{FF2B5EF4-FFF2-40B4-BE49-F238E27FC236}">
                  <a16:creationId xmlns:a16="http://schemas.microsoft.com/office/drawing/2014/main" id="{B561F8FC-0563-5BD8-A002-A82A7DE84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554" y="2655368"/>
              <a:ext cx="72000" cy="64800"/>
            </a:xfrm>
            <a:prstGeom prst="triangl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491">
              <a:extLst>
                <a:ext uri="{FF2B5EF4-FFF2-40B4-BE49-F238E27FC236}">
                  <a16:creationId xmlns:a16="http://schemas.microsoft.com/office/drawing/2014/main" id="{849ADD96-544F-56B0-C679-1E9D5DF1B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338" y="1502157"/>
              <a:ext cx="8925689" cy="1500119"/>
            </a:xfrm>
            <a:custGeom>
              <a:avLst/>
              <a:gdLst>
                <a:gd name="T0" fmla="*/ 289 w 3808"/>
                <a:gd name="T1" fmla="*/ 0 h 902"/>
                <a:gd name="T2" fmla="*/ 439 w 3808"/>
                <a:gd name="T3" fmla="*/ 15 h 902"/>
                <a:gd name="T4" fmla="*/ 529 w 3808"/>
                <a:gd name="T5" fmla="*/ 43 h 902"/>
                <a:gd name="T6" fmla="*/ 634 w 3808"/>
                <a:gd name="T7" fmla="*/ 53 h 902"/>
                <a:gd name="T8" fmla="*/ 655 w 3808"/>
                <a:gd name="T9" fmla="*/ 67 h 902"/>
                <a:gd name="T10" fmla="*/ 667 w 3808"/>
                <a:gd name="T11" fmla="*/ 88 h 902"/>
                <a:gd name="T12" fmla="*/ 809 w 3808"/>
                <a:gd name="T13" fmla="*/ 98 h 902"/>
                <a:gd name="T14" fmla="*/ 866 w 3808"/>
                <a:gd name="T15" fmla="*/ 115 h 902"/>
                <a:gd name="T16" fmla="*/ 883 w 3808"/>
                <a:gd name="T17" fmla="*/ 129 h 902"/>
                <a:gd name="T18" fmla="*/ 888 w 3808"/>
                <a:gd name="T19" fmla="*/ 148 h 902"/>
                <a:gd name="T20" fmla="*/ 976 w 3808"/>
                <a:gd name="T21" fmla="*/ 181 h 902"/>
                <a:gd name="T22" fmla="*/ 1011 w 3808"/>
                <a:gd name="T23" fmla="*/ 191 h 902"/>
                <a:gd name="T24" fmla="*/ 1090 w 3808"/>
                <a:gd name="T25" fmla="*/ 202 h 902"/>
                <a:gd name="T26" fmla="*/ 1101 w 3808"/>
                <a:gd name="T27" fmla="*/ 243 h 902"/>
                <a:gd name="T28" fmla="*/ 1151 w 3808"/>
                <a:gd name="T29" fmla="*/ 255 h 902"/>
                <a:gd name="T30" fmla="*/ 1294 w 3808"/>
                <a:gd name="T31" fmla="*/ 264 h 902"/>
                <a:gd name="T32" fmla="*/ 1315 w 3808"/>
                <a:gd name="T33" fmla="*/ 274 h 902"/>
                <a:gd name="T34" fmla="*/ 1327 w 3808"/>
                <a:gd name="T35" fmla="*/ 283 h 902"/>
                <a:gd name="T36" fmla="*/ 1386 w 3808"/>
                <a:gd name="T37" fmla="*/ 295 h 902"/>
                <a:gd name="T38" fmla="*/ 1510 w 3808"/>
                <a:gd name="T39" fmla="*/ 305 h 902"/>
                <a:gd name="T40" fmla="*/ 1534 w 3808"/>
                <a:gd name="T41" fmla="*/ 314 h 902"/>
                <a:gd name="T42" fmla="*/ 1712 w 3808"/>
                <a:gd name="T43" fmla="*/ 352 h 902"/>
                <a:gd name="T44" fmla="*/ 1728 w 3808"/>
                <a:gd name="T45" fmla="*/ 364 h 902"/>
                <a:gd name="T46" fmla="*/ 1745 w 3808"/>
                <a:gd name="T47" fmla="*/ 376 h 902"/>
                <a:gd name="T48" fmla="*/ 1752 w 3808"/>
                <a:gd name="T49" fmla="*/ 388 h 902"/>
                <a:gd name="T50" fmla="*/ 1970 w 3808"/>
                <a:gd name="T51" fmla="*/ 414 h 902"/>
                <a:gd name="T52" fmla="*/ 2115 w 3808"/>
                <a:gd name="T53" fmla="*/ 450 h 902"/>
                <a:gd name="T54" fmla="*/ 2182 w 3808"/>
                <a:gd name="T55" fmla="*/ 459 h 902"/>
                <a:gd name="T56" fmla="*/ 2191 w 3808"/>
                <a:gd name="T57" fmla="*/ 476 h 902"/>
                <a:gd name="T58" fmla="*/ 2198 w 3808"/>
                <a:gd name="T59" fmla="*/ 504 h 902"/>
                <a:gd name="T60" fmla="*/ 2398 w 3808"/>
                <a:gd name="T61" fmla="*/ 523 h 902"/>
                <a:gd name="T62" fmla="*/ 2623 w 3808"/>
                <a:gd name="T63" fmla="*/ 547 h 902"/>
                <a:gd name="T64" fmla="*/ 2633 w 3808"/>
                <a:gd name="T65" fmla="*/ 571 h 902"/>
                <a:gd name="T66" fmla="*/ 2645 w 3808"/>
                <a:gd name="T67" fmla="*/ 585 h 902"/>
                <a:gd name="T68" fmla="*/ 2837 w 3808"/>
                <a:gd name="T69" fmla="*/ 597 h 902"/>
                <a:gd name="T70" fmla="*/ 3179 w 3808"/>
                <a:gd name="T71" fmla="*/ 630 h 902"/>
                <a:gd name="T72" fmla="*/ 3376 w 3808"/>
                <a:gd name="T73" fmla="*/ 714 h 902"/>
                <a:gd name="T74" fmla="*/ 3808 w 3808"/>
                <a:gd name="T75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08" h="902">
                  <a:moveTo>
                    <a:pt x="0" y="0"/>
                  </a:moveTo>
                  <a:lnTo>
                    <a:pt x="289" y="0"/>
                  </a:lnTo>
                  <a:lnTo>
                    <a:pt x="289" y="15"/>
                  </a:lnTo>
                  <a:lnTo>
                    <a:pt x="439" y="15"/>
                  </a:lnTo>
                  <a:lnTo>
                    <a:pt x="439" y="43"/>
                  </a:lnTo>
                  <a:lnTo>
                    <a:pt x="529" y="43"/>
                  </a:lnTo>
                  <a:lnTo>
                    <a:pt x="529" y="53"/>
                  </a:lnTo>
                  <a:lnTo>
                    <a:pt x="634" y="53"/>
                  </a:lnTo>
                  <a:lnTo>
                    <a:pt x="634" y="67"/>
                  </a:lnTo>
                  <a:lnTo>
                    <a:pt x="655" y="67"/>
                  </a:lnTo>
                  <a:lnTo>
                    <a:pt x="655" y="88"/>
                  </a:lnTo>
                  <a:lnTo>
                    <a:pt x="667" y="88"/>
                  </a:lnTo>
                  <a:lnTo>
                    <a:pt x="667" y="98"/>
                  </a:lnTo>
                  <a:lnTo>
                    <a:pt x="809" y="98"/>
                  </a:lnTo>
                  <a:lnTo>
                    <a:pt x="809" y="115"/>
                  </a:lnTo>
                  <a:lnTo>
                    <a:pt x="866" y="115"/>
                  </a:lnTo>
                  <a:lnTo>
                    <a:pt x="866" y="129"/>
                  </a:lnTo>
                  <a:lnTo>
                    <a:pt x="883" y="129"/>
                  </a:lnTo>
                  <a:lnTo>
                    <a:pt x="883" y="148"/>
                  </a:lnTo>
                  <a:lnTo>
                    <a:pt x="888" y="148"/>
                  </a:lnTo>
                  <a:lnTo>
                    <a:pt x="888" y="181"/>
                  </a:lnTo>
                  <a:lnTo>
                    <a:pt x="976" y="181"/>
                  </a:lnTo>
                  <a:lnTo>
                    <a:pt x="976" y="191"/>
                  </a:lnTo>
                  <a:lnTo>
                    <a:pt x="1011" y="191"/>
                  </a:lnTo>
                  <a:lnTo>
                    <a:pt x="1011" y="202"/>
                  </a:lnTo>
                  <a:lnTo>
                    <a:pt x="1090" y="202"/>
                  </a:lnTo>
                  <a:lnTo>
                    <a:pt x="1090" y="243"/>
                  </a:lnTo>
                  <a:lnTo>
                    <a:pt x="1101" y="243"/>
                  </a:lnTo>
                  <a:lnTo>
                    <a:pt x="1101" y="255"/>
                  </a:lnTo>
                  <a:lnTo>
                    <a:pt x="1151" y="255"/>
                  </a:lnTo>
                  <a:lnTo>
                    <a:pt x="1151" y="264"/>
                  </a:lnTo>
                  <a:lnTo>
                    <a:pt x="1294" y="264"/>
                  </a:lnTo>
                  <a:lnTo>
                    <a:pt x="1294" y="274"/>
                  </a:lnTo>
                  <a:lnTo>
                    <a:pt x="1315" y="274"/>
                  </a:lnTo>
                  <a:lnTo>
                    <a:pt x="1315" y="283"/>
                  </a:lnTo>
                  <a:lnTo>
                    <a:pt x="1327" y="283"/>
                  </a:lnTo>
                  <a:lnTo>
                    <a:pt x="1327" y="295"/>
                  </a:lnTo>
                  <a:lnTo>
                    <a:pt x="1386" y="295"/>
                  </a:lnTo>
                  <a:lnTo>
                    <a:pt x="1386" y="305"/>
                  </a:lnTo>
                  <a:lnTo>
                    <a:pt x="1510" y="305"/>
                  </a:lnTo>
                  <a:lnTo>
                    <a:pt x="1510" y="314"/>
                  </a:lnTo>
                  <a:lnTo>
                    <a:pt x="1534" y="314"/>
                  </a:lnTo>
                  <a:lnTo>
                    <a:pt x="1534" y="352"/>
                  </a:lnTo>
                  <a:lnTo>
                    <a:pt x="1712" y="352"/>
                  </a:lnTo>
                  <a:lnTo>
                    <a:pt x="1712" y="364"/>
                  </a:lnTo>
                  <a:lnTo>
                    <a:pt x="1728" y="364"/>
                  </a:lnTo>
                  <a:lnTo>
                    <a:pt x="1728" y="376"/>
                  </a:lnTo>
                  <a:lnTo>
                    <a:pt x="1745" y="376"/>
                  </a:lnTo>
                  <a:lnTo>
                    <a:pt x="1745" y="388"/>
                  </a:lnTo>
                  <a:lnTo>
                    <a:pt x="1752" y="388"/>
                  </a:lnTo>
                  <a:lnTo>
                    <a:pt x="1752" y="414"/>
                  </a:lnTo>
                  <a:lnTo>
                    <a:pt x="1970" y="414"/>
                  </a:lnTo>
                  <a:lnTo>
                    <a:pt x="1970" y="450"/>
                  </a:lnTo>
                  <a:lnTo>
                    <a:pt x="2115" y="450"/>
                  </a:lnTo>
                  <a:lnTo>
                    <a:pt x="2115" y="459"/>
                  </a:lnTo>
                  <a:lnTo>
                    <a:pt x="2182" y="459"/>
                  </a:lnTo>
                  <a:lnTo>
                    <a:pt x="2182" y="476"/>
                  </a:lnTo>
                  <a:lnTo>
                    <a:pt x="2191" y="476"/>
                  </a:lnTo>
                  <a:lnTo>
                    <a:pt x="2191" y="504"/>
                  </a:lnTo>
                  <a:lnTo>
                    <a:pt x="2198" y="504"/>
                  </a:lnTo>
                  <a:lnTo>
                    <a:pt x="2198" y="523"/>
                  </a:lnTo>
                  <a:lnTo>
                    <a:pt x="2398" y="523"/>
                  </a:lnTo>
                  <a:lnTo>
                    <a:pt x="2398" y="547"/>
                  </a:lnTo>
                  <a:lnTo>
                    <a:pt x="2623" y="547"/>
                  </a:lnTo>
                  <a:lnTo>
                    <a:pt x="2623" y="571"/>
                  </a:lnTo>
                  <a:lnTo>
                    <a:pt x="2633" y="571"/>
                  </a:lnTo>
                  <a:lnTo>
                    <a:pt x="2633" y="585"/>
                  </a:lnTo>
                  <a:lnTo>
                    <a:pt x="2645" y="585"/>
                  </a:lnTo>
                  <a:lnTo>
                    <a:pt x="2645" y="597"/>
                  </a:lnTo>
                  <a:lnTo>
                    <a:pt x="2837" y="597"/>
                  </a:lnTo>
                  <a:lnTo>
                    <a:pt x="2837" y="630"/>
                  </a:lnTo>
                  <a:lnTo>
                    <a:pt x="3179" y="630"/>
                  </a:lnTo>
                  <a:lnTo>
                    <a:pt x="3179" y="714"/>
                  </a:lnTo>
                  <a:lnTo>
                    <a:pt x="3376" y="714"/>
                  </a:lnTo>
                  <a:lnTo>
                    <a:pt x="3376" y="902"/>
                  </a:lnTo>
                  <a:lnTo>
                    <a:pt x="3808" y="902"/>
                  </a:ln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B8828FC-256D-CBCF-4A9A-A7E2684A9B60}"/>
              </a:ext>
            </a:extLst>
          </p:cNvPr>
          <p:cNvGrpSpPr/>
          <p:nvPr/>
        </p:nvGrpSpPr>
        <p:grpSpPr>
          <a:xfrm>
            <a:off x="1006639" y="2113558"/>
            <a:ext cx="7280905" cy="518350"/>
            <a:chOff x="2124137" y="1462205"/>
            <a:chExt cx="8953890" cy="637455"/>
          </a:xfrm>
        </p:grpSpPr>
        <p:sp>
          <p:nvSpPr>
            <p:cNvPr id="676" name="Rectangle 492">
              <a:extLst>
                <a:ext uri="{FF2B5EF4-FFF2-40B4-BE49-F238E27FC236}">
                  <a16:creationId xmlns:a16="http://schemas.microsoft.com/office/drawing/2014/main" id="{5C3B926D-B19A-261E-05E6-130DC1167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1619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Rectangle 493">
              <a:extLst>
                <a:ext uri="{FF2B5EF4-FFF2-40B4-BE49-F238E27FC236}">
                  <a16:creationId xmlns:a16="http://schemas.microsoft.com/office/drawing/2014/main" id="{EADE7840-3F7E-7083-C02E-D704EE7B4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6261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8" name="Rectangle 494">
              <a:extLst>
                <a:ext uri="{FF2B5EF4-FFF2-40B4-BE49-F238E27FC236}">
                  <a16:creationId xmlns:a16="http://schemas.microsoft.com/office/drawing/2014/main" id="{58E7C4F2-F969-7952-DFB6-8362F6709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1572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9" name="Rectangle 495">
              <a:extLst>
                <a:ext uri="{FF2B5EF4-FFF2-40B4-BE49-F238E27FC236}">
                  <a16:creationId xmlns:a16="http://schemas.microsoft.com/office/drawing/2014/main" id="{A7443E9E-6B08-6ED1-7560-6E84E8EA2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6412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0" name="Rectangle 496">
              <a:extLst>
                <a:ext uri="{FF2B5EF4-FFF2-40B4-BE49-F238E27FC236}">
                  <a16:creationId xmlns:a16="http://schemas.microsoft.com/office/drawing/2014/main" id="{237D49B1-C45F-CEF0-B294-B8E677E0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1725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Rectangle 497">
              <a:extLst>
                <a:ext uri="{FF2B5EF4-FFF2-40B4-BE49-F238E27FC236}">
                  <a16:creationId xmlns:a16="http://schemas.microsoft.com/office/drawing/2014/main" id="{DE301583-8054-C901-75EC-4E2F2696D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7037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Rectangle 498">
              <a:extLst>
                <a:ext uri="{FF2B5EF4-FFF2-40B4-BE49-F238E27FC236}">
                  <a16:creationId xmlns:a16="http://schemas.microsoft.com/office/drawing/2014/main" id="{E4CD063A-D197-FD8E-F39F-F711EEF3B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3598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3" name="Rectangle 499">
              <a:extLst>
                <a:ext uri="{FF2B5EF4-FFF2-40B4-BE49-F238E27FC236}">
                  <a16:creationId xmlns:a16="http://schemas.microsoft.com/office/drawing/2014/main" id="{7097029C-BF3A-835E-BEF4-073F45D1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8910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4" name="Rectangle 500">
              <a:extLst>
                <a:ext uri="{FF2B5EF4-FFF2-40B4-BE49-F238E27FC236}">
                  <a16:creationId xmlns:a16="http://schemas.microsoft.com/office/drawing/2014/main" id="{21F6AD58-CE9B-B634-9102-0A8E7D001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191" y="19644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Rectangle 501">
              <a:extLst>
                <a:ext uri="{FF2B5EF4-FFF2-40B4-BE49-F238E27FC236}">
                  <a16:creationId xmlns:a16="http://schemas.microsoft.com/office/drawing/2014/main" id="{7F25733D-58E2-AB33-1C7A-DB90E3B78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110" y="19644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Rectangle 502">
              <a:extLst>
                <a:ext uri="{FF2B5EF4-FFF2-40B4-BE49-F238E27FC236}">
                  <a16:creationId xmlns:a16="http://schemas.microsoft.com/office/drawing/2014/main" id="{F3CF997C-8299-6A2B-5B54-BD7167ACD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3563" y="19644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7" name="Rectangle 503">
              <a:extLst>
                <a:ext uri="{FF2B5EF4-FFF2-40B4-BE49-F238E27FC236}">
                  <a16:creationId xmlns:a16="http://schemas.microsoft.com/office/drawing/2014/main" id="{F86A3946-3F5C-E558-A43E-1D50B82F4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7462" y="19644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8" name="Rectangle 504">
              <a:extLst>
                <a:ext uri="{FF2B5EF4-FFF2-40B4-BE49-F238E27FC236}">
                  <a16:creationId xmlns:a16="http://schemas.microsoft.com/office/drawing/2014/main" id="{27E03216-B0BB-1BEB-A156-63631D242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5578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Rectangle 505">
              <a:extLst>
                <a:ext uri="{FF2B5EF4-FFF2-40B4-BE49-F238E27FC236}">
                  <a16:creationId xmlns:a16="http://schemas.microsoft.com/office/drawing/2014/main" id="{C9FCB3F4-8156-5623-38CC-FF068EEDF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1821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Rectangle 506">
              <a:extLst>
                <a:ext uri="{FF2B5EF4-FFF2-40B4-BE49-F238E27FC236}">
                  <a16:creationId xmlns:a16="http://schemas.microsoft.com/office/drawing/2014/main" id="{EF1820B7-624C-2024-DE0F-DC2ABE6E7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311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1" name="Rectangle 507">
              <a:extLst>
                <a:ext uri="{FF2B5EF4-FFF2-40B4-BE49-F238E27FC236}">
                  <a16:creationId xmlns:a16="http://schemas.microsoft.com/office/drawing/2014/main" id="{A655BAD5-E5EA-0C40-D746-BD12EB6FC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0089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2" name="Rectangle 508">
              <a:extLst>
                <a:ext uri="{FF2B5EF4-FFF2-40B4-BE49-F238E27FC236}">
                  <a16:creationId xmlns:a16="http://schemas.microsoft.com/office/drawing/2014/main" id="{D6F312A0-7D1C-BF7A-FD99-F559D7B2D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020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Rectangle 509">
              <a:extLst>
                <a:ext uri="{FF2B5EF4-FFF2-40B4-BE49-F238E27FC236}">
                  <a16:creationId xmlns:a16="http://schemas.microsoft.com/office/drawing/2014/main" id="{A6BCF2AB-57B2-529A-A7DC-5BF966C21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798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Rectangle 510">
              <a:extLst>
                <a:ext uri="{FF2B5EF4-FFF2-40B4-BE49-F238E27FC236}">
                  <a16:creationId xmlns:a16="http://schemas.microsoft.com/office/drawing/2014/main" id="{78E5231A-7164-C6B4-D938-C1682809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6320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5" name="Rectangle 511">
              <a:extLst>
                <a:ext uri="{FF2B5EF4-FFF2-40B4-BE49-F238E27FC236}">
                  <a16:creationId xmlns:a16="http://schemas.microsoft.com/office/drawing/2014/main" id="{1A22E50B-0FC7-A561-BBC3-9513CE493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124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6" name="Rectangle 512">
              <a:extLst>
                <a:ext uri="{FF2B5EF4-FFF2-40B4-BE49-F238E27FC236}">
                  <a16:creationId xmlns:a16="http://schemas.microsoft.com/office/drawing/2014/main" id="{43CBE46F-D071-395B-7225-505431238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48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7" name="Rectangle 513">
              <a:extLst>
                <a:ext uri="{FF2B5EF4-FFF2-40B4-BE49-F238E27FC236}">
                  <a16:creationId xmlns:a16="http://schemas.microsoft.com/office/drawing/2014/main" id="{A7C94688-46B2-434D-1F21-6D7FABA5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5650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8" name="Rectangle 514">
              <a:extLst>
                <a:ext uri="{FF2B5EF4-FFF2-40B4-BE49-F238E27FC236}">
                  <a16:creationId xmlns:a16="http://schemas.microsoft.com/office/drawing/2014/main" id="{0EDF86A5-3B40-DDA3-0A6D-0C6C58A55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428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9" name="Rectangle 515">
              <a:extLst>
                <a:ext uri="{FF2B5EF4-FFF2-40B4-BE49-F238E27FC236}">
                  <a16:creationId xmlns:a16="http://schemas.microsoft.com/office/drawing/2014/main" id="{C7758D0A-F9BC-465C-25AA-2E0426387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580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0" name="Rectangle 516">
              <a:extLst>
                <a:ext uri="{FF2B5EF4-FFF2-40B4-BE49-F238E27FC236}">
                  <a16:creationId xmlns:a16="http://schemas.microsoft.com/office/drawing/2014/main" id="{22C6E371-D32D-722B-0BE0-D4402D4E8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665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1" name="Rectangle 517">
              <a:extLst>
                <a:ext uri="{FF2B5EF4-FFF2-40B4-BE49-F238E27FC236}">
                  <a16:creationId xmlns:a16="http://schemas.microsoft.com/office/drawing/2014/main" id="{03A5AAE8-8005-161E-FC60-6B8385DDD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187" y="1846381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2" name="Rectangle 518">
              <a:extLst>
                <a:ext uri="{FF2B5EF4-FFF2-40B4-BE49-F238E27FC236}">
                  <a16:creationId xmlns:a16="http://schemas.microsoft.com/office/drawing/2014/main" id="{D9932CE7-F81C-76CA-62E2-ACE373B9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991" y="1846381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3" name="Rectangle 519">
              <a:extLst>
                <a:ext uri="{FF2B5EF4-FFF2-40B4-BE49-F238E27FC236}">
                  <a16:creationId xmlns:a16="http://schemas.microsoft.com/office/drawing/2014/main" id="{FF616467-8EBB-E287-2639-B428CF4B9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783" y="182975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4" name="Rectangle 520">
              <a:extLst>
                <a:ext uri="{FF2B5EF4-FFF2-40B4-BE49-F238E27FC236}">
                  <a16:creationId xmlns:a16="http://schemas.microsoft.com/office/drawing/2014/main" id="{18A7DE6F-CB90-46BA-C5CF-8AB1FB371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2153" y="1818109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5" name="Rectangle 521">
              <a:extLst>
                <a:ext uri="{FF2B5EF4-FFF2-40B4-BE49-F238E27FC236}">
                  <a16:creationId xmlns:a16="http://schemas.microsoft.com/office/drawing/2014/main" id="{FC291C67-26A1-F8CC-AE42-FC0F04D2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746" y="1818109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6" name="Rectangle 522">
              <a:extLst>
                <a:ext uri="{FF2B5EF4-FFF2-40B4-BE49-F238E27FC236}">
                  <a16:creationId xmlns:a16="http://schemas.microsoft.com/office/drawing/2014/main" id="{BBE7DEFC-1073-0EB6-EC54-51DCF113F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619" y="1806467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7" name="Rectangle 523">
              <a:extLst>
                <a:ext uri="{FF2B5EF4-FFF2-40B4-BE49-F238E27FC236}">
                  <a16:creationId xmlns:a16="http://schemas.microsoft.com/office/drawing/2014/main" id="{43E01D94-ECB2-F610-F624-1A00DD02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179" y="1806467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8" name="Rectangle 524">
              <a:extLst>
                <a:ext uri="{FF2B5EF4-FFF2-40B4-BE49-F238E27FC236}">
                  <a16:creationId xmlns:a16="http://schemas.microsoft.com/office/drawing/2014/main" id="{BBE0FD54-5179-E3E2-2731-38AD05146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494" y="179815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9" name="Rectangle 525">
              <a:extLst>
                <a:ext uri="{FF2B5EF4-FFF2-40B4-BE49-F238E27FC236}">
                  <a16:creationId xmlns:a16="http://schemas.microsoft.com/office/drawing/2014/main" id="{C6DEA0BB-F0CD-D738-85B9-5F37BB2B4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272" y="179815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0" name="Rectangle 526">
              <a:extLst>
                <a:ext uri="{FF2B5EF4-FFF2-40B4-BE49-F238E27FC236}">
                  <a16:creationId xmlns:a16="http://schemas.microsoft.com/office/drawing/2014/main" id="{CD44C80F-A28E-EF3B-1498-435453432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017" y="178651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1" name="Rectangle 527">
              <a:extLst>
                <a:ext uri="{FF2B5EF4-FFF2-40B4-BE49-F238E27FC236}">
                  <a16:creationId xmlns:a16="http://schemas.microsoft.com/office/drawing/2014/main" id="{64D7DC83-42D3-870C-3D48-7524B8AF0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736" y="178651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2" name="Rectangle 528">
              <a:extLst>
                <a:ext uri="{FF2B5EF4-FFF2-40B4-BE49-F238E27FC236}">
                  <a16:creationId xmlns:a16="http://schemas.microsoft.com/office/drawing/2014/main" id="{406CA517-4DB8-81A2-8A3C-278697FB7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86" y="1778195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3" name="Rectangle 529">
              <a:extLst>
                <a:ext uri="{FF2B5EF4-FFF2-40B4-BE49-F238E27FC236}">
                  <a16:creationId xmlns:a16="http://schemas.microsoft.com/office/drawing/2014/main" id="{8D78F145-F1AB-E5D3-7E3C-245927A0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809" y="177154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4" name="Rectangle 530">
              <a:extLst>
                <a:ext uri="{FF2B5EF4-FFF2-40B4-BE49-F238E27FC236}">
                  <a16:creationId xmlns:a16="http://schemas.microsoft.com/office/drawing/2014/main" id="{A7E27E9F-6EF0-5EE5-68AA-81AE9805C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713" y="177154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5" name="Rectangle 531">
              <a:extLst>
                <a:ext uri="{FF2B5EF4-FFF2-40B4-BE49-F238E27FC236}">
                  <a16:creationId xmlns:a16="http://schemas.microsoft.com/office/drawing/2014/main" id="{8B95D583-0DEB-2707-7868-77B1C3B0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6135" y="173994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6" name="Rectangle 532">
              <a:extLst>
                <a:ext uri="{FF2B5EF4-FFF2-40B4-BE49-F238E27FC236}">
                  <a16:creationId xmlns:a16="http://schemas.microsoft.com/office/drawing/2014/main" id="{232B5C46-28BC-4A29-C16A-4CDFF08D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28" y="1703355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7" name="Rectangle 533">
              <a:extLst>
                <a:ext uri="{FF2B5EF4-FFF2-40B4-BE49-F238E27FC236}">
                  <a16:creationId xmlns:a16="http://schemas.microsoft.com/office/drawing/2014/main" id="{3B3E2437-5706-57A8-EAEA-0FAB4A158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601" y="1688387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8" name="Rectangle 534">
              <a:extLst>
                <a:ext uri="{FF2B5EF4-FFF2-40B4-BE49-F238E27FC236}">
                  <a16:creationId xmlns:a16="http://schemas.microsoft.com/office/drawing/2014/main" id="{4E0AB981-71A0-9364-B2AC-740548B00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846" y="1683397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9" name="Rectangle 535">
              <a:extLst>
                <a:ext uri="{FF2B5EF4-FFF2-40B4-BE49-F238E27FC236}">
                  <a16:creationId xmlns:a16="http://schemas.microsoft.com/office/drawing/2014/main" id="{84D4FFF4-F93A-AA7A-F289-52B988E2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751" y="1676745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0" name="Rectangle 536">
              <a:extLst>
                <a:ext uri="{FF2B5EF4-FFF2-40B4-BE49-F238E27FC236}">
                  <a16:creationId xmlns:a16="http://schemas.microsoft.com/office/drawing/2014/main" id="{4BA6F3B3-4EEC-C1A7-6AE7-F3E49E7D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930" y="1645146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1" name="Rectangle 537">
              <a:extLst>
                <a:ext uri="{FF2B5EF4-FFF2-40B4-BE49-F238E27FC236}">
                  <a16:creationId xmlns:a16="http://schemas.microsoft.com/office/drawing/2014/main" id="{FBE14073-4012-6C8C-8D34-51863D23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499" y="163683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2" name="Rectangle 538">
              <a:extLst>
                <a:ext uri="{FF2B5EF4-FFF2-40B4-BE49-F238E27FC236}">
                  <a16:creationId xmlns:a16="http://schemas.microsoft.com/office/drawing/2014/main" id="{773F7D41-7D47-B85B-FF0B-0FDF0CAC1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303" y="1625189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3" name="Rectangle 539">
              <a:extLst>
                <a:ext uri="{FF2B5EF4-FFF2-40B4-BE49-F238E27FC236}">
                  <a16:creationId xmlns:a16="http://schemas.microsoft.com/office/drawing/2014/main" id="{3C9BEDCC-BC25-4634-C67B-1206909F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141" y="1588601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4" name="Rectangle 540">
              <a:extLst>
                <a:ext uri="{FF2B5EF4-FFF2-40B4-BE49-F238E27FC236}">
                  <a16:creationId xmlns:a16="http://schemas.microsoft.com/office/drawing/2014/main" id="{B5C632C9-3F31-7003-5635-6367D7CF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422" y="1588601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5" name="Rectangle 541">
              <a:extLst>
                <a:ext uri="{FF2B5EF4-FFF2-40B4-BE49-F238E27FC236}">
                  <a16:creationId xmlns:a16="http://schemas.microsoft.com/office/drawing/2014/main" id="{5EFFC8B4-3F98-F21D-BC2D-FA721FFB8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014" y="1553675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6" name="Rectangle 542">
              <a:extLst>
                <a:ext uri="{FF2B5EF4-FFF2-40B4-BE49-F238E27FC236}">
                  <a16:creationId xmlns:a16="http://schemas.microsoft.com/office/drawing/2014/main" id="{5B9DCAAD-AEC9-BD55-2B4F-106B2EF59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620" y="1542034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7" name="Rectangle 543">
              <a:extLst>
                <a:ext uri="{FF2B5EF4-FFF2-40B4-BE49-F238E27FC236}">
                  <a16:creationId xmlns:a16="http://schemas.microsoft.com/office/drawing/2014/main" id="{8F7E8F93-710C-03C4-FB25-77F2FF134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571" y="1542034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8" name="Rectangle 544">
              <a:extLst>
                <a:ext uri="{FF2B5EF4-FFF2-40B4-BE49-F238E27FC236}">
                  <a16:creationId xmlns:a16="http://schemas.microsoft.com/office/drawing/2014/main" id="{B87667F9-52AE-5321-C353-3CBC550B4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756" y="1542034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9" name="Rectangle 545">
              <a:extLst>
                <a:ext uri="{FF2B5EF4-FFF2-40B4-BE49-F238E27FC236}">
                  <a16:creationId xmlns:a16="http://schemas.microsoft.com/office/drawing/2014/main" id="{859BF20B-B8F3-3F86-F0EB-A46E1F013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934" y="152540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0" name="Rectangle 546">
              <a:extLst>
                <a:ext uri="{FF2B5EF4-FFF2-40B4-BE49-F238E27FC236}">
                  <a16:creationId xmlns:a16="http://schemas.microsoft.com/office/drawing/2014/main" id="{389BE380-FC95-39AB-BAE9-0A202F145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875" y="152540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1" name="Rectangle 547">
              <a:extLst>
                <a:ext uri="{FF2B5EF4-FFF2-40B4-BE49-F238E27FC236}">
                  <a16:creationId xmlns:a16="http://schemas.microsoft.com/office/drawing/2014/main" id="{CC31AA53-35C7-606D-FC24-06D2E84E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436" y="152540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2" name="Rectangle 548">
              <a:extLst>
                <a:ext uri="{FF2B5EF4-FFF2-40B4-BE49-F238E27FC236}">
                  <a16:creationId xmlns:a16="http://schemas.microsoft.com/office/drawing/2014/main" id="{EC52CCB9-C89E-03C5-B944-24FABC07A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808" y="15137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3" name="Rectangle 549">
              <a:extLst>
                <a:ext uri="{FF2B5EF4-FFF2-40B4-BE49-F238E27FC236}">
                  <a16:creationId xmlns:a16="http://schemas.microsoft.com/office/drawing/2014/main" id="{05AE2477-5A8E-450A-C9CA-87BC46B6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426" y="15137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4" name="Rectangle 550">
              <a:extLst>
                <a:ext uri="{FF2B5EF4-FFF2-40B4-BE49-F238E27FC236}">
                  <a16:creationId xmlns:a16="http://schemas.microsoft.com/office/drawing/2014/main" id="{D37CA4CB-EBB7-5E7A-9F08-77898CE34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738" y="15137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5" name="Rectangle 551">
              <a:extLst>
                <a:ext uri="{FF2B5EF4-FFF2-40B4-BE49-F238E27FC236}">
                  <a16:creationId xmlns:a16="http://schemas.microsoft.com/office/drawing/2014/main" id="{1C4FE506-6819-9B94-057E-9C9867628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137" y="1462205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6" name="Rectangle 552">
              <a:extLst>
                <a:ext uri="{FF2B5EF4-FFF2-40B4-BE49-F238E27FC236}">
                  <a16:creationId xmlns:a16="http://schemas.microsoft.com/office/drawing/2014/main" id="{8F619129-E827-7E48-A5EA-A3D8A5E1A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742" y="163184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7" name="Rectangle 553">
              <a:extLst>
                <a:ext uri="{FF2B5EF4-FFF2-40B4-BE49-F238E27FC236}">
                  <a16:creationId xmlns:a16="http://schemas.microsoft.com/office/drawing/2014/main" id="{E6503F55-EDF6-CAB6-80AB-0C1AC8021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008" y="1688387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8" name="Rectangle 554">
              <a:extLst>
                <a:ext uri="{FF2B5EF4-FFF2-40B4-BE49-F238E27FC236}">
                  <a16:creationId xmlns:a16="http://schemas.microsoft.com/office/drawing/2014/main" id="{C6BEBE77-7059-2392-212D-4F1271F68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1257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9" name="Rectangle 555">
              <a:extLst>
                <a:ext uri="{FF2B5EF4-FFF2-40B4-BE49-F238E27FC236}">
                  <a16:creationId xmlns:a16="http://schemas.microsoft.com/office/drawing/2014/main" id="{E556F028-7C49-0ACC-5B53-9A820D62C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162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0" name="Rectangle 556">
              <a:extLst>
                <a:ext uri="{FF2B5EF4-FFF2-40B4-BE49-F238E27FC236}">
                  <a16:creationId xmlns:a16="http://schemas.microsoft.com/office/drawing/2014/main" id="{42024470-B177-DE21-639F-EF61322F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627" y="184970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1" name="Rectangle 557">
              <a:extLst>
                <a:ext uri="{FF2B5EF4-FFF2-40B4-BE49-F238E27FC236}">
                  <a16:creationId xmlns:a16="http://schemas.microsoft.com/office/drawing/2014/main" id="{2859B0A1-411D-A31A-E037-5D1DF7470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266" y="190459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2" name="Rectangle 558">
              <a:extLst>
                <a:ext uri="{FF2B5EF4-FFF2-40B4-BE49-F238E27FC236}">
                  <a16:creationId xmlns:a16="http://schemas.microsoft.com/office/drawing/2014/main" id="{69D41A04-0773-B2B5-43E8-E7E2A14CF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043" y="189294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3" name="Rectangle 559">
              <a:extLst>
                <a:ext uri="{FF2B5EF4-FFF2-40B4-BE49-F238E27FC236}">
                  <a16:creationId xmlns:a16="http://schemas.microsoft.com/office/drawing/2014/main" id="{650E1F95-9E69-C1F4-1E19-DD980462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76" y="1854698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4" name="Rectangle 560">
              <a:extLst>
                <a:ext uri="{FF2B5EF4-FFF2-40B4-BE49-F238E27FC236}">
                  <a16:creationId xmlns:a16="http://schemas.microsoft.com/office/drawing/2014/main" id="{C77148EC-D348-5896-D8D0-8E2F4017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924" y="1932863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5" name="Rectangle 561">
              <a:extLst>
                <a:ext uri="{FF2B5EF4-FFF2-40B4-BE49-F238E27FC236}">
                  <a16:creationId xmlns:a16="http://schemas.microsoft.com/office/drawing/2014/main" id="{44DAD5C6-D28C-FDAD-0EBE-80B1F486B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590" y="1964462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6" name="Rectangle 562">
              <a:extLst>
                <a:ext uri="{FF2B5EF4-FFF2-40B4-BE49-F238E27FC236}">
                  <a16:creationId xmlns:a16="http://schemas.microsoft.com/office/drawing/2014/main" id="{2C5232ED-137A-38B8-80F4-1C6F9C64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6800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7" name="Rectangle 563">
              <a:extLst>
                <a:ext uri="{FF2B5EF4-FFF2-40B4-BE49-F238E27FC236}">
                  <a16:creationId xmlns:a16="http://schemas.microsoft.com/office/drawing/2014/main" id="{DA46062C-AE26-E12A-12D7-82764766A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2583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8" name="Rectangle 564">
              <a:extLst>
                <a:ext uri="{FF2B5EF4-FFF2-40B4-BE49-F238E27FC236}">
                  <a16:creationId xmlns:a16="http://schemas.microsoft.com/office/drawing/2014/main" id="{2CEA1484-3A17-56F1-583D-C3F7A203A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862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Rectangle 565">
              <a:extLst>
                <a:ext uri="{FF2B5EF4-FFF2-40B4-BE49-F238E27FC236}">
                  <a16:creationId xmlns:a16="http://schemas.microsoft.com/office/drawing/2014/main" id="{65ABA617-DA56-FAD0-B682-7E458E4B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80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0" name="Rectangle 566">
              <a:extLst>
                <a:ext uri="{FF2B5EF4-FFF2-40B4-BE49-F238E27FC236}">
                  <a16:creationId xmlns:a16="http://schemas.microsoft.com/office/drawing/2014/main" id="{72587E2C-9AB6-179D-1914-C872B1AA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9887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1" name="Rectangle 567">
              <a:extLst>
                <a:ext uri="{FF2B5EF4-FFF2-40B4-BE49-F238E27FC236}">
                  <a16:creationId xmlns:a16="http://schemas.microsoft.com/office/drawing/2014/main" id="{52146A66-4C5C-CF11-2511-BBA3F2349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6920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2" name="Rectangle 568">
              <a:extLst>
                <a:ext uri="{FF2B5EF4-FFF2-40B4-BE49-F238E27FC236}">
                  <a16:creationId xmlns:a16="http://schemas.microsoft.com/office/drawing/2014/main" id="{C04E8E07-BEB3-5411-F9E4-E38152E41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294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3" name="Rectangle 569">
              <a:extLst>
                <a:ext uri="{FF2B5EF4-FFF2-40B4-BE49-F238E27FC236}">
                  <a16:creationId xmlns:a16="http://schemas.microsoft.com/office/drawing/2014/main" id="{817AA45D-D2E3-EA3D-F891-89837A30C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294" y="2027660"/>
              <a:ext cx="72000" cy="72000"/>
            </a:xfrm>
            <a:prstGeom prst="rect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4" name="Freeform 570">
              <a:extLst>
                <a:ext uri="{FF2B5EF4-FFF2-40B4-BE49-F238E27FC236}">
                  <a16:creationId xmlns:a16="http://schemas.microsoft.com/office/drawing/2014/main" id="{4C0E58F6-7AFC-80AF-E9F4-F2243720C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338" y="1502156"/>
              <a:ext cx="8925689" cy="562129"/>
            </a:xfrm>
            <a:custGeom>
              <a:avLst/>
              <a:gdLst>
                <a:gd name="T0" fmla="*/ 83 w 3808"/>
                <a:gd name="T1" fmla="*/ 0 h 338"/>
                <a:gd name="T2" fmla="*/ 211 w 3808"/>
                <a:gd name="T3" fmla="*/ 10 h 338"/>
                <a:gd name="T4" fmla="*/ 220 w 3808"/>
                <a:gd name="T5" fmla="*/ 24 h 338"/>
                <a:gd name="T6" fmla="*/ 387 w 3808"/>
                <a:gd name="T7" fmla="*/ 29 h 338"/>
                <a:gd name="T8" fmla="*/ 655 w 3808"/>
                <a:gd name="T9" fmla="*/ 38 h 338"/>
                <a:gd name="T10" fmla="*/ 859 w 3808"/>
                <a:gd name="T11" fmla="*/ 48 h 338"/>
                <a:gd name="T12" fmla="*/ 876 w 3808"/>
                <a:gd name="T13" fmla="*/ 53 h 338"/>
                <a:gd name="T14" fmla="*/ 888 w 3808"/>
                <a:gd name="T15" fmla="*/ 74 h 338"/>
                <a:gd name="T16" fmla="*/ 895 w 3808"/>
                <a:gd name="T17" fmla="*/ 84 h 338"/>
                <a:gd name="T18" fmla="*/ 992 w 3808"/>
                <a:gd name="T19" fmla="*/ 93 h 338"/>
                <a:gd name="T20" fmla="*/ 1097 w 3808"/>
                <a:gd name="T21" fmla="*/ 100 h 338"/>
                <a:gd name="T22" fmla="*/ 1154 w 3808"/>
                <a:gd name="T23" fmla="*/ 105 h 338"/>
                <a:gd name="T24" fmla="*/ 1301 w 3808"/>
                <a:gd name="T25" fmla="*/ 110 h 338"/>
                <a:gd name="T26" fmla="*/ 1313 w 3808"/>
                <a:gd name="T27" fmla="*/ 115 h 338"/>
                <a:gd name="T28" fmla="*/ 1320 w 3808"/>
                <a:gd name="T29" fmla="*/ 124 h 338"/>
                <a:gd name="T30" fmla="*/ 1332 w 3808"/>
                <a:gd name="T31" fmla="*/ 129 h 338"/>
                <a:gd name="T32" fmla="*/ 1536 w 3808"/>
                <a:gd name="T33" fmla="*/ 134 h 338"/>
                <a:gd name="T34" fmla="*/ 1541 w 3808"/>
                <a:gd name="T35" fmla="*/ 160 h 338"/>
                <a:gd name="T36" fmla="*/ 1560 w 3808"/>
                <a:gd name="T37" fmla="*/ 164 h 338"/>
                <a:gd name="T38" fmla="*/ 1567 w 3808"/>
                <a:gd name="T39" fmla="*/ 172 h 338"/>
                <a:gd name="T40" fmla="*/ 1588 w 3808"/>
                <a:gd name="T41" fmla="*/ 179 h 338"/>
                <a:gd name="T42" fmla="*/ 1681 w 3808"/>
                <a:gd name="T43" fmla="*/ 183 h 338"/>
                <a:gd name="T44" fmla="*/ 1750 w 3808"/>
                <a:gd name="T45" fmla="*/ 191 h 338"/>
                <a:gd name="T46" fmla="*/ 1762 w 3808"/>
                <a:gd name="T47" fmla="*/ 193 h 338"/>
                <a:gd name="T48" fmla="*/ 1942 w 3808"/>
                <a:gd name="T49" fmla="*/ 200 h 338"/>
                <a:gd name="T50" fmla="*/ 1975 w 3808"/>
                <a:gd name="T51" fmla="*/ 207 h 338"/>
                <a:gd name="T52" fmla="*/ 2004 w 3808"/>
                <a:gd name="T53" fmla="*/ 212 h 338"/>
                <a:gd name="T54" fmla="*/ 2082 w 3808"/>
                <a:gd name="T55" fmla="*/ 222 h 338"/>
                <a:gd name="T56" fmla="*/ 2187 w 3808"/>
                <a:gd name="T57" fmla="*/ 231 h 338"/>
                <a:gd name="T58" fmla="*/ 2410 w 3808"/>
                <a:gd name="T59" fmla="*/ 236 h 338"/>
                <a:gd name="T60" fmla="*/ 2441 w 3808"/>
                <a:gd name="T61" fmla="*/ 260 h 338"/>
                <a:gd name="T62" fmla="*/ 2448 w 3808"/>
                <a:gd name="T63" fmla="*/ 267 h 338"/>
                <a:gd name="T64" fmla="*/ 2813 w 3808"/>
                <a:gd name="T65" fmla="*/ 281 h 338"/>
                <a:gd name="T66" fmla="*/ 3065 w 3808"/>
                <a:gd name="T67" fmla="*/ 302 h 338"/>
                <a:gd name="T68" fmla="*/ 3808 w 3808"/>
                <a:gd name="T6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08" h="338">
                  <a:moveTo>
                    <a:pt x="0" y="0"/>
                  </a:moveTo>
                  <a:lnTo>
                    <a:pt x="83" y="0"/>
                  </a:lnTo>
                  <a:lnTo>
                    <a:pt x="83" y="10"/>
                  </a:lnTo>
                  <a:lnTo>
                    <a:pt x="211" y="10"/>
                  </a:lnTo>
                  <a:lnTo>
                    <a:pt x="211" y="24"/>
                  </a:lnTo>
                  <a:lnTo>
                    <a:pt x="220" y="24"/>
                  </a:lnTo>
                  <a:lnTo>
                    <a:pt x="220" y="29"/>
                  </a:lnTo>
                  <a:lnTo>
                    <a:pt x="387" y="29"/>
                  </a:lnTo>
                  <a:lnTo>
                    <a:pt x="387" y="38"/>
                  </a:lnTo>
                  <a:lnTo>
                    <a:pt x="655" y="38"/>
                  </a:lnTo>
                  <a:lnTo>
                    <a:pt x="655" y="48"/>
                  </a:lnTo>
                  <a:lnTo>
                    <a:pt x="859" y="48"/>
                  </a:lnTo>
                  <a:lnTo>
                    <a:pt x="859" y="53"/>
                  </a:lnTo>
                  <a:lnTo>
                    <a:pt x="876" y="53"/>
                  </a:lnTo>
                  <a:lnTo>
                    <a:pt x="876" y="74"/>
                  </a:lnTo>
                  <a:lnTo>
                    <a:pt x="888" y="74"/>
                  </a:lnTo>
                  <a:lnTo>
                    <a:pt x="888" y="84"/>
                  </a:lnTo>
                  <a:lnTo>
                    <a:pt x="895" y="84"/>
                  </a:lnTo>
                  <a:lnTo>
                    <a:pt x="895" y="93"/>
                  </a:lnTo>
                  <a:lnTo>
                    <a:pt x="992" y="93"/>
                  </a:lnTo>
                  <a:lnTo>
                    <a:pt x="992" y="100"/>
                  </a:lnTo>
                  <a:lnTo>
                    <a:pt x="1097" y="100"/>
                  </a:lnTo>
                  <a:lnTo>
                    <a:pt x="1097" y="105"/>
                  </a:lnTo>
                  <a:lnTo>
                    <a:pt x="1154" y="105"/>
                  </a:lnTo>
                  <a:lnTo>
                    <a:pt x="1154" y="110"/>
                  </a:lnTo>
                  <a:lnTo>
                    <a:pt x="1301" y="110"/>
                  </a:lnTo>
                  <a:lnTo>
                    <a:pt x="1301" y="115"/>
                  </a:lnTo>
                  <a:lnTo>
                    <a:pt x="1313" y="115"/>
                  </a:lnTo>
                  <a:lnTo>
                    <a:pt x="1313" y="124"/>
                  </a:lnTo>
                  <a:lnTo>
                    <a:pt x="1320" y="124"/>
                  </a:lnTo>
                  <a:lnTo>
                    <a:pt x="1320" y="129"/>
                  </a:lnTo>
                  <a:lnTo>
                    <a:pt x="1332" y="129"/>
                  </a:lnTo>
                  <a:lnTo>
                    <a:pt x="1332" y="134"/>
                  </a:lnTo>
                  <a:lnTo>
                    <a:pt x="1536" y="134"/>
                  </a:lnTo>
                  <a:lnTo>
                    <a:pt x="1536" y="160"/>
                  </a:lnTo>
                  <a:lnTo>
                    <a:pt x="1541" y="160"/>
                  </a:lnTo>
                  <a:lnTo>
                    <a:pt x="1541" y="164"/>
                  </a:lnTo>
                  <a:lnTo>
                    <a:pt x="1560" y="164"/>
                  </a:lnTo>
                  <a:lnTo>
                    <a:pt x="1560" y="172"/>
                  </a:lnTo>
                  <a:lnTo>
                    <a:pt x="1567" y="172"/>
                  </a:lnTo>
                  <a:lnTo>
                    <a:pt x="1567" y="179"/>
                  </a:lnTo>
                  <a:lnTo>
                    <a:pt x="1588" y="179"/>
                  </a:lnTo>
                  <a:lnTo>
                    <a:pt x="1588" y="183"/>
                  </a:lnTo>
                  <a:lnTo>
                    <a:pt x="1681" y="183"/>
                  </a:lnTo>
                  <a:lnTo>
                    <a:pt x="1681" y="191"/>
                  </a:lnTo>
                  <a:lnTo>
                    <a:pt x="1750" y="191"/>
                  </a:lnTo>
                  <a:lnTo>
                    <a:pt x="1750" y="193"/>
                  </a:lnTo>
                  <a:lnTo>
                    <a:pt x="1762" y="193"/>
                  </a:lnTo>
                  <a:lnTo>
                    <a:pt x="1762" y="200"/>
                  </a:lnTo>
                  <a:lnTo>
                    <a:pt x="1942" y="200"/>
                  </a:lnTo>
                  <a:lnTo>
                    <a:pt x="1942" y="207"/>
                  </a:lnTo>
                  <a:lnTo>
                    <a:pt x="1975" y="207"/>
                  </a:lnTo>
                  <a:lnTo>
                    <a:pt x="1975" y="212"/>
                  </a:lnTo>
                  <a:lnTo>
                    <a:pt x="2004" y="212"/>
                  </a:lnTo>
                  <a:lnTo>
                    <a:pt x="2004" y="222"/>
                  </a:lnTo>
                  <a:lnTo>
                    <a:pt x="2082" y="222"/>
                  </a:lnTo>
                  <a:lnTo>
                    <a:pt x="2082" y="231"/>
                  </a:lnTo>
                  <a:lnTo>
                    <a:pt x="2187" y="231"/>
                  </a:lnTo>
                  <a:lnTo>
                    <a:pt x="2187" y="236"/>
                  </a:lnTo>
                  <a:lnTo>
                    <a:pt x="2410" y="236"/>
                  </a:lnTo>
                  <a:lnTo>
                    <a:pt x="2410" y="260"/>
                  </a:lnTo>
                  <a:lnTo>
                    <a:pt x="2441" y="260"/>
                  </a:lnTo>
                  <a:lnTo>
                    <a:pt x="2441" y="267"/>
                  </a:lnTo>
                  <a:lnTo>
                    <a:pt x="2448" y="267"/>
                  </a:lnTo>
                  <a:lnTo>
                    <a:pt x="2448" y="281"/>
                  </a:lnTo>
                  <a:lnTo>
                    <a:pt x="2813" y="281"/>
                  </a:lnTo>
                  <a:lnTo>
                    <a:pt x="2813" y="302"/>
                  </a:lnTo>
                  <a:lnTo>
                    <a:pt x="3065" y="302"/>
                  </a:lnTo>
                  <a:lnTo>
                    <a:pt x="3065" y="338"/>
                  </a:lnTo>
                  <a:lnTo>
                    <a:pt x="3808" y="338"/>
                  </a:lnTo>
                </a:path>
              </a:pathLst>
            </a:custGeom>
            <a:noFill/>
            <a:ln w="190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6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782C5E-9AF2-4B5B-5ABD-09828DEB4D64}"/>
              </a:ext>
            </a:extLst>
          </p:cNvPr>
          <p:cNvSpPr txBox="1"/>
          <p:nvPr/>
        </p:nvSpPr>
        <p:spPr>
          <a:xfrm>
            <a:off x="729014" y="5926893"/>
            <a:ext cx="1043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consistent treatment effect was seen for investigator-assessed MFS: HR (95% CI):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0.47 (0.37–0.67);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&lt;0.0001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9AE18DB9-88B6-CFC9-48B3-CE51F35A8057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3750665" y="2121855"/>
            <a:ext cx="6469" cy="2504709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TextBox 493">
            <a:extLst>
              <a:ext uri="{FF2B5EF4-FFF2-40B4-BE49-F238E27FC236}">
                <a16:creationId xmlns:a16="http://schemas.microsoft.com/office/drawing/2014/main" id="{2175BA38-BD07-929F-82F9-9A8B1FA029C3}"/>
              </a:ext>
            </a:extLst>
          </p:cNvPr>
          <p:cNvSpPr txBox="1"/>
          <p:nvPr/>
        </p:nvSpPr>
        <p:spPr>
          <a:xfrm>
            <a:off x="3424406" y="1264802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3-yr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92.9%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B5E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83.5%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65F2C47-AC34-D486-6655-03BD214DCFEC}"/>
              </a:ext>
            </a:extLst>
          </p:cNvPr>
          <p:cNvSpPr txBox="1"/>
          <p:nvPr/>
        </p:nvSpPr>
        <p:spPr>
          <a:xfrm>
            <a:off x="5205983" y="1453066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5-yr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87.3%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B5E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71.4%</a:t>
            </a:r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0019FC96-9204-1BE1-3F56-CCC852A7B687}"/>
              </a:ext>
            </a:extLst>
          </p:cNvPr>
          <p:cNvCxnSpPr>
            <a:cxnSpLocks/>
          </p:cNvCxnSpPr>
          <p:nvPr/>
        </p:nvCxnSpPr>
        <p:spPr>
          <a:xfrm flipH="1" flipV="1">
            <a:off x="5565716" y="2293421"/>
            <a:ext cx="3429" cy="2398054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238125"/>
            <a:ext cx="11249025" cy="6381750"/>
          </a:xfrm>
          <a:prstGeom prst="rect">
            <a:avLst/>
          </a:prstGeom>
        </p:spPr>
      </p:pic>
      <p:pic>
        <p:nvPicPr>
          <p:cNvPr id="672" name="Image 67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802" y="3826084"/>
            <a:ext cx="11237377" cy="2807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0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22290"/>
            <a:ext cx="5829443" cy="2143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972" y="3322290"/>
            <a:ext cx="6123013" cy="22368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910" y="177944"/>
            <a:ext cx="41243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839" y="237259"/>
            <a:ext cx="11830861" cy="13606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ECAFD4-062C-68CB-2650-039AFA182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84"/>
          <a:stretch/>
        </p:blipFill>
        <p:spPr>
          <a:xfrm>
            <a:off x="2123803" y="1597891"/>
            <a:ext cx="7944394" cy="51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4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ASCO AM">
      <a:dk1>
        <a:srgbClr val="002457"/>
      </a:dk1>
      <a:lt1>
        <a:srgbClr val="FFFFFF"/>
      </a:lt1>
      <a:dk2>
        <a:srgbClr val="0076A9"/>
      </a:dk2>
      <a:lt2>
        <a:srgbClr val="E7E6E6"/>
      </a:lt2>
      <a:accent1>
        <a:srgbClr val="59CBE8"/>
      </a:accent1>
      <a:accent2>
        <a:srgbClr val="008764"/>
      </a:accent2>
      <a:accent3>
        <a:srgbClr val="F6CF3F"/>
      </a:accent3>
      <a:accent4>
        <a:srgbClr val="59AADE"/>
      </a:accent4>
      <a:accent5>
        <a:srgbClr val="096F76"/>
      </a:accent5>
      <a:accent6>
        <a:srgbClr val="002457"/>
      </a:accent6>
      <a:hlink>
        <a:srgbClr val="59AADE"/>
      </a:hlink>
      <a:folHlink>
        <a:srgbClr val="39B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AUA2023 Colors">
      <a:dk1>
        <a:srgbClr val="092640"/>
      </a:dk1>
      <a:lt1>
        <a:srgbClr val="092640"/>
      </a:lt1>
      <a:dk2>
        <a:srgbClr val="FFFFFF"/>
      </a:dk2>
      <a:lt2>
        <a:srgbClr val="FFFFFF"/>
      </a:lt2>
      <a:accent1>
        <a:srgbClr val="005679"/>
      </a:accent1>
      <a:accent2>
        <a:srgbClr val="61B5E5"/>
      </a:accent2>
      <a:accent3>
        <a:srgbClr val="A6192E"/>
      </a:accent3>
      <a:accent4>
        <a:srgbClr val="B7D9F2"/>
      </a:accent4>
      <a:accent5>
        <a:srgbClr val="ED8B00"/>
      </a:accent5>
      <a:accent6>
        <a:srgbClr val="092640"/>
      </a:accent6>
      <a:hlink>
        <a:srgbClr val="61B5E5"/>
      </a:hlink>
      <a:folHlink>
        <a:srgbClr val="A6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21" ma:contentTypeDescription="Create a new document." ma:contentTypeScope="" ma:versionID="500711ca9c67da191d2b15b5ca992245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508e5b81f94dd78c708f6de3fbd9d7e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  <xsd:element ref="ns1:MediaServiceObjectDetectorVersions" minOccurs="0"/>
                <xsd:element ref="ns1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DD7B35F-15C6-441C-A2BD-EBBA0CEBD8BE}"/>
</file>

<file path=customXml/itemProps2.xml><?xml version="1.0" encoding="utf-8"?>
<ds:datastoreItem xmlns:ds="http://schemas.openxmlformats.org/officeDocument/2006/customXml" ds:itemID="{AD439890-B10D-4249-9001-05F1666FC7DE}"/>
</file>

<file path=customXml/itemProps3.xml><?xml version="1.0" encoding="utf-8"?>
<ds:datastoreItem xmlns:ds="http://schemas.openxmlformats.org/officeDocument/2006/customXml" ds:itemID="{05F1825E-5DDA-4897-AB19-F32183323114}"/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707</Words>
  <Application>Microsoft Macintosh PowerPoint</Application>
  <PresentationFormat>Widescreen</PresentationFormat>
  <Paragraphs>176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Imago Book</vt:lpstr>
      <vt:lpstr>Noto Sans Symbols</vt:lpstr>
      <vt:lpstr>Segoe UI</vt:lpstr>
      <vt:lpstr>Times New Roman</vt:lpstr>
      <vt:lpstr>Modèle par défaut</vt:lpstr>
      <vt:lpstr>1_Thème Office</vt:lpstr>
      <vt:lpstr>10_Custom Design</vt:lpstr>
      <vt:lpstr>5_Office Theme</vt:lpstr>
      <vt:lpstr>3_Thème Office</vt:lpstr>
      <vt:lpstr>4_Thème Office</vt:lpstr>
      <vt:lpstr>Discussing recent data about Advanced prostate cancer</vt:lpstr>
      <vt:lpstr>High-risk localized prostate cancer</vt:lpstr>
      <vt:lpstr>PowerPoint Presentation</vt:lpstr>
      <vt:lpstr>PowerPoint Presentation</vt:lpstr>
      <vt:lpstr>Biochemical failure post-local treatment</vt:lpstr>
      <vt:lpstr>PowerPoint Presentation</vt:lpstr>
      <vt:lpstr>Biochemical failure: ADT+ Enzalutamide MFS (EMBARK)</vt:lpstr>
      <vt:lpstr>PowerPoint Presentation</vt:lpstr>
      <vt:lpstr>PowerPoint Presentation</vt:lpstr>
      <vt:lpstr>Metastatic prostate cancer</vt:lpstr>
      <vt:lpstr>PowerPoint Presentation</vt:lpstr>
      <vt:lpstr>Metastatic Castration-Sensitive Prostate Cancer</vt:lpstr>
      <vt:lpstr>« Lutamides » to be preferred over Abiraterone in older patients?</vt:lpstr>
      <vt:lpstr>PowerPoint Presentation</vt:lpstr>
      <vt:lpstr>PowerPoint Presentation</vt:lpstr>
      <vt:lpstr>PowerPoint Presentation</vt:lpstr>
      <vt:lpstr>Targeting both the Akt and the AR pathways</vt:lpstr>
      <vt:lpstr>PowerPoint Presentation</vt:lpstr>
      <vt:lpstr>CAPItello-281: A Phase III study of capivasertib + abiraterone vs. placebo + abiraterone for patients with de novo mHSPC characterised by PTEN loss</vt:lpstr>
    </vt:vector>
  </TitlesOfParts>
  <Company>Gustave Roussy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FIZAZI Karim</dc:creator>
  <cp:lastModifiedBy>Silvana Izquierdo</cp:lastModifiedBy>
  <cp:revision>57</cp:revision>
  <dcterms:created xsi:type="dcterms:W3CDTF">2024-02-16T15:59:02Z</dcterms:created>
  <dcterms:modified xsi:type="dcterms:W3CDTF">2025-04-04T18:30:37Z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