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entation.xml" ContentType="application/vnd.openxmlformats-officedocument.presentationml.presentation.main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60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49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46.xml" ContentType="application/vnd.openxmlformats-officedocument.presentationml.slideLayout+xml"/>
  <Override PartName="/ppt/slideLayouts/slideLayout148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12.xml" ContentType="application/vnd.openxmlformats-officedocument.presentationml.tags+xml"/>
  <Override PartName="/ppt/tags/tag8.xml" ContentType="application/vnd.openxmlformats-officedocument.presentationml.tags+xml"/>
  <Override PartName="/ppt/tags/tag13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1.xml" ContentType="application/vnd.openxmlformats-officedocument.presentationml.tags+xml"/>
  <Override PartName="/ppt/tags/tag30.xml" ContentType="application/vnd.openxmlformats-officedocument.presentationml.tags+xml"/>
  <Override PartName="/docProps/app.xml" ContentType="application/vnd.openxmlformats-officedocument.extended-properties+xml"/>
  <Override PartName="/ppt/tags/tag31.xml" ContentType="application/vnd.openxmlformats-officedocument.presentationml.tags+xml"/>
  <Override PartName="/docProps/core.xml" ContentType="application/vnd.openxmlformats-package.core-properties+xml"/>
  <Override PartName="/ppt/tags/tag1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907" r:id="rId1"/>
    <p:sldMasterId id="2147485934" r:id="rId2"/>
    <p:sldMasterId id="2147486003" r:id="rId3"/>
    <p:sldMasterId id="2147486022" r:id="rId4"/>
    <p:sldMasterId id="2147486117" r:id="rId5"/>
    <p:sldMasterId id="2147486191" r:id="rId6"/>
    <p:sldMasterId id="2147486221" r:id="rId7"/>
    <p:sldMasterId id="2147486236" r:id="rId8"/>
    <p:sldMasterId id="2147486273" r:id="rId9"/>
    <p:sldMasterId id="2147486286" r:id="rId10"/>
    <p:sldMasterId id="2147486298" r:id="rId11"/>
    <p:sldMasterId id="2147486316" r:id="rId12"/>
  </p:sldMasterIdLst>
  <p:notesMasterIdLst>
    <p:notesMasterId r:id="rId84"/>
  </p:notesMasterIdLst>
  <p:handoutMasterIdLst>
    <p:handoutMasterId r:id="rId85"/>
  </p:handoutMasterIdLst>
  <p:sldIdLst>
    <p:sldId id="278" r:id="rId13"/>
    <p:sldId id="2147472024" r:id="rId14"/>
    <p:sldId id="2147472026" r:id="rId15"/>
    <p:sldId id="263" r:id="rId16"/>
    <p:sldId id="2147483640" r:id="rId17"/>
    <p:sldId id="2147480704" r:id="rId18"/>
    <p:sldId id="2147483467" r:id="rId19"/>
    <p:sldId id="256" r:id="rId20"/>
    <p:sldId id="2147483646" r:id="rId21"/>
    <p:sldId id="2147483645" r:id="rId22"/>
    <p:sldId id="2147483647" r:id="rId23"/>
    <p:sldId id="267" r:id="rId24"/>
    <p:sldId id="266" r:id="rId25"/>
    <p:sldId id="271" r:id="rId26"/>
    <p:sldId id="562" r:id="rId27"/>
    <p:sldId id="277" r:id="rId28"/>
    <p:sldId id="264" r:id="rId29"/>
    <p:sldId id="540" r:id="rId30"/>
    <p:sldId id="567" r:id="rId31"/>
    <p:sldId id="560" r:id="rId32"/>
    <p:sldId id="570" r:id="rId33"/>
    <p:sldId id="571" r:id="rId34"/>
    <p:sldId id="572" r:id="rId35"/>
    <p:sldId id="559" r:id="rId36"/>
    <p:sldId id="274" r:id="rId37"/>
    <p:sldId id="573" r:id="rId38"/>
    <p:sldId id="574" r:id="rId39"/>
    <p:sldId id="558" r:id="rId40"/>
    <p:sldId id="272" r:id="rId41"/>
    <p:sldId id="368" r:id="rId42"/>
    <p:sldId id="321" r:id="rId43"/>
    <p:sldId id="269" r:id="rId44"/>
    <p:sldId id="270" r:id="rId45"/>
    <p:sldId id="276" r:id="rId46"/>
    <p:sldId id="374" r:id="rId47"/>
    <p:sldId id="273" r:id="rId48"/>
    <p:sldId id="378" r:id="rId49"/>
    <p:sldId id="275" r:id="rId50"/>
    <p:sldId id="373" r:id="rId51"/>
    <p:sldId id="381" r:id="rId52"/>
    <p:sldId id="376" r:id="rId53"/>
    <p:sldId id="369" r:id="rId54"/>
    <p:sldId id="370" r:id="rId55"/>
    <p:sldId id="268" r:id="rId56"/>
    <p:sldId id="371" r:id="rId57"/>
    <p:sldId id="341" r:id="rId58"/>
    <p:sldId id="281" r:id="rId59"/>
    <p:sldId id="575" r:id="rId60"/>
    <p:sldId id="576" r:id="rId61"/>
    <p:sldId id="577" r:id="rId62"/>
    <p:sldId id="557" r:id="rId63"/>
    <p:sldId id="578" r:id="rId64"/>
    <p:sldId id="579" r:id="rId65"/>
    <p:sldId id="580" r:id="rId66"/>
    <p:sldId id="556" r:id="rId67"/>
    <p:sldId id="581" r:id="rId68"/>
    <p:sldId id="582" r:id="rId69"/>
    <p:sldId id="509" r:id="rId70"/>
    <p:sldId id="584" r:id="rId71"/>
    <p:sldId id="585" r:id="rId72"/>
    <p:sldId id="586" r:id="rId73"/>
    <p:sldId id="539" r:id="rId74"/>
    <p:sldId id="258" r:id="rId75"/>
    <p:sldId id="516" r:id="rId76"/>
    <p:sldId id="563" r:id="rId77"/>
    <p:sldId id="513" r:id="rId78"/>
    <p:sldId id="553" r:id="rId79"/>
    <p:sldId id="590" r:id="rId80"/>
    <p:sldId id="591" r:id="rId81"/>
    <p:sldId id="592" r:id="rId82"/>
    <p:sldId id="554" r:id="rId83"/>
  </p:sldIdLst>
  <p:sldSz cx="12192000" cy="6858000"/>
  <p:notesSz cx="7772400" cy="10058400"/>
  <p:custDataLst>
    <p:tags r:id="rId86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1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3FF"/>
    <a:srgbClr val="FF40FF"/>
    <a:srgbClr val="002456"/>
    <a:srgbClr val="226F72"/>
    <a:srgbClr val="002457"/>
    <a:srgbClr val="012556"/>
    <a:srgbClr val="D5E3EA"/>
    <a:srgbClr val="1A4263"/>
    <a:srgbClr val="D5E3EB"/>
    <a:srgbClr val="153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14" autoAdjust="0"/>
    <p:restoredTop sz="95342" autoAdjust="0"/>
  </p:normalViewPr>
  <p:slideViewPr>
    <p:cSldViewPr>
      <p:cViewPr varScale="1">
        <p:scale>
          <a:sx n="117" d="100"/>
          <a:sy n="117" d="100"/>
        </p:scale>
        <p:origin x="368" y="168"/>
      </p:cViewPr>
      <p:guideLst>
        <p:guide orient="horz" pos="4201"/>
        <p:guide pos="3719"/>
        <p:guide pos="211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notesMaster" Target="notesMasters/notesMaster1.xml"/><Relationship Id="rId89" Type="http://schemas.openxmlformats.org/officeDocument/2006/relationships/viewProps" Target="viewProps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handoutMaster" Target="handoutMasters/handoutMaster1.xml"/><Relationship Id="rId93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tags" Target="tags/tag1.xml"/><Relationship Id="rId94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commentAuthors" Target="commentAuthors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4/21/25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8F244-5159-6E71-BDA5-F74CB5C34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0FD288EF-67C4-10B6-0848-EA9204F12B89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260A40C-A4F9-7BAF-8218-0D65C2ED5D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8CEA55FA-6EFD-A334-0E88-08290E401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910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959DA-1513-08EA-B45D-2DB807E11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AF946B-0E12-9015-E992-ECA499EB57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41AECF-B7A1-C0CF-8A83-42467C9F9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68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8A8F5-B6B0-5E19-D806-A74CACC65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278849-EE37-3AE2-3EEB-B70291ADD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DF5FA-D2A4-B136-D7CE-21156C0A2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482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8E78D-6345-001D-DCBE-7FDC29850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73C678-FF78-295D-E7E1-7DCAD9E022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41FD35-7F41-96A6-3D10-847716ABB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44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D5C02-D5AD-4D75-B173-2ADBF1C5C3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E125A9-2593-AF1F-903F-08322CCBEC54}"/>
              </a:ext>
            </a:extLst>
          </p:cNvPr>
          <p:cNvSpPr txBox="1"/>
          <p:nvPr/>
        </p:nvSpPr>
        <p:spPr>
          <a:xfrm>
            <a:off x="-2434441" y="1912847"/>
            <a:ext cx="312024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MS PGothic" charset="0"/>
                <a:cs typeface="+mn-cs"/>
              </a:rPr>
              <a:t>EMBARK TLR TLF/p137A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MS PGothic" charset="0"/>
                <a:cs typeface="+mn-cs"/>
              </a:rPr>
              <a:t>EMBARK AUA Additional ad hoc/p1A </a:t>
            </a:r>
          </a:p>
        </p:txBody>
      </p:sp>
    </p:spTree>
    <p:extLst>
      <p:ext uri="{BB962C8B-B14F-4D97-AF65-F5344CB8AC3E}">
        <p14:creationId xmlns:p14="http://schemas.microsoft.com/office/powerpoint/2010/main" val="2685863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CF0F-F0D7-E7D2-E699-3853F04BC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20B744-C9E2-AECE-D0ED-C05614FF96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898F82-5B7E-3B86-B816-5F98CF3184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57592-9FC0-1FEE-DBCC-FC3A91FC44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D5C02-D5AD-4D75-B173-2ADBF1C5C3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86F78-1EC5-0572-BB29-1FDFC7BA900A}"/>
              </a:ext>
            </a:extLst>
          </p:cNvPr>
          <p:cNvSpPr txBox="1"/>
          <p:nvPr/>
        </p:nvSpPr>
        <p:spPr>
          <a:xfrm>
            <a:off x="-2434441" y="1912847"/>
            <a:ext cx="312024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MS PGothic" charset="0"/>
                <a:cs typeface="+mn-cs"/>
              </a:rPr>
              <a:t>EMBARK TLR TLF/p137A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MS PGothic" charset="0"/>
                <a:cs typeface="+mn-cs"/>
              </a:rPr>
              <a:t>EMBARK AUA Additional ad hoc/p1A </a:t>
            </a:r>
          </a:p>
        </p:txBody>
      </p:sp>
    </p:spTree>
    <p:extLst>
      <p:ext uri="{BB962C8B-B14F-4D97-AF65-F5344CB8AC3E}">
        <p14:creationId xmlns:p14="http://schemas.microsoft.com/office/powerpoint/2010/main" val="2995254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8B5AA-C96A-FE99-175B-C9945FBE3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697CB8-B95B-E3DE-A407-7068045BDB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E95666-E4BF-3F2E-0CDB-FFAD3A361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AE1FF-5337-F23F-D244-CB1849896E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D5C02-D5AD-4D75-B173-2ADBF1C5C3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E2A36-8065-7A41-D71F-B60294559D63}"/>
              </a:ext>
            </a:extLst>
          </p:cNvPr>
          <p:cNvSpPr txBox="1"/>
          <p:nvPr/>
        </p:nvSpPr>
        <p:spPr>
          <a:xfrm>
            <a:off x="-2434441" y="1912847"/>
            <a:ext cx="312024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MS PGothic" charset="0"/>
                <a:cs typeface="+mn-cs"/>
              </a:rPr>
              <a:t>EMBARK TLR TLF/p137A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MS PGothic" charset="0"/>
                <a:cs typeface="+mn-cs"/>
              </a:rPr>
              <a:t>EMBARK AUA Additional ad hoc/p1A </a:t>
            </a:r>
          </a:p>
        </p:txBody>
      </p:sp>
    </p:spTree>
    <p:extLst>
      <p:ext uri="{BB962C8B-B14F-4D97-AF65-F5344CB8AC3E}">
        <p14:creationId xmlns:p14="http://schemas.microsoft.com/office/powerpoint/2010/main" val="161859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35A35-14DF-78BA-351D-D3E072F2B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00CF9D-D30E-FE15-E3B3-AC20BD61A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FBE838-4AF0-6892-C912-1EFD1BE42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16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FCEFA-6D05-7F42-12E3-5C9BC240C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5D2B6-C9BC-423F-30F4-AD2494FB5A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C47230-1D9C-4190-2392-B07652433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753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A2A82-1A6E-602A-D005-9DA952726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2049D7-F9B1-D805-71B2-069BD7B1D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33A0CE-CBB4-7FAF-D669-8517C6D5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19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529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fr-FR"/>
          </a:p>
        </p:txBody>
      </p:sp>
      <p:sp>
        <p:nvSpPr>
          <p:cNvPr id="852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DD9FDE-E9BC-4036-84C4-2102B1157487}" type="slidenum">
              <a:rPr kumimoji="0" lang="en-GB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06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9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3D081-652E-5CC4-5DFF-07B357F7D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9DD36-2AFD-2989-8BF4-34FF4D5F3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2F2BF2-E1CD-E222-8DD4-F996E0CE5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André NEJM 2019 SOLAR-1</a:t>
            </a:r>
          </a:p>
          <a:p>
            <a:r>
              <a:rPr lang="en-GB" dirty="0" err="1"/>
              <a:t>Dilawari</a:t>
            </a:r>
            <a:r>
              <a:rPr lang="en-GB" dirty="0"/>
              <a:t> J Clin Oncol 2024 FDA </a:t>
            </a:r>
            <a:r>
              <a:rPr lang="en-GB" dirty="0" err="1"/>
              <a:t>capivasertib</a:t>
            </a:r>
            <a:r>
              <a:rPr lang="en-GB" dirty="0"/>
              <a:t> PIK3CA AKT PTEN </a:t>
            </a:r>
            <a:r>
              <a:rPr lang="en-GB" dirty="0" err="1"/>
              <a:t>MBC.pdf</a:t>
            </a:r>
            <a:r>
              <a:rPr lang="en-GB" dirty="0"/>
              <a:t>  &amp; Turner NEJM CAPItello-291</a:t>
            </a:r>
          </a:p>
          <a:p>
            <a:r>
              <a:rPr lang="en-GB" dirty="0"/>
              <a:t>Turner NEJM 2024 INAVO120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6E0EA-FB5C-74B6-73D3-EBBB63AF5B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C67F2-B486-294B-9A87-98C10D78B0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422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8C117-9C9D-4229-D7DA-B0AAE7E68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C44E16-B1A2-6F7C-C907-B30700F630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342945-CE03-55FD-7EB9-D936966A1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1354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2026B-96F5-4AFA-6A2A-DE8DA6112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8823D1-1FCD-7BBD-CABF-EE2169AA0F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4F222B-0CE4-3A7D-D8D8-C2457FA87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1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70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941A6-7A0F-15EA-24F3-FEEEBF71A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3A147-80D3-95CC-0C96-D1BEF530B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D09030-D302-A100-CC88-CBD4591FCB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31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F14CA-DEEE-0459-2659-116DED10F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18F9BF-5472-044A-4759-8411CC789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758723-5212-0652-717C-AE4C02D2F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89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CBB19-2091-B8F8-6E72-BD0498146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6A9852-0AFA-A03A-4F0F-13F5F7E780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84A5A3-3A5B-DE02-4AE4-C5E1A3EA6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09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E3890-636C-B231-A75E-A27A8483F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679D1-1EA0-E37D-FFF2-46752BC12C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0D63F2-ABCF-75C4-0528-F3535EACA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86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BAAB0-35CA-4E8B-A716-51CABC759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ED3B46-686A-A5C2-6FD3-174BF9960E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88A509-EC76-2FE1-0801-4A9B37F20C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27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846A1-439E-D48F-CC57-29ABAB29F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3C8BDF-C721-0229-58E7-5103EE10B0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5749E3-C240-BF51-4874-C0F359DFD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55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847" y="2069902"/>
            <a:ext cx="11425767" cy="1620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496" y="4005064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628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3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45C9-B58F-4BB3-BACF-B25197BF9F34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468AD-8234-5543-81D2-B441A64A9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700" y="2375065"/>
            <a:ext cx="5622592" cy="2536824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A35093-2F0A-9647-B974-D1567790A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700" y="4999512"/>
            <a:ext cx="5622592" cy="117565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53382-6261-D542-BB9E-F0D7094BC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3421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302BFB-1919-B94A-994F-8299C4E5E8DA}" type="datetimeFigureOut">
              <a:rPr lang="en-US" smtClean="0"/>
              <a:pPr/>
              <a:t>4/21/25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161C1-678F-D346-A2D1-832181577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3421"/>
            <a:ext cx="41148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C02BE-A667-4B45-9503-EC97D20F1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3421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B9ED8F7-3AFE-5A48-B28E-2642586E1864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119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3FD154-D2B0-F11B-88D9-FB7B0B6A7605}"/>
              </a:ext>
            </a:extLst>
          </p:cNvPr>
          <p:cNvSpPr/>
          <p:nvPr userDrawn="1"/>
        </p:nvSpPr>
        <p:spPr>
          <a:xfrm>
            <a:off x="0" y="1176950"/>
            <a:ext cx="12192000" cy="5681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23F862-81C8-8E43-8564-81DB9EF62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00" y="1709738"/>
            <a:ext cx="11667600" cy="2852737"/>
          </a:xfrm>
        </p:spPr>
        <p:txBody>
          <a:bodyPr anchor="b"/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0F99D-6D45-B94C-957D-289A5685352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2800" y="4589463"/>
            <a:ext cx="11667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CD895-BCE1-F643-A4B9-AF4257BA8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8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302BFB-1919-B94A-994F-8299C4E5E8DA}" type="datetimeFigureOut">
              <a:rPr lang="en-US" smtClean="0"/>
              <a:pPr/>
              <a:t>4/21/25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F985C-E2EE-A74E-BA09-7A1843A54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3A32A-DA12-C949-90F9-50C2814A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B9ED8F7-3AFE-5A48-B28E-2642586E1864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6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0BA7A0-072C-1465-D14E-AE0597358646}"/>
              </a:ext>
            </a:extLst>
          </p:cNvPr>
          <p:cNvSpPr/>
          <p:nvPr userDrawn="1"/>
        </p:nvSpPr>
        <p:spPr>
          <a:xfrm>
            <a:off x="0" y="1176950"/>
            <a:ext cx="12192000" cy="5681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65119-3B1F-AB46-9480-3F2E797499B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61937" y="1669240"/>
            <a:ext cx="11666537" cy="4653107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 marL="460800" indent="-230400">
              <a:buFont typeface="Arial" panose="020B0604020202020204" pitchFamily="34" charset="0"/>
              <a:buChar char="–"/>
              <a:defRPr sz="1800">
                <a:solidFill>
                  <a:schemeClr val="bg2"/>
                </a:solidFill>
              </a:defRPr>
            </a:lvl2pPr>
            <a:lvl3pPr marL="691200">
              <a:defRPr sz="1600">
                <a:solidFill>
                  <a:schemeClr val="bg2"/>
                </a:solidFill>
              </a:defRPr>
            </a:lvl3pPr>
            <a:lvl4pPr marL="921600" indent="-230400"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152000"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A9257-9457-814A-9CFD-489EF5B46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193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302BFB-1919-B94A-994F-8299C4E5E8DA}" type="datetimeFigureOut">
              <a:rPr lang="en-US" smtClean="0"/>
              <a:pPr/>
              <a:t>4/21/25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563B9-6265-3D41-80E9-083D7963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2A66D-80F1-8444-8EEF-92188AC3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747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B9ED8F7-3AFE-5A48-B28E-2642586E18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CFBFBD4-E55E-F014-DBAD-02EA4F902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718" y="-240041"/>
            <a:ext cx="6580776" cy="1325563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52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pos="7514">
          <p15:clr>
            <a:srgbClr val="FBAE40"/>
          </p15:clr>
        </p15:guide>
        <p15:guide id="3" orient="horz" pos="599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BCA3-0F2B-4B47-B460-AE51FB115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00" y="1333138"/>
            <a:ext cx="11667600" cy="99591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561B1-7D21-1747-A16A-2573C5C7411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2800" y="2428717"/>
            <a:ext cx="5157787" cy="61901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193FA0-EEAB-9E44-A819-EA3DB4F5C4A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62800" y="3147398"/>
            <a:ext cx="5157787" cy="300626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4301E-C8EB-DF4E-A221-A527B8C5090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47212" y="2428717"/>
            <a:ext cx="5183188" cy="61901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355502-55C1-C14C-A306-FBB6A48E267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47212" y="3147398"/>
            <a:ext cx="5183188" cy="300626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4F3227-5BC1-2C48-B38D-93605F8F72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800" y="6356350"/>
            <a:ext cx="2743200" cy="365125"/>
          </a:xfrm>
        </p:spPr>
        <p:txBody>
          <a:bodyPr/>
          <a:lstStyle/>
          <a:p>
            <a:fld id="{09302BFB-1919-B94A-994F-8299C4E5E8DA}" type="datetimeFigureOut">
              <a:rPr lang="en-US" smtClean="0"/>
              <a:t>4/21/25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F9C891-CF1E-E442-88E0-E56AF81E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41E7B7-A746-0A4E-8691-81EA0CD5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ED8F7-3AFE-5A48-B28E-2642586E1864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428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har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B9C11-47A9-3440-A875-F58DB2C5F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00" y="1333137"/>
            <a:ext cx="11667600" cy="99591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EC676-1179-704C-B4FF-EA421690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2BFB-1919-B94A-994F-8299C4E5E8DA}" type="datetimeFigureOut">
              <a:rPr lang="en-US" smtClean="0"/>
              <a:t>4/21/25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0EE97-C498-0748-B26C-7229E8E49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01CC0-74A4-D043-95C4-3497D69C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ED8F7-3AFE-5A48-B28E-2642586E18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7A8BE70B-6069-2844-92A6-B0B9662E655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62800" y="2508421"/>
            <a:ext cx="11667600" cy="3693941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256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B9C11-47A9-3440-A875-F58DB2C5F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00" y="1333137"/>
            <a:ext cx="11667600" cy="99591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EC676-1179-704C-B4FF-EA421690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2BFB-1919-B94A-994F-8299C4E5E8DA}" type="datetimeFigureOut">
              <a:rPr lang="en-US" smtClean="0"/>
              <a:t>4/21/25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0EE97-C498-0748-B26C-7229E8E49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01CC0-74A4-D043-95C4-3497D69C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ED8F7-3AFE-5A48-B28E-2642586E1864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125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C2B073-C708-2C47-9ECA-B7B49357E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2BFB-1919-B94A-994F-8299C4E5E8DA}" type="datetimeFigureOut">
              <a:rPr lang="en-US" smtClean="0"/>
              <a:t>4/21/25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27D20-DAC1-934F-A8DC-630B7CCF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B951C-A2D1-CB44-94D6-40E30FCA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ED8F7-3AFE-5A48-B28E-2642586E1864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01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DF549-177E-184A-996F-3E4169390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19880"/>
            <a:ext cx="3932237" cy="1631093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794DF-0BF4-1F40-A47B-EA3F927F57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519881"/>
            <a:ext cx="6172200" cy="46130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C304A-8B1E-2E43-9B71-9FDB0074D69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150974"/>
            <a:ext cx="3932237" cy="29898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AABA6-64C2-7145-92DA-C858DF4B3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2BFB-1919-B94A-994F-8299C4E5E8DA}" type="datetimeFigureOut">
              <a:rPr lang="en-US" smtClean="0"/>
              <a:t>4/21/25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796B8E-BFAA-3D4D-ABBE-1A256AD1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5C409E-916A-8D41-89BC-49E2DB51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ED8F7-3AFE-5A48-B28E-2642586E1864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477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1C9F7C-7360-A54C-B9D4-236EFE01E6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19880"/>
            <a:ext cx="6172200" cy="461254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D6ABC-F120-6C4C-BD93-024F488EA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02BFB-1919-B94A-994F-8299C4E5E8DA}" type="datetimeFigureOut">
              <a:rPr lang="en-US" smtClean="0"/>
              <a:t>4/21/25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BAB3CF-FEC0-8941-BFA1-00B75E8E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536D6-B476-8546-BA32-1A89E11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ED8F7-3AFE-5A48-B28E-2642586E18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F7EF24-C7E0-8941-9722-904C1EBC65E2}"/>
              </a:ext>
            </a:extLst>
          </p:cNvPr>
          <p:cNvSpPr txBox="1">
            <a:spLocks/>
          </p:cNvSpPr>
          <p:nvPr userDrawn="1"/>
        </p:nvSpPr>
        <p:spPr>
          <a:xfrm>
            <a:off x="839788" y="1519880"/>
            <a:ext cx="3932237" cy="1631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36FC704-7919-8C4F-97B4-99AE69228A5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39788" y="3150974"/>
            <a:ext cx="3932237" cy="29898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96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79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07B04-B8C4-EDA9-BB8E-4CD655205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BE7AE-3E82-6240-250A-C49C542A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ED8F7-3AFE-5A48-B28E-2642586E186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4CF5E2-4A01-036E-B7BF-B3E0DF8D8F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6400" y="1825200"/>
            <a:ext cx="11664000" cy="4352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625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964-2C07-4E14-B74E-0BF85B8D1198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684-779C-465A-B4FD-7C6A9605A7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07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964-2C07-4E14-B74E-0BF85B8D1198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684-779C-465A-B4FD-7C6A9605A7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964-2C07-4E14-B74E-0BF85B8D1198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684-779C-465A-B4FD-7C6A9605A7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76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964-2C07-4E14-B74E-0BF85B8D1198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684-779C-465A-B4FD-7C6A9605A7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12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964-2C07-4E14-B74E-0BF85B8D1198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684-779C-465A-B4FD-7C6A9605A7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32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964-2C07-4E14-B74E-0BF85B8D1198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684-779C-465A-B4FD-7C6A9605A7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338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964-2C07-4E14-B74E-0BF85B8D1198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684-779C-465A-B4FD-7C6A9605A7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72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964-2C07-4E14-B74E-0BF85B8D1198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684-779C-465A-B4FD-7C6A9605A7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40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964-2C07-4E14-B74E-0BF85B8D1198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684-779C-465A-B4FD-7C6A9605A7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77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2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964-2C07-4E14-B74E-0BF85B8D1198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684-779C-465A-B4FD-7C6A9605A7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22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964-2C07-4E14-B74E-0BF85B8D1198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5B684-779C-465A-B4FD-7C6A9605A7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0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52122"/>
            <a:ext cx="7006269" cy="553999"/>
          </a:xfrm>
        </p:spPr>
        <p:txBody>
          <a:bodyPr anchor="b">
            <a:noAutofit/>
          </a:bodyPr>
          <a:lstStyle>
            <a:lvl1pPr>
              <a:defRPr sz="2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20000" y="1327575"/>
            <a:ext cx="10742400" cy="4805597"/>
          </a:xfr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37384" y="0"/>
            <a:ext cx="954616" cy="246063"/>
          </a:xfrm>
        </p:spPr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B3A8A-5992-49B0-B288-E91D924D286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0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2D9-79A7-430A-B4D6-DA145314F224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D71A-D0DD-4A4C-BD55-CB863494B7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28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2D9-79A7-430A-B4D6-DA145314F224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D71A-D0DD-4A4C-BD55-CB863494B7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81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2D9-79A7-430A-B4D6-DA145314F224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D71A-D0DD-4A4C-BD55-CB863494B7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73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2D9-79A7-430A-B4D6-DA145314F224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D71A-D0DD-4A4C-BD55-CB863494B7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7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2D9-79A7-430A-B4D6-DA145314F224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D71A-D0DD-4A4C-BD55-CB863494B7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69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2D9-79A7-430A-B4D6-DA145314F224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D71A-D0DD-4A4C-BD55-CB863494B7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2D9-79A7-430A-B4D6-DA145314F224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D71A-D0DD-4A4C-BD55-CB863494B7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66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1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2D9-79A7-430A-B4D6-DA145314F224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D71A-D0DD-4A4C-BD55-CB863494B7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73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2D9-79A7-430A-B4D6-DA145314F224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D71A-D0DD-4A4C-BD55-CB863494B7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83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2D9-79A7-430A-B4D6-DA145314F224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D71A-D0DD-4A4C-BD55-CB863494B7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21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72D9-79A7-430A-B4D6-DA145314F224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D71A-D0DD-4A4C-BD55-CB863494B7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506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7276-3CEC-4F36-9AAF-87DDD9D4633C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075-9D26-45D9-9D72-DC33C371F8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7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7276-3CEC-4F36-9AAF-87DDD9D4633C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075-9D26-45D9-9D72-DC33C371F8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9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7276-3CEC-4F36-9AAF-87DDD9D4633C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075-9D26-45D9-9D72-DC33C371F8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90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7276-3CEC-4F36-9AAF-87DDD9D4633C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075-9D26-45D9-9D72-DC33C371F8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54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7276-3CEC-4F36-9AAF-87DDD9D4633C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075-9D26-45D9-9D72-DC33C371F8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9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7276-3CEC-4F36-9AAF-87DDD9D4633C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075-9D26-45D9-9D72-DC33C371F8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28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08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7276-3CEC-4F36-9AAF-87DDD9D4633C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075-9D26-45D9-9D72-DC33C371F8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732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7276-3CEC-4F36-9AAF-87DDD9D4633C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075-9D26-45D9-9D72-DC33C371F8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45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7276-3CEC-4F36-9AAF-87DDD9D4633C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075-9D26-45D9-9D72-DC33C371F8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57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7276-3CEC-4F36-9AAF-87DDD9D4633C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075-9D26-45D9-9D72-DC33C371F8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4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7276-3CEC-4F36-9AAF-87DDD9D4633C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D7075-9D26-45D9-9D72-DC33C371F8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05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nas-mainz\Projekte_vertraulich\Bayer\17-0612_Fischer_CI-Redesign\vom Kunden\Bayer_Cross_2017_on-Screen_RGB_170630.wmf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96897" y="618070"/>
            <a:ext cx="400049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82" y="1138299"/>
            <a:ext cx="10799865" cy="252000"/>
          </a:xfrm>
        </p:spPr>
        <p:txBody>
          <a:bodyPr/>
          <a:lstStyle>
            <a:lvl1pPr marL="0" indent="0" algn="l">
              <a:buNone/>
              <a:defRPr sz="1425">
                <a:solidFill>
                  <a:schemeClr val="accent1"/>
                </a:solidFill>
              </a:defRPr>
            </a:lvl1pPr>
            <a:lvl2pPr marL="0" indent="0" algn="l">
              <a:buNone/>
              <a:defRPr sz="1425">
                <a:solidFill>
                  <a:schemeClr val="accent1"/>
                </a:solidFill>
              </a:defRPr>
            </a:lvl2pPr>
            <a:lvl3pPr marL="0" indent="0" algn="l">
              <a:buNone/>
              <a:defRPr sz="1425">
                <a:solidFill>
                  <a:schemeClr val="accent1"/>
                </a:solidFill>
              </a:defRPr>
            </a:lvl3pPr>
            <a:lvl4pPr marL="0" indent="0" algn="l">
              <a:buNone/>
              <a:defRPr sz="1425">
                <a:solidFill>
                  <a:schemeClr val="accent1"/>
                </a:solidFill>
              </a:defRPr>
            </a:lvl4pPr>
            <a:lvl5pPr marL="0" indent="0" algn="l">
              <a:buNone/>
              <a:defRPr sz="1425">
                <a:solidFill>
                  <a:schemeClr val="accent1"/>
                </a:solidFill>
              </a:defRPr>
            </a:lvl5pPr>
            <a:lvl6pPr marL="0" indent="0" algn="l">
              <a:buNone/>
              <a:defRPr sz="1425">
                <a:solidFill>
                  <a:schemeClr val="accent1"/>
                </a:solidFill>
              </a:defRPr>
            </a:lvl6pPr>
            <a:lvl7pPr marL="0" indent="0" algn="l">
              <a:buNone/>
              <a:defRPr sz="1425">
                <a:solidFill>
                  <a:schemeClr val="accent1"/>
                </a:solidFill>
              </a:defRPr>
            </a:lvl7pPr>
            <a:lvl8pPr marL="0" indent="0" algn="l">
              <a:buNone/>
              <a:defRPr sz="1425">
                <a:solidFill>
                  <a:schemeClr val="accent1"/>
                </a:solidFill>
              </a:defRPr>
            </a:lvl8pPr>
            <a:lvl9pPr marL="0" indent="0" algn="l">
              <a:buNone/>
              <a:defRPr sz="1425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980414" y="1732751"/>
            <a:ext cx="10801405" cy="475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13341" fontAlgn="base">
              <a:spcBef>
                <a:spcPct val="5000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5E4838-C4DC-4ED5-A47A-13A438223E6D}" type="datetime1">
              <a:rPr lang="en-US" smtClean="0"/>
              <a:t>4/21/25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gray">
          <a:xfrm>
            <a:off x="974799" y="6617933"/>
            <a:ext cx="8641125" cy="108000"/>
          </a:xfrm>
        </p:spPr>
        <p:txBody>
          <a:bodyPr/>
          <a:lstStyle/>
          <a:p>
            <a:r>
              <a:rPr lang="en-US"/>
              <a:t>/// Xofigo Phase 4 study concept feasibility training /// 09 October 2018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 bwMode="gray">
          <a:xfrm>
            <a:off x="195869" y="6617933"/>
            <a:ext cx="392377" cy="108000"/>
          </a:xfrm>
        </p:spPr>
        <p:txBody>
          <a:bodyPr/>
          <a:lstStyle/>
          <a:p>
            <a:fld id="{EEAD9179-7A6B-4268-BEB2-F3B8EB0611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43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F1100CD-B20F-D744-8600-37C7A5E5A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38AF42-A0E6-A640-8A1F-CFAD5015A8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Michael J. Morris</a:t>
            </a:r>
            <a:endParaRPr lang="en-US" dirty="0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14B92F51-503B-F148-BA9C-424A96F0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55" y="215900"/>
            <a:ext cx="10124323" cy="1208278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7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14977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555" y="215900"/>
            <a:ext cx="11265199" cy="1208278"/>
          </a:xfrm>
          <a:noFill/>
        </p:spPr>
        <p:txBody>
          <a:bodyPr>
            <a:normAutofit/>
          </a:bodyPr>
          <a:lstStyle>
            <a:lvl1pPr>
              <a:defRPr sz="2438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554" y="1596873"/>
            <a:ext cx="5490705" cy="4308627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3521" y="1596873"/>
            <a:ext cx="5490705" cy="4308627"/>
          </a:xfrm>
          <a:noFill/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EECEE-520F-D041-AD45-98C3C3CC718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Michael J. Morris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95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0B917-7AEC-4D84-A351-D9D66AC4FB77}"/>
              </a:ext>
            </a:extLst>
          </p:cNvPr>
          <p:cNvSpPr txBox="1"/>
          <p:nvPr userDrawn="1"/>
        </p:nvSpPr>
        <p:spPr>
          <a:xfrm>
            <a:off x="5844953" y="6402719"/>
            <a:ext cx="6005160" cy="138499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79D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Content of this presentation is copyright</a:t>
            </a:r>
            <a:r>
              <a:rPr kumimoji="0" lang="en-CH" sz="900" b="0" i="0" u="none" strike="noStrike" kern="1200" cap="none" spc="0" normalizeH="0" baseline="0" noProof="0" dirty="0">
                <a:ln>
                  <a:noFill/>
                </a:ln>
                <a:solidFill>
                  <a:srgbClr val="D79D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79D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and responsibility of the author. Permission is required for re-use</a:t>
            </a:r>
            <a:r>
              <a:rPr kumimoji="0" lang="en-CH" sz="900" b="0" i="0" u="none" strike="noStrike" kern="1200" cap="none" spc="0" normalizeH="0" baseline="0" noProof="0" dirty="0">
                <a:ln>
                  <a:noFill/>
                </a:ln>
                <a:solidFill>
                  <a:srgbClr val="D79D4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79D41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32714771-AEB2-FE40-AD3E-E93DB8F4ADCD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71980"/>
            <a:ext cx="3201037" cy="1769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132" marR="0" lvl="5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320" marR="0" lvl="6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509" marR="0" lvl="7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697" marR="0" lvl="8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dirty="0" err="1"/>
              <a:t>Add</a:t>
            </a:r>
            <a:r>
              <a:rPr lang="fr-CH" dirty="0"/>
              <a:t> </a:t>
            </a:r>
            <a:r>
              <a:rPr lang="fr-CH" dirty="0" err="1"/>
              <a:t>name</a:t>
            </a:r>
            <a:r>
              <a:rPr lang="fr-CH" dirty="0"/>
              <a:t> of </a:t>
            </a:r>
            <a:r>
              <a:rPr lang="fr-CH" dirty="0" err="1"/>
              <a:t>presenter</a:t>
            </a:r>
            <a:r>
              <a:rPr lang="fr-CH" dirty="0"/>
              <a:t> </a:t>
            </a:r>
            <a:r>
              <a:rPr lang="fr-CH" dirty="0" err="1"/>
              <a:t>here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7"/>
            <a:ext cx="1659092" cy="333781"/>
          </a:xfrm>
          <a:prstGeom prst="rect">
            <a:avLst/>
          </a:prstGeom>
        </p:spPr>
      </p:pic>
      <p:sp>
        <p:nvSpPr>
          <p:cNvPr id="9" name="Google Shape;28;p16">
            <a:extLst>
              <a:ext uri="{FF2B5EF4-FFF2-40B4-BE49-F238E27FC236}">
                <a16:creationId xmlns:a16="http://schemas.microsoft.com/office/drawing/2014/main" id="{08D80CD2-5FBE-4D34-BE12-BE25F6FC4F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500" y="2151400"/>
            <a:ext cx="5606400" cy="3601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132" marR="0" lvl="5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320" marR="0" lvl="6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509" marR="0" lvl="7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697" marR="0" lvl="8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1" name="Google Shape;29;p16">
            <a:extLst>
              <a:ext uri="{FF2B5EF4-FFF2-40B4-BE49-F238E27FC236}">
                <a16:creationId xmlns:a16="http://schemas.microsoft.com/office/drawing/2014/main" id="{575AF58F-37E0-426A-BD93-D5D4196AA9D2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096000" y="2151833"/>
            <a:ext cx="5606400" cy="3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378" marR="0" lvl="1" indent="-3301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566" marR="0" lvl="2" indent="-33019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754" marR="0" lvl="3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5943" marR="0" lvl="4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132" marR="0" lvl="5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320" marR="0" lvl="6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509" marR="0" lvl="7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697" marR="0" lvl="8" indent="-3301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304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52122"/>
            <a:ext cx="7006269" cy="553999"/>
          </a:xfrm>
        </p:spPr>
        <p:txBody>
          <a:bodyPr anchor="b">
            <a:noAutofit/>
          </a:bodyPr>
          <a:lstStyle>
            <a:lvl1pPr>
              <a:defRPr sz="2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20000" y="1327575"/>
            <a:ext cx="10742400" cy="4805597"/>
          </a:xfr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237384" y="0"/>
            <a:ext cx="954616" cy="246063"/>
          </a:xfrm>
        </p:spPr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8B3A8A-5992-49B0-B288-E91D924D286E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09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5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8" y="1567815"/>
            <a:ext cx="11376024" cy="4608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defRPr/>
            </a:lvl1pPr>
            <a:lvl2pPr marL="345600" indent="-17145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r>
              <a:rPr lang="en-US" sz="1800">
                <a:solidFill>
                  <a:srgbClr val="000000"/>
                </a:solidFill>
                <a:latin typeface="Arial"/>
              </a:rPr>
              <a:t>09 August 2022</a:t>
            </a:r>
            <a:endParaRPr lang="en-GB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938F29-84D5-4449-9358-343332B4BE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algn="l">
              <a:defRPr/>
            </a:pPr>
            <a:fld id="{F8E47D07-9D1E-4FE9-B31A-2F5863681021}" type="slidenum">
              <a:rPr lang="en-GB" sz="1800" smtClean="0">
                <a:solidFill>
                  <a:srgbClr val="000000"/>
                </a:solidFill>
                <a:latin typeface="Arial"/>
              </a:rPr>
              <a:pPr algn="l">
                <a:defRPr/>
              </a:pPr>
              <a:t>‹#›</a:t>
            </a:fld>
            <a:endParaRPr lang="en-GB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9" y="6200776"/>
            <a:ext cx="9729787" cy="657225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225"/>
              </a:spcAft>
              <a:buNone/>
              <a:defRPr sz="600"/>
            </a:lvl1pPr>
          </a:lstStyle>
          <a:p>
            <a:pPr lvl="0"/>
            <a:r>
              <a:rPr lang="en-US"/>
              <a:t>Footnotes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949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22252-FB7C-0C83-B624-144CF0DE5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ACB852-E31E-041D-B7AB-3D0C6B6AD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2A056-CB18-0BDC-0198-3BCF38621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A1046-94D1-551B-5C27-8856DD6EC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365CB-DF60-133B-EB0D-4BFA07F5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6531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FF7A4-2F9D-649C-A333-939C887D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99F8E-F431-F970-FA9B-C64A5D994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8C31D-8BA6-D9B0-C5BC-6808870A5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025FC-BE79-6EEA-46A3-988B64A6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66F0B-7098-D782-02CB-4AB416A0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5494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CA0A-560C-AE66-B5A3-B3100AA6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E4199-CA89-3AD4-99F2-C3E946402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25B47-23EA-A4FA-AD97-305F3736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9CB7D-EC48-0A15-06F6-3BE7320B8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BFED5-4642-36E8-C51B-321EE72DF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8322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9468B-1F34-3AF9-AEA4-612252F9B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9076A-714B-3AD4-712D-4404FBAD5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489EB-9126-3376-1BB8-BFCC48C9D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B4979-7308-E831-743E-A602B3C43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AB2B0-3B64-C310-F408-8E7BB14D9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24859-A9ED-8A08-44C1-6EB50E69B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1480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A0AD5-2299-BB7C-CF47-362BE6E05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21C93-753F-689D-A6F2-02BB23672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2423A-05CA-B6F3-C2B8-714A0BAC3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38B0FD-3BEA-7094-B036-678E16751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51A69-E56D-B574-A61C-34C2BCFE19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F6D91C-5CE6-56A4-064A-96E3333C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8A0619-E205-1BE3-E67C-FBD0D96FB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F65A5B-49F1-A204-9E5B-9C0E5B2F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9319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12B4-2E29-C799-F700-35960D69A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9E62C-F4B2-7509-CFD1-2EB11B4FB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8D6340-2C53-166C-E1D7-15B1B50CA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CD693-1961-8D8D-47C7-41632CC1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2386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64F4BA-FA09-A357-B6F6-38C25242F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AE7D67-8040-222A-90DE-E4545C54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1583F-E7C5-9E89-DCDD-7CF6FF7C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7440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C01E2-9C1E-5C30-14AE-9D7BAA323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2F9BA-B7B4-900E-CA42-D02EFD32F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F8996-CB61-0503-68AD-312399697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C12B5-A607-5123-23C7-54606AE97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E1AB7-3D3C-8E97-9246-CE24C1DC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58A9F-90D4-9553-660B-AD5AE45B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01858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499A-4235-E368-A9FB-325B5684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3EF01-7520-5377-529A-5EA085983C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ADA4A-2240-5177-9933-BE9311728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06C58-BD17-DD0F-D274-E4EC6A60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112E2-D8C5-B4ED-3730-82EB3964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0B135-1449-BAD9-1891-541C84C58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566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28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9653-AA96-41AA-E13B-94EAD20F4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0A46E-71C6-9EC4-8635-67DB4257A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79173-5673-C2BF-962B-3F01C6454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2CE76-BBAE-80D6-E9E4-B056A9063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9E9F2-45E4-9B2A-D084-A101FB2B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49412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7A4321-6528-4A60-1372-BC145D5783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3D166F-E802-D563-03D6-3B5BAF733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61DD3-1079-7161-9B2D-622F804A3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AB907-B475-D7D1-ADE7-C8A50FEBB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76110-5A0F-28FB-F9CC-37F53EC35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8923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261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380B395-49EC-42CA-AC4A-5F0DB7D7E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293146376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16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4" y="1493838"/>
            <a:ext cx="10769601" cy="4478338"/>
          </a:xfrm>
        </p:spPr>
        <p:txBody>
          <a:bodyPr/>
          <a:lstStyle>
            <a:lvl1pPr marL="265113" indent="-265113">
              <a:buClr>
                <a:schemeClr val="accent3"/>
              </a:buClr>
              <a:buFont typeface="Calibri" panose="020F0502020204030204" pitchFamily="34" charset="0"/>
              <a:buChar char="•"/>
              <a:defRPr>
                <a:solidFill>
                  <a:srgbClr val="223341"/>
                </a:solidFill>
              </a:defRPr>
            </a:lvl1pPr>
            <a:lvl2pPr marL="625475" indent="-265113">
              <a:buClr>
                <a:schemeClr val="accent3"/>
              </a:buClr>
              <a:tabLst/>
              <a:defRPr>
                <a:solidFill>
                  <a:srgbClr val="223341"/>
                </a:solidFill>
              </a:defRPr>
            </a:lvl2pPr>
            <a:lvl3pPr marL="898525" indent="-184150">
              <a:buClr>
                <a:schemeClr val="accent3"/>
              </a:buClr>
              <a:defRPr>
                <a:solidFill>
                  <a:srgbClr val="22334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22334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379292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0571-F1AB-4DFE-D1E6-F55F73E6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364EF0-D476-8275-073A-E67F60941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2" y="6142328"/>
            <a:ext cx="8966201" cy="655637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GB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5348409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56FBAC50-0E6A-F444-BC5A-1C3D878B1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58297"/>
            <a:ext cx="10515600" cy="4323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C3810-B220-0E43-90BE-1EED7A66762D}"/>
              </a:ext>
            </a:extLst>
          </p:cNvPr>
          <p:cNvSpPr txBox="1"/>
          <p:nvPr/>
        </p:nvSpPr>
        <p:spPr>
          <a:xfrm>
            <a:off x="643467" y="6417733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3200" b="1" dirty="0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B88050-5855-754D-B6D1-27F5E8292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6263844-DAB8-9E47-AAB4-20EC43D98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Name or 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855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5406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3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244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052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9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35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2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8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0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0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82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496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63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8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27" y="4507115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627" y="285293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0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15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92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2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44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86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5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110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505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78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4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544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9862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30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884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732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4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877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8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6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29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04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761317"/>
          </a:xfrm>
        </p:spPr>
        <p:txBody>
          <a:bodyPr/>
          <a:lstStyle/>
          <a:p>
            <a:r>
              <a:rPr lang="en-US"/>
              <a:t>Click icon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346091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975360"/>
            <a:ext cx="11094271" cy="853440"/>
          </a:xfrm>
        </p:spPr>
        <p:txBody>
          <a:bodyPr anchor="b" anchorCtr="0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48639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63536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178433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 baseline="0">
                <a:solidFill>
                  <a:srgbClr val="63666A"/>
                </a:solidFill>
              </a:defRPr>
            </a:lvl2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0673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8640" y="1950720"/>
            <a:ext cx="11094720" cy="4511040"/>
          </a:xfrm>
        </p:spPr>
        <p:txBody>
          <a:bodyPr/>
          <a:lstStyle>
            <a:lvl2pPr>
              <a:defRPr sz="2400"/>
            </a:lvl2pPr>
            <a:lvl3pPr>
              <a:defRPr sz="2133"/>
            </a:lvl3pPr>
            <a:lvl4pPr>
              <a:defRPr sz="1867"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8773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48640" y="1950720"/>
            <a:ext cx="5242560" cy="4511040"/>
          </a:xfrm>
        </p:spPr>
        <p:txBody>
          <a:bodyPr rIns="137160"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950720"/>
            <a:ext cx="5242560" cy="4511040"/>
          </a:xfrm>
        </p:spPr>
        <p:txBody>
          <a:bodyPr rIns="137160"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886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54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35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816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9434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8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11248253" y="307153"/>
            <a:ext cx="395111" cy="215444"/>
          </a:xfrm>
        </p:spPr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48640" y="1950720"/>
            <a:ext cx="2999232" cy="451104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360335" y="1950720"/>
            <a:ext cx="7283029" cy="4511040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2400" b="1">
                <a:latin typeface="+mj-lt"/>
                <a:cs typeface="Arial" pitchFamily="34" charset="0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None/>
              <a:defRPr sz="2400"/>
            </a:lvl2pPr>
            <a:lvl3pPr marL="0" indent="0">
              <a:spcBef>
                <a:spcPts val="3000"/>
              </a:spcBef>
              <a:spcAft>
                <a:spcPts val="0"/>
              </a:spcAft>
              <a:buNone/>
              <a:defRPr sz="2133"/>
            </a:lvl3pPr>
            <a:lvl4pPr marL="0" indent="0">
              <a:spcBef>
                <a:spcPts val="1200"/>
              </a:spcBef>
              <a:spcAft>
                <a:spcPts val="0"/>
              </a:spcAft>
              <a:buNone/>
              <a:defRPr sz="1500"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436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8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4864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343408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31952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920496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43408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31952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920496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7760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5242560"/>
            <a:ext cx="11094720" cy="1219200"/>
          </a:xfrm>
        </p:spPr>
        <p:txBody>
          <a:bodyPr/>
          <a:lstStyle>
            <a:lvl1pPr>
              <a:defRPr sz="1867" b="1" cap="all">
                <a:latin typeface="+mj-lt"/>
                <a:cs typeface="Arial" pitchFamily="34" charset="0"/>
              </a:defRPr>
            </a:lvl1pPr>
            <a:lvl2pPr marL="0" indent="0">
              <a:buNone/>
              <a:defRPr sz="1867">
                <a:latin typeface="+mn-lt"/>
                <a:cs typeface="Times New Roman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548643" y="1950720"/>
            <a:ext cx="11095567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6208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48640" y="1682496"/>
            <a:ext cx="11094720" cy="1097280"/>
          </a:xfrm>
        </p:spPr>
        <p:txBody>
          <a:bodyPr anchor="t"/>
          <a:lstStyle>
            <a:lvl1pPr algn="l">
              <a:defRPr sz="3467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 bwMode="gray">
          <a:xfrm>
            <a:off x="11248253" y="291273"/>
            <a:ext cx="39511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 bwMode="gray">
          <a:xfrm>
            <a:off x="548640" y="3048000"/>
            <a:ext cx="6096000" cy="1645920"/>
          </a:xfr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defRPr sz="2667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20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6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old Statement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 bwMode="gray">
          <a:xfrm>
            <a:off x="11248253" y="291273"/>
            <a:ext cx="39511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 bwMode="gray">
          <a:xfrm>
            <a:off x="548640" y="1621536"/>
            <a:ext cx="11094720" cy="3535680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1600"/>
              </a:spcBef>
              <a:defRPr sz="3467" b="1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spcBef>
                <a:spcPts val="800"/>
              </a:spcBef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5" name="Straight Connector 14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18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rgbClr val="080808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6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Alt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5151120"/>
            <a:ext cx="7620000" cy="36576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608320"/>
            <a:ext cx="7620000" cy="79248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rgbClr val="413C38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103632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400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0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4" y="6340302"/>
            <a:ext cx="5116033" cy="327025"/>
          </a:xfrm>
        </p:spPr>
        <p:txBody>
          <a:bodyPr bIns="0" anchor="b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Footnotes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188149" y="6340302"/>
            <a:ext cx="5165651" cy="327025"/>
          </a:xfrm>
        </p:spPr>
        <p:txBody>
          <a:bodyPr bIns="0" anchor="b"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1009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ADEFA-1150-4368-B743-76F64A1C739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FAE26-EC3E-4584-ADD0-3CD03C6F9E0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0F7C0-323A-4AE6-AECC-0B407A2604A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2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50F27-B806-D22C-63EE-AC8E0B457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484195"/>
            <a:ext cx="3001282" cy="64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2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0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41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1" y="490957"/>
            <a:ext cx="2233782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68391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5124"/>
            <a:ext cx="10972800" cy="6367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435261"/>
            <a:ext cx="10972800" cy="4416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2786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80879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72769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1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4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0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85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8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0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8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2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5748-67D1-4FB5-8347-7DE8BA59D6A9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3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C2C10-6F8E-4430-8327-684177A57224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0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3D1A3-ECF2-4757-BF9B-148B58FF97A1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4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E2E8F-A9CB-48E3-8B42-66A976550233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4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453AE-0BD6-47A8-85D1-3093571BF5FC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7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A6C95-F589-4E94-B726-55E7BA677A5E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0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2BFC-B73E-467C-A93A-C8629FF3AAF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5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8AB5C-41EC-4FD0-B3F2-49D2BE4E312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E713C-0858-4F36-9C2D-306759FEB680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3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967A4-94A8-4473-A6F3-872E07FE9B80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7EB80-14E0-4589-9AE1-1C086B70F060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6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CB0DE-ECD0-463B-8C2D-4E4BADC8D87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A2B74-691E-4530-A583-14DBB86A0F6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3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2BCF2-FDCC-42F7-A241-5FD72CFFE09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556B3-89A1-A44F-B845-0089CD720DE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7487"/>
            <a:ext cx="2389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328044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8" r:id="rId1"/>
    <p:sldLayoutId id="2147485909" r:id="rId2"/>
    <p:sldLayoutId id="2147485910" r:id="rId3"/>
    <p:sldLayoutId id="2147485911" r:id="rId4"/>
    <p:sldLayoutId id="2147485912" r:id="rId5"/>
    <p:sldLayoutId id="2147485913" r:id="rId6"/>
    <p:sldLayoutId id="2147485914" r:id="rId7"/>
    <p:sldLayoutId id="2147485915" r:id="rId8"/>
    <p:sldLayoutId id="2147485916" r:id="rId9"/>
    <p:sldLayoutId id="2147485917" r:id="rId10"/>
    <p:sldLayoutId id="2147485918" r:id="rId11"/>
    <p:sldLayoutId id="2147485919" r:id="rId12"/>
    <p:sldLayoutId id="2147485920" r:id="rId13"/>
    <p:sldLayoutId id="2147485921" r:id="rId14"/>
    <p:sldLayoutId id="2147485922" r:id="rId15"/>
    <p:sldLayoutId id="2147485923" r:id="rId16"/>
    <p:sldLayoutId id="2147485924" r:id="rId17"/>
    <p:sldLayoutId id="2147485925" r:id="rId18"/>
    <p:sldLayoutId id="2147485926" r:id="rId19"/>
    <p:sldLayoutId id="2147485927" r:id="rId20"/>
    <p:sldLayoutId id="2147485928" r:id="rId21"/>
    <p:sldLayoutId id="2147485929" r:id="rId22"/>
    <p:sldLayoutId id="2147485930" r:id="rId23"/>
    <p:sldLayoutId id="2147485931" r:id="rId24"/>
    <p:sldLayoutId id="214748593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472D9-79A7-430A-B4D6-DA145314F224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0D71A-D0DD-4A4C-BD55-CB863494B7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13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87" r:id="rId1"/>
    <p:sldLayoutId id="2147486288" r:id="rId2"/>
    <p:sldLayoutId id="2147486289" r:id="rId3"/>
    <p:sldLayoutId id="2147486290" r:id="rId4"/>
    <p:sldLayoutId id="2147486291" r:id="rId5"/>
    <p:sldLayoutId id="2147486292" r:id="rId6"/>
    <p:sldLayoutId id="2147486293" r:id="rId7"/>
    <p:sldLayoutId id="2147486294" r:id="rId8"/>
    <p:sldLayoutId id="2147486295" r:id="rId9"/>
    <p:sldLayoutId id="2147486296" r:id="rId10"/>
    <p:sldLayoutId id="214748629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47276-3CEC-4F36-9AAF-87DDD9D4633C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D7075-9D26-45D9-9D72-DC33C371F83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5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99" r:id="rId1"/>
    <p:sldLayoutId id="2147486300" r:id="rId2"/>
    <p:sldLayoutId id="2147486301" r:id="rId3"/>
    <p:sldLayoutId id="2147486302" r:id="rId4"/>
    <p:sldLayoutId id="2147486303" r:id="rId5"/>
    <p:sldLayoutId id="2147486304" r:id="rId6"/>
    <p:sldLayoutId id="2147486305" r:id="rId7"/>
    <p:sldLayoutId id="2147486306" r:id="rId8"/>
    <p:sldLayoutId id="2147486307" r:id="rId9"/>
    <p:sldLayoutId id="2147486308" r:id="rId10"/>
    <p:sldLayoutId id="2147486309" r:id="rId11"/>
    <p:sldLayoutId id="2147486310" r:id="rId12"/>
    <p:sldLayoutId id="2147486311" r:id="rId13"/>
    <p:sldLayoutId id="2147486312" r:id="rId14"/>
    <p:sldLayoutId id="2147486313" r:id="rId15"/>
    <p:sldLayoutId id="2147486314" r:id="rId16"/>
    <p:sldLayoutId id="214748631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A5C3C-268A-F906-D66B-E9FE7A42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74670-64B5-ED10-77E2-2C9CD98CE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0E285-455C-B24E-6907-2F7210B177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8E86C2-4C8C-8041-B2F1-4253F5B1C6A8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4EF6E-09DD-BBA1-A105-B8C23CDA0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289E1-6DB4-4B52-B9C5-AF8630277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28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7" r:id="rId1"/>
    <p:sldLayoutId id="2147486318" r:id="rId2"/>
    <p:sldLayoutId id="2147486319" r:id="rId3"/>
    <p:sldLayoutId id="2147486320" r:id="rId4"/>
    <p:sldLayoutId id="2147486321" r:id="rId5"/>
    <p:sldLayoutId id="2147486322" r:id="rId6"/>
    <p:sldLayoutId id="2147486323" r:id="rId7"/>
    <p:sldLayoutId id="2147486324" r:id="rId8"/>
    <p:sldLayoutId id="2147486325" r:id="rId9"/>
    <p:sldLayoutId id="2147486326" r:id="rId10"/>
    <p:sldLayoutId id="2147486327" r:id="rId11"/>
    <p:sldLayoutId id="2147486328" r:id="rId12"/>
    <p:sldLayoutId id="2147486329" r:id="rId13"/>
    <p:sldLayoutId id="2147486330" r:id="rId14"/>
    <p:sldLayoutId id="214748633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5302-5F8B-1E48-8B53-B80353F88A2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7486"/>
            <a:ext cx="2389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168552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35" r:id="rId1"/>
    <p:sldLayoutId id="2147485936" r:id="rId2"/>
    <p:sldLayoutId id="2147485937" r:id="rId3"/>
    <p:sldLayoutId id="2147485938" r:id="rId4"/>
    <p:sldLayoutId id="2147485939" r:id="rId5"/>
    <p:sldLayoutId id="2147485940" r:id="rId6"/>
    <p:sldLayoutId id="2147485941" r:id="rId7"/>
    <p:sldLayoutId id="2147485942" r:id="rId8"/>
    <p:sldLayoutId id="2147485943" r:id="rId9"/>
    <p:sldLayoutId id="2147485944" r:id="rId10"/>
    <p:sldLayoutId id="2147485945" r:id="rId11"/>
    <p:sldLayoutId id="2147485946" r:id="rId12"/>
    <p:sldLayoutId id="2147485947" r:id="rId13"/>
    <p:sldLayoutId id="2147485948" r:id="rId14"/>
    <p:sldLayoutId id="2147485949" r:id="rId15"/>
    <p:sldLayoutId id="2147485950" r:id="rId16"/>
    <p:sldLayoutId id="2147485951" r:id="rId17"/>
    <p:sldLayoutId id="2147485952" r:id="rId18"/>
    <p:sldLayoutId id="2147485953" r:id="rId19"/>
    <p:sldLayoutId id="2147485954" r:id="rId20"/>
    <p:sldLayoutId id="2147485955" r:id="rId21"/>
    <p:sldLayoutId id="2147485956" r:id="rId22"/>
    <p:sldLayoutId id="2147485957" r:id="rId23"/>
    <p:sldLayoutId id="2147485958" r:id="rId24"/>
    <p:sldLayoutId id="2147485959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950720"/>
            <a:ext cx="11094720" cy="4511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8" name="Straight Connector 7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 bwMode="gray">
          <a:xfrm>
            <a:off x="11248253" y="289267"/>
            <a:ext cx="395111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8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4" r:id="rId1"/>
    <p:sldLayoutId id="2147486005" r:id="rId2"/>
    <p:sldLayoutId id="2147486006" r:id="rId3"/>
    <p:sldLayoutId id="2147486007" r:id="rId4"/>
    <p:sldLayoutId id="2147486008" r:id="rId5"/>
    <p:sldLayoutId id="2147486009" r:id="rId6"/>
    <p:sldLayoutId id="2147486010" r:id="rId7"/>
    <p:sldLayoutId id="2147486011" r:id="rId8"/>
    <p:sldLayoutId id="2147486012" r:id="rId9"/>
    <p:sldLayoutId id="2147486013" r:id="rId10"/>
    <p:sldLayoutId id="2147486014" r:id="rId11"/>
    <p:sldLayoutId id="2147486015" r:id="rId12"/>
    <p:sldLayoutId id="2147486016" r:id="rId13"/>
    <p:sldLayoutId id="2147486017" r:id="rId14"/>
    <p:sldLayoutId id="2147486018" r:id="rId15"/>
    <p:sldLayoutId id="2147486019" r:id="rId16"/>
    <p:sldLayoutId id="2147486020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354" rtl="0" eaLnBrk="1" latinLnBrk="0" hangingPunct="1">
        <a:lnSpc>
          <a:spcPct val="100000"/>
        </a:lnSpc>
        <a:spcBef>
          <a:spcPct val="0"/>
        </a:spcBef>
        <a:buNone/>
        <a:defRPr sz="2933" b="1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1867"/>
        </a:spcBef>
        <a:spcAft>
          <a:spcPts val="0"/>
        </a:spcAft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1pPr>
      <a:lvl2pPr marL="173030" indent="-173030" algn="l" defTabSz="914354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2pPr>
      <a:lvl3pPr marL="347454" indent="-173030" algn="l" defTabSz="91435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3pPr>
      <a:lvl4pPr marL="521182" indent="-173030" algn="l" defTabSz="91435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ACB92F-CA01-4752-6B59-55368DC638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8050"/>
            <a:ext cx="12192000" cy="62865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F4238B1-436E-ABF8-08AB-E6364E1D7133}"/>
              </a:ext>
            </a:extLst>
          </p:cNvPr>
          <p:cNvSpPr txBox="1">
            <a:spLocks/>
          </p:cNvSpPr>
          <p:nvPr userDrawn="1"/>
        </p:nvSpPr>
        <p:spPr>
          <a:xfrm>
            <a:off x="3924300" y="6289603"/>
            <a:ext cx="5252264" cy="2813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/>
              <a:t>Scott </a:t>
            </a:r>
            <a:r>
              <a:rPr lang="en-US" sz="1000" err="1"/>
              <a:t>Kopetz</a:t>
            </a:r>
            <a:r>
              <a:rPr lang="en-US" sz="1000"/>
              <a:t>, MD, PhD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9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3" r:id="rId1"/>
    <p:sldLayoutId id="2147486024" r:id="rId2"/>
    <p:sldLayoutId id="2147486025" r:id="rId3"/>
    <p:sldLayoutId id="21474860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6238560"/>
            <a:ext cx="12198050" cy="628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267420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8" r:id="rId1"/>
    <p:sldLayoutId id="2147486119" r:id="rId2"/>
    <p:sldLayoutId id="2147486120" r:id="rId3"/>
    <p:sldLayoutId id="2147486121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5748-67D1-4FB5-8347-7DE8BA59D6A9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1358B-B588-4F89-A1AF-392CAAB48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3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2" r:id="rId1"/>
    <p:sldLayoutId id="2147486193" r:id="rId2"/>
    <p:sldLayoutId id="2147486194" r:id="rId3"/>
    <p:sldLayoutId id="2147486195" r:id="rId4"/>
    <p:sldLayoutId id="2147486196" r:id="rId5"/>
    <p:sldLayoutId id="2147486197" r:id="rId6"/>
    <p:sldLayoutId id="2147486198" r:id="rId7"/>
    <p:sldLayoutId id="2147486199" r:id="rId8"/>
    <p:sldLayoutId id="2147486200" r:id="rId9"/>
    <p:sldLayoutId id="2147486201" r:id="rId10"/>
    <p:sldLayoutId id="214748620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FF4A58-4470-408F-A3C7-66E9C66AD6C1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8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2" r:id="rId1"/>
    <p:sldLayoutId id="2147486223" r:id="rId2"/>
    <p:sldLayoutId id="2147486224" r:id="rId3"/>
    <p:sldLayoutId id="2147486225" r:id="rId4"/>
    <p:sldLayoutId id="2147486226" r:id="rId5"/>
    <p:sldLayoutId id="2147486227" r:id="rId6"/>
    <p:sldLayoutId id="2147486228" r:id="rId7"/>
    <p:sldLayoutId id="2147486229" r:id="rId8"/>
    <p:sldLayoutId id="2147486230" r:id="rId9"/>
    <p:sldLayoutId id="2147486231" r:id="rId10"/>
    <p:sldLayoutId id="2147486232" r:id="rId11"/>
    <p:sldLayoutId id="2147486233" r:id="rId12"/>
    <p:sldLayoutId id="2147486234" r:id="rId13"/>
    <p:sldLayoutId id="2147486235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29C2CD-F963-D643-9143-4417DE538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00" y="365125"/>
            <a:ext cx="11667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3F246-54D1-DF43-9CF5-8971B4AB0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800" y="1825625"/>
            <a:ext cx="11667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93E3-8409-F141-B6DA-8B2291EEA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02BFB-1919-B94A-994F-8299C4E5E8DA}" type="datetimeFigureOut">
              <a:rPr lang="en-US" smtClean="0"/>
              <a:t>4/21/25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0852F-5F4E-E04E-9D23-48E3B3BCB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17639-118B-484B-B97C-0FABD7CC2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747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ED8F7-3AFE-5A48-B28E-2642586E1864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2"/>
    </p:custDataLst>
    <p:extLst>
      <p:ext uri="{BB962C8B-B14F-4D97-AF65-F5344CB8AC3E}">
        <p14:creationId xmlns:p14="http://schemas.microsoft.com/office/powerpoint/2010/main" val="282254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37" r:id="rId1"/>
    <p:sldLayoutId id="2147486238" r:id="rId2"/>
    <p:sldLayoutId id="2147486239" r:id="rId3"/>
    <p:sldLayoutId id="2147486240" r:id="rId4"/>
    <p:sldLayoutId id="2147486241" r:id="rId5"/>
    <p:sldLayoutId id="2147486242" r:id="rId6"/>
    <p:sldLayoutId id="2147486243" r:id="rId7"/>
    <p:sldLayoutId id="2147486244" r:id="rId8"/>
    <p:sldLayoutId id="2147486245" r:id="rId9"/>
    <p:sldLayoutId id="2147486246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1C964-2C07-4E14-B74E-0BF85B8D1198}" type="datetimeFigureOut">
              <a:rPr lang="fr-FR" smtClean="0"/>
              <a:t>21/04/2025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5B684-779C-465A-B4FD-7C6A9605A73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10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74" r:id="rId1"/>
    <p:sldLayoutId id="2147486275" r:id="rId2"/>
    <p:sldLayoutId id="2147486276" r:id="rId3"/>
    <p:sldLayoutId id="2147486277" r:id="rId4"/>
    <p:sldLayoutId id="2147486278" r:id="rId5"/>
    <p:sldLayoutId id="2147486279" r:id="rId6"/>
    <p:sldLayoutId id="2147486280" r:id="rId7"/>
    <p:sldLayoutId id="2147486281" r:id="rId8"/>
    <p:sldLayoutId id="2147486282" r:id="rId9"/>
    <p:sldLayoutId id="2147486283" r:id="rId10"/>
    <p:sldLayoutId id="2147486284" r:id="rId11"/>
    <p:sldLayoutId id="214748628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7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hyperlink" Target="http://www.clinicaltrials.gov/" TargetMode="External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3.xml"/><Relationship Id="rId1" Type="http://schemas.openxmlformats.org/officeDocument/2006/relationships/tags" Target="../tags/tag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3.xml"/><Relationship Id="rId1" Type="http://schemas.openxmlformats.org/officeDocument/2006/relationships/tags" Target="../tags/tag28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03.xml"/><Relationship Id="rId1" Type="http://schemas.openxmlformats.org/officeDocument/2006/relationships/tags" Target="../tags/tag29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5" Type="http://schemas.microsoft.com/office/2007/relationships/hdphoto" Target="../media/hdphoto12.wdp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6.xml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4.xml"/><Relationship Id="rId6" Type="http://schemas.microsoft.com/office/2007/relationships/hdphoto" Target="../media/hdphoto16.wdp"/><Relationship Id="rId5" Type="http://schemas.openxmlformats.org/officeDocument/2006/relationships/image" Target="../media/image40.png"/><Relationship Id="rId4" Type="http://schemas.microsoft.com/office/2007/relationships/hdphoto" Target="../media/hdphoto1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5" Type="http://schemas.microsoft.com/office/2007/relationships/hdphoto" Target="../media/hdphoto17.wdp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4.xml"/><Relationship Id="rId4" Type="http://schemas.microsoft.com/office/2007/relationships/hdphoto" Target="../media/hdphoto18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4.xml"/><Relationship Id="rId4" Type="http://schemas.microsoft.com/office/2007/relationships/hdphoto" Target="../media/hdphoto19.wdp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3.png"/><Relationship Id="rId5" Type="http://schemas.microsoft.com/office/2007/relationships/hdphoto" Target="../media/hdphoto23.wdp"/><Relationship Id="rId4" Type="http://schemas.openxmlformats.org/officeDocument/2006/relationships/image" Target="../media/image62.png"/><Relationship Id="rId9" Type="http://schemas.microsoft.com/office/2007/relationships/hdphoto" Target="../media/hdphoto25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microsoft.com/office/2007/relationships/hdphoto" Target="../media/hdphoto28.wdp"/><Relationship Id="rId7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7.xml"/><Relationship Id="rId6" Type="http://schemas.microsoft.com/office/2007/relationships/hdphoto" Target="../media/hdphoto30.wdp"/><Relationship Id="rId5" Type="http://schemas.microsoft.com/office/2007/relationships/hdphoto" Target="../media/hdphoto29.wdp"/><Relationship Id="rId4" Type="http://schemas.openxmlformats.org/officeDocument/2006/relationships/image" Target="../media/image69.png"/><Relationship Id="rId9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7.xml"/><Relationship Id="rId5" Type="http://schemas.microsoft.com/office/2007/relationships/hdphoto" Target="../media/hdphoto34.wdp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7.xml"/><Relationship Id="rId6" Type="http://schemas.microsoft.com/office/2007/relationships/hdphoto" Target="../media/hdphoto36.wdp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7.emf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7.xml"/><Relationship Id="rId5" Type="http://schemas.microsoft.com/office/2007/relationships/hdphoto" Target="../media/hdphoto39.wdp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CC57A-5CB8-715F-A9E5-0516D851B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53F91607-656C-6DA9-F083-65D37F1D1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464620"/>
            <a:ext cx="73152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Emmanuel 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Antonarakis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 Karim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Fizazi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MD, PhD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9A545B9-A20C-FBF8-53DA-7D5D5BAC7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749" y="5791200"/>
            <a:ext cx="4536503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Neil Love, MD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C156064-DD89-4E98-8126-5FA971EC4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896174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89E320E-33CF-3D78-AB8B-6E6195A30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04758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Thursday, April 17, 2025​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5:00 PM – 6:00 PM ET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9134B4A-E94A-008F-A44A-D38E41081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67811"/>
            <a:ext cx="12192000" cy="48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47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 CME/MOC-Accredited Live Webinar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A143F7-904A-290A-2D38-317BFA53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696"/>
            <a:ext cx="12192000" cy="64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31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Year in Review: 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31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31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Management of Prostate Cancer</a:t>
            </a: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62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4540D-43E5-3487-C8B2-E6EE7263D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A7529C-365D-B3E9-BE67-8DB03F377965}"/>
              </a:ext>
            </a:extLst>
          </p:cNvPr>
          <p:cNvSpPr txBox="1"/>
          <p:nvPr/>
        </p:nvSpPr>
        <p:spPr>
          <a:xfrm>
            <a:off x="0" y="-27384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21217-CEDE-4E98-732C-DED63B28DE96}"/>
              </a:ext>
            </a:extLst>
          </p:cNvPr>
          <p:cNvSpPr txBox="1"/>
          <p:nvPr/>
        </p:nvSpPr>
        <p:spPr>
          <a:xfrm>
            <a:off x="623392" y="620688"/>
            <a:ext cx="11089232" cy="5537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marR="0" lvl="0" indent="0" algn="l" defTabSz="455613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Emmanuel S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Antonarakis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MD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Saad F et al. Efficacy of 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olaparib (ola) plus abiraterone (</a:t>
            </a:r>
            <a:r>
              <a:rPr kumimoji="0" lang="en-US" sz="17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abi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versus placebo (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pbo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 plus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abi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patients (pts) with metastatic castration-resistant prostate cancer (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mCRPC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 with a germline or somatic BRCA mutation in the </a:t>
            </a:r>
            <a:r>
              <a:rPr kumimoji="0" lang="en-US" sz="17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PROpel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trial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Genitourinary Cancers Symposium 2025;Abstract 219.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Roubaud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G et al. Adjustment for imbalances in baseline characteristics in the 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MAGNITUDE phase 3 study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confirms the clinical benefit of 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niraparib in combination with abiraterone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acetate plus prednisone in patients with metastatic prostate cancer.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Eur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J Cancer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2024;209:114183.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Agarwal N et al. Final overall survival (OS) with 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talazoparib (TALA) + enzalutamide (ENZA)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first-line treatment in unselected patients with metastatic castration-resistant prostate cancer (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mCRPC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 in the 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TALAPRO-2 trial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Genitourinary Cancers Symposium 2025;Abstract LBA18.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Hussain MH et al. 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Abiraterone, </a:t>
            </a:r>
            <a:r>
              <a:rPr kumimoji="0" lang="en-US" sz="17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olaparib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or abiraterone + </a:t>
            </a:r>
            <a:r>
              <a:rPr kumimoji="0" lang="en-US" sz="17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olaparib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first-line metastatic castration-resistant prostate cancer with 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DNA repair defects (</a:t>
            </a:r>
            <a:r>
              <a:rPr kumimoji="0" lang="en-US" sz="17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BRCAAway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Clin Cancer Res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2024;30(19):4318-28.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Azad A et al. Phase III, double-blind, placebo-controlled, 2-cohort, randomized study of </a:t>
            </a:r>
            <a:r>
              <a:rPr kumimoji="0" lang="en-US" sz="17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saruparib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(AZD5305) in combination with androgen receptor pathway inhibitors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with metastatic hormone-sensitive prostate cancer with and without homologous recombination repair mutation 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(EvoPAR-Prostate01)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Genitourinary Cancers Symposium 2025;Abstract TPS279.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Gillessen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S et al. A randomized multicenter open label phase III trial comparing 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enzalutamide vs a combination of radium-223 (Ra223) and enzalutamide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asymptomatic or mildly symptomatic patients with bone metastatic castration-resistant prostate cancer (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mCRPC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): First results of EORTC-GUCG 1333/</a:t>
            </a:r>
            <a:r>
              <a:rPr kumimoji="0" lang="en-US" sz="17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PEACE-3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ESMO 2024;Abstract LBA1.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6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A80CA-FB70-E899-7D1A-80E33104C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1E5878-1C3E-4EB8-99C6-AF2F125FF9EB}"/>
              </a:ext>
            </a:extLst>
          </p:cNvPr>
          <p:cNvSpPr txBox="1"/>
          <p:nvPr/>
        </p:nvSpPr>
        <p:spPr>
          <a:xfrm>
            <a:off x="0" y="-27384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50CCD-5D2C-E8FD-356D-15A7875C90D3}"/>
              </a:ext>
            </a:extLst>
          </p:cNvPr>
          <p:cNvSpPr txBox="1"/>
          <p:nvPr/>
        </p:nvSpPr>
        <p:spPr>
          <a:xfrm>
            <a:off x="623392" y="620688"/>
            <a:ext cx="10876830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marR="0" lvl="0" indent="0" algn="l" defTabSz="455613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Emmanuel S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Antonarakis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MD (continued)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Morris MJ et al.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177Lu-PSMA-617 versus a change of androgen receptor pathway inhibitor therapy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for taxane-naive patients with progressive metastatic castration-resistant prostate cancer (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PSMAfore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): A phase 3,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controlled trial.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2024;404(10459):1227-39.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Emmett L et al. Overall survival and quality of life with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[(177)Lu]Lu-PSMA-617 plus enzalutamide versus enzalutamide alone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metastatic castration-resistant prostate cancer (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ENZA-p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): Secondary outcomes from 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multicentre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open-label,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phase 2 trial.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2025;26(3):291-9.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Sartor O et al. Efficacy of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177Lu-PNT2002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PSMA-positive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mCRPC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following progression on an androgen-receptor pathway inhibitor (ARPI) (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SPLASH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). ESMO 2024;Abstract LBA65.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Agarwal N et al.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Cabozantinib (C) plus atezolizumab (A) versus 2nd novel hormonal therapy (NHT)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(Pts) with metastatic castration-resistant prostate cancer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mCRPC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): Final overall survival (OS) results of the phase III, randomized,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CONTACT-02 study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ESMO 2024;Abstract LBA67.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Schweizer MT et al.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Mevrometostat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(PF-06821497), an enhancer of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zeste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homolog 2 (EZH2) inhibitor,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combination with enzalutamide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patients with metastatic castration-resistant prostate cancer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mCRPC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): A randomized dose-expansion study. Genitourinary Cancers Symposium 2025;Abstract LBA138.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Gratzke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CJ et al.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OMAHA-004 study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CYP11A1 inhibitor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opevesostat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versus next-generation hormonal agent (NHA) switch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patients with metastatic castration-resistant prostate cancer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mCRPC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 after 1 prior NHA. Genitourinary Cancers Symposium 2025;Abstract TPS301.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Yu EY et al. OMAHA-003: A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study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CYP11A1 inhibitor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opevesostat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versus next-generation hormonal agent (NHA) switch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metastatic castration-resistant prostate cancer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mCRPC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 after NHA and taxane-based chemotherapy. Genitourinary Cancers Symposium 2025;Abstract TPS286.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233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4D4F9-7A38-D495-FA49-D9387AB95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FE817-7B86-5D78-2485-4A9CECEB3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116632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Year in Review: Management of Prostate Cancer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29F2D2-30F3-798E-73AE-2140AEFE9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052736"/>
            <a:ext cx="11521280" cy="45365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Quality of Life</a:t>
            </a:r>
            <a:endParaRPr lang="en-US" sz="200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1: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PARP Inhibition (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Mutations that predict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sensitivity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Endocrine therapy and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synergy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trials in metastatic hormone-sensitive prostate cancer</a:t>
            </a:r>
            <a:endParaRPr lang="en-US" sz="1900" b="0" dirty="0">
              <a:solidFill>
                <a:schemeClr val="tx1"/>
              </a:solidFill>
              <a:latin typeface="+mn-lt"/>
            </a:endParaRPr>
          </a:p>
          <a:p>
            <a:pPr marL="13017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</a:rPr>
              <a:t>MODULE 2: </a:t>
            </a:r>
            <a:r>
              <a:rPr lang="en-US" sz="200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M0 Disease</a:t>
            </a:r>
            <a:endParaRPr lang="en-US" sz="2000" b="1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PRESTO; EMBARK</a:t>
            </a:r>
          </a:p>
          <a:p>
            <a:pPr marL="130175" marR="0" lvl="0" indent="0" algn="l" defTabSz="41275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3: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Metastatic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Hormone-Sensitive Prostate Cancer </a:t>
            </a:r>
            <a:endParaRPr lang="en-US" sz="2300" b="0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 novo versus recurrent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PTEN deficiency – CAPItello-281</a:t>
            </a:r>
            <a:endParaRPr lang="en-US" sz="1900" dirty="0">
              <a:solidFill>
                <a:srgbClr val="3233FF"/>
              </a:solidFill>
              <a:latin typeface="+mn-lt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4: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Radiopharmaceuticals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Radium-223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Lu-PSMA-617; </a:t>
            </a:r>
            <a:r>
              <a:rPr lang="en-US" sz="19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Lu-PNT2002 – SPLASH 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5: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Other Novel Investigational Approaches for Metastatic Castration-Resistant Prostate Cancer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CYP11A1 inhibition – </a:t>
            </a:r>
            <a:r>
              <a:rPr lang="en-US" sz="1900" b="0" dirty="0" err="1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900" b="0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pevesostat</a:t>
            </a: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EZH2 inhibition – </a:t>
            </a:r>
            <a:r>
              <a:rPr lang="en-US" sz="1900" b="0" kern="0" dirty="0" err="1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9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evrometostat</a:t>
            </a:r>
            <a:r>
              <a:rPr lang="en-US" sz="1900" b="0" dirty="0">
                <a:effectLst/>
              </a:rPr>
              <a:t> </a:t>
            </a:r>
            <a:endParaRPr lang="en-US" sz="19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03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9A427-5D0B-AB54-D57D-476822C99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046B77-A561-E66D-D6FA-9FBBD4F26FB5}"/>
              </a:ext>
            </a:extLst>
          </p:cNvPr>
          <p:cNvSpPr/>
          <p:nvPr/>
        </p:nvSpPr>
        <p:spPr bwMode="auto">
          <a:xfrm>
            <a:off x="407368" y="980728"/>
            <a:ext cx="11449272" cy="432048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F36F40-AEAA-3ED7-4B5C-9EFFDC478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116632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Year in Review: Management of Prostate Cancer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6B7395-9D2A-E68D-E77B-47ED08A64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052736"/>
            <a:ext cx="11521280" cy="45365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of Life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1: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PARP Inhibition (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Mutations that predict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sensitivity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Endocrine therapy and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synergy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trials in metastatic hormone-sensitive prostate cancer</a:t>
            </a:r>
            <a:endParaRPr lang="en-US" sz="1900" b="0" dirty="0">
              <a:solidFill>
                <a:schemeClr val="tx1"/>
              </a:solidFill>
              <a:latin typeface="+mn-lt"/>
            </a:endParaRPr>
          </a:p>
          <a:p>
            <a:pPr marL="13017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</a:rPr>
              <a:t>MODULE 2: </a:t>
            </a:r>
            <a:r>
              <a:rPr lang="en-US" sz="200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M0 Disease</a:t>
            </a:r>
            <a:endParaRPr lang="en-US" sz="2000" b="1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PRESTO; EMBARK</a:t>
            </a:r>
          </a:p>
          <a:p>
            <a:pPr marL="130175" marR="0" lvl="0" indent="0" algn="l" defTabSz="41275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3: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Metastatic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Hormone-Sensitive Prostate Cancer </a:t>
            </a:r>
            <a:endParaRPr lang="en-US" sz="2300" b="0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 novo versus recurrent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PTEN deficiency – CAPItello-281</a:t>
            </a:r>
            <a:endParaRPr lang="en-US" sz="1900" dirty="0">
              <a:solidFill>
                <a:srgbClr val="3233FF"/>
              </a:solidFill>
              <a:latin typeface="+mn-lt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4: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Radiopharmaceuticals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Radium-223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Lu-PSMA-617; </a:t>
            </a:r>
            <a:r>
              <a:rPr lang="en-US" sz="19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Lu-PNT2002 – SPLASH 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5: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Other Novel Investigational Approaches for Metastatic Castration-Resistant Prostate Cancer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CYP11A1 inhibition – </a:t>
            </a:r>
            <a:r>
              <a:rPr lang="en-US" sz="1900" b="0" dirty="0" err="1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900" b="0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pevesostat</a:t>
            </a: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EZH2 inhibition – </a:t>
            </a:r>
            <a:r>
              <a:rPr lang="en-US" sz="1900" b="0" kern="0" dirty="0" err="1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9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evrometostat</a:t>
            </a:r>
            <a:r>
              <a:rPr lang="en-US" sz="1900" b="0" dirty="0">
                <a:effectLst/>
              </a:rPr>
              <a:t> </a:t>
            </a:r>
            <a:endParaRPr lang="en-US" sz="19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19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FD41-7439-6A16-5357-E008DE89A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D44467-67B7-0F95-F1B4-B77148572922}"/>
              </a:ext>
            </a:extLst>
          </p:cNvPr>
          <p:cNvSpPr/>
          <p:nvPr/>
        </p:nvSpPr>
        <p:spPr bwMode="auto">
          <a:xfrm>
            <a:off x="407368" y="1484784"/>
            <a:ext cx="11449272" cy="360040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0BFE6-D1F9-0FBC-38BD-7D1FAFB2F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116632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Year in Review: Management of Prostate Cancer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A5E19D-B83B-0F18-F5D7-FA88110D3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052736"/>
            <a:ext cx="11521280" cy="45365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Quality of Life</a:t>
            </a:r>
            <a:endParaRPr lang="en-US" sz="200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MODULE 1: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 Inhibition (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Mutations that predict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sensitivity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Endocrine therapy and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synergy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trials in metastatic hormone-sensitive prostate cancer</a:t>
            </a:r>
            <a:endParaRPr lang="en-US" sz="1900" b="0" dirty="0">
              <a:solidFill>
                <a:schemeClr val="tx1"/>
              </a:solidFill>
              <a:latin typeface="+mn-lt"/>
            </a:endParaRPr>
          </a:p>
          <a:p>
            <a:pPr marL="13017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</a:rPr>
              <a:t>MODULE 2: </a:t>
            </a:r>
            <a:r>
              <a:rPr lang="en-US" sz="200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M0 Disease</a:t>
            </a:r>
            <a:endParaRPr lang="en-US" sz="2000" b="1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PRESTO; EMBARK</a:t>
            </a:r>
          </a:p>
          <a:p>
            <a:pPr marL="130175" marR="0" lvl="0" indent="0" algn="l" defTabSz="41275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3: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Metastatic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Hormone-Sensitive Prostate Cancer </a:t>
            </a:r>
            <a:endParaRPr lang="en-US" sz="2300" b="0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 novo versus recurrent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PTEN deficiency – CAPItello-281</a:t>
            </a:r>
            <a:endParaRPr lang="en-US" sz="1900" dirty="0">
              <a:solidFill>
                <a:srgbClr val="3233FF"/>
              </a:solidFill>
              <a:latin typeface="+mn-lt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4: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Radiopharmaceuticals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Radium-223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Lu-PSMA-617; </a:t>
            </a:r>
            <a:r>
              <a:rPr lang="en-US" sz="19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Lu-PNT2002 – SPLASH 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5: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Other Novel Investigational Approaches for Metastatic Castration-Resistant Prostate Cancer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CYP11A1 inhibition – </a:t>
            </a:r>
            <a:r>
              <a:rPr lang="en-US" sz="1900" b="0" dirty="0" err="1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900" b="0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pevesostat</a:t>
            </a: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EZH2 inhibition – </a:t>
            </a:r>
            <a:r>
              <a:rPr lang="en-US" sz="1900" b="0" kern="0" dirty="0" err="1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9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evrometostat</a:t>
            </a:r>
            <a:r>
              <a:rPr lang="en-US" sz="1900" b="0" dirty="0">
                <a:effectLst/>
              </a:rPr>
              <a:t> </a:t>
            </a:r>
            <a:endParaRPr lang="en-US" sz="19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1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893" y="3192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Olap</a:t>
            </a:r>
            <a:r>
              <a:rPr lang="en-US" sz="4800" b="1" dirty="0"/>
              <a:t> + Abi: Phase 3 </a:t>
            </a:r>
            <a:r>
              <a:rPr lang="en-US" sz="4800" b="1" dirty="0" err="1"/>
              <a:t>PROpel</a:t>
            </a:r>
            <a:r>
              <a:rPr lang="en-US" sz="4800" b="1" dirty="0"/>
              <a:t> trial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1153" y="5865137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Saad F, et al. </a:t>
            </a: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GU Symposium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2025; Abstract 219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"/>
          <a:stretch/>
        </p:blipFill>
        <p:spPr>
          <a:xfrm>
            <a:off x="625405" y="1680932"/>
            <a:ext cx="10991052" cy="3786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831275-FE8C-2BDD-D493-B5B4513FE496}"/>
              </a:ext>
            </a:extLst>
          </p:cNvPr>
          <p:cNvSpPr txBox="1"/>
          <p:nvPr/>
        </p:nvSpPr>
        <p:spPr>
          <a:xfrm>
            <a:off x="8616280" y="653483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Emmanuel S 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Antonarakis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78516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519EC-90F0-1BF5-8CA5-492693EAD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CB940-54BE-3CDB-8264-C36053BF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319239"/>
            <a:ext cx="10937568" cy="1325563"/>
          </a:xfrm>
        </p:spPr>
        <p:txBody>
          <a:bodyPr>
            <a:normAutofit fontScale="90000"/>
          </a:bodyPr>
          <a:lstStyle/>
          <a:p>
            <a:r>
              <a:rPr lang="en-US" sz="4700" b="1" dirty="0"/>
              <a:t>PFS/OS results by germline or somatic </a:t>
            </a:r>
            <a:r>
              <a:rPr lang="en-US" sz="4700" b="1" i="1" dirty="0" err="1"/>
              <a:t>BRCA</a:t>
            </a:r>
            <a:r>
              <a:rPr lang="en-US" sz="4700" b="1" dirty="0" err="1"/>
              <a:t>m</a:t>
            </a:r>
            <a:endParaRPr lang="en-US" sz="47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1FED6-D31D-0573-9E04-78826E757240}"/>
              </a:ext>
            </a:extLst>
          </p:cNvPr>
          <p:cNvSpPr txBox="1"/>
          <p:nvPr/>
        </p:nvSpPr>
        <p:spPr>
          <a:xfrm>
            <a:off x="542925" y="6084212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Saad F, et al. </a:t>
            </a: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ASCO GU Symposium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 2025; Abstract 219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87EEC-D541-C2AD-6AB9-175612FE1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530" y="1692428"/>
            <a:ext cx="6010389" cy="3543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EDA922-8496-A460-3588-CD8C14B7F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5076" y="1709787"/>
            <a:ext cx="5748394" cy="35342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0A586-A2A8-04A6-26FC-2D923C126510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02631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E68CB-ACAE-CA11-811A-B8AF32567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C7E64-B2C0-D433-D939-7C8C5168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319239"/>
            <a:ext cx="10937568" cy="1325563"/>
          </a:xfrm>
        </p:spPr>
        <p:txBody>
          <a:bodyPr>
            <a:normAutofit fontScale="90000"/>
          </a:bodyPr>
          <a:lstStyle/>
          <a:p>
            <a:r>
              <a:rPr lang="en-US" sz="4700" b="1" dirty="0"/>
              <a:t>PFS/OS results by germline or somatic </a:t>
            </a:r>
            <a:r>
              <a:rPr lang="en-US" sz="4700" b="1" i="1" dirty="0" err="1"/>
              <a:t>BRCA</a:t>
            </a:r>
            <a:r>
              <a:rPr lang="en-US" sz="4700" b="1" dirty="0" err="1"/>
              <a:t>m</a:t>
            </a:r>
            <a:endParaRPr lang="en-US" sz="47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F35150-D3A0-04B2-8290-2042150D4A9B}"/>
              </a:ext>
            </a:extLst>
          </p:cNvPr>
          <p:cNvSpPr txBox="1"/>
          <p:nvPr/>
        </p:nvSpPr>
        <p:spPr>
          <a:xfrm>
            <a:off x="542925" y="6084212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Saad F, et al. </a:t>
            </a: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ASCO GU Symposium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 2025; Abstract 219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C3150-9988-FC23-0711-CEB2F2E76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530" y="1692428"/>
            <a:ext cx="6010389" cy="3543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2F474A-2426-983E-FDFB-C7B29164B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5076" y="1709787"/>
            <a:ext cx="5748394" cy="35342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EEAD1B-E090-0F87-D393-A7EC44992BA0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615111-C1BE-7241-F08E-FEC2F2E0A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488" y="2708920"/>
            <a:ext cx="4010390" cy="303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1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344" y="39642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40417" y="1681556"/>
            <a:ext cx="11001675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first-line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patients with </a:t>
            </a:r>
            <a:r>
              <a:rPr kumimoji="0" lang="en-US" sz="31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BRCA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both germline and somatic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muts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derive similar benefit to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olaparib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abiraterone 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natural history of germline </a:t>
            </a:r>
            <a:r>
              <a:rPr kumimoji="0" lang="en-US" sz="31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BRCA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 be worse than somatic </a:t>
            </a:r>
            <a:r>
              <a:rPr kumimoji="0" lang="en-US" sz="31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BRCA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terms of PFS and OS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 about 50% of </a:t>
            </a:r>
            <a:r>
              <a:rPr kumimoji="0" lang="en-US" sz="31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BRCA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mutations are of somatic-only origin, relying on germline testing alone will miss half of </a:t>
            </a:r>
            <a:r>
              <a:rPr kumimoji="0" lang="en-US" sz="31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BRCA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cases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Germline </a:t>
            </a:r>
            <a:r>
              <a:rPr kumimoji="0" lang="en-US" sz="31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somatic testing are needed for all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patients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Somatic testing: tissue biopsy (primary,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mets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ctDNA assay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5385D3-6BC8-1B5A-0C9C-6A5DF405F909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2174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318" y="214465"/>
            <a:ext cx="10515600" cy="898240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Talazop</a:t>
            </a:r>
            <a:r>
              <a:rPr lang="en-US" sz="4800" b="1" dirty="0"/>
              <a:t> + </a:t>
            </a:r>
            <a:r>
              <a:rPr lang="en-US" sz="4800" b="1" dirty="0" err="1"/>
              <a:t>Enza</a:t>
            </a:r>
            <a:r>
              <a:rPr lang="en-US" sz="4800" b="1" dirty="0"/>
              <a:t>: Phase 3 TALAPRO-2 trial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178" y="6258798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Agarwal N, et al. </a:t>
            </a: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GU Symposium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2025; Abstract LBA18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t="1945" b="14396"/>
          <a:stretch/>
        </p:blipFill>
        <p:spPr bwMode="auto">
          <a:xfrm>
            <a:off x="935610" y="1187132"/>
            <a:ext cx="10320780" cy="501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3322B-86A6-F7E7-C54A-B0C957B4BD63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49143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0184"/>
            <a:ext cx="10358967" cy="1143000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2BF03784-2B37-1341-BDAF-39A4D74AE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3" y="1556792"/>
            <a:ext cx="49816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Emmanuel 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Antonarakis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Clark Endowed Professor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Division of Hematology, Oncology and Transplantation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University of Minnesota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Minneapolis, Minnesota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FFC87A-5750-8C4E-95CF-DCA3500FD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1556792"/>
            <a:ext cx="1443490" cy="1443490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13693E70-1647-5C4F-BD36-3484B2ADB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344" y="1556792"/>
            <a:ext cx="22525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MODERATOR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Neil Love, MD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Research To Practice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ADB06-74CE-9049-9CB2-25E56A6D0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0176" y="1556792"/>
            <a:ext cx="1443490" cy="1443490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71965E37-3B17-CF2D-B1CA-57B44065B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3" y="3933056"/>
            <a:ext cx="49816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Professor Karim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Fizazi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, MD, PhD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Head of Service and Full Professor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Institut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Gustave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Roussy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University of Paris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Saclay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Villejuif, France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EFE1D-0498-AC88-C190-336AC8BEF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3933056"/>
            <a:ext cx="1443490" cy="1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369" y="46421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72622" y="1794736"/>
            <a:ext cx="11001675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TALAPRO-2 was a randomized phase 3 trial of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enza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+/-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talazop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both unselected and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HRRm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first-line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patients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primary PFS endpoint in unselected pts was met (HR 0.63, </a:t>
            </a:r>
            <a:r>
              <a:rPr kumimoji="0" lang="en-US" sz="31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&lt;0.001) and was previously reported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Here, we see that OS is also significantly improved with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enza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talazoparib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1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unselected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first-line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Although this combo regimen is currently only FDA approved for HRR-altered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expanded FDA approval will likely be sought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FCD74D-3DB1-2A24-B122-FBA9E9AA9FC6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56115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143" y="223429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BRCAaway</a:t>
            </a:r>
            <a:r>
              <a:rPr lang="en-US" sz="4800" b="1" dirty="0"/>
              <a:t> trial: Abi vs. </a:t>
            </a:r>
            <a:r>
              <a:rPr lang="en-US" sz="4800" b="1" dirty="0" err="1"/>
              <a:t>Olap</a:t>
            </a:r>
            <a:r>
              <a:rPr lang="en-US" sz="4800" b="1" dirty="0"/>
              <a:t> vs. Abi/</a:t>
            </a:r>
            <a:r>
              <a:rPr lang="en-US" sz="4800" b="1" dirty="0" err="1"/>
              <a:t>Olap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10213" y="6176097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Hussain M, et al. </a:t>
            </a: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 Cancer Res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 30: 4318-28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www.clinicaltrials.gov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(NCT03012321)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791" y="1501927"/>
            <a:ext cx="9339283" cy="4581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F19B02-837C-C891-900A-6B04A7F595E1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41195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887"/>
            <a:ext cx="10515600" cy="972964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BRCAaway</a:t>
            </a:r>
            <a:r>
              <a:rPr lang="en-US" sz="4800" b="1" dirty="0"/>
              <a:t> trial: Abi vs. </a:t>
            </a:r>
            <a:r>
              <a:rPr lang="en-US" sz="4800" b="1" dirty="0" err="1"/>
              <a:t>Olap</a:t>
            </a:r>
            <a:r>
              <a:rPr lang="en-US" sz="4800" b="1" dirty="0"/>
              <a:t> vs. Abi/</a:t>
            </a:r>
            <a:r>
              <a:rPr lang="en-US" sz="4800" b="1" dirty="0" err="1"/>
              <a:t>Olap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2961" y="6474259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Hussain M, et al. </a:t>
            </a: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 Cancer Res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 30: 4318-28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695" y="936435"/>
            <a:ext cx="7792720" cy="5365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643E1F-BC95-8FBA-7C83-D9802EFE4B45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677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318" y="2144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BRCAaway</a:t>
            </a:r>
            <a:r>
              <a:rPr lang="en-US" sz="4800" b="1" dirty="0"/>
              <a:t> trial: Abi vs. </a:t>
            </a:r>
            <a:r>
              <a:rPr lang="en-US" sz="4800" b="1" dirty="0" err="1"/>
              <a:t>Olap</a:t>
            </a:r>
            <a:r>
              <a:rPr lang="en-US" sz="4800" b="1" dirty="0"/>
              <a:t> vs. Abi/</a:t>
            </a:r>
            <a:r>
              <a:rPr lang="en-US" sz="4800" b="1" dirty="0" err="1"/>
              <a:t>Olap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4436" y="6409087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Hussain M, et al. </a:t>
            </a: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 Cancer Res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 30: 4318-28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72877" y="1428802"/>
            <a:ext cx="10515599" cy="4520306"/>
            <a:chOff x="1241006" y="1383977"/>
            <a:chExt cx="9364241" cy="482166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2512730" y="112253"/>
              <a:ext cx="4821664" cy="736511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7114" y="2469294"/>
              <a:ext cx="1508133" cy="274251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821319" y="1823100"/>
              <a:ext cx="12795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Abi</a:t>
              </a:r>
              <a:r>
                <a:rPr kumimoji="0" lang="en-US" sz="12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--&gt;</a:t>
              </a:r>
              <a:r>
                <a:rPr kumimoji="0" lang="en-US" sz="12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Olap</a:t>
              </a:r>
              <a:endPara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33625" y="1816453"/>
              <a:ext cx="12795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Olap</a:t>
              </a:r>
              <a:r>
                <a:rPr kumimoji="0" lang="en-US" sz="12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--&gt;</a:t>
              </a:r>
              <a:r>
                <a:rPr kumimoji="0" lang="en-US" sz="12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Abi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596570" y="1819994"/>
              <a:ext cx="11384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Abi</a:t>
              </a:r>
              <a:r>
                <a:rPr kumimoji="0" lang="en-US" sz="12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2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Olap</a:t>
              </a:r>
              <a:endPara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CE54AA4-34B2-E7AD-1380-41B7D9278693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96713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83" y="47598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77957" y="1799218"/>
            <a:ext cx="10786514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BRCAaway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only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PARPi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/ARPI randomized trial with </a:t>
            </a:r>
            <a:r>
              <a:rPr kumimoji="0" lang="en-US" sz="31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control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arms: Olaparib alone and Abiraterone alone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trial had a built-in crossover design for Arm A (abiraterone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--&gt;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olaparib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and Arm B (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olaparib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--&gt;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abiraterone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 accounting for crossover, the combo of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olap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produced better PFS than sequential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--&gt;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olap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--&gt;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Albeit a small trial, this is the best evidence that combination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PARPi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/ARPI therapy may be superior to sequential treatment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9D42DF-AC0F-73F2-E715-298D847D513A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71637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5A7C0-DD7B-2D62-5E72-29B29B112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B12290-DAEC-223D-3C80-37D04432A9B5}"/>
              </a:ext>
            </a:extLst>
          </p:cNvPr>
          <p:cNvSpPr txBox="1"/>
          <p:nvPr/>
        </p:nvSpPr>
        <p:spPr>
          <a:xfrm>
            <a:off x="0" y="14765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AMPLITUDE: A Phase III Study of Niraparib/Abiraterone/ADT for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mHSPC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835F-4691-112D-4ADB-3A2A2DAB4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488" y="746856"/>
            <a:ext cx="8209076" cy="58057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99A6E0-67BE-FFC4-6C9F-6A997937E96A}"/>
              </a:ext>
            </a:extLst>
          </p:cNvPr>
          <p:cNvSpPr txBox="1"/>
          <p:nvPr/>
        </p:nvSpPr>
        <p:spPr>
          <a:xfrm>
            <a:off x="-21020" y="6570098"/>
            <a:ext cx="6117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Rathkopf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et al. Genitourinary Cancers Symposium 2021;Abstract TPS176.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EB112-2DBE-0928-D0BC-D9197E0D51A3}"/>
              </a:ext>
            </a:extLst>
          </p:cNvPr>
          <p:cNvSpPr txBox="1"/>
          <p:nvPr/>
        </p:nvSpPr>
        <p:spPr>
          <a:xfrm>
            <a:off x="9724692" y="5013176"/>
            <a:ext cx="23726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mCSPC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metastatic castration-sensitive prostate cancer;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rPFS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radiographic progression-free survival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395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318" y="2144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Saruparib</a:t>
            </a:r>
            <a:r>
              <a:rPr lang="en-US" sz="4800" b="1" dirty="0"/>
              <a:t>: </a:t>
            </a:r>
            <a:r>
              <a:rPr lang="en-US" sz="4700" b="1" dirty="0"/>
              <a:t>PARP1-selective inhibitor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8142" y="6077485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Azad A,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ASCO GU Symposium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2025; Abstract TPS279.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317" y="1498753"/>
            <a:ext cx="10653427" cy="4108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89A966-F477-2C39-04E8-8FDC4C867DF6}"/>
              </a:ext>
            </a:extLst>
          </p:cNvPr>
          <p:cNvSpPr txBox="1"/>
          <p:nvPr/>
        </p:nvSpPr>
        <p:spPr>
          <a:xfrm>
            <a:off x="297689" y="6500771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9028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18" y="160674"/>
            <a:ext cx="11030577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EvoPAR-01 trial: ARPI +/- </a:t>
            </a:r>
            <a:r>
              <a:rPr lang="en-US" sz="4800" b="1" dirty="0" err="1"/>
              <a:t>Saruparib</a:t>
            </a:r>
            <a:r>
              <a:rPr lang="en-US" sz="4800" b="1" dirty="0"/>
              <a:t> in </a:t>
            </a:r>
            <a:r>
              <a:rPr lang="en-US" sz="4800" b="1" dirty="0" err="1"/>
              <a:t>mHSPC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21953" y="6068520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Azad A,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ASCO GU Symposium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2025; Abstract TPS279.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7081" y="1434353"/>
            <a:ext cx="7429192" cy="2476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15" y="1586430"/>
            <a:ext cx="4582737" cy="3971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519" y="3859252"/>
            <a:ext cx="4406110" cy="28946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87FE31-AD5C-974F-C210-0FF5ED4EA39A}"/>
              </a:ext>
            </a:extLst>
          </p:cNvPr>
          <p:cNvSpPr txBox="1"/>
          <p:nvPr/>
        </p:nvSpPr>
        <p:spPr>
          <a:xfrm>
            <a:off x="297689" y="6500771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419012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99" y="54770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94497" y="1915761"/>
            <a:ext cx="11001675" cy="4619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Saruparib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first PARP1-selective inhibitor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EvoPAR-01 is a Phase 3 randomized trial of ADT/ARPI +/-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saruparib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mHSPC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patients both with/without HRR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muts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PARPi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trials in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mHSPC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TALAPRO-3 (ADT/ARPI +/-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Talazop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AMPLITUDE (ADT/ARPI +/- Nirap)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indication currently for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PARPi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mHSPC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space, even for </a:t>
            </a:r>
            <a:r>
              <a:rPr kumimoji="0" lang="en-US" sz="31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BRCA1/2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-altered patients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DFB92A-7CB0-EA00-7D7E-FCFFA2054533}"/>
              </a:ext>
            </a:extLst>
          </p:cNvPr>
          <p:cNvSpPr txBox="1"/>
          <p:nvPr/>
        </p:nvSpPr>
        <p:spPr>
          <a:xfrm>
            <a:off x="297689" y="6500771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9000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44522-495A-0866-4FA3-083DC9B3A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76213C-CAA1-228C-42D5-464E2D0164AB}"/>
              </a:ext>
            </a:extLst>
          </p:cNvPr>
          <p:cNvSpPr/>
          <p:nvPr/>
        </p:nvSpPr>
        <p:spPr bwMode="auto">
          <a:xfrm>
            <a:off x="407368" y="2780928"/>
            <a:ext cx="11449272" cy="360040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31A8-657E-A116-5D01-3E13E5059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116632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Year in Review: Management of Prostate Cancer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6EEF41-6B07-AB16-16AD-06543F34F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052736"/>
            <a:ext cx="11521280" cy="45365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Quality of Life</a:t>
            </a:r>
            <a:endParaRPr lang="en-US" sz="200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1: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PARP Inhibition (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Mutations that predict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sensitivity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Endocrine therapy and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synergy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trials in metastatic hormone-sensitive prostate cancer</a:t>
            </a:r>
            <a:endParaRPr lang="en-US" sz="1900" b="0" dirty="0">
              <a:solidFill>
                <a:schemeClr val="tx1"/>
              </a:solidFill>
              <a:latin typeface="+mn-lt"/>
            </a:endParaRPr>
          </a:p>
          <a:p>
            <a:pPr marL="13017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MODULE 2: 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M0 Disease</a:t>
            </a:r>
            <a:endParaRPr lang="en-US" sz="2000" b="1" kern="0" dirty="0">
              <a:solidFill>
                <a:schemeClr val="bg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PRESTO; EMBARK</a:t>
            </a:r>
          </a:p>
          <a:p>
            <a:pPr marL="130175" marR="0" lvl="0" indent="0" algn="l" defTabSz="41275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3: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Metastatic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Hormone-Sensitive Prostate Cancer </a:t>
            </a:r>
            <a:endParaRPr lang="en-US" sz="2300" b="0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 novo versus recurrent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PTEN deficiency – CAPItello-281</a:t>
            </a:r>
            <a:endParaRPr lang="en-US" sz="1900" dirty="0">
              <a:solidFill>
                <a:srgbClr val="3233FF"/>
              </a:solidFill>
              <a:latin typeface="+mn-lt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4: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Radiopharmaceuticals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Radium-223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Lu-PSMA-617; </a:t>
            </a:r>
            <a:r>
              <a:rPr lang="en-US" sz="19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Lu-PNT2002 – SPLASH 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5: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Other Novel Investigational Approaches for Metastatic Castration-Resistant Prostate Cancer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CYP11A1 inhibition – </a:t>
            </a:r>
            <a:r>
              <a:rPr lang="en-US" sz="1900" b="0" dirty="0" err="1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900" b="0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pevesostat</a:t>
            </a: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EZH2 inhibition – </a:t>
            </a:r>
            <a:r>
              <a:rPr lang="en-US" sz="1900" b="0" kern="0" dirty="0" err="1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9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evrometostat</a:t>
            </a:r>
            <a:r>
              <a:rPr lang="en-US" sz="1900" b="0" dirty="0">
                <a:effectLst/>
              </a:rPr>
              <a:t> </a:t>
            </a:r>
            <a:endParaRPr lang="en-US" sz="19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3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416053"/>
            <a:ext cx="10224274" cy="4677243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Astellas and Pfizer Inc, AstraZeneca Pharmaceuticals LP, Bayer HealthCare Pharmaceuticals, Janssen Biotech Inc, administered by Janssen Scientific Affairs LLC, and Merck.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BB09F8-DB05-0C41-BA44-6971131BFCC3}"/>
              </a:ext>
            </a:extLst>
          </p:cNvPr>
          <p:cNvSpPr txBox="1">
            <a:spLocks/>
          </p:cNvSpPr>
          <p:nvPr/>
        </p:nvSpPr>
        <p:spPr bwMode="auto">
          <a:xfrm>
            <a:off x="912286" y="3589289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Research To Practice CME Planning Committee Members, </a:t>
            </a:r>
            <a:br>
              <a:rPr lang="en-US" kern="0"/>
            </a:br>
            <a:r>
              <a:rPr lang="en-US" kern="0"/>
              <a:t>Staff and Reviewers</a:t>
            </a:r>
            <a:endParaRPr lang="en-US" kern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D69577-4750-EC4F-9DFD-0CC18B915698}"/>
              </a:ext>
            </a:extLst>
          </p:cNvPr>
          <p:cNvSpPr txBox="1">
            <a:spLocks/>
          </p:cNvSpPr>
          <p:nvPr/>
        </p:nvSpPr>
        <p:spPr bwMode="auto">
          <a:xfrm>
            <a:off x="912286" y="4869160"/>
            <a:ext cx="1051230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indent="0">
              <a:buFont typeface="Arial" pitchFamily="-72" charset="0"/>
              <a:buNone/>
            </a:pPr>
            <a:r>
              <a:rPr lang="en-US" sz="2500" b="0" kern="0" dirty="0"/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21784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3929" y="3759841"/>
            <a:ext cx="7136552" cy="29676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09" y="199634"/>
            <a:ext cx="11506200" cy="319087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130472" y="3390509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charset="0"/>
                <a:cs typeface="+mn-cs"/>
              </a:rPr>
              <a:t>PSA-Progression free survival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3273" y="4156364"/>
            <a:ext cx="1428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charset="0"/>
                <a:cs typeface="+mn-cs"/>
              </a:rPr>
              <a:t>BCR post 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charset="0"/>
                <a:cs typeface="+mn-cs"/>
              </a:rPr>
              <a:t>PSA DT&lt;9m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charset="0"/>
                <a:cs typeface="+mn-cs"/>
              </a:rPr>
              <a:t>n=503 pts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413315" y="547621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charset="0"/>
                <a:cs typeface="+mn-cs"/>
              </a:rPr>
              <a:t>R</a:t>
            </a:r>
          </a:p>
        </p:txBody>
      </p:sp>
      <p:sp>
        <p:nvSpPr>
          <p:cNvPr id="10" name="Ellipse 9"/>
          <p:cNvSpPr/>
          <p:nvPr/>
        </p:nvSpPr>
        <p:spPr>
          <a:xfrm>
            <a:off x="1413315" y="5476217"/>
            <a:ext cx="338554" cy="369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263431" y="4933313"/>
            <a:ext cx="94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charset="0"/>
                <a:cs typeface="+mn-cs"/>
              </a:rPr>
              <a:t>ADT 1y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263431" y="5476217"/>
            <a:ext cx="1560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charset="0"/>
                <a:cs typeface="+mn-cs"/>
              </a:rPr>
              <a:t>ADT + Apa 1y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263431" y="6090435"/>
            <a:ext cx="211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charset="0"/>
                <a:cs typeface="+mn-cs"/>
              </a:rPr>
              <a:t>ADT + Apa+ AA  1y</a:t>
            </a:r>
          </a:p>
        </p:txBody>
      </p:sp>
      <p:cxnSp>
        <p:nvCxnSpPr>
          <p:cNvPr id="15" name="Connecteur droit avec flèche 14"/>
          <p:cNvCxnSpPr>
            <a:endCxn id="12" idx="1"/>
          </p:cNvCxnSpPr>
          <p:nvPr/>
        </p:nvCxnSpPr>
        <p:spPr>
          <a:xfrm>
            <a:off x="1893455" y="5660883"/>
            <a:ext cx="36997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1875450" y="5817901"/>
            <a:ext cx="387981" cy="2725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1858705" y="5231331"/>
            <a:ext cx="359750" cy="2219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17D102A-19A4-0F41-1D08-21BB14A72E34}"/>
              </a:ext>
            </a:extLst>
          </p:cNvPr>
          <p:cNvSpPr txBox="1"/>
          <p:nvPr/>
        </p:nvSpPr>
        <p:spPr>
          <a:xfrm>
            <a:off x="297689" y="6500771"/>
            <a:ext cx="35916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Professor Karim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Fizazi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MD, PhD</a:t>
            </a:r>
          </a:p>
        </p:txBody>
      </p:sp>
    </p:spTree>
    <p:extLst>
      <p:ext uri="{BB962C8B-B14F-4D97-AF65-F5344CB8AC3E}">
        <p14:creationId xmlns:p14="http://schemas.microsoft.com/office/powerpoint/2010/main" val="31582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83E430-C778-0C07-FCFD-6D4A2B1DF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499" y="33861"/>
            <a:ext cx="6584372" cy="923171"/>
          </a:xfrm>
        </p:spPr>
        <p:txBody>
          <a:bodyPr>
            <a:normAutofit/>
          </a:bodyPr>
          <a:lstStyle/>
          <a:p>
            <a:r>
              <a:rPr lang="en-US" sz="2400" dirty="0"/>
              <a:t>Biochemical failure: ADT+ Enzalutamide MFS (EMBARK)</a:t>
            </a:r>
          </a:p>
        </p:txBody>
      </p:sp>
      <p:graphicFrame>
        <p:nvGraphicFramePr>
          <p:cNvPr id="35" name="Table 36">
            <a:extLst>
              <a:ext uri="{FF2B5EF4-FFF2-40B4-BE49-F238E27FC236}">
                <a16:creationId xmlns:a16="http://schemas.microsoft.com/office/drawing/2014/main" id="{A7B4D837-2727-50DE-3B0C-39F296204F8C}"/>
              </a:ext>
            </a:extLst>
          </p:cNvPr>
          <p:cNvGraphicFramePr>
            <a:graphicFrameLocks noGrp="1"/>
          </p:cNvGraphicFramePr>
          <p:nvPr/>
        </p:nvGraphicFramePr>
        <p:xfrm>
          <a:off x="58795" y="5127069"/>
          <a:ext cx="8313017" cy="518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3725">
                  <a:extLst>
                    <a:ext uri="{9D8B030D-6E8A-4147-A177-3AD203B41FA5}">
                      <a16:colId xmlns:a16="http://schemas.microsoft.com/office/drawing/2014/main" val="140014209"/>
                    </a:ext>
                  </a:extLst>
                </a:gridCol>
                <a:gridCol w="209550">
                  <a:extLst>
                    <a:ext uri="{9D8B030D-6E8A-4147-A177-3AD203B41FA5}">
                      <a16:colId xmlns:a16="http://schemas.microsoft.com/office/drawing/2014/main" val="2032646413"/>
                    </a:ext>
                  </a:extLst>
                </a:gridCol>
                <a:gridCol w="110361">
                  <a:extLst>
                    <a:ext uri="{9D8B030D-6E8A-4147-A177-3AD203B41FA5}">
                      <a16:colId xmlns:a16="http://schemas.microsoft.com/office/drawing/2014/main" val="3297370421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034628564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407824820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444845738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609212394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974706796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4066042805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80853719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005555721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66629652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290868769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961046492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84022213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949732856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554782968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42174578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280299238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426919877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45309704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147066855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316884753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08671396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809800305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90588581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621390342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40071785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796112928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597694153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579263039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00013331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419452249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645638357"/>
                    </a:ext>
                  </a:extLst>
                </a:gridCol>
              </a:tblGrid>
              <a:tr h="115200">
                <a:tc gridSpan="34"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bg2"/>
                          </a:solidFill>
                          <a:latin typeface="+mn-lt"/>
                        </a:rPr>
                        <a:t>Patients at risk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017493"/>
                  </a:ext>
                </a:extLst>
              </a:tr>
              <a:tr h="115200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accent5"/>
                          </a:solidFill>
                          <a:latin typeface="+mn-lt"/>
                        </a:rPr>
                        <a:t>Enzalutamide</a:t>
                      </a:r>
                      <a:br>
                        <a:rPr lang="en-US" sz="800" b="0" dirty="0">
                          <a:solidFill>
                            <a:schemeClr val="accent5"/>
                          </a:solidFill>
                          <a:latin typeface="+mn-lt"/>
                        </a:rPr>
                      </a:br>
                      <a:r>
                        <a:rPr lang="en-US" sz="800" b="0" dirty="0">
                          <a:solidFill>
                            <a:schemeClr val="accent5"/>
                          </a:solidFill>
                          <a:latin typeface="+mn-lt"/>
                        </a:rPr>
                        <a:t>combination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355883"/>
                  </a:ext>
                </a:extLst>
              </a:tr>
              <a:tr h="115200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accent2"/>
                          </a:solidFill>
                          <a:latin typeface="+mn-lt"/>
                        </a:rPr>
                        <a:t>Leuprolide acetate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428550"/>
                  </a:ext>
                </a:extLst>
              </a:tr>
            </a:tbl>
          </a:graphicData>
        </a:graphic>
      </p:graphicFrame>
      <p:sp>
        <p:nvSpPr>
          <p:cNvPr id="4" name="Rectangle 10">
            <a:extLst>
              <a:ext uri="{FF2B5EF4-FFF2-40B4-BE49-F238E27FC236}">
                <a16:creationId xmlns:a16="http://schemas.microsoft.com/office/drawing/2014/main" id="{94BD930C-5690-729E-6242-D32C396C3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944" y="4961774"/>
            <a:ext cx="72662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Metastasis-free survival (mo)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D33E65B-4C10-0B4C-969E-9A39D103B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83" y="2053459"/>
            <a:ext cx="40028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100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D69EBB-4F66-713B-305A-5EF198FC7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471" y="4626564"/>
            <a:ext cx="84960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0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276994F9-AC1C-AF3B-FF12-1A1DB58A3490}"/>
              </a:ext>
            </a:extLst>
          </p:cNvPr>
          <p:cNvSpPr>
            <a:spLocks/>
          </p:cNvSpPr>
          <p:nvPr/>
        </p:nvSpPr>
        <p:spPr bwMode="auto">
          <a:xfrm>
            <a:off x="1029967" y="2145792"/>
            <a:ext cx="7257209" cy="2481115"/>
          </a:xfrm>
          <a:custGeom>
            <a:avLst/>
            <a:gdLst>
              <a:gd name="T0" fmla="*/ 0 w 3067"/>
              <a:gd name="T1" fmla="*/ 0 h 1963"/>
              <a:gd name="T2" fmla="*/ 0 w 3067"/>
              <a:gd name="T3" fmla="*/ 2147483647 h 1963"/>
              <a:gd name="T4" fmla="*/ 2147483647 w 3067"/>
              <a:gd name="T5" fmla="*/ 2147483647 h 1963"/>
              <a:gd name="T6" fmla="*/ 0 60000 65536"/>
              <a:gd name="T7" fmla="*/ 0 60000 65536"/>
              <a:gd name="T8" fmla="*/ 0 60000 65536"/>
              <a:gd name="T9" fmla="*/ 0 w 3067"/>
              <a:gd name="T10" fmla="*/ 0 h 1963"/>
              <a:gd name="T11" fmla="*/ 3067 w 3067"/>
              <a:gd name="T12" fmla="*/ 1963 h 19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67" h="1963">
                <a:moveTo>
                  <a:pt x="0" y="0"/>
                </a:moveTo>
                <a:lnTo>
                  <a:pt x="0" y="1963"/>
                </a:lnTo>
                <a:lnTo>
                  <a:pt x="3067" y="1963"/>
                </a:lnTo>
              </a:path>
            </a:pathLst>
          </a:custGeom>
          <a:noFill/>
          <a:ln w="12700" cap="sq" cmpd="sng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3538EC11-CCA9-80CF-A9BA-C2E9E31BA833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2145792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5" name="Line 15">
            <a:extLst>
              <a:ext uri="{FF2B5EF4-FFF2-40B4-BE49-F238E27FC236}">
                <a16:creationId xmlns:a16="http://schemas.microsoft.com/office/drawing/2014/main" id="{CBDD1C0C-A5E4-E9C9-AE48-A5E4809E210A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264339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6" name="Line 16">
            <a:extLst>
              <a:ext uri="{FF2B5EF4-FFF2-40B4-BE49-F238E27FC236}">
                <a16:creationId xmlns:a16="http://schemas.microsoft.com/office/drawing/2014/main" id="{3441EBA4-3104-608B-1567-B0AE8DF9FDC2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3141007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7" name="Line 17">
            <a:extLst>
              <a:ext uri="{FF2B5EF4-FFF2-40B4-BE49-F238E27FC236}">
                <a16:creationId xmlns:a16="http://schemas.microsoft.com/office/drawing/2014/main" id="{B45AD907-656E-8617-A69A-F545D9D1A252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3638614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8" name="Line 18">
            <a:extLst>
              <a:ext uri="{FF2B5EF4-FFF2-40B4-BE49-F238E27FC236}">
                <a16:creationId xmlns:a16="http://schemas.microsoft.com/office/drawing/2014/main" id="{19F1290F-F703-71DC-0D69-401077BB97F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4136221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9" name="Line 19">
            <a:extLst>
              <a:ext uri="{FF2B5EF4-FFF2-40B4-BE49-F238E27FC236}">
                <a16:creationId xmlns:a16="http://schemas.microsoft.com/office/drawing/2014/main" id="{501F167D-ED5D-9BE7-C6D1-ED6F85CC3B93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4626905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20" name="Line 20">
            <a:extLst>
              <a:ext uri="{FF2B5EF4-FFF2-40B4-BE49-F238E27FC236}">
                <a16:creationId xmlns:a16="http://schemas.microsoft.com/office/drawing/2014/main" id="{A58BE1B4-FC30-A04D-5ED2-F503595A435C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000694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22" name="Line 24">
            <a:extLst>
              <a:ext uri="{FF2B5EF4-FFF2-40B4-BE49-F238E27FC236}">
                <a16:creationId xmlns:a16="http://schemas.microsoft.com/office/drawing/2014/main" id="{B5ED883A-E32C-F382-F3DD-5E0C337D7854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907843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23" name="Line 26">
            <a:extLst>
              <a:ext uri="{FF2B5EF4-FFF2-40B4-BE49-F238E27FC236}">
                <a16:creationId xmlns:a16="http://schemas.microsoft.com/office/drawing/2014/main" id="{D42F08B8-5388-D502-6090-53539D3A04F6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175718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24" name="Line 32">
            <a:extLst>
              <a:ext uri="{FF2B5EF4-FFF2-40B4-BE49-F238E27FC236}">
                <a16:creationId xmlns:a16="http://schemas.microsoft.com/office/drawing/2014/main" id="{61FCB299-BA61-E8CB-D5AA-95EDB463BE70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8257902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2997C8AE-ED60-5825-E8D4-4EC89ADC141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735045" y="3247851"/>
            <a:ext cx="24811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Metastasis-free survival (%)</a:t>
            </a:r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68D61557-5FC1-7153-1E4A-EAC6D2508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42" y="2551066"/>
            <a:ext cx="3153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80</a:t>
            </a: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685386A1-08AE-369B-D74E-945C3F94B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42" y="3048674"/>
            <a:ext cx="3153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60</a:t>
            </a:r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id="{8D5F6D0F-2BE1-A856-C340-26FCF19CB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42" y="3546281"/>
            <a:ext cx="3153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40</a:t>
            </a:r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38B4C9FF-7EBD-AA13-8ED5-CBF86E9A6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42" y="4043889"/>
            <a:ext cx="3153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20</a:t>
            </a: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04251A65-E194-9A5C-C035-4A4101EFF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01" y="4534574"/>
            <a:ext cx="2303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0</a:t>
            </a:r>
          </a:p>
        </p:txBody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id="{DC9B67CA-8962-AC20-56E6-ACF3D1C32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231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12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4F38FA7-F222-0C74-CB14-A9CBCB8FE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325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42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8574CB04-5217-C373-BA1A-8F27702E8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904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96</a:t>
            </a:r>
          </a:p>
        </p:txBody>
      </p:sp>
      <p:sp>
        <p:nvSpPr>
          <p:cNvPr id="36" name="Line 32">
            <a:extLst>
              <a:ext uri="{FF2B5EF4-FFF2-40B4-BE49-F238E27FC236}">
                <a16:creationId xmlns:a16="http://schemas.microsoft.com/office/drawing/2014/main" id="{A9A66924-5781-4E00-A94C-E597065B46D9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804317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id="{665FD634-2BDB-AD08-AD1E-FA5C1A6F1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8275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90</a:t>
            </a:r>
          </a:p>
        </p:txBody>
      </p:sp>
      <p:sp>
        <p:nvSpPr>
          <p:cNvPr id="40" name="Line 32">
            <a:extLst>
              <a:ext uri="{FF2B5EF4-FFF2-40B4-BE49-F238E27FC236}">
                <a16:creationId xmlns:a16="http://schemas.microsoft.com/office/drawing/2014/main" id="{4417F6D3-FBA7-A259-969C-E276DCD24178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350742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3060BF3F-7526-9DCF-C31F-EAA678583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656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84</a:t>
            </a:r>
          </a:p>
        </p:txBody>
      </p:sp>
      <p:sp>
        <p:nvSpPr>
          <p:cNvPr id="44" name="Line 32">
            <a:extLst>
              <a:ext uri="{FF2B5EF4-FFF2-40B4-BE49-F238E27FC236}">
                <a16:creationId xmlns:a16="http://schemas.microsoft.com/office/drawing/2014/main" id="{A3A6CE4B-0DA1-EF63-B188-A3ABE43E43BB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6897167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021167EB-74A4-BDE3-C8D3-07C2DF4F0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1037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78</a:t>
            </a:r>
          </a:p>
        </p:txBody>
      </p:sp>
      <p:sp>
        <p:nvSpPr>
          <p:cNvPr id="48" name="Line 32">
            <a:extLst>
              <a:ext uri="{FF2B5EF4-FFF2-40B4-BE49-F238E27FC236}">
                <a16:creationId xmlns:a16="http://schemas.microsoft.com/office/drawing/2014/main" id="{74F75B41-3AB5-932D-4393-850BD149A2A4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6443592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65CB7463-6420-33DC-B818-F0BBFEB4B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7419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72</a:t>
            </a:r>
          </a:p>
        </p:txBody>
      </p:sp>
      <p:sp>
        <p:nvSpPr>
          <p:cNvPr id="52" name="Line 32">
            <a:extLst>
              <a:ext uri="{FF2B5EF4-FFF2-40B4-BE49-F238E27FC236}">
                <a16:creationId xmlns:a16="http://schemas.microsoft.com/office/drawing/2014/main" id="{475C645D-F635-A7BE-BA13-151C594229FD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990017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D2272353-DE1D-2679-6EF2-A67738C2D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800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66</a:t>
            </a:r>
          </a:p>
        </p:txBody>
      </p:sp>
      <p:sp>
        <p:nvSpPr>
          <p:cNvPr id="56" name="Line 32">
            <a:extLst>
              <a:ext uri="{FF2B5EF4-FFF2-40B4-BE49-F238E27FC236}">
                <a16:creationId xmlns:a16="http://schemas.microsoft.com/office/drawing/2014/main" id="{99DF0533-D8D9-8070-B350-553A5C08C300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536442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73BA3946-3BF2-C7F0-F6A1-D9F1D3C38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181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60</a:t>
            </a:r>
          </a:p>
        </p:txBody>
      </p:sp>
      <p:sp>
        <p:nvSpPr>
          <p:cNvPr id="60" name="Line 32">
            <a:extLst>
              <a:ext uri="{FF2B5EF4-FFF2-40B4-BE49-F238E27FC236}">
                <a16:creationId xmlns:a16="http://schemas.microsoft.com/office/drawing/2014/main" id="{23DA05EC-BE99-91F3-9BD6-5DDF46D73953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082867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059CC084-A5A4-E44F-162A-746FA66F7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562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54</a:t>
            </a:r>
          </a:p>
        </p:txBody>
      </p:sp>
      <p:sp>
        <p:nvSpPr>
          <p:cNvPr id="64" name="Line 32">
            <a:extLst>
              <a:ext uri="{FF2B5EF4-FFF2-40B4-BE49-F238E27FC236}">
                <a16:creationId xmlns:a16="http://schemas.microsoft.com/office/drawing/2014/main" id="{48427AD3-6FE7-99D3-4AAE-F468B2469E5B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629293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3E9D17CE-EA34-9485-70C1-E65BC6336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943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48</a:t>
            </a:r>
          </a:p>
        </p:txBody>
      </p:sp>
      <p:sp>
        <p:nvSpPr>
          <p:cNvPr id="70" name="Line 32">
            <a:extLst>
              <a:ext uri="{FF2B5EF4-FFF2-40B4-BE49-F238E27FC236}">
                <a16:creationId xmlns:a16="http://schemas.microsoft.com/office/drawing/2014/main" id="{7AC0DF8F-03FB-0E72-0F67-9E7EA315C771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722143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71" name="Rectangle 10">
            <a:extLst>
              <a:ext uri="{FF2B5EF4-FFF2-40B4-BE49-F238E27FC236}">
                <a16:creationId xmlns:a16="http://schemas.microsoft.com/office/drawing/2014/main" id="{6D9D909C-B5D5-9099-D39D-260F2EA36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706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36</a:t>
            </a:r>
          </a:p>
        </p:txBody>
      </p:sp>
      <p:sp>
        <p:nvSpPr>
          <p:cNvPr id="74" name="Line 32">
            <a:extLst>
              <a:ext uri="{FF2B5EF4-FFF2-40B4-BE49-F238E27FC236}">
                <a16:creationId xmlns:a16="http://schemas.microsoft.com/office/drawing/2014/main" id="{E7F6EB34-4742-B694-AB40-DB22F846A3B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268568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id="{D38190A9-118A-68A8-9DB7-B2688BC67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2087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30</a:t>
            </a:r>
          </a:p>
        </p:txBody>
      </p:sp>
      <p:sp>
        <p:nvSpPr>
          <p:cNvPr id="78" name="Line 32">
            <a:extLst>
              <a:ext uri="{FF2B5EF4-FFF2-40B4-BE49-F238E27FC236}">
                <a16:creationId xmlns:a16="http://schemas.microsoft.com/office/drawing/2014/main" id="{69E199F4-01A2-1F63-1C4B-01017F1DCCCF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2814993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9E65E41C-22D8-34EB-78A8-A2C57C6B8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468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24</a:t>
            </a:r>
          </a:p>
        </p:txBody>
      </p:sp>
      <p:sp>
        <p:nvSpPr>
          <p:cNvPr id="82" name="Line 32">
            <a:extLst>
              <a:ext uri="{FF2B5EF4-FFF2-40B4-BE49-F238E27FC236}">
                <a16:creationId xmlns:a16="http://schemas.microsoft.com/office/drawing/2014/main" id="{F2A2556A-5256-5084-B30F-81436E2CF390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2361418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B8FAEB6C-0D67-7717-B26B-EDA2FB598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4849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18</a:t>
            </a:r>
          </a:p>
        </p:txBody>
      </p:sp>
      <p:sp>
        <p:nvSpPr>
          <p:cNvPr id="88" name="Line 32">
            <a:extLst>
              <a:ext uri="{FF2B5EF4-FFF2-40B4-BE49-F238E27FC236}">
                <a16:creationId xmlns:a16="http://schemas.microsoft.com/office/drawing/2014/main" id="{D85EE221-DA6D-8013-FD4B-B2B06E275B9A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454268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89" name="Rectangle 10">
            <a:extLst>
              <a:ext uri="{FF2B5EF4-FFF2-40B4-BE49-F238E27FC236}">
                <a16:creationId xmlns:a16="http://schemas.microsoft.com/office/drawing/2014/main" id="{A11B27B6-9067-0A7F-A824-E2787B716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90" y="4626564"/>
            <a:ext cx="84960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6</a:t>
            </a:r>
          </a:p>
        </p:txBody>
      </p:sp>
      <p:sp>
        <p:nvSpPr>
          <p:cNvPr id="90" name="Line 16">
            <a:extLst>
              <a:ext uri="{FF2B5EF4-FFF2-40B4-BE49-F238E27FC236}">
                <a16:creationId xmlns:a16="http://schemas.microsoft.com/office/drawing/2014/main" id="{98E7ECFB-C7AF-5FDA-446C-65F48EE498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967" y="3389811"/>
            <a:ext cx="7256925" cy="0"/>
          </a:xfrm>
          <a:prstGeom prst="line">
            <a:avLst/>
          </a:prstGeom>
          <a:noFill/>
          <a:ln w="12700" cap="sq">
            <a:solidFill>
              <a:schemeClr val="bg2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7782208B-C585-6F6B-EE13-C397EF67C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086" y="2725997"/>
            <a:ext cx="1942373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0" rIns="72000" bIns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Enzalutamide combination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Leuprolide acetate</a:t>
            </a:r>
          </a:p>
        </p:txBody>
      </p:sp>
      <p:sp>
        <p:nvSpPr>
          <p:cNvPr id="94" name="Rectangle 306">
            <a:extLst>
              <a:ext uri="{FF2B5EF4-FFF2-40B4-BE49-F238E27FC236}">
                <a16:creationId xmlns:a16="http://schemas.microsoft.com/office/drawing/2014/main" id="{F1EF1751-E455-E7BA-C02D-2DC50A7A0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455" y="2786016"/>
            <a:ext cx="58745" cy="59796"/>
          </a:xfrm>
          <a:prstGeom prst="rect">
            <a:avLst/>
          </a:prstGeom>
          <a:noFill/>
          <a:ln w="6350" cap="sq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sp>
        <p:nvSpPr>
          <p:cNvPr id="95" name="Freeform 135">
            <a:extLst>
              <a:ext uri="{FF2B5EF4-FFF2-40B4-BE49-F238E27FC236}">
                <a16:creationId xmlns:a16="http://schemas.microsoft.com/office/drawing/2014/main" id="{E7744F2D-CFF6-33BD-6E22-3C2D328F6DEA}"/>
              </a:ext>
            </a:extLst>
          </p:cNvPr>
          <p:cNvSpPr>
            <a:spLocks/>
          </p:cNvSpPr>
          <p:nvPr/>
        </p:nvSpPr>
        <p:spPr bwMode="auto">
          <a:xfrm>
            <a:off x="1404543" y="3018809"/>
            <a:ext cx="56569" cy="52184"/>
          </a:xfrm>
          <a:custGeom>
            <a:avLst/>
            <a:gdLst>
              <a:gd name="T0" fmla="*/ 26 w 52"/>
              <a:gd name="T1" fmla="*/ 48 h 48"/>
              <a:gd name="T2" fmla="*/ 0 w 52"/>
              <a:gd name="T3" fmla="*/ 48 h 48"/>
              <a:gd name="T4" fmla="*/ 12 w 52"/>
              <a:gd name="T5" fmla="*/ 24 h 48"/>
              <a:gd name="T6" fmla="*/ 26 w 52"/>
              <a:gd name="T7" fmla="*/ 0 h 48"/>
              <a:gd name="T8" fmla="*/ 40 w 52"/>
              <a:gd name="T9" fmla="*/ 24 h 48"/>
              <a:gd name="T10" fmla="*/ 52 w 52"/>
              <a:gd name="T11" fmla="*/ 48 h 48"/>
              <a:gd name="T12" fmla="*/ 26 w 52"/>
              <a:gd name="T13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48">
                <a:moveTo>
                  <a:pt x="26" y="48"/>
                </a:moveTo>
                <a:lnTo>
                  <a:pt x="0" y="48"/>
                </a:lnTo>
                <a:lnTo>
                  <a:pt x="12" y="24"/>
                </a:lnTo>
                <a:lnTo>
                  <a:pt x="26" y="0"/>
                </a:lnTo>
                <a:lnTo>
                  <a:pt x="40" y="24"/>
                </a:lnTo>
                <a:lnTo>
                  <a:pt x="52" y="48"/>
                </a:lnTo>
                <a:lnTo>
                  <a:pt x="26" y="48"/>
                </a:lnTo>
                <a:close/>
              </a:path>
            </a:pathLst>
          </a:custGeom>
          <a:noFill/>
          <a:ln w="635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584AE34-8C6E-F0DC-EB26-B100DA549319}"/>
              </a:ext>
            </a:extLst>
          </p:cNvPr>
          <p:cNvCxnSpPr/>
          <p:nvPr/>
        </p:nvCxnSpPr>
        <p:spPr>
          <a:xfrm>
            <a:off x="1301096" y="2815914"/>
            <a:ext cx="263462" cy="0"/>
          </a:xfrm>
          <a:prstGeom prst="line">
            <a:avLst/>
          </a:prstGeom>
          <a:noFill/>
          <a:ln w="19050" cap="sq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FB0CBBA-45CF-16FF-B921-63ABE34F187E}"/>
              </a:ext>
            </a:extLst>
          </p:cNvPr>
          <p:cNvCxnSpPr/>
          <p:nvPr/>
        </p:nvCxnSpPr>
        <p:spPr>
          <a:xfrm>
            <a:off x="1301096" y="3044901"/>
            <a:ext cx="263462" cy="0"/>
          </a:xfrm>
          <a:prstGeom prst="line">
            <a:avLst/>
          </a:prstGeom>
          <a:noFill/>
          <a:ln w="1905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sp>
        <p:nvSpPr>
          <p:cNvPr id="451" name="TextBox 450">
            <a:extLst>
              <a:ext uri="{FF2B5EF4-FFF2-40B4-BE49-F238E27FC236}">
                <a16:creationId xmlns:a16="http://schemas.microsoft.com/office/drawing/2014/main" id="{4C2C09D9-137F-7F42-706E-2631B610CB62}"/>
              </a:ext>
            </a:extLst>
          </p:cNvPr>
          <p:cNvSpPr txBox="1"/>
          <p:nvPr/>
        </p:nvSpPr>
        <p:spPr>
          <a:xfrm>
            <a:off x="8505894" y="3443706"/>
            <a:ext cx="3528027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HR (95% CI):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0.42 (0.31–0.61);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&lt;0.0001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52" name="object 5">
            <a:extLst>
              <a:ext uri="{FF2B5EF4-FFF2-40B4-BE49-F238E27FC236}">
                <a16:creationId xmlns:a16="http://schemas.microsoft.com/office/drawing/2014/main" id="{420E1BC0-5A68-FC62-A5FF-C939BE2BA306}"/>
              </a:ext>
            </a:extLst>
          </p:cNvPr>
          <p:cNvSpPr txBox="1"/>
          <p:nvPr/>
        </p:nvSpPr>
        <p:spPr>
          <a:xfrm>
            <a:off x="261937" y="6426543"/>
            <a:ext cx="11666536" cy="24622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Data cutoff: January 31, 2023. Symbols indicate censored data. </a:t>
            </a:r>
            <a:r>
              <a:rPr kumimoji="0" lang="en-US" sz="8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 was based on a Cox regression model with treatment as the only covariate stratified by screening PSA, PSADT, and prior hormonal therapy as reported in the IWRS; relative to leuprolide acetate &lt;1 favoring enzalutamide combination; the two-sided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-value was based on a stratified log-rank.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CI, co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nfidence interval; HR, hazard ratio; IWRS, interactive web response system; NR, not reached.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85F846-96D9-7E7A-EFCC-3B11573A85D9}"/>
              </a:ext>
            </a:extLst>
          </p:cNvPr>
          <p:cNvGraphicFramePr>
            <a:graphicFrameLocks noGrp="1"/>
          </p:cNvGraphicFramePr>
          <p:nvPr/>
        </p:nvGraphicFramePr>
        <p:xfrm>
          <a:off x="8500894" y="1968743"/>
          <a:ext cx="3546206" cy="1330665"/>
        </p:xfrm>
        <a:graphic>
          <a:graphicData uri="http://schemas.openxmlformats.org/drawingml/2006/table">
            <a:tbl>
              <a:tblPr/>
              <a:tblGrid>
                <a:gridCol w="1641806">
                  <a:extLst>
                    <a:ext uri="{9D8B030D-6E8A-4147-A177-3AD203B41FA5}">
                      <a16:colId xmlns:a16="http://schemas.microsoft.com/office/drawing/2014/main" val="4273465190"/>
                    </a:ext>
                  </a:extLst>
                </a:gridCol>
                <a:gridCol w="954000">
                  <a:extLst>
                    <a:ext uri="{9D8B030D-6E8A-4147-A177-3AD203B41FA5}">
                      <a16:colId xmlns:a16="http://schemas.microsoft.com/office/drawing/2014/main" val="2807660285"/>
                    </a:ext>
                  </a:extLst>
                </a:gridCol>
                <a:gridCol w="950400">
                  <a:extLst>
                    <a:ext uri="{9D8B030D-6E8A-4147-A177-3AD203B41FA5}">
                      <a16:colId xmlns:a16="http://schemas.microsoft.com/office/drawing/2014/main" val="3237975342"/>
                    </a:ext>
                  </a:extLst>
                </a:gridCol>
              </a:tblGrid>
              <a:tr h="4991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lnSpc>
                          <a:spcPct val="90000"/>
                        </a:lnSpc>
                      </a:pPr>
                      <a:endParaRPr lang="en-US" sz="1400" b="1" i="0" u="none" strike="sng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Enzalutamide combination </a:t>
                      </a:r>
                    </a:p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355)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Leuprolide acetate </a:t>
                      </a:r>
                    </a:p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358)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347200"/>
                  </a:ext>
                </a:extLst>
              </a:tr>
              <a:tr h="234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follow-up, mo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60.7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60.6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469810"/>
                  </a:ext>
                </a:extLst>
              </a:tr>
              <a:tr h="23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Events, n (%)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(13)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(26)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806914"/>
                  </a:ext>
                </a:extLst>
              </a:tr>
              <a:tr h="3059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BICR, median MFS (95% CI), mo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 (NR)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 </a:t>
                      </a:r>
                      <a:b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(85.1–NR)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035447"/>
                  </a:ext>
                </a:extLst>
              </a:tr>
            </a:tbl>
          </a:graphicData>
        </a:graphic>
      </p:graphicFrame>
      <p:graphicFrame>
        <p:nvGraphicFramePr>
          <p:cNvPr id="11" name="Table 36">
            <a:extLst>
              <a:ext uri="{FF2B5EF4-FFF2-40B4-BE49-F238E27FC236}">
                <a16:creationId xmlns:a16="http://schemas.microsoft.com/office/drawing/2014/main" id="{D7106D9E-74D8-DCAD-E328-227A714A3F56}"/>
              </a:ext>
            </a:extLst>
          </p:cNvPr>
          <p:cNvGraphicFramePr>
            <a:graphicFrameLocks noGrp="1"/>
          </p:cNvGraphicFramePr>
          <p:nvPr/>
        </p:nvGraphicFramePr>
        <p:xfrm>
          <a:off x="799601" y="5094500"/>
          <a:ext cx="7706287" cy="53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11">
                  <a:extLst>
                    <a:ext uri="{9D8B030D-6E8A-4147-A177-3AD203B41FA5}">
                      <a16:colId xmlns:a16="http://schemas.microsoft.com/office/drawing/2014/main" val="2032646413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034628564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444845738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974706796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808537197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666296527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961046492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949732856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421745787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4269198777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147066855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08671396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905885817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40071785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597694153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200013331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645638357"/>
                    </a:ext>
                  </a:extLst>
                </a:gridCol>
              </a:tblGrid>
              <a:tr h="53256">
                <a:tc gridSpan="17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017493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355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331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324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318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304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292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281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265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251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234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180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116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60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24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6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0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0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355883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358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335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321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303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280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259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238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221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203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183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138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428550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D7E50691-2594-330B-1A87-7A521E4E15A4}"/>
              </a:ext>
            </a:extLst>
          </p:cNvPr>
          <p:cNvGrpSpPr/>
          <p:nvPr/>
        </p:nvGrpSpPr>
        <p:grpSpPr>
          <a:xfrm>
            <a:off x="1006699" y="2112789"/>
            <a:ext cx="7280845" cy="1277931"/>
            <a:chOff x="2124211" y="1461260"/>
            <a:chExt cx="8953816" cy="1571571"/>
          </a:xfrm>
        </p:grpSpPr>
        <p:sp>
          <p:nvSpPr>
            <p:cNvPr id="8" name="Freeform 387">
              <a:extLst>
                <a:ext uri="{FF2B5EF4-FFF2-40B4-BE49-F238E27FC236}">
                  <a16:creationId xmlns:a16="http://schemas.microsoft.com/office/drawing/2014/main" id="{71C29665-9A41-81AE-6A50-CD7C40C6E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0666" y="296803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" name="Freeform 388">
              <a:extLst>
                <a:ext uri="{FF2B5EF4-FFF2-40B4-BE49-F238E27FC236}">
                  <a16:creationId xmlns:a16="http://schemas.microsoft.com/office/drawing/2014/main" id="{0E217848-29F0-A7B8-20E9-806B2A8CC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0786" y="296803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21" name="Freeform 389">
              <a:extLst>
                <a:ext uri="{FF2B5EF4-FFF2-40B4-BE49-F238E27FC236}">
                  <a16:creationId xmlns:a16="http://schemas.microsoft.com/office/drawing/2014/main" id="{97396277-08EA-A5D5-DF42-FFDAB0BE6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7346" y="296803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31" name="Freeform 390">
              <a:extLst>
                <a:ext uri="{FF2B5EF4-FFF2-40B4-BE49-F238E27FC236}">
                  <a16:creationId xmlns:a16="http://schemas.microsoft.com/office/drawing/2014/main" id="{F8B60C5A-C435-AD41-F133-C227BB3FD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6250" y="296803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38" name="Freeform 391">
              <a:extLst>
                <a:ext uri="{FF2B5EF4-FFF2-40B4-BE49-F238E27FC236}">
                  <a16:creationId xmlns:a16="http://schemas.microsoft.com/office/drawing/2014/main" id="{90D18111-F3C2-9FC3-A12F-2DDFDC105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0127" y="265536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39" name="Freeform 392">
              <a:extLst>
                <a:ext uri="{FF2B5EF4-FFF2-40B4-BE49-F238E27FC236}">
                  <a16:creationId xmlns:a16="http://schemas.microsoft.com/office/drawing/2014/main" id="{EAD0F06E-2A36-29F6-BB33-BD8E9C27E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5556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2" name="Freeform 393">
              <a:extLst>
                <a:ext uri="{FF2B5EF4-FFF2-40B4-BE49-F238E27FC236}">
                  <a16:creationId xmlns:a16="http://schemas.microsoft.com/office/drawing/2014/main" id="{0F7FBEB7-3A3B-62E8-80A6-4D6C9772C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1799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3" name="Freeform 394">
              <a:extLst>
                <a:ext uri="{FF2B5EF4-FFF2-40B4-BE49-F238E27FC236}">
                  <a16:creationId xmlns:a16="http://schemas.microsoft.com/office/drawing/2014/main" id="{EED52A5D-3BC1-C060-1A9F-F50C5EDC8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5392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" name="Freeform 395">
              <a:extLst>
                <a:ext uri="{FF2B5EF4-FFF2-40B4-BE49-F238E27FC236}">
                  <a16:creationId xmlns:a16="http://schemas.microsoft.com/office/drawing/2014/main" id="{9841D50A-F04D-2809-C7F3-5CF23819C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3672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" name="Freeform 396">
              <a:extLst>
                <a:ext uri="{FF2B5EF4-FFF2-40B4-BE49-F238E27FC236}">
                  <a16:creationId xmlns:a16="http://schemas.microsoft.com/office/drawing/2014/main" id="{74E5322D-DFDD-61C2-EC04-CA547F138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1953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0" name="Freeform 397">
              <a:extLst>
                <a:ext uri="{FF2B5EF4-FFF2-40B4-BE49-F238E27FC236}">
                  <a16:creationId xmlns:a16="http://schemas.microsoft.com/office/drawing/2014/main" id="{1C0829D5-1C73-A4A7-1547-8D874C92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3967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1" name="Freeform 398">
              <a:extLst>
                <a:ext uri="{FF2B5EF4-FFF2-40B4-BE49-F238E27FC236}">
                  <a16:creationId xmlns:a16="http://schemas.microsoft.com/office/drawing/2014/main" id="{A1A58237-E5A2-E90E-EFA4-0C1D8D7C3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828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4" name="Freeform 399">
              <a:extLst>
                <a:ext uri="{FF2B5EF4-FFF2-40B4-BE49-F238E27FC236}">
                  <a16:creationId xmlns:a16="http://schemas.microsoft.com/office/drawing/2014/main" id="{BB950CEA-D790-889A-5BAA-BBB9DCB8D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4733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5" name="Freeform 400">
              <a:extLst>
                <a:ext uri="{FF2B5EF4-FFF2-40B4-BE49-F238E27FC236}">
                  <a16:creationId xmlns:a16="http://schemas.microsoft.com/office/drawing/2014/main" id="{64770821-449C-50DF-61AB-F26B76325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8325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8" name="Freeform 401">
              <a:extLst>
                <a:ext uri="{FF2B5EF4-FFF2-40B4-BE49-F238E27FC236}">
                  <a16:creationId xmlns:a16="http://schemas.microsoft.com/office/drawing/2014/main" id="{F6D7159A-4A87-3AD3-2165-9A9BAC822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1918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9" name="Freeform 402">
              <a:extLst>
                <a:ext uri="{FF2B5EF4-FFF2-40B4-BE49-F238E27FC236}">
                  <a16:creationId xmlns:a16="http://schemas.microsoft.com/office/drawing/2014/main" id="{57939D75-AA18-1BBC-7494-BB595B2B2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791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2" name="Freeform 403">
              <a:extLst>
                <a:ext uri="{FF2B5EF4-FFF2-40B4-BE49-F238E27FC236}">
                  <a16:creationId xmlns:a16="http://schemas.microsoft.com/office/drawing/2014/main" id="{B0A04AAE-0D3F-77BC-B838-C119303C3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7383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3" name="Freeform 404">
              <a:extLst>
                <a:ext uri="{FF2B5EF4-FFF2-40B4-BE49-F238E27FC236}">
                  <a16:creationId xmlns:a16="http://schemas.microsoft.com/office/drawing/2014/main" id="{5B1F70C5-D1BC-709E-C5D4-B447CBB02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664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48" name="Freeform 405">
              <a:extLst>
                <a:ext uri="{FF2B5EF4-FFF2-40B4-BE49-F238E27FC236}">
                  <a16:creationId xmlns:a16="http://schemas.microsoft.com/office/drawing/2014/main" id="{55731320-C83D-03D3-64A8-F81E754BC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3944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49" name="Freeform 406">
              <a:extLst>
                <a:ext uri="{FF2B5EF4-FFF2-40B4-BE49-F238E27FC236}">
                  <a16:creationId xmlns:a16="http://schemas.microsoft.com/office/drawing/2014/main" id="{CC959C38-4F64-CCFC-2E08-2FE2131C0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9256" y="2480742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0" name="Freeform 407">
              <a:extLst>
                <a:ext uri="{FF2B5EF4-FFF2-40B4-BE49-F238E27FC236}">
                  <a16:creationId xmlns:a16="http://schemas.microsoft.com/office/drawing/2014/main" id="{B8CA6D49-8292-D7C8-5517-E28D3DE31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2036" y="2454132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3" name="Freeform 408">
              <a:extLst>
                <a:ext uri="{FF2B5EF4-FFF2-40B4-BE49-F238E27FC236}">
                  <a16:creationId xmlns:a16="http://schemas.microsoft.com/office/drawing/2014/main" id="{C18E6F03-27FE-9F55-BA5D-D21F3675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0470" y="242918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4" name="Freeform 409">
              <a:extLst>
                <a:ext uri="{FF2B5EF4-FFF2-40B4-BE49-F238E27FC236}">
                  <a16:creationId xmlns:a16="http://schemas.microsoft.com/office/drawing/2014/main" id="{E9EB5E88-2BD0-CBD9-E81D-BD55025F2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094" y="2422534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5" name="Freeform 410">
              <a:extLst>
                <a:ext uri="{FF2B5EF4-FFF2-40B4-BE49-F238E27FC236}">
                  <a16:creationId xmlns:a16="http://schemas.microsoft.com/office/drawing/2014/main" id="{3250F965-A8A7-733A-8986-4C4605784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063" y="24092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6" name="Freeform 411">
              <a:extLst>
                <a:ext uri="{FF2B5EF4-FFF2-40B4-BE49-F238E27FC236}">
                  <a16:creationId xmlns:a16="http://schemas.microsoft.com/office/drawing/2014/main" id="{2B062994-25A5-827B-ECE0-D8A25513C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9375" y="240257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7" name="Freeform 412">
              <a:extLst>
                <a:ext uri="{FF2B5EF4-FFF2-40B4-BE49-F238E27FC236}">
                  <a16:creationId xmlns:a16="http://schemas.microsoft.com/office/drawing/2014/main" id="{1ECEF8BF-8CD4-3C9D-BD12-54A67FB8E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4687" y="2385945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8" name="Freeform 413">
              <a:extLst>
                <a:ext uri="{FF2B5EF4-FFF2-40B4-BE49-F238E27FC236}">
                  <a16:creationId xmlns:a16="http://schemas.microsoft.com/office/drawing/2014/main" id="{B6BCA646-4268-29AE-A8C8-913814FB0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2967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9" name="Freeform 414">
              <a:extLst>
                <a:ext uri="{FF2B5EF4-FFF2-40B4-BE49-F238E27FC236}">
                  <a16:creationId xmlns:a16="http://schemas.microsoft.com/office/drawing/2014/main" id="{A3DC7605-28F5-9961-9804-6E5F9011C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6560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0" name="Freeform 415">
              <a:extLst>
                <a:ext uri="{FF2B5EF4-FFF2-40B4-BE49-F238E27FC236}">
                  <a16:creationId xmlns:a16="http://schemas.microsoft.com/office/drawing/2014/main" id="{AE28D4C0-9086-2464-4A38-46554854C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5770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1" name="Freeform 416">
              <a:extLst>
                <a:ext uri="{FF2B5EF4-FFF2-40B4-BE49-F238E27FC236}">
                  <a16:creationId xmlns:a16="http://schemas.microsoft.com/office/drawing/2014/main" id="{CBA46FD4-6001-8542-A597-CFBEAC420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9516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2" name="Freeform 417">
              <a:extLst>
                <a:ext uri="{FF2B5EF4-FFF2-40B4-BE49-F238E27FC236}">
                  <a16:creationId xmlns:a16="http://schemas.microsoft.com/office/drawing/2014/main" id="{257FF460-EC77-D030-6DAC-6329AE9F3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6701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3" name="Freeform 418">
              <a:extLst>
                <a:ext uri="{FF2B5EF4-FFF2-40B4-BE49-F238E27FC236}">
                  <a16:creationId xmlns:a16="http://schemas.microsoft.com/office/drawing/2014/main" id="{554085ED-EF9A-6A8D-CEF9-B06E14B55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7785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4" name="Freeform 419">
              <a:extLst>
                <a:ext uri="{FF2B5EF4-FFF2-40B4-BE49-F238E27FC236}">
                  <a16:creationId xmlns:a16="http://schemas.microsoft.com/office/drawing/2014/main" id="{45FE23DD-FE02-0688-EE44-3168DF702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340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5" name="Freeform 420">
              <a:extLst>
                <a:ext uri="{FF2B5EF4-FFF2-40B4-BE49-F238E27FC236}">
                  <a16:creationId xmlns:a16="http://schemas.microsoft.com/office/drawing/2014/main" id="{6F9FBED0-82D9-4A61-6D8B-1C780FB62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181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6" name="Freeform 421">
              <a:extLst>
                <a:ext uri="{FF2B5EF4-FFF2-40B4-BE49-F238E27FC236}">
                  <a16:creationId xmlns:a16="http://schemas.microsoft.com/office/drawing/2014/main" id="{67DC0132-1E87-30F1-5AC5-469A3655A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3086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7" name="Freeform 422">
              <a:extLst>
                <a:ext uri="{FF2B5EF4-FFF2-40B4-BE49-F238E27FC236}">
                  <a16:creationId xmlns:a16="http://schemas.microsoft.com/office/drawing/2014/main" id="{1735EC4C-9663-8FA0-7B25-7AAA785C1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366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8" name="Freeform 423">
              <a:extLst>
                <a:ext uri="{FF2B5EF4-FFF2-40B4-BE49-F238E27FC236}">
                  <a16:creationId xmlns:a16="http://schemas.microsoft.com/office/drawing/2014/main" id="{4D65BC50-4BDE-D1AA-D422-9EF36EA70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9647" y="236598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9" name="Freeform 424">
              <a:extLst>
                <a:ext uri="{FF2B5EF4-FFF2-40B4-BE49-F238E27FC236}">
                  <a16:creationId xmlns:a16="http://schemas.microsoft.com/office/drawing/2014/main" id="{E09A2207-EF8B-F5B7-D4AB-869955ECA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4959" y="2357673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0" name="Freeform 425">
              <a:extLst>
                <a:ext uri="{FF2B5EF4-FFF2-40B4-BE49-F238E27FC236}">
                  <a16:creationId xmlns:a16="http://schemas.microsoft.com/office/drawing/2014/main" id="{C90E9248-81F5-873D-BC5B-1A1DAFEA9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4959" y="235102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1" name="Freeform 426">
              <a:extLst>
                <a:ext uri="{FF2B5EF4-FFF2-40B4-BE49-F238E27FC236}">
                  <a16:creationId xmlns:a16="http://schemas.microsoft.com/office/drawing/2014/main" id="{553ECE44-1112-CDBA-79FF-F05710964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1354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2" name="Freeform 427">
              <a:extLst>
                <a:ext uri="{FF2B5EF4-FFF2-40B4-BE49-F238E27FC236}">
                  <a16:creationId xmlns:a16="http://schemas.microsoft.com/office/drawing/2014/main" id="{A127BAF1-874D-8D9E-10F5-14CF36C12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8539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3" name="Freeform 428">
              <a:extLst>
                <a:ext uri="{FF2B5EF4-FFF2-40B4-BE49-F238E27FC236}">
                  <a16:creationId xmlns:a16="http://schemas.microsoft.com/office/drawing/2014/main" id="{709A17AD-879E-5C9F-57F8-68A527FC3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527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4" name="Freeform 429">
              <a:extLst>
                <a:ext uri="{FF2B5EF4-FFF2-40B4-BE49-F238E27FC236}">
                  <a16:creationId xmlns:a16="http://schemas.microsoft.com/office/drawing/2014/main" id="{50FC619B-CFDD-C07A-C447-B14B9A238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3369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5" name="Freeform 430">
              <a:extLst>
                <a:ext uri="{FF2B5EF4-FFF2-40B4-BE49-F238E27FC236}">
                  <a16:creationId xmlns:a16="http://schemas.microsoft.com/office/drawing/2014/main" id="{E30B662F-DCA0-A5BB-8D89-1D4168689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331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6" name="Freeform 431">
              <a:extLst>
                <a:ext uri="{FF2B5EF4-FFF2-40B4-BE49-F238E27FC236}">
                  <a16:creationId xmlns:a16="http://schemas.microsoft.com/office/drawing/2014/main" id="{B75A662B-07DC-3C3B-952B-1693DB78D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204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7" name="Freeform 432">
              <a:extLst>
                <a:ext uri="{FF2B5EF4-FFF2-40B4-BE49-F238E27FC236}">
                  <a16:creationId xmlns:a16="http://schemas.microsoft.com/office/drawing/2014/main" id="{BC17C8A0-86C6-E1D1-2828-06282FEB5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797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8" name="Freeform 433">
              <a:extLst>
                <a:ext uri="{FF2B5EF4-FFF2-40B4-BE49-F238E27FC236}">
                  <a16:creationId xmlns:a16="http://schemas.microsoft.com/office/drawing/2014/main" id="{A671CAA7-6A66-C039-26CF-1E259A128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797" y="231942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9" name="Freeform 434">
              <a:extLst>
                <a:ext uri="{FF2B5EF4-FFF2-40B4-BE49-F238E27FC236}">
                  <a16:creationId xmlns:a16="http://schemas.microsoft.com/office/drawing/2014/main" id="{714772A1-DDE3-D895-BEBA-08F8846E9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797" y="230777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0" name="Freeform 435">
              <a:extLst>
                <a:ext uri="{FF2B5EF4-FFF2-40B4-BE49-F238E27FC236}">
                  <a16:creationId xmlns:a16="http://schemas.microsoft.com/office/drawing/2014/main" id="{4071DE69-D2A8-176D-F026-5EFB8F0FE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797" y="229114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1" name="Freeform 436">
              <a:extLst>
                <a:ext uri="{FF2B5EF4-FFF2-40B4-BE49-F238E27FC236}">
                  <a16:creationId xmlns:a16="http://schemas.microsoft.com/office/drawing/2014/main" id="{D6226828-30B5-F805-E680-640B89659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5076" y="227618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2" name="Freeform 437">
              <a:extLst>
                <a:ext uri="{FF2B5EF4-FFF2-40B4-BE49-F238E27FC236}">
                  <a16:creationId xmlns:a16="http://schemas.microsoft.com/office/drawing/2014/main" id="{747CEF56-EDFB-A9D3-F57D-8F01FECE4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389" y="22628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3" name="Freeform 438">
              <a:extLst>
                <a:ext uri="{FF2B5EF4-FFF2-40B4-BE49-F238E27FC236}">
                  <a16:creationId xmlns:a16="http://schemas.microsoft.com/office/drawing/2014/main" id="{39BCB9DD-59D6-9DCA-0DFE-5F8C05171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358" y="224790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4" name="Freeform 439">
              <a:extLst>
                <a:ext uri="{FF2B5EF4-FFF2-40B4-BE49-F238E27FC236}">
                  <a16:creationId xmlns:a16="http://schemas.microsoft.com/office/drawing/2014/main" id="{4A82A1A6-9E46-B853-089C-5932CD6DB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3982" y="222795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5" name="Freeform 440">
              <a:extLst>
                <a:ext uri="{FF2B5EF4-FFF2-40B4-BE49-F238E27FC236}">
                  <a16:creationId xmlns:a16="http://schemas.microsoft.com/office/drawing/2014/main" id="{8CE06AED-35A9-5B79-1858-A707F0276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785" y="222795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6" name="Freeform 441">
              <a:extLst>
                <a:ext uri="{FF2B5EF4-FFF2-40B4-BE49-F238E27FC236}">
                  <a16:creationId xmlns:a16="http://schemas.microsoft.com/office/drawing/2014/main" id="{96902C72-6A5B-D8DF-0B10-98629E83F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323" y="2212983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7" name="Freeform 442">
              <a:extLst>
                <a:ext uri="{FF2B5EF4-FFF2-40B4-BE49-F238E27FC236}">
                  <a16:creationId xmlns:a16="http://schemas.microsoft.com/office/drawing/2014/main" id="{08F5FBD6-2A60-59B4-73A8-477B9102E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196" y="2212983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8" name="Freeform 443">
              <a:extLst>
                <a:ext uri="{FF2B5EF4-FFF2-40B4-BE49-F238E27FC236}">
                  <a16:creationId xmlns:a16="http://schemas.microsoft.com/office/drawing/2014/main" id="{5CDB6D6D-5F3C-C563-A3A8-B36D04F9C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100" y="219967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9" name="Freeform 444">
              <a:extLst>
                <a:ext uri="{FF2B5EF4-FFF2-40B4-BE49-F238E27FC236}">
                  <a16:creationId xmlns:a16="http://schemas.microsoft.com/office/drawing/2014/main" id="{28B2ED4E-7953-5981-A0FF-17735FBD7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100" y="217306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90" name="Freeform 445">
              <a:extLst>
                <a:ext uri="{FF2B5EF4-FFF2-40B4-BE49-F238E27FC236}">
                  <a16:creationId xmlns:a16="http://schemas.microsoft.com/office/drawing/2014/main" id="{E02CCB1F-2D22-110C-72D8-97B2D9A9D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068" y="2164752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91" name="Freeform 446">
              <a:extLst>
                <a:ext uri="{FF2B5EF4-FFF2-40B4-BE49-F238E27FC236}">
                  <a16:creationId xmlns:a16="http://schemas.microsoft.com/office/drawing/2014/main" id="{8DF23B90-1430-B4ED-5D91-299E6D5D8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6126" y="215311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6" name="Freeform 447">
              <a:extLst>
                <a:ext uri="{FF2B5EF4-FFF2-40B4-BE49-F238E27FC236}">
                  <a16:creationId xmlns:a16="http://schemas.microsoft.com/office/drawing/2014/main" id="{015CE0EC-37B2-2979-F282-F487625D4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5961" y="215311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7" name="Freeform 448">
              <a:extLst>
                <a:ext uri="{FF2B5EF4-FFF2-40B4-BE49-F238E27FC236}">
                  <a16:creationId xmlns:a16="http://schemas.microsoft.com/office/drawing/2014/main" id="{3E4856E2-8D41-6A00-2926-194937909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803" y="215311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" name="Freeform 449">
              <a:extLst>
                <a:ext uri="{FF2B5EF4-FFF2-40B4-BE49-F238E27FC236}">
                  <a16:creationId xmlns:a16="http://schemas.microsoft.com/office/drawing/2014/main" id="{058B9BAC-D03D-23E3-3665-0D0CA756D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092" y="215311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" name="Freeform 450">
              <a:extLst>
                <a:ext uri="{FF2B5EF4-FFF2-40B4-BE49-F238E27FC236}">
                  <a16:creationId xmlns:a16="http://schemas.microsoft.com/office/drawing/2014/main" id="{AF3D0F7A-545D-D3EB-5159-0BFE16E4A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092" y="211319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" name="Freeform 451">
              <a:extLst>
                <a:ext uri="{FF2B5EF4-FFF2-40B4-BE49-F238E27FC236}">
                  <a16:creationId xmlns:a16="http://schemas.microsoft.com/office/drawing/2014/main" id="{F7754BA1-16C4-D824-BD32-137590F7B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4371" y="2101554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" name="Freeform 452">
              <a:extLst>
                <a:ext uri="{FF2B5EF4-FFF2-40B4-BE49-F238E27FC236}">
                  <a16:creationId xmlns:a16="http://schemas.microsoft.com/office/drawing/2014/main" id="{392599A2-7577-8590-7192-556FDBB61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964" y="2089913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6" name="Freeform 453">
              <a:extLst>
                <a:ext uri="{FF2B5EF4-FFF2-40B4-BE49-F238E27FC236}">
                  <a16:creationId xmlns:a16="http://schemas.microsoft.com/office/drawing/2014/main" id="{699A28C7-8ABC-AE24-ECC3-A7BD4C541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614" y="205332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7" name="Freeform 454">
              <a:extLst>
                <a:ext uri="{FF2B5EF4-FFF2-40B4-BE49-F238E27FC236}">
                  <a16:creationId xmlns:a16="http://schemas.microsoft.com/office/drawing/2014/main" id="{1584EBCA-D78D-8E88-7ED6-0F93DC608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105" y="205332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0" name="Freeform 455">
              <a:extLst>
                <a:ext uri="{FF2B5EF4-FFF2-40B4-BE49-F238E27FC236}">
                  <a16:creationId xmlns:a16="http://schemas.microsoft.com/office/drawing/2014/main" id="{C94436FC-37BD-EF04-A65A-EE72C45F0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12" y="205332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1" name="Freeform 456">
              <a:extLst>
                <a:ext uri="{FF2B5EF4-FFF2-40B4-BE49-F238E27FC236}">
                  <a16:creationId xmlns:a16="http://schemas.microsoft.com/office/drawing/2014/main" id="{94482156-9DF8-98C5-38BA-871EB01B0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2617" y="205332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4" name="Freeform 457">
              <a:extLst>
                <a:ext uri="{FF2B5EF4-FFF2-40B4-BE49-F238E27FC236}">
                  <a16:creationId xmlns:a16="http://schemas.microsoft.com/office/drawing/2014/main" id="{A5B11051-0137-40AB-C1D0-380BC18B1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209" y="205332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5" name="Freeform 458">
              <a:extLst>
                <a:ext uri="{FF2B5EF4-FFF2-40B4-BE49-F238E27FC236}">
                  <a16:creationId xmlns:a16="http://schemas.microsoft.com/office/drawing/2014/main" id="{6EF89C6E-19DE-6232-9023-1982676A2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802" y="2046672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6" name="Freeform 459">
              <a:extLst>
                <a:ext uri="{FF2B5EF4-FFF2-40B4-BE49-F238E27FC236}">
                  <a16:creationId xmlns:a16="http://schemas.microsoft.com/office/drawing/2014/main" id="{EA5D36FA-206E-1A51-D4D1-53AC20876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8082" y="200176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7" name="Freeform 460">
              <a:extLst>
                <a:ext uri="{FF2B5EF4-FFF2-40B4-BE49-F238E27FC236}">
                  <a16:creationId xmlns:a16="http://schemas.microsoft.com/office/drawing/2014/main" id="{7DFFD5B5-E416-3E2E-3061-B9CE20CBA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6363" y="198680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91" name="Freeform 461">
              <a:extLst>
                <a:ext uri="{FF2B5EF4-FFF2-40B4-BE49-F238E27FC236}">
                  <a16:creationId xmlns:a16="http://schemas.microsoft.com/office/drawing/2014/main" id="{A434D308-FD89-280A-F1D0-EFF1FF6AC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467" y="197017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92" name="Freeform 462">
              <a:extLst>
                <a:ext uri="{FF2B5EF4-FFF2-40B4-BE49-F238E27FC236}">
                  <a16:creationId xmlns:a16="http://schemas.microsoft.com/office/drawing/2014/main" id="{B5EB1059-E5D8-A5A2-EABA-815882B8F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23" y="195520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98" name="Freeform 463">
              <a:extLst>
                <a:ext uri="{FF2B5EF4-FFF2-40B4-BE49-F238E27FC236}">
                  <a16:creationId xmlns:a16="http://schemas.microsoft.com/office/drawing/2014/main" id="{E6519889-450C-BFC8-FD89-715CA1D06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201" y="194688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99" name="Freeform 464">
              <a:extLst>
                <a:ext uri="{FF2B5EF4-FFF2-40B4-BE49-F238E27FC236}">
                  <a16:creationId xmlns:a16="http://schemas.microsoft.com/office/drawing/2014/main" id="{3257E6DC-53A9-708B-F2C2-F1AFB2D67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762" y="193857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0" name="Freeform 465">
              <a:extLst>
                <a:ext uri="{FF2B5EF4-FFF2-40B4-BE49-F238E27FC236}">
                  <a16:creationId xmlns:a16="http://schemas.microsoft.com/office/drawing/2014/main" id="{59AF8E2A-BFFC-6ABA-6FDF-840189D45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354" y="192692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1" name="Freeform 466">
              <a:extLst>
                <a:ext uri="{FF2B5EF4-FFF2-40B4-BE49-F238E27FC236}">
                  <a16:creationId xmlns:a16="http://schemas.microsoft.com/office/drawing/2014/main" id="{DF40700B-9B3B-5B16-63E8-6683D4B31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074" y="191196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2" name="Freeform 467">
              <a:extLst>
                <a:ext uri="{FF2B5EF4-FFF2-40B4-BE49-F238E27FC236}">
                  <a16:creationId xmlns:a16="http://schemas.microsoft.com/office/drawing/2014/main" id="{A853C340-2C18-CA62-BBCD-35DEBAE65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5681" y="1903645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3" name="Freeform 468">
              <a:extLst>
                <a:ext uri="{FF2B5EF4-FFF2-40B4-BE49-F238E27FC236}">
                  <a16:creationId xmlns:a16="http://schemas.microsoft.com/office/drawing/2014/main" id="{EF09BDAA-680B-398F-9C27-59F49CF6C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0051" y="1903645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4" name="Freeform 469">
              <a:extLst>
                <a:ext uri="{FF2B5EF4-FFF2-40B4-BE49-F238E27FC236}">
                  <a16:creationId xmlns:a16="http://schemas.microsoft.com/office/drawing/2014/main" id="{762C1E7E-CEC5-80E8-3CCA-425CFA332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224" y="188368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5" name="Freeform 470">
              <a:extLst>
                <a:ext uri="{FF2B5EF4-FFF2-40B4-BE49-F238E27FC236}">
                  <a16:creationId xmlns:a16="http://schemas.microsoft.com/office/drawing/2014/main" id="{3ECF45E9-C7D3-F6E8-284A-CA323930A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473" y="187204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6" name="Freeform 471">
              <a:extLst>
                <a:ext uri="{FF2B5EF4-FFF2-40B4-BE49-F238E27FC236}">
                  <a16:creationId xmlns:a16="http://schemas.microsoft.com/office/drawing/2014/main" id="{17A48621-433F-81E5-DD07-0DA11DFF4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065" y="185707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7" name="Freeform 472">
              <a:extLst>
                <a:ext uri="{FF2B5EF4-FFF2-40B4-BE49-F238E27FC236}">
                  <a16:creationId xmlns:a16="http://schemas.microsoft.com/office/drawing/2014/main" id="{ADBF1446-47BB-F310-CAF6-08C7A3CAD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0334" y="179720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8" name="Freeform 473">
              <a:extLst>
                <a:ext uri="{FF2B5EF4-FFF2-40B4-BE49-F238E27FC236}">
                  <a16:creationId xmlns:a16="http://schemas.microsoft.com/office/drawing/2014/main" id="{604B2306-3983-4A24-9DBB-BDF888CC6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342" y="176560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9" name="Freeform 474">
              <a:extLst>
                <a:ext uri="{FF2B5EF4-FFF2-40B4-BE49-F238E27FC236}">
                  <a16:creationId xmlns:a16="http://schemas.microsoft.com/office/drawing/2014/main" id="{C76E4FE3-925E-1C6B-256F-D129179FD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591" y="175396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0" name="Freeform 475">
              <a:extLst>
                <a:ext uri="{FF2B5EF4-FFF2-40B4-BE49-F238E27FC236}">
                  <a16:creationId xmlns:a16="http://schemas.microsoft.com/office/drawing/2014/main" id="{662B92AD-0340-56A4-FDE7-49FA122B4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215" y="173400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1" name="Freeform 476">
              <a:extLst>
                <a:ext uri="{FF2B5EF4-FFF2-40B4-BE49-F238E27FC236}">
                  <a16:creationId xmlns:a16="http://schemas.microsoft.com/office/drawing/2014/main" id="{96B8D393-3C66-04A8-7BAB-3E9C01F12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496" y="171737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2" name="Freeform 477">
              <a:extLst>
                <a:ext uri="{FF2B5EF4-FFF2-40B4-BE49-F238E27FC236}">
                  <a16:creationId xmlns:a16="http://schemas.microsoft.com/office/drawing/2014/main" id="{9D6B7357-9EBF-293D-7E42-C6D8B2AB0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496" y="1694094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3" name="Freeform 478">
              <a:extLst>
                <a:ext uri="{FF2B5EF4-FFF2-40B4-BE49-F238E27FC236}">
                  <a16:creationId xmlns:a16="http://schemas.microsoft.com/office/drawing/2014/main" id="{DF0426C5-9F00-8E96-901E-F5E0AEDE9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088" y="167413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4" name="Freeform 479">
              <a:extLst>
                <a:ext uri="{FF2B5EF4-FFF2-40B4-BE49-F238E27FC236}">
                  <a16:creationId xmlns:a16="http://schemas.microsoft.com/office/drawing/2014/main" id="{FF8154D2-9B7A-D859-9F07-A9F565497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681" y="165916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5" name="Freeform 480">
              <a:extLst>
                <a:ext uri="{FF2B5EF4-FFF2-40B4-BE49-F238E27FC236}">
                  <a16:creationId xmlns:a16="http://schemas.microsoft.com/office/drawing/2014/main" id="{20D555B2-A952-EDC0-E372-C02A70193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926" y="162258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6" name="Freeform 481">
              <a:extLst>
                <a:ext uri="{FF2B5EF4-FFF2-40B4-BE49-F238E27FC236}">
                  <a16:creationId xmlns:a16="http://schemas.microsoft.com/office/drawing/2014/main" id="{733B057E-B6B6-D714-23E3-39347E651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6518" y="1614265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7" name="Freeform 482">
              <a:extLst>
                <a:ext uri="{FF2B5EF4-FFF2-40B4-BE49-F238E27FC236}">
                  <a16:creationId xmlns:a16="http://schemas.microsoft.com/office/drawing/2014/main" id="{30011FDC-FF52-186C-4AEA-539DCD539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766" y="1602624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8" name="Freeform 483">
              <a:extLst>
                <a:ext uri="{FF2B5EF4-FFF2-40B4-BE49-F238E27FC236}">
                  <a16:creationId xmlns:a16="http://schemas.microsoft.com/office/drawing/2014/main" id="{CF44AE45-8766-04C3-FA84-3A7A7AF9F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4009" y="155605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9" name="Freeform 484">
              <a:extLst>
                <a:ext uri="{FF2B5EF4-FFF2-40B4-BE49-F238E27FC236}">
                  <a16:creationId xmlns:a16="http://schemas.microsoft.com/office/drawing/2014/main" id="{76077DA6-E057-146D-B4F3-D38606F8E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101" y="149285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0" name="Freeform 485">
              <a:extLst>
                <a:ext uri="{FF2B5EF4-FFF2-40B4-BE49-F238E27FC236}">
                  <a16:creationId xmlns:a16="http://schemas.microsoft.com/office/drawing/2014/main" id="{A746B57F-15D7-1507-12D5-A303F1798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035" y="146458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1" name="Freeform 486">
              <a:extLst>
                <a:ext uri="{FF2B5EF4-FFF2-40B4-BE49-F238E27FC236}">
                  <a16:creationId xmlns:a16="http://schemas.microsoft.com/office/drawing/2014/main" id="{19E62C04-917B-4FCC-6E03-00E7D8857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812" y="146126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2" name="Freeform 487">
              <a:extLst>
                <a:ext uri="{FF2B5EF4-FFF2-40B4-BE49-F238E27FC236}">
                  <a16:creationId xmlns:a16="http://schemas.microsoft.com/office/drawing/2014/main" id="{27B3E713-DEEE-B77C-2A65-9735A5ED9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211" y="146126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3" name="Freeform 488">
              <a:extLst>
                <a:ext uri="{FF2B5EF4-FFF2-40B4-BE49-F238E27FC236}">
                  <a16:creationId xmlns:a16="http://schemas.microsoft.com/office/drawing/2014/main" id="{7095993F-C246-C8CE-337F-8A84BDC29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1057" y="265536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4" name="Freeform 489">
              <a:extLst>
                <a:ext uri="{FF2B5EF4-FFF2-40B4-BE49-F238E27FC236}">
                  <a16:creationId xmlns:a16="http://schemas.microsoft.com/office/drawing/2014/main" id="{21B997FF-7425-3C0E-2D92-7090C00F4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5273" y="265536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5" name="Freeform 490">
              <a:extLst>
                <a:ext uri="{FF2B5EF4-FFF2-40B4-BE49-F238E27FC236}">
                  <a16:creationId xmlns:a16="http://schemas.microsoft.com/office/drawing/2014/main" id="{B561F8FC-0563-5BD8-A002-A82A7DE84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3554" y="265536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6" name="Freeform 491">
              <a:extLst>
                <a:ext uri="{FF2B5EF4-FFF2-40B4-BE49-F238E27FC236}">
                  <a16:creationId xmlns:a16="http://schemas.microsoft.com/office/drawing/2014/main" id="{849ADD96-544F-56B0-C679-1E9D5DF1B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338" y="1502157"/>
              <a:ext cx="8925689" cy="1500119"/>
            </a:xfrm>
            <a:custGeom>
              <a:avLst/>
              <a:gdLst>
                <a:gd name="T0" fmla="*/ 289 w 3808"/>
                <a:gd name="T1" fmla="*/ 0 h 902"/>
                <a:gd name="T2" fmla="*/ 439 w 3808"/>
                <a:gd name="T3" fmla="*/ 15 h 902"/>
                <a:gd name="T4" fmla="*/ 529 w 3808"/>
                <a:gd name="T5" fmla="*/ 43 h 902"/>
                <a:gd name="T6" fmla="*/ 634 w 3808"/>
                <a:gd name="T7" fmla="*/ 53 h 902"/>
                <a:gd name="T8" fmla="*/ 655 w 3808"/>
                <a:gd name="T9" fmla="*/ 67 h 902"/>
                <a:gd name="T10" fmla="*/ 667 w 3808"/>
                <a:gd name="T11" fmla="*/ 88 h 902"/>
                <a:gd name="T12" fmla="*/ 809 w 3808"/>
                <a:gd name="T13" fmla="*/ 98 h 902"/>
                <a:gd name="T14" fmla="*/ 866 w 3808"/>
                <a:gd name="T15" fmla="*/ 115 h 902"/>
                <a:gd name="T16" fmla="*/ 883 w 3808"/>
                <a:gd name="T17" fmla="*/ 129 h 902"/>
                <a:gd name="T18" fmla="*/ 888 w 3808"/>
                <a:gd name="T19" fmla="*/ 148 h 902"/>
                <a:gd name="T20" fmla="*/ 976 w 3808"/>
                <a:gd name="T21" fmla="*/ 181 h 902"/>
                <a:gd name="T22" fmla="*/ 1011 w 3808"/>
                <a:gd name="T23" fmla="*/ 191 h 902"/>
                <a:gd name="T24" fmla="*/ 1090 w 3808"/>
                <a:gd name="T25" fmla="*/ 202 h 902"/>
                <a:gd name="T26" fmla="*/ 1101 w 3808"/>
                <a:gd name="T27" fmla="*/ 243 h 902"/>
                <a:gd name="T28" fmla="*/ 1151 w 3808"/>
                <a:gd name="T29" fmla="*/ 255 h 902"/>
                <a:gd name="T30" fmla="*/ 1294 w 3808"/>
                <a:gd name="T31" fmla="*/ 264 h 902"/>
                <a:gd name="T32" fmla="*/ 1315 w 3808"/>
                <a:gd name="T33" fmla="*/ 274 h 902"/>
                <a:gd name="T34" fmla="*/ 1327 w 3808"/>
                <a:gd name="T35" fmla="*/ 283 h 902"/>
                <a:gd name="T36" fmla="*/ 1386 w 3808"/>
                <a:gd name="T37" fmla="*/ 295 h 902"/>
                <a:gd name="T38" fmla="*/ 1510 w 3808"/>
                <a:gd name="T39" fmla="*/ 305 h 902"/>
                <a:gd name="T40" fmla="*/ 1534 w 3808"/>
                <a:gd name="T41" fmla="*/ 314 h 902"/>
                <a:gd name="T42" fmla="*/ 1712 w 3808"/>
                <a:gd name="T43" fmla="*/ 352 h 902"/>
                <a:gd name="T44" fmla="*/ 1728 w 3808"/>
                <a:gd name="T45" fmla="*/ 364 h 902"/>
                <a:gd name="T46" fmla="*/ 1745 w 3808"/>
                <a:gd name="T47" fmla="*/ 376 h 902"/>
                <a:gd name="T48" fmla="*/ 1752 w 3808"/>
                <a:gd name="T49" fmla="*/ 388 h 902"/>
                <a:gd name="T50" fmla="*/ 1970 w 3808"/>
                <a:gd name="T51" fmla="*/ 414 h 902"/>
                <a:gd name="T52" fmla="*/ 2115 w 3808"/>
                <a:gd name="T53" fmla="*/ 450 h 902"/>
                <a:gd name="T54" fmla="*/ 2182 w 3808"/>
                <a:gd name="T55" fmla="*/ 459 h 902"/>
                <a:gd name="T56" fmla="*/ 2191 w 3808"/>
                <a:gd name="T57" fmla="*/ 476 h 902"/>
                <a:gd name="T58" fmla="*/ 2198 w 3808"/>
                <a:gd name="T59" fmla="*/ 504 h 902"/>
                <a:gd name="T60" fmla="*/ 2398 w 3808"/>
                <a:gd name="T61" fmla="*/ 523 h 902"/>
                <a:gd name="T62" fmla="*/ 2623 w 3808"/>
                <a:gd name="T63" fmla="*/ 547 h 902"/>
                <a:gd name="T64" fmla="*/ 2633 w 3808"/>
                <a:gd name="T65" fmla="*/ 571 h 902"/>
                <a:gd name="T66" fmla="*/ 2645 w 3808"/>
                <a:gd name="T67" fmla="*/ 585 h 902"/>
                <a:gd name="T68" fmla="*/ 2837 w 3808"/>
                <a:gd name="T69" fmla="*/ 597 h 902"/>
                <a:gd name="T70" fmla="*/ 3179 w 3808"/>
                <a:gd name="T71" fmla="*/ 630 h 902"/>
                <a:gd name="T72" fmla="*/ 3376 w 3808"/>
                <a:gd name="T73" fmla="*/ 714 h 902"/>
                <a:gd name="T74" fmla="*/ 3808 w 3808"/>
                <a:gd name="T75" fmla="*/ 90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08" h="902">
                  <a:moveTo>
                    <a:pt x="0" y="0"/>
                  </a:moveTo>
                  <a:lnTo>
                    <a:pt x="289" y="0"/>
                  </a:lnTo>
                  <a:lnTo>
                    <a:pt x="289" y="15"/>
                  </a:lnTo>
                  <a:lnTo>
                    <a:pt x="439" y="15"/>
                  </a:lnTo>
                  <a:lnTo>
                    <a:pt x="439" y="43"/>
                  </a:lnTo>
                  <a:lnTo>
                    <a:pt x="529" y="43"/>
                  </a:lnTo>
                  <a:lnTo>
                    <a:pt x="529" y="53"/>
                  </a:lnTo>
                  <a:lnTo>
                    <a:pt x="634" y="53"/>
                  </a:lnTo>
                  <a:lnTo>
                    <a:pt x="634" y="67"/>
                  </a:lnTo>
                  <a:lnTo>
                    <a:pt x="655" y="67"/>
                  </a:lnTo>
                  <a:lnTo>
                    <a:pt x="655" y="88"/>
                  </a:lnTo>
                  <a:lnTo>
                    <a:pt x="667" y="88"/>
                  </a:lnTo>
                  <a:lnTo>
                    <a:pt x="667" y="98"/>
                  </a:lnTo>
                  <a:lnTo>
                    <a:pt x="809" y="98"/>
                  </a:lnTo>
                  <a:lnTo>
                    <a:pt x="809" y="115"/>
                  </a:lnTo>
                  <a:lnTo>
                    <a:pt x="866" y="115"/>
                  </a:lnTo>
                  <a:lnTo>
                    <a:pt x="866" y="129"/>
                  </a:lnTo>
                  <a:lnTo>
                    <a:pt x="883" y="129"/>
                  </a:lnTo>
                  <a:lnTo>
                    <a:pt x="883" y="148"/>
                  </a:lnTo>
                  <a:lnTo>
                    <a:pt x="888" y="148"/>
                  </a:lnTo>
                  <a:lnTo>
                    <a:pt x="888" y="181"/>
                  </a:lnTo>
                  <a:lnTo>
                    <a:pt x="976" y="181"/>
                  </a:lnTo>
                  <a:lnTo>
                    <a:pt x="976" y="191"/>
                  </a:lnTo>
                  <a:lnTo>
                    <a:pt x="1011" y="191"/>
                  </a:lnTo>
                  <a:lnTo>
                    <a:pt x="1011" y="202"/>
                  </a:lnTo>
                  <a:lnTo>
                    <a:pt x="1090" y="202"/>
                  </a:lnTo>
                  <a:lnTo>
                    <a:pt x="1090" y="243"/>
                  </a:lnTo>
                  <a:lnTo>
                    <a:pt x="1101" y="243"/>
                  </a:lnTo>
                  <a:lnTo>
                    <a:pt x="1101" y="255"/>
                  </a:lnTo>
                  <a:lnTo>
                    <a:pt x="1151" y="255"/>
                  </a:lnTo>
                  <a:lnTo>
                    <a:pt x="1151" y="264"/>
                  </a:lnTo>
                  <a:lnTo>
                    <a:pt x="1294" y="264"/>
                  </a:lnTo>
                  <a:lnTo>
                    <a:pt x="1294" y="274"/>
                  </a:lnTo>
                  <a:lnTo>
                    <a:pt x="1315" y="274"/>
                  </a:lnTo>
                  <a:lnTo>
                    <a:pt x="1315" y="283"/>
                  </a:lnTo>
                  <a:lnTo>
                    <a:pt x="1327" y="283"/>
                  </a:lnTo>
                  <a:lnTo>
                    <a:pt x="1327" y="295"/>
                  </a:lnTo>
                  <a:lnTo>
                    <a:pt x="1386" y="295"/>
                  </a:lnTo>
                  <a:lnTo>
                    <a:pt x="1386" y="305"/>
                  </a:lnTo>
                  <a:lnTo>
                    <a:pt x="1510" y="305"/>
                  </a:lnTo>
                  <a:lnTo>
                    <a:pt x="1510" y="314"/>
                  </a:lnTo>
                  <a:lnTo>
                    <a:pt x="1534" y="314"/>
                  </a:lnTo>
                  <a:lnTo>
                    <a:pt x="1534" y="352"/>
                  </a:lnTo>
                  <a:lnTo>
                    <a:pt x="1712" y="352"/>
                  </a:lnTo>
                  <a:lnTo>
                    <a:pt x="1712" y="364"/>
                  </a:lnTo>
                  <a:lnTo>
                    <a:pt x="1728" y="364"/>
                  </a:lnTo>
                  <a:lnTo>
                    <a:pt x="1728" y="376"/>
                  </a:lnTo>
                  <a:lnTo>
                    <a:pt x="1745" y="376"/>
                  </a:lnTo>
                  <a:lnTo>
                    <a:pt x="1745" y="388"/>
                  </a:lnTo>
                  <a:lnTo>
                    <a:pt x="1752" y="388"/>
                  </a:lnTo>
                  <a:lnTo>
                    <a:pt x="1752" y="414"/>
                  </a:lnTo>
                  <a:lnTo>
                    <a:pt x="1970" y="414"/>
                  </a:lnTo>
                  <a:lnTo>
                    <a:pt x="1970" y="450"/>
                  </a:lnTo>
                  <a:lnTo>
                    <a:pt x="2115" y="450"/>
                  </a:lnTo>
                  <a:lnTo>
                    <a:pt x="2115" y="459"/>
                  </a:lnTo>
                  <a:lnTo>
                    <a:pt x="2182" y="459"/>
                  </a:lnTo>
                  <a:lnTo>
                    <a:pt x="2182" y="476"/>
                  </a:lnTo>
                  <a:lnTo>
                    <a:pt x="2191" y="476"/>
                  </a:lnTo>
                  <a:lnTo>
                    <a:pt x="2191" y="504"/>
                  </a:lnTo>
                  <a:lnTo>
                    <a:pt x="2198" y="504"/>
                  </a:lnTo>
                  <a:lnTo>
                    <a:pt x="2198" y="523"/>
                  </a:lnTo>
                  <a:lnTo>
                    <a:pt x="2398" y="523"/>
                  </a:lnTo>
                  <a:lnTo>
                    <a:pt x="2398" y="547"/>
                  </a:lnTo>
                  <a:lnTo>
                    <a:pt x="2623" y="547"/>
                  </a:lnTo>
                  <a:lnTo>
                    <a:pt x="2623" y="571"/>
                  </a:lnTo>
                  <a:lnTo>
                    <a:pt x="2633" y="571"/>
                  </a:lnTo>
                  <a:lnTo>
                    <a:pt x="2633" y="585"/>
                  </a:lnTo>
                  <a:lnTo>
                    <a:pt x="2645" y="585"/>
                  </a:lnTo>
                  <a:lnTo>
                    <a:pt x="2645" y="597"/>
                  </a:lnTo>
                  <a:lnTo>
                    <a:pt x="2837" y="597"/>
                  </a:lnTo>
                  <a:lnTo>
                    <a:pt x="2837" y="630"/>
                  </a:lnTo>
                  <a:lnTo>
                    <a:pt x="3179" y="630"/>
                  </a:lnTo>
                  <a:lnTo>
                    <a:pt x="3179" y="714"/>
                  </a:lnTo>
                  <a:lnTo>
                    <a:pt x="3376" y="714"/>
                  </a:lnTo>
                  <a:lnTo>
                    <a:pt x="3376" y="902"/>
                  </a:lnTo>
                  <a:lnTo>
                    <a:pt x="3808" y="902"/>
                  </a:lnTo>
                </a:path>
              </a:pathLst>
            </a:custGeom>
            <a:noFill/>
            <a:ln w="190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B8828FC-256D-CBCF-4A9A-A7E2684A9B60}"/>
              </a:ext>
            </a:extLst>
          </p:cNvPr>
          <p:cNvGrpSpPr/>
          <p:nvPr/>
        </p:nvGrpSpPr>
        <p:grpSpPr>
          <a:xfrm>
            <a:off x="1006639" y="2113558"/>
            <a:ext cx="7280905" cy="518350"/>
            <a:chOff x="2124137" y="1462205"/>
            <a:chExt cx="8953890" cy="637455"/>
          </a:xfrm>
        </p:grpSpPr>
        <p:sp>
          <p:nvSpPr>
            <p:cNvPr id="676" name="Rectangle 492">
              <a:extLst>
                <a:ext uri="{FF2B5EF4-FFF2-40B4-BE49-F238E27FC236}">
                  <a16:creationId xmlns:a16="http://schemas.microsoft.com/office/drawing/2014/main" id="{5C3B926D-B19A-261E-05E6-130DC1167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1619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77" name="Rectangle 493">
              <a:extLst>
                <a:ext uri="{FF2B5EF4-FFF2-40B4-BE49-F238E27FC236}">
                  <a16:creationId xmlns:a16="http://schemas.microsoft.com/office/drawing/2014/main" id="{EADE7840-3F7E-7083-C02E-D704EE7B4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6261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78" name="Rectangle 494">
              <a:extLst>
                <a:ext uri="{FF2B5EF4-FFF2-40B4-BE49-F238E27FC236}">
                  <a16:creationId xmlns:a16="http://schemas.microsoft.com/office/drawing/2014/main" id="{58E7C4F2-F969-7952-DFB6-8362F6709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1572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79" name="Rectangle 495">
              <a:extLst>
                <a:ext uri="{FF2B5EF4-FFF2-40B4-BE49-F238E27FC236}">
                  <a16:creationId xmlns:a16="http://schemas.microsoft.com/office/drawing/2014/main" id="{A7443E9E-6B08-6ED1-7560-6E84E8EA2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6412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0" name="Rectangle 496">
              <a:extLst>
                <a:ext uri="{FF2B5EF4-FFF2-40B4-BE49-F238E27FC236}">
                  <a16:creationId xmlns:a16="http://schemas.microsoft.com/office/drawing/2014/main" id="{237D49B1-C45F-CEF0-B294-B8E677E0B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25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1" name="Rectangle 497">
              <a:extLst>
                <a:ext uri="{FF2B5EF4-FFF2-40B4-BE49-F238E27FC236}">
                  <a16:creationId xmlns:a16="http://schemas.microsoft.com/office/drawing/2014/main" id="{DE301583-8054-C901-75EC-4E2F2696D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7037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2" name="Rectangle 498">
              <a:extLst>
                <a:ext uri="{FF2B5EF4-FFF2-40B4-BE49-F238E27FC236}">
                  <a16:creationId xmlns:a16="http://schemas.microsoft.com/office/drawing/2014/main" id="{E4CD063A-D197-FD8E-F39F-F711EEF3B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3598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3" name="Rectangle 499">
              <a:extLst>
                <a:ext uri="{FF2B5EF4-FFF2-40B4-BE49-F238E27FC236}">
                  <a16:creationId xmlns:a16="http://schemas.microsoft.com/office/drawing/2014/main" id="{7097029C-BF3A-835E-BEF4-073F45D16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8910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4" name="Rectangle 500">
              <a:extLst>
                <a:ext uri="{FF2B5EF4-FFF2-40B4-BE49-F238E27FC236}">
                  <a16:creationId xmlns:a16="http://schemas.microsoft.com/office/drawing/2014/main" id="{21F6AD58-CE9B-B634-9102-0A8E7D001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7191" y="19644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5" name="Rectangle 501">
              <a:extLst>
                <a:ext uri="{FF2B5EF4-FFF2-40B4-BE49-F238E27FC236}">
                  <a16:creationId xmlns:a16="http://schemas.microsoft.com/office/drawing/2014/main" id="{7F25733D-58E2-AB33-1C7A-DB90E3B78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110" y="19644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6" name="Rectangle 502">
              <a:extLst>
                <a:ext uri="{FF2B5EF4-FFF2-40B4-BE49-F238E27FC236}">
                  <a16:creationId xmlns:a16="http://schemas.microsoft.com/office/drawing/2014/main" id="{F3CF997C-8299-6A2B-5B54-BD7167ACD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3563" y="19644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7" name="Rectangle 503">
              <a:extLst>
                <a:ext uri="{FF2B5EF4-FFF2-40B4-BE49-F238E27FC236}">
                  <a16:creationId xmlns:a16="http://schemas.microsoft.com/office/drawing/2014/main" id="{F86A3946-3F5C-E558-A43E-1D50B82F4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7462" y="19644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8" name="Rectangle 504">
              <a:extLst>
                <a:ext uri="{FF2B5EF4-FFF2-40B4-BE49-F238E27FC236}">
                  <a16:creationId xmlns:a16="http://schemas.microsoft.com/office/drawing/2014/main" id="{27E03216-B0BB-1BEB-A156-63631D242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5578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9" name="Rectangle 505">
              <a:extLst>
                <a:ext uri="{FF2B5EF4-FFF2-40B4-BE49-F238E27FC236}">
                  <a16:creationId xmlns:a16="http://schemas.microsoft.com/office/drawing/2014/main" id="{C9FCB3F4-8156-5623-38CC-FF068EEDF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1821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0" name="Rectangle 506">
              <a:extLst>
                <a:ext uri="{FF2B5EF4-FFF2-40B4-BE49-F238E27FC236}">
                  <a16:creationId xmlns:a16="http://schemas.microsoft.com/office/drawing/2014/main" id="{EF1820B7-624C-2024-DE0F-DC2ABE6E7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9311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1" name="Rectangle 507">
              <a:extLst>
                <a:ext uri="{FF2B5EF4-FFF2-40B4-BE49-F238E27FC236}">
                  <a16:creationId xmlns:a16="http://schemas.microsoft.com/office/drawing/2014/main" id="{A655BAD5-E5EA-0C40-D746-BD12EB6FC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0089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2" name="Rectangle 508">
              <a:extLst>
                <a:ext uri="{FF2B5EF4-FFF2-40B4-BE49-F238E27FC236}">
                  <a16:creationId xmlns:a16="http://schemas.microsoft.com/office/drawing/2014/main" id="{D6F312A0-7D1C-BF7A-FD99-F559D7B2D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1020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3" name="Rectangle 509">
              <a:extLst>
                <a:ext uri="{FF2B5EF4-FFF2-40B4-BE49-F238E27FC236}">
                  <a16:creationId xmlns:a16="http://schemas.microsoft.com/office/drawing/2014/main" id="{A6BCF2AB-57B2-529A-A7DC-5BF966C21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1798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4" name="Rectangle 510">
              <a:extLst>
                <a:ext uri="{FF2B5EF4-FFF2-40B4-BE49-F238E27FC236}">
                  <a16:creationId xmlns:a16="http://schemas.microsoft.com/office/drawing/2014/main" id="{78E5231A-7164-C6B4-D938-C16828090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6320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5" name="Rectangle 511">
              <a:extLst>
                <a:ext uri="{FF2B5EF4-FFF2-40B4-BE49-F238E27FC236}">
                  <a16:creationId xmlns:a16="http://schemas.microsoft.com/office/drawing/2014/main" id="{1A22E50B-0FC7-A561-BBC3-9513CE493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9124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6" name="Rectangle 512">
              <a:extLst>
                <a:ext uri="{FF2B5EF4-FFF2-40B4-BE49-F238E27FC236}">
                  <a16:creationId xmlns:a16="http://schemas.microsoft.com/office/drawing/2014/main" id="{43CBE46F-D071-395B-7225-505431238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648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7" name="Rectangle 513">
              <a:extLst>
                <a:ext uri="{FF2B5EF4-FFF2-40B4-BE49-F238E27FC236}">
                  <a16:creationId xmlns:a16="http://schemas.microsoft.com/office/drawing/2014/main" id="{A7C94688-46B2-434D-1F21-6D7FABA55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5650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8" name="Rectangle 514">
              <a:extLst>
                <a:ext uri="{FF2B5EF4-FFF2-40B4-BE49-F238E27FC236}">
                  <a16:creationId xmlns:a16="http://schemas.microsoft.com/office/drawing/2014/main" id="{0EDF86A5-3B40-DDA3-0A6D-0C6C58A55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6428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9" name="Rectangle 515">
              <a:extLst>
                <a:ext uri="{FF2B5EF4-FFF2-40B4-BE49-F238E27FC236}">
                  <a16:creationId xmlns:a16="http://schemas.microsoft.com/office/drawing/2014/main" id="{C7758D0A-F9BC-465C-25AA-2E0426387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580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0" name="Rectangle 516">
              <a:extLst>
                <a:ext uri="{FF2B5EF4-FFF2-40B4-BE49-F238E27FC236}">
                  <a16:creationId xmlns:a16="http://schemas.microsoft.com/office/drawing/2014/main" id="{22C6E371-D32D-722B-0BE0-D4402D4E8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7665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1" name="Rectangle 517">
              <a:extLst>
                <a:ext uri="{FF2B5EF4-FFF2-40B4-BE49-F238E27FC236}">
                  <a16:creationId xmlns:a16="http://schemas.microsoft.com/office/drawing/2014/main" id="{03A5AAE8-8005-161E-FC60-6B8385DDD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2187" y="1846381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2" name="Rectangle 518">
              <a:extLst>
                <a:ext uri="{FF2B5EF4-FFF2-40B4-BE49-F238E27FC236}">
                  <a16:creationId xmlns:a16="http://schemas.microsoft.com/office/drawing/2014/main" id="{D9932CE7-F81C-76CA-62E2-ACE373B9A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4991" y="1846381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3" name="Rectangle 519">
              <a:extLst>
                <a:ext uri="{FF2B5EF4-FFF2-40B4-BE49-F238E27FC236}">
                  <a16:creationId xmlns:a16="http://schemas.microsoft.com/office/drawing/2014/main" id="{FF616467-8EBB-E287-2639-B428CF4B9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7783" y="182975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4" name="Rectangle 520">
              <a:extLst>
                <a:ext uri="{FF2B5EF4-FFF2-40B4-BE49-F238E27FC236}">
                  <a16:creationId xmlns:a16="http://schemas.microsoft.com/office/drawing/2014/main" id="{18A7DE6F-CB90-46BA-C5CF-8AB1FB371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2153" y="1818109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5" name="Rectangle 521">
              <a:extLst>
                <a:ext uri="{FF2B5EF4-FFF2-40B4-BE49-F238E27FC236}">
                  <a16:creationId xmlns:a16="http://schemas.microsoft.com/office/drawing/2014/main" id="{FC291C67-26A1-F8CC-AE42-FC0F04D2C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5746" y="1818109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6" name="Rectangle 522">
              <a:extLst>
                <a:ext uri="{FF2B5EF4-FFF2-40B4-BE49-F238E27FC236}">
                  <a16:creationId xmlns:a16="http://schemas.microsoft.com/office/drawing/2014/main" id="{BBE7DEFC-1073-0EB6-EC54-51DCF113F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7619" y="1806467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7" name="Rectangle 523">
              <a:extLst>
                <a:ext uri="{FF2B5EF4-FFF2-40B4-BE49-F238E27FC236}">
                  <a16:creationId xmlns:a16="http://schemas.microsoft.com/office/drawing/2014/main" id="{43E01D94-ECB2-F610-F624-1A00DD028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4179" y="1806467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8" name="Rectangle 524">
              <a:extLst>
                <a:ext uri="{FF2B5EF4-FFF2-40B4-BE49-F238E27FC236}">
                  <a16:creationId xmlns:a16="http://schemas.microsoft.com/office/drawing/2014/main" id="{BBE0FD54-5179-E3E2-2731-38AD05146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1494" y="179815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9" name="Rectangle 525">
              <a:extLst>
                <a:ext uri="{FF2B5EF4-FFF2-40B4-BE49-F238E27FC236}">
                  <a16:creationId xmlns:a16="http://schemas.microsoft.com/office/drawing/2014/main" id="{C6DEA0BB-F0CD-D738-85B9-5F37BB2B4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2272" y="179815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0" name="Rectangle 526">
              <a:extLst>
                <a:ext uri="{FF2B5EF4-FFF2-40B4-BE49-F238E27FC236}">
                  <a16:creationId xmlns:a16="http://schemas.microsoft.com/office/drawing/2014/main" id="{CD44C80F-A28E-EF3B-1498-435453432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6017" y="178651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1" name="Rectangle 527">
              <a:extLst>
                <a:ext uri="{FF2B5EF4-FFF2-40B4-BE49-F238E27FC236}">
                  <a16:creationId xmlns:a16="http://schemas.microsoft.com/office/drawing/2014/main" id="{64D7DC83-42D3-870C-3D48-7524B8AF0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7736" y="178651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2" name="Rectangle 528">
              <a:extLst>
                <a:ext uri="{FF2B5EF4-FFF2-40B4-BE49-F238E27FC236}">
                  <a16:creationId xmlns:a16="http://schemas.microsoft.com/office/drawing/2014/main" id="{406CA517-4DB8-81A2-8A3C-278697FB7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4286" y="1778195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3" name="Rectangle 529">
              <a:extLst>
                <a:ext uri="{FF2B5EF4-FFF2-40B4-BE49-F238E27FC236}">
                  <a16:creationId xmlns:a16="http://schemas.microsoft.com/office/drawing/2014/main" id="{8D78F145-F1AB-E5D3-7E3C-245927A0E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8809" y="177154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4" name="Rectangle 530">
              <a:extLst>
                <a:ext uri="{FF2B5EF4-FFF2-40B4-BE49-F238E27FC236}">
                  <a16:creationId xmlns:a16="http://schemas.microsoft.com/office/drawing/2014/main" id="{A7E27E9F-6EF0-5EE5-68AA-81AE9805C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7713" y="177154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5" name="Rectangle 531">
              <a:extLst>
                <a:ext uri="{FF2B5EF4-FFF2-40B4-BE49-F238E27FC236}">
                  <a16:creationId xmlns:a16="http://schemas.microsoft.com/office/drawing/2014/main" id="{8B95D583-0DEB-2707-7868-77B1C3B06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6135" y="173994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6" name="Rectangle 532">
              <a:extLst>
                <a:ext uri="{FF2B5EF4-FFF2-40B4-BE49-F238E27FC236}">
                  <a16:creationId xmlns:a16="http://schemas.microsoft.com/office/drawing/2014/main" id="{232B5C46-28BC-4A29-C16A-4CDFF08D5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9728" y="1703355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7" name="Rectangle 533">
              <a:extLst>
                <a:ext uri="{FF2B5EF4-FFF2-40B4-BE49-F238E27FC236}">
                  <a16:creationId xmlns:a16="http://schemas.microsoft.com/office/drawing/2014/main" id="{3B3E2437-5706-57A8-EAEA-0FAB4A158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1601" y="1688387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8" name="Rectangle 534">
              <a:extLst>
                <a:ext uri="{FF2B5EF4-FFF2-40B4-BE49-F238E27FC236}">
                  <a16:creationId xmlns:a16="http://schemas.microsoft.com/office/drawing/2014/main" id="{4E0AB981-71A0-9364-B2AC-740548B00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9846" y="1683397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9" name="Rectangle 535">
              <a:extLst>
                <a:ext uri="{FF2B5EF4-FFF2-40B4-BE49-F238E27FC236}">
                  <a16:creationId xmlns:a16="http://schemas.microsoft.com/office/drawing/2014/main" id="{84D4FFF4-F93A-AA7A-F289-52B988E2F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751" y="1676745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0" name="Rectangle 536">
              <a:extLst>
                <a:ext uri="{FF2B5EF4-FFF2-40B4-BE49-F238E27FC236}">
                  <a16:creationId xmlns:a16="http://schemas.microsoft.com/office/drawing/2014/main" id="{4BA6F3B3-4EEC-C1A7-6AE7-F3E49E7D4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0930" y="1645146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1" name="Rectangle 537">
              <a:extLst>
                <a:ext uri="{FF2B5EF4-FFF2-40B4-BE49-F238E27FC236}">
                  <a16:creationId xmlns:a16="http://schemas.microsoft.com/office/drawing/2014/main" id="{FBE14073-4012-6C8C-8D34-51863D23E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499" y="163683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2" name="Rectangle 538">
              <a:extLst>
                <a:ext uri="{FF2B5EF4-FFF2-40B4-BE49-F238E27FC236}">
                  <a16:creationId xmlns:a16="http://schemas.microsoft.com/office/drawing/2014/main" id="{773F7D41-7D47-B85B-FF0B-0FDF0CAC1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7303" y="1625189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3" name="Rectangle 539">
              <a:extLst>
                <a:ext uri="{FF2B5EF4-FFF2-40B4-BE49-F238E27FC236}">
                  <a16:creationId xmlns:a16="http://schemas.microsoft.com/office/drawing/2014/main" id="{3C9BEDCC-BC25-4634-C67B-1206909F5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9141" y="1588601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4" name="Rectangle 540">
              <a:extLst>
                <a:ext uri="{FF2B5EF4-FFF2-40B4-BE49-F238E27FC236}">
                  <a16:creationId xmlns:a16="http://schemas.microsoft.com/office/drawing/2014/main" id="{B5C632C9-3F31-7003-5635-6367D7CFD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7422" y="1588601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5" name="Rectangle 541">
              <a:extLst>
                <a:ext uri="{FF2B5EF4-FFF2-40B4-BE49-F238E27FC236}">
                  <a16:creationId xmlns:a16="http://schemas.microsoft.com/office/drawing/2014/main" id="{5EFFC8B4-3F98-F21D-BC2D-FA721FFB8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1014" y="1553675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6" name="Rectangle 542">
              <a:extLst>
                <a:ext uri="{FF2B5EF4-FFF2-40B4-BE49-F238E27FC236}">
                  <a16:creationId xmlns:a16="http://schemas.microsoft.com/office/drawing/2014/main" id="{5B9DCAAD-AEC9-BD55-2B4F-106B2EF59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6620" y="1542034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7" name="Rectangle 543">
              <a:extLst>
                <a:ext uri="{FF2B5EF4-FFF2-40B4-BE49-F238E27FC236}">
                  <a16:creationId xmlns:a16="http://schemas.microsoft.com/office/drawing/2014/main" id="{8F7E8F93-710C-03C4-FB25-77F2FF134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571" y="1542034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8" name="Rectangle 544">
              <a:extLst>
                <a:ext uri="{FF2B5EF4-FFF2-40B4-BE49-F238E27FC236}">
                  <a16:creationId xmlns:a16="http://schemas.microsoft.com/office/drawing/2014/main" id="{B87667F9-52AE-5321-C353-3CBC550B4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1756" y="1542034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9" name="Rectangle 545">
              <a:extLst>
                <a:ext uri="{FF2B5EF4-FFF2-40B4-BE49-F238E27FC236}">
                  <a16:creationId xmlns:a16="http://schemas.microsoft.com/office/drawing/2014/main" id="{859BF20B-B8F3-3F86-F0EB-A46E1F013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3934" y="152540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0" name="Rectangle 546">
              <a:extLst>
                <a:ext uri="{FF2B5EF4-FFF2-40B4-BE49-F238E27FC236}">
                  <a16:creationId xmlns:a16="http://schemas.microsoft.com/office/drawing/2014/main" id="{389BE380-FC95-39AB-BAE9-0A202F145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1875" y="152540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1" name="Rectangle 547">
              <a:extLst>
                <a:ext uri="{FF2B5EF4-FFF2-40B4-BE49-F238E27FC236}">
                  <a16:creationId xmlns:a16="http://schemas.microsoft.com/office/drawing/2014/main" id="{CC31AA53-35C7-606D-FC24-06D2E84E8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436" y="152540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2" name="Rectangle 548">
              <a:extLst>
                <a:ext uri="{FF2B5EF4-FFF2-40B4-BE49-F238E27FC236}">
                  <a16:creationId xmlns:a16="http://schemas.microsoft.com/office/drawing/2014/main" id="{EC52CCB9-C89E-03C5-B944-24FABC07A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808" y="15137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3" name="Rectangle 549">
              <a:extLst>
                <a:ext uri="{FF2B5EF4-FFF2-40B4-BE49-F238E27FC236}">
                  <a16:creationId xmlns:a16="http://schemas.microsoft.com/office/drawing/2014/main" id="{05AE2477-5A8E-450A-C9CA-87BC46B6C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426" y="15137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4" name="Rectangle 550">
              <a:extLst>
                <a:ext uri="{FF2B5EF4-FFF2-40B4-BE49-F238E27FC236}">
                  <a16:creationId xmlns:a16="http://schemas.microsoft.com/office/drawing/2014/main" id="{D37CA4CB-EBB7-5E7A-9F08-77898CE34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738" y="15137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5" name="Rectangle 551">
              <a:extLst>
                <a:ext uri="{FF2B5EF4-FFF2-40B4-BE49-F238E27FC236}">
                  <a16:creationId xmlns:a16="http://schemas.microsoft.com/office/drawing/2014/main" id="{1C4FE506-6819-9B94-057E-9C9867628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137" y="1462205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6" name="Rectangle 552">
              <a:extLst>
                <a:ext uri="{FF2B5EF4-FFF2-40B4-BE49-F238E27FC236}">
                  <a16:creationId xmlns:a16="http://schemas.microsoft.com/office/drawing/2014/main" id="{8F619129-E827-7E48-A5EA-A3D8A5E1A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742" y="163184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7" name="Rectangle 553">
              <a:extLst>
                <a:ext uri="{FF2B5EF4-FFF2-40B4-BE49-F238E27FC236}">
                  <a16:creationId xmlns:a16="http://schemas.microsoft.com/office/drawing/2014/main" id="{E6503F55-EDF6-CAB6-80AB-0C1AC8021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008" y="1688387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8" name="Rectangle 554">
              <a:extLst>
                <a:ext uri="{FF2B5EF4-FFF2-40B4-BE49-F238E27FC236}">
                  <a16:creationId xmlns:a16="http://schemas.microsoft.com/office/drawing/2014/main" id="{C6BEBE77-7059-2392-212D-4F1271F68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1257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9" name="Rectangle 555">
              <a:extLst>
                <a:ext uri="{FF2B5EF4-FFF2-40B4-BE49-F238E27FC236}">
                  <a16:creationId xmlns:a16="http://schemas.microsoft.com/office/drawing/2014/main" id="{E556F028-7C49-0ACC-5B53-9A820D62C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0162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0" name="Rectangle 556">
              <a:extLst>
                <a:ext uri="{FF2B5EF4-FFF2-40B4-BE49-F238E27FC236}">
                  <a16:creationId xmlns:a16="http://schemas.microsoft.com/office/drawing/2014/main" id="{42024470-B177-DE21-639F-EF61322F7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5627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1" name="Rectangle 557">
              <a:extLst>
                <a:ext uri="{FF2B5EF4-FFF2-40B4-BE49-F238E27FC236}">
                  <a16:creationId xmlns:a16="http://schemas.microsoft.com/office/drawing/2014/main" id="{2859B0A1-411D-A31A-E037-5D1DF7470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9266" y="190459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2" name="Rectangle 558">
              <a:extLst>
                <a:ext uri="{FF2B5EF4-FFF2-40B4-BE49-F238E27FC236}">
                  <a16:creationId xmlns:a16="http://schemas.microsoft.com/office/drawing/2014/main" id="{69D41A04-0773-B2B5-43E8-E7E2A14CF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0043" y="189294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3" name="Rectangle 559">
              <a:extLst>
                <a:ext uri="{FF2B5EF4-FFF2-40B4-BE49-F238E27FC236}">
                  <a16:creationId xmlns:a16="http://schemas.microsoft.com/office/drawing/2014/main" id="{650E1F95-9E69-C1F4-1E19-DD980462F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8476" y="185469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4" name="Rectangle 560">
              <a:extLst>
                <a:ext uri="{FF2B5EF4-FFF2-40B4-BE49-F238E27FC236}">
                  <a16:creationId xmlns:a16="http://schemas.microsoft.com/office/drawing/2014/main" id="{C77148EC-D348-5896-D8D0-8E2F4017F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9924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5" name="Rectangle 561">
              <a:extLst>
                <a:ext uri="{FF2B5EF4-FFF2-40B4-BE49-F238E27FC236}">
                  <a16:creationId xmlns:a16="http://schemas.microsoft.com/office/drawing/2014/main" id="{44DAD5C6-D28C-FDAD-0EBE-80B1F486B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5590" y="19644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6" name="Rectangle 562">
              <a:extLst>
                <a:ext uri="{FF2B5EF4-FFF2-40B4-BE49-F238E27FC236}">
                  <a16:creationId xmlns:a16="http://schemas.microsoft.com/office/drawing/2014/main" id="{2C5232ED-137A-38B8-80F4-1C6F9C641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6800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7" name="Rectangle 563">
              <a:extLst>
                <a:ext uri="{FF2B5EF4-FFF2-40B4-BE49-F238E27FC236}">
                  <a16:creationId xmlns:a16="http://schemas.microsoft.com/office/drawing/2014/main" id="{DA46062C-AE26-E12A-12D7-82764766A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2583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8" name="Rectangle 564">
              <a:extLst>
                <a:ext uri="{FF2B5EF4-FFF2-40B4-BE49-F238E27FC236}">
                  <a16:creationId xmlns:a16="http://schemas.microsoft.com/office/drawing/2014/main" id="{2CEA1484-3A17-56F1-583D-C3F7A203A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7862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9" name="Rectangle 565">
              <a:extLst>
                <a:ext uri="{FF2B5EF4-FFF2-40B4-BE49-F238E27FC236}">
                  <a16:creationId xmlns:a16="http://schemas.microsoft.com/office/drawing/2014/main" id="{65ABA617-DA56-FAD0-B682-7E458E4BF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480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50" name="Rectangle 566">
              <a:extLst>
                <a:ext uri="{FF2B5EF4-FFF2-40B4-BE49-F238E27FC236}">
                  <a16:creationId xmlns:a16="http://schemas.microsoft.com/office/drawing/2014/main" id="{72587E2C-9AB6-179D-1914-C872B1AA4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9887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51" name="Rectangle 567">
              <a:extLst>
                <a:ext uri="{FF2B5EF4-FFF2-40B4-BE49-F238E27FC236}">
                  <a16:creationId xmlns:a16="http://schemas.microsoft.com/office/drawing/2014/main" id="{52146A66-4C5C-CF11-2511-BBA3F2349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6920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52" name="Rectangle 568">
              <a:extLst>
                <a:ext uri="{FF2B5EF4-FFF2-40B4-BE49-F238E27FC236}">
                  <a16:creationId xmlns:a16="http://schemas.microsoft.com/office/drawing/2014/main" id="{C04E8E07-BEB3-5411-F9E4-E38152E41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6294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53" name="Rectangle 569">
              <a:extLst>
                <a:ext uri="{FF2B5EF4-FFF2-40B4-BE49-F238E27FC236}">
                  <a16:creationId xmlns:a16="http://schemas.microsoft.com/office/drawing/2014/main" id="{817AA45D-D2E3-EA3D-F891-89837A30C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6294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54" name="Freeform 570">
              <a:extLst>
                <a:ext uri="{FF2B5EF4-FFF2-40B4-BE49-F238E27FC236}">
                  <a16:creationId xmlns:a16="http://schemas.microsoft.com/office/drawing/2014/main" id="{4C0E58F6-7AFC-80AF-E9F4-F2243720C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338" y="1502156"/>
              <a:ext cx="8925689" cy="562129"/>
            </a:xfrm>
            <a:custGeom>
              <a:avLst/>
              <a:gdLst>
                <a:gd name="T0" fmla="*/ 83 w 3808"/>
                <a:gd name="T1" fmla="*/ 0 h 338"/>
                <a:gd name="T2" fmla="*/ 211 w 3808"/>
                <a:gd name="T3" fmla="*/ 10 h 338"/>
                <a:gd name="T4" fmla="*/ 220 w 3808"/>
                <a:gd name="T5" fmla="*/ 24 h 338"/>
                <a:gd name="T6" fmla="*/ 387 w 3808"/>
                <a:gd name="T7" fmla="*/ 29 h 338"/>
                <a:gd name="T8" fmla="*/ 655 w 3808"/>
                <a:gd name="T9" fmla="*/ 38 h 338"/>
                <a:gd name="T10" fmla="*/ 859 w 3808"/>
                <a:gd name="T11" fmla="*/ 48 h 338"/>
                <a:gd name="T12" fmla="*/ 876 w 3808"/>
                <a:gd name="T13" fmla="*/ 53 h 338"/>
                <a:gd name="T14" fmla="*/ 888 w 3808"/>
                <a:gd name="T15" fmla="*/ 74 h 338"/>
                <a:gd name="T16" fmla="*/ 895 w 3808"/>
                <a:gd name="T17" fmla="*/ 84 h 338"/>
                <a:gd name="T18" fmla="*/ 992 w 3808"/>
                <a:gd name="T19" fmla="*/ 93 h 338"/>
                <a:gd name="T20" fmla="*/ 1097 w 3808"/>
                <a:gd name="T21" fmla="*/ 100 h 338"/>
                <a:gd name="T22" fmla="*/ 1154 w 3808"/>
                <a:gd name="T23" fmla="*/ 105 h 338"/>
                <a:gd name="T24" fmla="*/ 1301 w 3808"/>
                <a:gd name="T25" fmla="*/ 110 h 338"/>
                <a:gd name="T26" fmla="*/ 1313 w 3808"/>
                <a:gd name="T27" fmla="*/ 115 h 338"/>
                <a:gd name="T28" fmla="*/ 1320 w 3808"/>
                <a:gd name="T29" fmla="*/ 124 h 338"/>
                <a:gd name="T30" fmla="*/ 1332 w 3808"/>
                <a:gd name="T31" fmla="*/ 129 h 338"/>
                <a:gd name="T32" fmla="*/ 1536 w 3808"/>
                <a:gd name="T33" fmla="*/ 134 h 338"/>
                <a:gd name="T34" fmla="*/ 1541 w 3808"/>
                <a:gd name="T35" fmla="*/ 160 h 338"/>
                <a:gd name="T36" fmla="*/ 1560 w 3808"/>
                <a:gd name="T37" fmla="*/ 164 h 338"/>
                <a:gd name="T38" fmla="*/ 1567 w 3808"/>
                <a:gd name="T39" fmla="*/ 172 h 338"/>
                <a:gd name="T40" fmla="*/ 1588 w 3808"/>
                <a:gd name="T41" fmla="*/ 179 h 338"/>
                <a:gd name="T42" fmla="*/ 1681 w 3808"/>
                <a:gd name="T43" fmla="*/ 183 h 338"/>
                <a:gd name="T44" fmla="*/ 1750 w 3808"/>
                <a:gd name="T45" fmla="*/ 191 h 338"/>
                <a:gd name="T46" fmla="*/ 1762 w 3808"/>
                <a:gd name="T47" fmla="*/ 193 h 338"/>
                <a:gd name="T48" fmla="*/ 1942 w 3808"/>
                <a:gd name="T49" fmla="*/ 200 h 338"/>
                <a:gd name="T50" fmla="*/ 1975 w 3808"/>
                <a:gd name="T51" fmla="*/ 207 h 338"/>
                <a:gd name="T52" fmla="*/ 2004 w 3808"/>
                <a:gd name="T53" fmla="*/ 212 h 338"/>
                <a:gd name="T54" fmla="*/ 2082 w 3808"/>
                <a:gd name="T55" fmla="*/ 222 h 338"/>
                <a:gd name="T56" fmla="*/ 2187 w 3808"/>
                <a:gd name="T57" fmla="*/ 231 h 338"/>
                <a:gd name="T58" fmla="*/ 2410 w 3808"/>
                <a:gd name="T59" fmla="*/ 236 h 338"/>
                <a:gd name="T60" fmla="*/ 2441 w 3808"/>
                <a:gd name="T61" fmla="*/ 260 h 338"/>
                <a:gd name="T62" fmla="*/ 2448 w 3808"/>
                <a:gd name="T63" fmla="*/ 267 h 338"/>
                <a:gd name="T64" fmla="*/ 2813 w 3808"/>
                <a:gd name="T65" fmla="*/ 281 h 338"/>
                <a:gd name="T66" fmla="*/ 3065 w 3808"/>
                <a:gd name="T67" fmla="*/ 302 h 338"/>
                <a:gd name="T68" fmla="*/ 3808 w 3808"/>
                <a:gd name="T69" fmla="*/ 33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08" h="338">
                  <a:moveTo>
                    <a:pt x="0" y="0"/>
                  </a:moveTo>
                  <a:lnTo>
                    <a:pt x="83" y="0"/>
                  </a:lnTo>
                  <a:lnTo>
                    <a:pt x="83" y="10"/>
                  </a:lnTo>
                  <a:lnTo>
                    <a:pt x="211" y="10"/>
                  </a:lnTo>
                  <a:lnTo>
                    <a:pt x="211" y="24"/>
                  </a:lnTo>
                  <a:lnTo>
                    <a:pt x="220" y="24"/>
                  </a:lnTo>
                  <a:lnTo>
                    <a:pt x="220" y="29"/>
                  </a:lnTo>
                  <a:lnTo>
                    <a:pt x="387" y="29"/>
                  </a:lnTo>
                  <a:lnTo>
                    <a:pt x="387" y="38"/>
                  </a:lnTo>
                  <a:lnTo>
                    <a:pt x="655" y="38"/>
                  </a:lnTo>
                  <a:lnTo>
                    <a:pt x="655" y="48"/>
                  </a:lnTo>
                  <a:lnTo>
                    <a:pt x="859" y="48"/>
                  </a:lnTo>
                  <a:lnTo>
                    <a:pt x="859" y="53"/>
                  </a:lnTo>
                  <a:lnTo>
                    <a:pt x="876" y="53"/>
                  </a:lnTo>
                  <a:lnTo>
                    <a:pt x="876" y="74"/>
                  </a:lnTo>
                  <a:lnTo>
                    <a:pt x="888" y="74"/>
                  </a:lnTo>
                  <a:lnTo>
                    <a:pt x="888" y="84"/>
                  </a:lnTo>
                  <a:lnTo>
                    <a:pt x="895" y="84"/>
                  </a:lnTo>
                  <a:lnTo>
                    <a:pt x="895" y="93"/>
                  </a:lnTo>
                  <a:lnTo>
                    <a:pt x="992" y="93"/>
                  </a:lnTo>
                  <a:lnTo>
                    <a:pt x="992" y="100"/>
                  </a:lnTo>
                  <a:lnTo>
                    <a:pt x="1097" y="100"/>
                  </a:lnTo>
                  <a:lnTo>
                    <a:pt x="1097" y="105"/>
                  </a:lnTo>
                  <a:lnTo>
                    <a:pt x="1154" y="105"/>
                  </a:lnTo>
                  <a:lnTo>
                    <a:pt x="1154" y="110"/>
                  </a:lnTo>
                  <a:lnTo>
                    <a:pt x="1301" y="110"/>
                  </a:lnTo>
                  <a:lnTo>
                    <a:pt x="1301" y="115"/>
                  </a:lnTo>
                  <a:lnTo>
                    <a:pt x="1313" y="115"/>
                  </a:lnTo>
                  <a:lnTo>
                    <a:pt x="1313" y="124"/>
                  </a:lnTo>
                  <a:lnTo>
                    <a:pt x="1320" y="124"/>
                  </a:lnTo>
                  <a:lnTo>
                    <a:pt x="1320" y="129"/>
                  </a:lnTo>
                  <a:lnTo>
                    <a:pt x="1332" y="129"/>
                  </a:lnTo>
                  <a:lnTo>
                    <a:pt x="1332" y="134"/>
                  </a:lnTo>
                  <a:lnTo>
                    <a:pt x="1536" y="134"/>
                  </a:lnTo>
                  <a:lnTo>
                    <a:pt x="1536" y="160"/>
                  </a:lnTo>
                  <a:lnTo>
                    <a:pt x="1541" y="160"/>
                  </a:lnTo>
                  <a:lnTo>
                    <a:pt x="1541" y="164"/>
                  </a:lnTo>
                  <a:lnTo>
                    <a:pt x="1560" y="164"/>
                  </a:lnTo>
                  <a:lnTo>
                    <a:pt x="1560" y="172"/>
                  </a:lnTo>
                  <a:lnTo>
                    <a:pt x="1567" y="172"/>
                  </a:lnTo>
                  <a:lnTo>
                    <a:pt x="1567" y="179"/>
                  </a:lnTo>
                  <a:lnTo>
                    <a:pt x="1588" y="179"/>
                  </a:lnTo>
                  <a:lnTo>
                    <a:pt x="1588" y="183"/>
                  </a:lnTo>
                  <a:lnTo>
                    <a:pt x="1681" y="183"/>
                  </a:lnTo>
                  <a:lnTo>
                    <a:pt x="1681" y="191"/>
                  </a:lnTo>
                  <a:lnTo>
                    <a:pt x="1750" y="191"/>
                  </a:lnTo>
                  <a:lnTo>
                    <a:pt x="1750" y="193"/>
                  </a:lnTo>
                  <a:lnTo>
                    <a:pt x="1762" y="193"/>
                  </a:lnTo>
                  <a:lnTo>
                    <a:pt x="1762" y="200"/>
                  </a:lnTo>
                  <a:lnTo>
                    <a:pt x="1942" y="200"/>
                  </a:lnTo>
                  <a:lnTo>
                    <a:pt x="1942" y="207"/>
                  </a:lnTo>
                  <a:lnTo>
                    <a:pt x="1975" y="207"/>
                  </a:lnTo>
                  <a:lnTo>
                    <a:pt x="1975" y="212"/>
                  </a:lnTo>
                  <a:lnTo>
                    <a:pt x="2004" y="212"/>
                  </a:lnTo>
                  <a:lnTo>
                    <a:pt x="2004" y="222"/>
                  </a:lnTo>
                  <a:lnTo>
                    <a:pt x="2082" y="222"/>
                  </a:lnTo>
                  <a:lnTo>
                    <a:pt x="2082" y="231"/>
                  </a:lnTo>
                  <a:lnTo>
                    <a:pt x="2187" y="231"/>
                  </a:lnTo>
                  <a:lnTo>
                    <a:pt x="2187" y="236"/>
                  </a:lnTo>
                  <a:lnTo>
                    <a:pt x="2410" y="236"/>
                  </a:lnTo>
                  <a:lnTo>
                    <a:pt x="2410" y="260"/>
                  </a:lnTo>
                  <a:lnTo>
                    <a:pt x="2441" y="260"/>
                  </a:lnTo>
                  <a:lnTo>
                    <a:pt x="2441" y="267"/>
                  </a:lnTo>
                  <a:lnTo>
                    <a:pt x="2448" y="267"/>
                  </a:lnTo>
                  <a:lnTo>
                    <a:pt x="2448" y="281"/>
                  </a:lnTo>
                  <a:lnTo>
                    <a:pt x="2813" y="281"/>
                  </a:lnTo>
                  <a:lnTo>
                    <a:pt x="2813" y="302"/>
                  </a:lnTo>
                  <a:lnTo>
                    <a:pt x="3065" y="302"/>
                  </a:lnTo>
                  <a:lnTo>
                    <a:pt x="3065" y="338"/>
                  </a:lnTo>
                  <a:lnTo>
                    <a:pt x="3808" y="338"/>
                  </a:lnTo>
                </a:path>
              </a:pathLst>
            </a:custGeom>
            <a:noFill/>
            <a:ln w="190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1782C5E-9AF2-4B5B-5ABD-09828DEB4D64}"/>
              </a:ext>
            </a:extLst>
          </p:cNvPr>
          <p:cNvSpPr txBox="1"/>
          <p:nvPr/>
        </p:nvSpPr>
        <p:spPr>
          <a:xfrm>
            <a:off x="729014" y="5926893"/>
            <a:ext cx="10438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A consistent treatment effect was seen for investigator-assessed MFS: HR (95% CI):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0.47 (0.37–0.67);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&lt;0.0001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charset="0"/>
              <a:cs typeface="Arial" panose="020B0604020202020204" pitchFamily="34" charset="0"/>
            </a:endParaRPr>
          </a:p>
        </p:txBody>
      </p:sp>
      <p:cxnSp>
        <p:nvCxnSpPr>
          <p:cNvPr id="492" name="Straight Connector 491">
            <a:extLst>
              <a:ext uri="{FF2B5EF4-FFF2-40B4-BE49-F238E27FC236}">
                <a16:creationId xmlns:a16="http://schemas.microsoft.com/office/drawing/2014/main" id="{9AE18DB9-88B6-CFC9-48B3-CE51F35A8057}"/>
              </a:ext>
            </a:extLst>
          </p:cNvPr>
          <p:cNvCxnSpPr>
            <a:cxnSpLocks/>
            <a:stCxn id="71" idx="0"/>
          </p:cNvCxnSpPr>
          <p:nvPr/>
        </p:nvCxnSpPr>
        <p:spPr>
          <a:xfrm flipV="1">
            <a:off x="3750665" y="2121855"/>
            <a:ext cx="6469" cy="2504709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4" name="TextBox 493">
            <a:extLst>
              <a:ext uri="{FF2B5EF4-FFF2-40B4-BE49-F238E27FC236}">
                <a16:creationId xmlns:a16="http://schemas.microsoft.com/office/drawing/2014/main" id="{2175BA38-BD07-929F-82F9-9A8B1FA029C3}"/>
              </a:ext>
            </a:extLst>
          </p:cNvPr>
          <p:cNvSpPr txBox="1"/>
          <p:nvPr/>
        </p:nvSpPr>
        <p:spPr>
          <a:xfrm>
            <a:off x="3424406" y="1264802"/>
            <a:ext cx="995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3-yr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92.9%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1B5E5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83.5%</a:t>
            </a:r>
          </a:p>
        </p:txBody>
      </p:sp>
      <p:sp>
        <p:nvSpPr>
          <p:cNvPr id="495" name="TextBox 494">
            <a:extLst>
              <a:ext uri="{FF2B5EF4-FFF2-40B4-BE49-F238E27FC236}">
                <a16:creationId xmlns:a16="http://schemas.microsoft.com/office/drawing/2014/main" id="{965F2C47-AC34-D486-6655-03BD214DCFEC}"/>
              </a:ext>
            </a:extLst>
          </p:cNvPr>
          <p:cNvSpPr txBox="1"/>
          <p:nvPr/>
        </p:nvSpPr>
        <p:spPr>
          <a:xfrm>
            <a:off x="5205983" y="1453066"/>
            <a:ext cx="995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5-yr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87.3%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1B5E5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71.4%</a:t>
            </a:r>
          </a:p>
        </p:txBody>
      </p: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0019FC96-9204-1BE1-3F56-CCC852A7B687}"/>
              </a:ext>
            </a:extLst>
          </p:cNvPr>
          <p:cNvCxnSpPr>
            <a:cxnSpLocks/>
          </p:cNvCxnSpPr>
          <p:nvPr/>
        </p:nvCxnSpPr>
        <p:spPr>
          <a:xfrm flipH="1" flipV="1">
            <a:off x="5565716" y="2293421"/>
            <a:ext cx="3429" cy="2398054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907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2FF52-0915-10F1-CD82-B11AF3C5B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D7530A-1782-FF7C-2278-0B4B05CD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499" y="33861"/>
            <a:ext cx="6584372" cy="923171"/>
          </a:xfrm>
        </p:spPr>
        <p:txBody>
          <a:bodyPr>
            <a:normAutofit/>
          </a:bodyPr>
          <a:lstStyle/>
          <a:p>
            <a:r>
              <a:rPr lang="en-US" sz="2400" dirty="0"/>
              <a:t>Biochemical failure: ADT+ Enzalutamide MFS (EMBARK)</a:t>
            </a:r>
          </a:p>
        </p:txBody>
      </p:sp>
      <p:graphicFrame>
        <p:nvGraphicFramePr>
          <p:cNvPr id="35" name="Table 36">
            <a:extLst>
              <a:ext uri="{FF2B5EF4-FFF2-40B4-BE49-F238E27FC236}">
                <a16:creationId xmlns:a16="http://schemas.microsoft.com/office/drawing/2014/main" id="{C8B52C34-92F2-C9A7-212E-D0C1368E31A7}"/>
              </a:ext>
            </a:extLst>
          </p:cNvPr>
          <p:cNvGraphicFramePr>
            <a:graphicFrameLocks noGrp="1"/>
          </p:cNvGraphicFramePr>
          <p:nvPr/>
        </p:nvGraphicFramePr>
        <p:xfrm>
          <a:off x="58795" y="5127069"/>
          <a:ext cx="8313017" cy="518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3725">
                  <a:extLst>
                    <a:ext uri="{9D8B030D-6E8A-4147-A177-3AD203B41FA5}">
                      <a16:colId xmlns:a16="http://schemas.microsoft.com/office/drawing/2014/main" val="140014209"/>
                    </a:ext>
                  </a:extLst>
                </a:gridCol>
                <a:gridCol w="209550">
                  <a:extLst>
                    <a:ext uri="{9D8B030D-6E8A-4147-A177-3AD203B41FA5}">
                      <a16:colId xmlns:a16="http://schemas.microsoft.com/office/drawing/2014/main" val="2032646413"/>
                    </a:ext>
                  </a:extLst>
                </a:gridCol>
                <a:gridCol w="110361">
                  <a:extLst>
                    <a:ext uri="{9D8B030D-6E8A-4147-A177-3AD203B41FA5}">
                      <a16:colId xmlns:a16="http://schemas.microsoft.com/office/drawing/2014/main" val="3297370421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034628564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407824820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444845738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609212394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974706796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4066042805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80853719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005555721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66629652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290868769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961046492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84022213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949732856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554782968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42174578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280299238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426919877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45309704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147066855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316884753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08671396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809800305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90588581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621390342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40071785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796112928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597694153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579263039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00013331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419452249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645638357"/>
                    </a:ext>
                  </a:extLst>
                </a:gridCol>
              </a:tblGrid>
              <a:tr h="115200">
                <a:tc gridSpan="34"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bg2"/>
                          </a:solidFill>
                          <a:latin typeface="+mn-lt"/>
                        </a:rPr>
                        <a:t>Patients at risk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017493"/>
                  </a:ext>
                </a:extLst>
              </a:tr>
              <a:tr h="115200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accent5"/>
                          </a:solidFill>
                          <a:latin typeface="+mn-lt"/>
                        </a:rPr>
                        <a:t>Enzalutamide</a:t>
                      </a:r>
                      <a:br>
                        <a:rPr lang="en-US" sz="800" b="0" dirty="0">
                          <a:solidFill>
                            <a:schemeClr val="accent5"/>
                          </a:solidFill>
                          <a:latin typeface="+mn-lt"/>
                        </a:rPr>
                      </a:br>
                      <a:r>
                        <a:rPr lang="en-US" sz="800" b="0" dirty="0">
                          <a:solidFill>
                            <a:schemeClr val="accent5"/>
                          </a:solidFill>
                          <a:latin typeface="+mn-lt"/>
                        </a:rPr>
                        <a:t>combination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355883"/>
                  </a:ext>
                </a:extLst>
              </a:tr>
              <a:tr h="115200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accent2"/>
                          </a:solidFill>
                          <a:latin typeface="+mn-lt"/>
                        </a:rPr>
                        <a:t>Leuprolide acetate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428550"/>
                  </a:ext>
                </a:extLst>
              </a:tr>
            </a:tbl>
          </a:graphicData>
        </a:graphic>
      </p:graphicFrame>
      <p:sp>
        <p:nvSpPr>
          <p:cNvPr id="4" name="Rectangle 10">
            <a:extLst>
              <a:ext uri="{FF2B5EF4-FFF2-40B4-BE49-F238E27FC236}">
                <a16:creationId xmlns:a16="http://schemas.microsoft.com/office/drawing/2014/main" id="{36B54968-7FEA-D336-45A0-4F8F33698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944" y="4961774"/>
            <a:ext cx="72662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Metastasis-free survival (mo)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46381C7-71EA-44FD-9C1C-F34A48926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83" y="2053459"/>
            <a:ext cx="40028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100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B12807-0729-E032-ED64-CD10186C8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471" y="4626564"/>
            <a:ext cx="84960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0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F747833F-CC0A-1D07-480C-DDBB9EC8602C}"/>
              </a:ext>
            </a:extLst>
          </p:cNvPr>
          <p:cNvSpPr>
            <a:spLocks/>
          </p:cNvSpPr>
          <p:nvPr/>
        </p:nvSpPr>
        <p:spPr bwMode="auto">
          <a:xfrm>
            <a:off x="1029967" y="2145792"/>
            <a:ext cx="7257209" cy="2481115"/>
          </a:xfrm>
          <a:custGeom>
            <a:avLst/>
            <a:gdLst>
              <a:gd name="T0" fmla="*/ 0 w 3067"/>
              <a:gd name="T1" fmla="*/ 0 h 1963"/>
              <a:gd name="T2" fmla="*/ 0 w 3067"/>
              <a:gd name="T3" fmla="*/ 2147483647 h 1963"/>
              <a:gd name="T4" fmla="*/ 2147483647 w 3067"/>
              <a:gd name="T5" fmla="*/ 2147483647 h 1963"/>
              <a:gd name="T6" fmla="*/ 0 60000 65536"/>
              <a:gd name="T7" fmla="*/ 0 60000 65536"/>
              <a:gd name="T8" fmla="*/ 0 60000 65536"/>
              <a:gd name="T9" fmla="*/ 0 w 3067"/>
              <a:gd name="T10" fmla="*/ 0 h 1963"/>
              <a:gd name="T11" fmla="*/ 3067 w 3067"/>
              <a:gd name="T12" fmla="*/ 1963 h 19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67" h="1963">
                <a:moveTo>
                  <a:pt x="0" y="0"/>
                </a:moveTo>
                <a:lnTo>
                  <a:pt x="0" y="1963"/>
                </a:lnTo>
                <a:lnTo>
                  <a:pt x="3067" y="1963"/>
                </a:lnTo>
              </a:path>
            </a:pathLst>
          </a:custGeom>
          <a:noFill/>
          <a:ln w="12700" cap="sq" cmpd="sng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374D2DBE-9BD4-795D-DA87-601E78021F59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2145792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5" name="Line 15">
            <a:extLst>
              <a:ext uri="{FF2B5EF4-FFF2-40B4-BE49-F238E27FC236}">
                <a16:creationId xmlns:a16="http://schemas.microsoft.com/office/drawing/2014/main" id="{7B8369D4-8CAE-D388-F5D5-A31C2E124774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264339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6" name="Line 16">
            <a:extLst>
              <a:ext uri="{FF2B5EF4-FFF2-40B4-BE49-F238E27FC236}">
                <a16:creationId xmlns:a16="http://schemas.microsoft.com/office/drawing/2014/main" id="{16507383-EA08-AEDB-BE4A-57B2534767A5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3141007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7" name="Line 17">
            <a:extLst>
              <a:ext uri="{FF2B5EF4-FFF2-40B4-BE49-F238E27FC236}">
                <a16:creationId xmlns:a16="http://schemas.microsoft.com/office/drawing/2014/main" id="{72CE99A7-B7B3-679B-9746-BA52B155E8B3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3638614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8" name="Line 18">
            <a:extLst>
              <a:ext uri="{FF2B5EF4-FFF2-40B4-BE49-F238E27FC236}">
                <a16:creationId xmlns:a16="http://schemas.microsoft.com/office/drawing/2014/main" id="{A19945DF-6F4F-1F67-4453-71DCCD24F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4136221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9" name="Line 19">
            <a:extLst>
              <a:ext uri="{FF2B5EF4-FFF2-40B4-BE49-F238E27FC236}">
                <a16:creationId xmlns:a16="http://schemas.microsoft.com/office/drawing/2014/main" id="{4F6DDFE7-E352-0D80-B957-E6961A3073F5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4626905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20" name="Line 20">
            <a:extLst>
              <a:ext uri="{FF2B5EF4-FFF2-40B4-BE49-F238E27FC236}">
                <a16:creationId xmlns:a16="http://schemas.microsoft.com/office/drawing/2014/main" id="{36B4DFDA-26C6-BDC6-4B49-E1E86ECFE33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000694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22" name="Line 24">
            <a:extLst>
              <a:ext uri="{FF2B5EF4-FFF2-40B4-BE49-F238E27FC236}">
                <a16:creationId xmlns:a16="http://schemas.microsoft.com/office/drawing/2014/main" id="{23984939-7171-C052-D415-FEFB2B7D7512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907843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23" name="Line 26">
            <a:extLst>
              <a:ext uri="{FF2B5EF4-FFF2-40B4-BE49-F238E27FC236}">
                <a16:creationId xmlns:a16="http://schemas.microsoft.com/office/drawing/2014/main" id="{242926C8-E2C1-1087-3DE4-7D85F1BD5395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175718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24" name="Line 32">
            <a:extLst>
              <a:ext uri="{FF2B5EF4-FFF2-40B4-BE49-F238E27FC236}">
                <a16:creationId xmlns:a16="http://schemas.microsoft.com/office/drawing/2014/main" id="{00B4DF31-D39D-E2AA-8026-2841486217CD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8257902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A51C59A2-9618-80D6-1CE4-52068056B1F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735045" y="3247851"/>
            <a:ext cx="24811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Metastasis-free survival (%)</a:t>
            </a:r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564631FF-80FA-1408-5877-5184865B6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42" y="2551066"/>
            <a:ext cx="3153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80</a:t>
            </a: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54C2F2FF-0229-B3F7-0207-C62B993CE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42" y="3048674"/>
            <a:ext cx="3153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60</a:t>
            </a:r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id="{C6ADF3C9-470A-CFF8-6F04-13DEA6BBE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42" y="3546281"/>
            <a:ext cx="3153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40</a:t>
            </a:r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6B7BAFCA-1D97-4E2A-4CFE-1328EFC76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42" y="4043889"/>
            <a:ext cx="3153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20</a:t>
            </a: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70DB9D59-4DFA-2432-D8D3-6AEF58A1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01" y="4534574"/>
            <a:ext cx="2303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0</a:t>
            </a:r>
          </a:p>
        </p:txBody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id="{BE73EEB4-1667-9E16-BBBC-5491695A2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231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12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E6BB2EEA-2E82-883E-0C80-BFDD2827A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325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42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33475D57-B4F4-E4BF-2502-DF9CC603B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904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96</a:t>
            </a:r>
          </a:p>
        </p:txBody>
      </p:sp>
      <p:sp>
        <p:nvSpPr>
          <p:cNvPr id="36" name="Line 32">
            <a:extLst>
              <a:ext uri="{FF2B5EF4-FFF2-40B4-BE49-F238E27FC236}">
                <a16:creationId xmlns:a16="http://schemas.microsoft.com/office/drawing/2014/main" id="{F66CAD7A-5DA1-6C32-E14B-629E52E2B25A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804317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id="{A89FD1D8-05AF-38A4-5E8A-4C168A71C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8275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90</a:t>
            </a:r>
          </a:p>
        </p:txBody>
      </p:sp>
      <p:sp>
        <p:nvSpPr>
          <p:cNvPr id="40" name="Line 32">
            <a:extLst>
              <a:ext uri="{FF2B5EF4-FFF2-40B4-BE49-F238E27FC236}">
                <a16:creationId xmlns:a16="http://schemas.microsoft.com/office/drawing/2014/main" id="{9B32A462-ADDB-505C-F962-3A5CD40A6586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350742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07949FD9-18E2-7DAB-ACFA-0AD2AF0FF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656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84</a:t>
            </a:r>
          </a:p>
        </p:txBody>
      </p:sp>
      <p:sp>
        <p:nvSpPr>
          <p:cNvPr id="44" name="Line 32">
            <a:extLst>
              <a:ext uri="{FF2B5EF4-FFF2-40B4-BE49-F238E27FC236}">
                <a16:creationId xmlns:a16="http://schemas.microsoft.com/office/drawing/2014/main" id="{C5560AD2-E2FC-C237-245F-F8C0E2B190EB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6897167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9EC7AC58-F2DF-4214-B0C6-FCC3E7A1E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1037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78</a:t>
            </a:r>
          </a:p>
        </p:txBody>
      </p:sp>
      <p:sp>
        <p:nvSpPr>
          <p:cNvPr id="48" name="Line 32">
            <a:extLst>
              <a:ext uri="{FF2B5EF4-FFF2-40B4-BE49-F238E27FC236}">
                <a16:creationId xmlns:a16="http://schemas.microsoft.com/office/drawing/2014/main" id="{A6B7CC29-EFDA-F2D4-925B-952983874346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6443592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93C64228-B85A-61AD-4688-0F0E49C3A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7419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72</a:t>
            </a:r>
          </a:p>
        </p:txBody>
      </p:sp>
      <p:sp>
        <p:nvSpPr>
          <p:cNvPr id="52" name="Line 32">
            <a:extLst>
              <a:ext uri="{FF2B5EF4-FFF2-40B4-BE49-F238E27FC236}">
                <a16:creationId xmlns:a16="http://schemas.microsoft.com/office/drawing/2014/main" id="{45DB55FA-8A72-006F-CE79-CDDD76E23AAF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990017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080FB6EB-CB51-3162-8D94-B2C25BBE4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800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66</a:t>
            </a:r>
          </a:p>
        </p:txBody>
      </p:sp>
      <p:sp>
        <p:nvSpPr>
          <p:cNvPr id="56" name="Line 32">
            <a:extLst>
              <a:ext uri="{FF2B5EF4-FFF2-40B4-BE49-F238E27FC236}">
                <a16:creationId xmlns:a16="http://schemas.microsoft.com/office/drawing/2014/main" id="{E286351B-3384-FF52-446F-C605BED90C08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536442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29979BAA-FE03-C611-5CE7-B3C658978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181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60</a:t>
            </a:r>
          </a:p>
        </p:txBody>
      </p:sp>
      <p:sp>
        <p:nvSpPr>
          <p:cNvPr id="60" name="Line 32">
            <a:extLst>
              <a:ext uri="{FF2B5EF4-FFF2-40B4-BE49-F238E27FC236}">
                <a16:creationId xmlns:a16="http://schemas.microsoft.com/office/drawing/2014/main" id="{E034C6A2-DBBE-818E-CA80-749CF6FE0496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082867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477F0CCE-9079-E630-D5EC-11484BC25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562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54</a:t>
            </a:r>
          </a:p>
        </p:txBody>
      </p:sp>
      <p:sp>
        <p:nvSpPr>
          <p:cNvPr id="64" name="Line 32">
            <a:extLst>
              <a:ext uri="{FF2B5EF4-FFF2-40B4-BE49-F238E27FC236}">
                <a16:creationId xmlns:a16="http://schemas.microsoft.com/office/drawing/2014/main" id="{B5F0FD11-5BFF-4B71-8D32-2D1FDBBB200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629293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91D71721-FDEE-63B2-541B-7B709B8B0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943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48</a:t>
            </a:r>
          </a:p>
        </p:txBody>
      </p:sp>
      <p:sp>
        <p:nvSpPr>
          <p:cNvPr id="70" name="Line 32">
            <a:extLst>
              <a:ext uri="{FF2B5EF4-FFF2-40B4-BE49-F238E27FC236}">
                <a16:creationId xmlns:a16="http://schemas.microsoft.com/office/drawing/2014/main" id="{8DF9CEA0-5194-3A4B-0B06-945884364131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722143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71" name="Rectangle 10">
            <a:extLst>
              <a:ext uri="{FF2B5EF4-FFF2-40B4-BE49-F238E27FC236}">
                <a16:creationId xmlns:a16="http://schemas.microsoft.com/office/drawing/2014/main" id="{0AA5B6CD-B2CB-D680-508E-7D6CD4D9A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706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36</a:t>
            </a:r>
          </a:p>
        </p:txBody>
      </p:sp>
      <p:sp>
        <p:nvSpPr>
          <p:cNvPr id="74" name="Line 32">
            <a:extLst>
              <a:ext uri="{FF2B5EF4-FFF2-40B4-BE49-F238E27FC236}">
                <a16:creationId xmlns:a16="http://schemas.microsoft.com/office/drawing/2014/main" id="{1A32364D-37AC-C8B4-B105-E5EB1E6BD82B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268568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id="{8C7C7B9C-D394-CEB7-0A4C-35FF43FB2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2087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30</a:t>
            </a:r>
          </a:p>
        </p:txBody>
      </p:sp>
      <p:sp>
        <p:nvSpPr>
          <p:cNvPr id="78" name="Line 32">
            <a:extLst>
              <a:ext uri="{FF2B5EF4-FFF2-40B4-BE49-F238E27FC236}">
                <a16:creationId xmlns:a16="http://schemas.microsoft.com/office/drawing/2014/main" id="{316F955C-D37F-9116-C428-5AA88A6917C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2814993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250C6B7F-A36B-DCB4-9FAE-632936DAE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468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24</a:t>
            </a:r>
          </a:p>
        </p:txBody>
      </p:sp>
      <p:sp>
        <p:nvSpPr>
          <p:cNvPr id="82" name="Line 32">
            <a:extLst>
              <a:ext uri="{FF2B5EF4-FFF2-40B4-BE49-F238E27FC236}">
                <a16:creationId xmlns:a16="http://schemas.microsoft.com/office/drawing/2014/main" id="{872012EF-F0EC-D81F-3914-2BFA57698193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2361418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80B9D312-7268-6A5F-1314-B31AD570F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4849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18</a:t>
            </a:r>
          </a:p>
        </p:txBody>
      </p:sp>
      <p:sp>
        <p:nvSpPr>
          <p:cNvPr id="88" name="Line 32">
            <a:extLst>
              <a:ext uri="{FF2B5EF4-FFF2-40B4-BE49-F238E27FC236}">
                <a16:creationId xmlns:a16="http://schemas.microsoft.com/office/drawing/2014/main" id="{7B267FD5-6A5D-C774-55FE-9372F311B0CC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454268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89" name="Rectangle 10">
            <a:extLst>
              <a:ext uri="{FF2B5EF4-FFF2-40B4-BE49-F238E27FC236}">
                <a16:creationId xmlns:a16="http://schemas.microsoft.com/office/drawing/2014/main" id="{823B0E4F-B476-2A22-B8BA-5FE3119F3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90" y="4626564"/>
            <a:ext cx="84960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6</a:t>
            </a:r>
          </a:p>
        </p:txBody>
      </p:sp>
      <p:sp>
        <p:nvSpPr>
          <p:cNvPr id="90" name="Line 16">
            <a:extLst>
              <a:ext uri="{FF2B5EF4-FFF2-40B4-BE49-F238E27FC236}">
                <a16:creationId xmlns:a16="http://schemas.microsoft.com/office/drawing/2014/main" id="{AD9BC51D-9134-9BEA-3C5D-9A53BFC64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967" y="3389811"/>
            <a:ext cx="7256925" cy="0"/>
          </a:xfrm>
          <a:prstGeom prst="line">
            <a:avLst/>
          </a:prstGeom>
          <a:noFill/>
          <a:ln w="12700" cap="sq">
            <a:solidFill>
              <a:schemeClr val="bg2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C4443F26-7F94-86B0-711F-E3E295A09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086" y="2725997"/>
            <a:ext cx="1942373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0" rIns="72000" bIns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Enzalutamide combination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Leuprolide acetate</a:t>
            </a:r>
          </a:p>
        </p:txBody>
      </p:sp>
      <p:sp>
        <p:nvSpPr>
          <p:cNvPr id="94" name="Rectangle 306">
            <a:extLst>
              <a:ext uri="{FF2B5EF4-FFF2-40B4-BE49-F238E27FC236}">
                <a16:creationId xmlns:a16="http://schemas.microsoft.com/office/drawing/2014/main" id="{99821D8B-CD6C-215E-0082-DB585922B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455" y="2786016"/>
            <a:ext cx="58745" cy="59796"/>
          </a:xfrm>
          <a:prstGeom prst="rect">
            <a:avLst/>
          </a:prstGeom>
          <a:noFill/>
          <a:ln w="6350" cap="sq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sp>
        <p:nvSpPr>
          <p:cNvPr id="95" name="Freeform 135">
            <a:extLst>
              <a:ext uri="{FF2B5EF4-FFF2-40B4-BE49-F238E27FC236}">
                <a16:creationId xmlns:a16="http://schemas.microsoft.com/office/drawing/2014/main" id="{3B269843-35B4-6EAC-5B59-21DDB798A117}"/>
              </a:ext>
            </a:extLst>
          </p:cNvPr>
          <p:cNvSpPr>
            <a:spLocks/>
          </p:cNvSpPr>
          <p:nvPr/>
        </p:nvSpPr>
        <p:spPr bwMode="auto">
          <a:xfrm>
            <a:off x="1404543" y="3018809"/>
            <a:ext cx="56569" cy="52184"/>
          </a:xfrm>
          <a:custGeom>
            <a:avLst/>
            <a:gdLst>
              <a:gd name="T0" fmla="*/ 26 w 52"/>
              <a:gd name="T1" fmla="*/ 48 h 48"/>
              <a:gd name="T2" fmla="*/ 0 w 52"/>
              <a:gd name="T3" fmla="*/ 48 h 48"/>
              <a:gd name="T4" fmla="*/ 12 w 52"/>
              <a:gd name="T5" fmla="*/ 24 h 48"/>
              <a:gd name="T6" fmla="*/ 26 w 52"/>
              <a:gd name="T7" fmla="*/ 0 h 48"/>
              <a:gd name="T8" fmla="*/ 40 w 52"/>
              <a:gd name="T9" fmla="*/ 24 h 48"/>
              <a:gd name="T10" fmla="*/ 52 w 52"/>
              <a:gd name="T11" fmla="*/ 48 h 48"/>
              <a:gd name="T12" fmla="*/ 26 w 52"/>
              <a:gd name="T13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48">
                <a:moveTo>
                  <a:pt x="26" y="48"/>
                </a:moveTo>
                <a:lnTo>
                  <a:pt x="0" y="48"/>
                </a:lnTo>
                <a:lnTo>
                  <a:pt x="12" y="24"/>
                </a:lnTo>
                <a:lnTo>
                  <a:pt x="26" y="0"/>
                </a:lnTo>
                <a:lnTo>
                  <a:pt x="40" y="24"/>
                </a:lnTo>
                <a:lnTo>
                  <a:pt x="52" y="48"/>
                </a:lnTo>
                <a:lnTo>
                  <a:pt x="26" y="48"/>
                </a:lnTo>
                <a:close/>
              </a:path>
            </a:pathLst>
          </a:custGeom>
          <a:noFill/>
          <a:ln w="635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E66CECD-FB75-F373-C737-EE2AE834DBEC}"/>
              </a:ext>
            </a:extLst>
          </p:cNvPr>
          <p:cNvCxnSpPr/>
          <p:nvPr/>
        </p:nvCxnSpPr>
        <p:spPr>
          <a:xfrm>
            <a:off x="1301096" y="2815914"/>
            <a:ext cx="263462" cy="0"/>
          </a:xfrm>
          <a:prstGeom prst="line">
            <a:avLst/>
          </a:prstGeom>
          <a:noFill/>
          <a:ln w="19050" cap="sq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58789DC-29C3-D41A-FD46-2E32175424FC}"/>
              </a:ext>
            </a:extLst>
          </p:cNvPr>
          <p:cNvCxnSpPr/>
          <p:nvPr/>
        </p:nvCxnSpPr>
        <p:spPr>
          <a:xfrm>
            <a:off x="1301096" y="3044901"/>
            <a:ext cx="263462" cy="0"/>
          </a:xfrm>
          <a:prstGeom prst="line">
            <a:avLst/>
          </a:prstGeom>
          <a:noFill/>
          <a:ln w="1905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sp>
        <p:nvSpPr>
          <p:cNvPr id="451" name="TextBox 450">
            <a:extLst>
              <a:ext uri="{FF2B5EF4-FFF2-40B4-BE49-F238E27FC236}">
                <a16:creationId xmlns:a16="http://schemas.microsoft.com/office/drawing/2014/main" id="{7E43BF7B-DAE2-2047-9DA3-6AF3C3055699}"/>
              </a:ext>
            </a:extLst>
          </p:cNvPr>
          <p:cNvSpPr txBox="1"/>
          <p:nvPr/>
        </p:nvSpPr>
        <p:spPr>
          <a:xfrm>
            <a:off x="8505894" y="3443706"/>
            <a:ext cx="3528027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HR (95% CI):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0.42 (0.31–0.61);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&lt;0.0001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52" name="object 5">
            <a:extLst>
              <a:ext uri="{FF2B5EF4-FFF2-40B4-BE49-F238E27FC236}">
                <a16:creationId xmlns:a16="http://schemas.microsoft.com/office/drawing/2014/main" id="{BC1B411F-48EE-0D13-934D-50D9E3799FBE}"/>
              </a:ext>
            </a:extLst>
          </p:cNvPr>
          <p:cNvSpPr txBox="1"/>
          <p:nvPr/>
        </p:nvSpPr>
        <p:spPr>
          <a:xfrm>
            <a:off x="261937" y="6426543"/>
            <a:ext cx="11666536" cy="24622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Data cutoff: January 31, 2023. Symbols indicate censored data. </a:t>
            </a:r>
            <a:r>
              <a:rPr kumimoji="0" lang="en-US" sz="8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 was based on a Cox regression model with treatment as the only covariate stratified by screening PSA, PSADT, and prior hormonal therapy as reported in the IWRS; relative to leuprolide acetate &lt;1 favoring enzalutamide combination; the two-sided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-value was based on a stratified log-rank.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CI, co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nfidence interval; HR, hazard ratio; IWRS, interactive web response system; NR, not reached.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DD17DAF-B169-3093-6288-405D99A8B76E}"/>
              </a:ext>
            </a:extLst>
          </p:cNvPr>
          <p:cNvGraphicFramePr>
            <a:graphicFrameLocks noGrp="1"/>
          </p:cNvGraphicFramePr>
          <p:nvPr/>
        </p:nvGraphicFramePr>
        <p:xfrm>
          <a:off x="8500894" y="1968743"/>
          <a:ext cx="3546206" cy="1330665"/>
        </p:xfrm>
        <a:graphic>
          <a:graphicData uri="http://schemas.openxmlformats.org/drawingml/2006/table">
            <a:tbl>
              <a:tblPr/>
              <a:tblGrid>
                <a:gridCol w="1641806">
                  <a:extLst>
                    <a:ext uri="{9D8B030D-6E8A-4147-A177-3AD203B41FA5}">
                      <a16:colId xmlns:a16="http://schemas.microsoft.com/office/drawing/2014/main" val="4273465190"/>
                    </a:ext>
                  </a:extLst>
                </a:gridCol>
                <a:gridCol w="954000">
                  <a:extLst>
                    <a:ext uri="{9D8B030D-6E8A-4147-A177-3AD203B41FA5}">
                      <a16:colId xmlns:a16="http://schemas.microsoft.com/office/drawing/2014/main" val="2807660285"/>
                    </a:ext>
                  </a:extLst>
                </a:gridCol>
                <a:gridCol w="950400">
                  <a:extLst>
                    <a:ext uri="{9D8B030D-6E8A-4147-A177-3AD203B41FA5}">
                      <a16:colId xmlns:a16="http://schemas.microsoft.com/office/drawing/2014/main" val="3237975342"/>
                    </a:ext>
                  </a:extLst>
                </a:gridCol>
              </a:tblGrid>
              <a:tr h="4991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lnSpc>
                          <a:spcPct val="90000"/>
                        </a:lnSpc>
                      </a:pPr>
                      <a:endParaRPr lang="en-US" sz="1400" b="1" i="0" u="none" strike="sng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Enzalutamide combination </a:t>
                      </a:r>
                    </a:p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355)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Leuprolide acetate </a:t>
                      </a:r>
                    </a:p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358)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347200"/>
                  </a:ext>
                </a:extLst>
              </a:tr>
              <a:tr h="234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follow-up, mo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60.7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60.6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469810"/>
                  </a:ext>
                </a:extLst>
              </a:tr>
              <a:tr h="23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Events, n (%)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(13)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(26)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806914"/>
                  </a:ext>
                </a:extLst>
              </a:tr>
              <a:tr h="3059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BICR, median MFS (95% CI), mo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 (NR)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 </a:t>
                      </a:r>
                      <a:b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(85.1–NR)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035447"/>
                  </a:ext>
                </a:extLst>
              </a:tr>
            </a:tbl>
          </a:graphicData>
        </a:graphic>
      </p:graphicFrame>
      <p:graphicFrame>
        <p:nvGraphicFramePr>
          <p:cNvPr id="11" name="Table 36">
            <a:extLst>
              <a:ext uri="{FF2B5EF4-FFF2-40B4-BE49-F238E27FC236}">
                <a16:creationId xmlns:a16="http://schemas.microsoft.com/office/drawing/2014/main" id="{C94E3A2C-3DC2-E91E-5DF7-725B537B371B}"/>
              </a:ext>
            </a:extLst>
          </p:cNvPr>
          <p:cNvGraphicFramePr>
            <a:graphicFrameLocks noGrp="1"/>
          </p:cNvGraphicFramePr>
          <p:nvPr/>
        </p:nvGraphicFramePr>
        <p:xfrm>
          <a:off x="799601" y="5094500"/>
          <a:ext cx="7706287" cy="53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11">
                  <a:extLst>
                    <a:ext uri="{9D8B030D-6E8A-4147-A177-3AD203B41FA5}">
                      <a16:colId xmlns:a16="http://schemas.microsoft.com/office/drawing/2014/main" val="2032646413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034628564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444845738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974706796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808537197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666296527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961046492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949732856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421745787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4269198777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147066855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08671396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905885817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40071785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597694153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200013331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645638357"/>
                    </a:ext>
                  </a:extLst>
                </a:gridCol>
              </a:tblGrid>
              <a:tr h="53256">
                <a:tc gridSpan="17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017493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355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331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324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318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304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292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281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265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251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234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180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116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60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24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6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0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0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355883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358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335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321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303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280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259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238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221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203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183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138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428550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64C84204-AC06-5466-3703-39B5FFEAE971}"/>
              </a:ext>
            </a:extLst>
          </p:cNvPr>
          <p:cNvGrpSpPr/>
          <p:nvPr/>
        </p:nvGrpSpPr>
        <p:grpSpPr>
          <a:xfrm>
            <a:off x="1006699" y="2112789"/>
            <a:ext cx="7280845" cy="1277931"/>
            <a:chOff x="2124211" y="1461260"/>
            <a:chExt cx="8953816" cy="1571571"/>
          </a:xfrm>
        </p:grpSpPr>
        <p:sp>
          <p:nvSpPr>
            <p:cNvPr id="8" name="Freeform 387">
              <a:extLst>
                <a:ext uri="{FF2B5EF4-FFF2-40B4-BE49-F238E27FC236}">
                  <a16:creationId xmlns:a16="http://schemas.microsoft.com/office/drawing/2014/main" id="{B05DDD14-D0C1-F832-EDCB-E2BE2ED2C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0666" y="296803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" name="Freeform 388">
              <a:extLst>
                <a:ext uri="{FF2B5EF4-FFF2-40B4-BE49-F238E27FC236}">
                  <a16:creationId xmlns:a16="http://schemas.microsoft.com/office/drawing/2014/main" id="{61085F17-2182-CA2A-A31A-1B8CCA18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0786" y="296803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21" name="Freeform 389">
              <a:extLst>
                <a:ext uri="{FF2B5EF4-FFF2-40B4-BE49-F238E27FC236}">
                  <a16:creationId xmlns:a16="http://schemas.microsoft.com/office/drawing/2014/main" id="{F83C9484-091A-E67F-DF19-D353FEB33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7346" y="296803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31" name="Freeform 390">
              <a:extLst>
                <a:ext uri="{FF2B5EF4-FFF2-40B4-BE49-F238E27FC236}">
                  <a16:creationId xmlns:a16="http://schemas.microsoft.com/office/drawing/2014/main" id="{EC6449BB-ADC7-147C-3B52-2FD4123CA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6250" y="296803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38" name="Freeform 391">
              <a:extLst>
                <a:ext uri="{FF2B5EF4-FFF2-40B4-BE49-F238E27FC236}">
                  <a16:creationId xmlns:a16="http://schemas.microsoft.com/office/drawing/2014/main" id="{D7F70597-9E2B-281C-CF45-AD6F115D1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0127" y="265536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39" name="Freeform 392">
              <a:extLst>
                <a:ext uri="{FF2B5EF4-FFF2-40B4-BE49-F238E27FC236}">
                  <a16:creationId xmlns:a16="http://schemas.microsoft.com/office/drawing/2014/main" id="{8F373A3F-87C7-9113-49BD-0462D3FA6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5556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2" name="Freeform 393">
              <a:extLst>
                <a:ext uri="{FF2B5EF4-FFF2-40B4-BE49-F238E27FC236}">
                  <a16:creationId xmlns:a16="http://schemas.microsoft.com/office/drawing/2014/main" id="{1A8F06F2-33D8-5737-2DA3-17FCE0BD7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1799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3" name="Freeform 394">
              <a:extLst>
                <a:ext uri="{FF2B5EF4-FFF2-40B4-BE49-F238E27FC236}">
                  <a16:creationId xmlns:a16="http://schemas.microsoft.com/office/drawing/2014/main" id="{E3825DD6-238E-3D58-856E-0937F9DDB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5392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" name="Freeform 395">
              <a:extLst>
                <a:ext uri="{FF2B5EF4-FFF2-40B4-BE49-F238E27FC236}">
                  <a16:creationId xmlns:a16="http://schemas.microsoft.com/office/drawing/2014/main" id="{76BD6C8C-1590-3566-3992-008DD543B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3672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" name="Freeform 396">
              <a:extLst>
                <a:ext uri="{FF2B5EF4-FFF2-40B4-BE49-F238E27FC236}">
                  <a16:creationId xmlns:a16="http://schemas.microsoft.com/office/drawing/2014/main" id="{7E5FAA41-BF1C-1613-CA52-C50737575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1953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0" name="Freeform 397">
              <a:extLst>
                <a:ext uri="{FF2B5EF4-FFF2-40B4-BE49-F238E27FC236}">
                  <a16:creationId xmlns:a16="http://schemas.microsoft.com/office/drawing/2014/main" id="{0D6BFD4E-B11E-918E-8F0D-29871259C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3967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1" name="Freeform 398">
              <a:extLst>
                <a:ext uri="{FF2B5EF4-FFF2-40B4-BE49-F238E27FC236}">
                  <a16:creationId xmlns:a16="http://schemas.microsoft.com/office/drawing/2014/main" id="{243729E3-018A-00D3-3F2F-3F247E8F9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828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4" name="Freeform 399">
              <a:extLst>
                <a:ext uri="{FF2B5EF4-FFF2-40B4-BE49-F238E27FC236}">
                  <a16:creationId xmlns:a16="http://schemas.microsoft.com/office/drawing/2014/main" id="{32AFA214-4C0A-FFE3-1E8D-F16A37B21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4733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5" name="Freeform 400">
              <a:extLst>
                <a:ext uri="{FF2B5EF4-FFF2-40B4-BE49-F238E27FC236}">
                  <a16:creationId xmlns:a16="http://schemas.microsoft.com/office/drawing/2014/main" id="{1109AF4D-4421-8CB1-1CA0-44B6ED189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8325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8" name="Freeform 401">
              <a:extLst>
                <a:ext uri="{FF2B5EF4-FFF2-40B4-BE49-F238E27FC236}">
                  <a16:creationId xmlns:a16="http://schemas.microsoft.com/office/drawing/2014/main" id="{47E2FFB7-728A-1903-4A39-277235396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1918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9" name="Freeform 402">
              <a:extLst>
                <a:ext uri="{FF2B5EF4-FFF2-40B4-BE49-F238E27FC236}">
                  <a16:creationId xmlns:a16="http://schemas.microsoft.com/office/drawing/2014/main" id="{6FD23F24-F3D8-0CA9-885B-A262F7FC0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791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2" name="Freeform 403">
              <a:extLst>
                <a:ext uri="{FF2B5EF4-FFF2-40B4-BE49-F238E27FC236}">
                  <a16:creationId xmlns:a16="http://schemas.microsoft.com/office/drawing/2014/main" id="{CA07D36A-83BE-0BFF-34C0-E31873A39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7383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3" name="Freeform 404">
              <a:extLst>
                <a:ext uri="{FF2B5EF4-FFF2-40B4-BE49-F238E27FC236}">
                  <a16:creationId xmlns:a16="http://schemas.microsoft.com/office/drawing/2014/main" id="{C323E9A2-A90F-2351-8756-7701249A0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664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48" name="Freeform 405">
              <a:extLst>
                <a:ext uri="{FF2B5EF4-FFF2-40B4-BE49-F238E27FC236}">
                  <a16:creationId xmlns:a16="http://schemas.microsoft.com/office/drawing/2014/main" id="{D93A6B57-5E0B-1412-3576-B86908C9E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3944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49" name="Freeform 406">
              <a:extLst>
                <a:ext uri="{FF2B5EF4-FFF2-40B4-BE49-F238E27FC236}">
                  <a16:creationId xmlns:a16="http://schemas.microsoft.com/office/drawing/2014/main" id="{AEF92E52-01A5-85B6-32C3-18EAB5C3B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9256" y="2480742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0" name="Freeform 407">
              <a:extLst>
                <a:ext uri="{FF2B5EF4-FFF2-40B4-BE49-F238E27FC236}">
                  <a16:creationId xmlns:a16="http://schemas.microsoft.com/office/drawing/2014/main" id="{6D0D89EB-D092-C6A3-F43E-FC7E86DE9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2036" y="2454132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3" name="Freeform 408">
              <a:extLst>
                <a:ext uri="{FF2B5EF4-FFF2-40B4-BE49-F238E27FC236}">
                  <a16:creationId xmlns:a16="http://schemas.microsoft.com/office/drawing/2014/main" id="{0B000BD9-665D-C6A0-F70C-C6D6A39A5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0470" y="242918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4" name="Freeform 409">
              <a:extLst>
                <a:ext uri="{FF2B5EF4-FFF2-40B4-BE49-F238E27FC236}">
                  <a16:creationId xmlns:a16="http://schemas.microsoft.com/office/drawing/2014/main" id="{78E668F5-1C4A-3685-A9F9-C01D23AB3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094" y="2422534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5" name="Freeform 410">
              <a:extLst>
                <a:ext uri="{FF2B5EF4-FFF2-40B4-BE49-F238E27FC236}">
                  <a16:creationId xmlns:a16="http://schemas.microsoft.com/office/drawing/2014/main" id="{CD1EA712-B558-1F40-B19D-3E2C7464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063" y="24092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6" name="Freeform 411">
              <a:extLst>
                <a:ext uri="{FF2B5EF4-FFF2-40B4-BE49-F238E27FC236}">
                  <a16:creationId xmlns:a16="http://schemas.microsoft.com/office/drawing/2014/main" id="{671E6A50-17FB-540A-115F-76682598D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9375" y="240257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7" name="Freeform 412">
              <a:extLst>
                <a:ext uri="{FF2B5EF4-FFF2-40B4-BE49-F238E27FC236}">
                  <a16:creationId xmlns:a16="http://schemas.microsoft.com/office/drawing/2014/main" id="{BEEAA122-882D-8E52-1014-2FEDC1A17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4687" y="2385945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8" name="Freeform 413">
              <a:extLst>
                <a:ext uri="{FF2B5EF4-FFF2-40B4-BE49-F238E27FC236}">
                  <a16:creationId xmlns:a16="http://schemas.microsoft.com/office/drawing/2014/main" id="{64C5C84D-528A-7BF8-82EE-BEA7DD597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2967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9" name="Freeform 414">
              <a:extLst>
                <a:ext uri="{FF2B5EF4-FFF2-40B4-BE49-F238E27FC236}">
                  <a16:creationId xmlns:a16="http://schemas.microsoft.com/office/drawing/2014/main" id="{E7AD1F2B-1F2A-7D6B-C223-2799DD728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6560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0" name="Freeform 415">
              <a:extLst>
                <a:ext uri="{FF2B5EF4-FFF2-40B4-BE49-F238E27FC236}">
                  <a16:creationId xmlns:a16="http://schemas.microsoft.com/office/drawing/2014/main" id="{97108ABF-A936-1A1C-008A-D9E9BE38D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5770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1" name="Freeform 416">
              <a:extLst>
                <a:ext uri="{FF2B5EF4-FFF2-40B4-BE49-F238E27FC236}">
                  <a16:creationId xmlns:a16="http://schemas.microsoft.com/office/drawing/2014/main" id="{B3F00CFC-B649-7469-C11F-E0ED638A2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9516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2" name="Freeform 417">
              <a:extLst>
                <a:ext uri="{FF2B5EF4-FFF2-40B4-BE49-F238E27FC236}">
                  <a16:creationId xmlns:a16="http://schemas.microsoft.com/office/drawing/2014/main" id="{8F613A7A-6A4D-33E0-7173-8D49DB193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6701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3" name="Freeform 418">
              <a:extLst>
                <a:ext uri="{FF2B5EF4-FFF2-40B4-BE49-F238E27FC236}">
                  <a16:creationId xmlns:a16="http://schemas.microsoft.com/office/drawing/2014/main" id="{13507ACE-5B42-9B8D-91F6-56ED7B22F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7785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4" name="Freeform 419">
              <a:extLst>
                <a:ext uri="{FF2B5EF4-FFF2-40B4-BE49-F238E27FC236}">
                  <a16:creationId xmlns:a16="http://schemas.microsoft.com/office/drawing/2014/main" id="{C435FF09-D94D-7F6B-1EA6-AA967578D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340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5" name="Freeform 420">
              <a:extLst>
                <a:ext uri="{FF2B5EF4-FFF2-40B4-BE49-F238E27FC236}">
                  <a16:creationId xmlns:a16="http://schemas.microsoft.com/office/drawing/2014/main" id="{3C584BC7-3223-1544-BF14-98E7C5DED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181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6" name="Freeform 421">
              <a:extLst>
                <a:ext uri="{FF2B5EF4-FFF2-40B4-BE49-F238E27FC236}">
                  <a16:creationId xmlns:a16="http://schemas.microsoft.com/office/drawing/2014/main" id="{9F82321E-2170-24C5-8F35-003B0CDA8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3086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7" name="Freeform 422">
              <a:extLst>
                <a:ext uri="{FF2B5EF4-FFF2-40B4-BE49-F238E27FC236}">
                  <a16:creationId xmlns:a16="http://schemas.microsoft.com/office/drawing/2014/main" id="{CF1EFD5A-B068-32A3-EAA4-CEE78D5A6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366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8" name="Freeform 423">
              <a:extLst>
                <a:ext uri="{FF2B5EF4-FFF2-40B4-BE49-F238E27FC236}">
                  <a16:creationId xmlns:a16="http://schemas.microsoft.com/office/drawing/2014/main" id="{C4E17A8E-8974-48BB-7153-C27D99F78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9647" y="236598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9" name="Freeform 424">
              <a:extLst>
                <a:ext uri="{FF2B5EF4-FFF2-40B4-BE49-F238E27FC236}">
                  <a16:creationId xmlns:a16="http://schemas.microsoft.com/office/drawing/2014/main" id="{5F241022-38D1-52D5-DF9B-2DA971CF4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4959" y="2357673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0" name="Freeform 425">
              <a:extLst>
                <a:ext uri="{FF2B5EF4-FFF2-40B4-BE49-F238E27FC236}">
                  <a16:creationId xmlns:a16="http://schemas.microsoft.com/office/drawing/2014/main" id="{EC9C16CB-3EC5-A277-1548-3FC962B67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4959" y="235102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1" name="Freeform 426">
              <a:extLst>
                <a:ext uri="{FF2B5EF4-FFF2-40B4-BE49-F238E27FC236}">
                  <a16:creationId xmlns:a16="http://schemas.microsoft.com/office/drawing/2014/main" id="{50487893-2A17-43B3-8F59-19D122C89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1354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2" name="Freeform 427">
              <a:extLst>
                <a:ext uri="{FF2B5EF4-FFF2-40B4-BE49-F238E27FC236}">
                  <a16:creationId xmlns:a16="http://schemas.microsoft.com/office/drawing/2014/main" id="{26AE3394-D7AC-3CD5-2731-9CEA2C6B3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8539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3" name="Freeform 428">
              <a:extLst>
                <a:ext uri="{FF2B5EF4-FFF2-40B4-BE49-F238E27FC236}">
                  <a16:creationId xmlns:a16="http://schemas.microsoft.com/office/drawing/2014/main" id="{8512BC5B-0EFF-F03A-EC35-60BDDA676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527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4" name="Freeform 429">
              <a:extLst>
                <a:ext uri="{FF2B5EF4-FFF2-40B4-BE49-F238E27FC236}">
                  <a16:creationId xmlns:a16="http://schemas.microsoft.com/office/drawing/2014/main" id="{9406A726-05C5-67B8-6765-DAEFE8B97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3369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5" name="Freeform 430">
              <a:extLst>
                <a:ext uri="{FF2B5EF4-FFF2-40B4-BE49-F238E27FC236}">
                  <a16:creationId xmlns:a16="http://schemas.microsoft.com/office/drawing/2014/main" id="{0BC0F46F-1CD9-04C6-5EBE-04FA0CD89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331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6" name="Freeform 431">
              <a:extLst>
                <a:ext uri="{FF2B5EF4-FFF2-40B4-BE49-F238E27FC236}">
                  <a16:creationId xmlns:a16="http://schemas.microsoft.com/office/drawing/2014/main" id="{1364CF72-DC96-2A61-C8DF-77A55011A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204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7" name="Freeform 432">
              <a:extLst>
                <a:ext uri="{FF2B5EF4-FFF2-40B4-BE49-F238E27FC236}">
                  <a16:creationId xmlns:a16="http://schemas.microsoft.com/office/drawing/2014/main" id="{039B1D98-B0B8-6BCE-0AA4-3AFE919A8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797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8" name="Freeform 433">
              <a:extLst>
                <a:ext uri="{FF2B5EF4-FFF2-40B4-BE49-F238E27FC236}">
                  <a16:creationId xmlns:a16="http://schemas.microsoft.com/office/drawing/2014/main" id="{9B7EA7BF-1EC2-E9E7-282D-2A5B9365B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797" y="231942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9" name="Freeform 434">
              <a:extLst>
                <a:ext uri="{FF2B5EF4-FFF2-40B4-BE49-F238E27FC236}">
                  <a16:creationId xmlns:a16="http://schemas.microsoft.com/office/drawing/2014/main" id="{9ECD9661-421D-D844-4CA7-61B8E4BF8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797" y="230777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0" name="Freeform 435">
              <a:extLst>
                <a:ext uri="{FF2B5EF4-FFF2-40B4-BE49-F238E27FC236}">
                  <a16:creationId xmlns:a16="http://schemas.microsoft.com/office/drawing/2014/main" id="{8E7C7887-6ECD-3802-6C10-6138037D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797" y="229114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1" name="Freeform 436">
              <a:extLst>
                <a:ext uri="{FF2B5EF4-FFF2-40B4-BE49-F238E27FC236}">
                  <a16:creationId xmlns:a16="http://schemas.microsoft.com/office/drawing/2014/main" id="{D7595069-FB4F-4834-9AB7-6D4EBE110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5076" y="227618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2" name="Freeform 437">
              <a:extLst>
                <a:ext uri="{FF2B5EF4-FFF2-40B4-BE49-F238E27FC236}">
                  <a16:creationId xmlns:a16="http://schemas.microsoft.com/office/drawing/2014/main" id="{9831253B-48F7-79BF-ABA8-A3B8CAFF5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389" y="22628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3" name="Freeform 438">
              <a:extLst>
                <a:ext uri="{FF2B5EF4-FFF2-40B4-BE49-F238E27FC236}">
                  <a16:creationId xmlns:a16="http://schemas.microsoft.com/office/drawing/2014/main" id="{F72C69C5-23FF-A836-28A2-0E5B4222E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358" y="224790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4" name="Freeform 439">
              <a:extLst>
                <a:ext uri="{FF2B5EF4-FFF2-40B4-BE49-F238E27FC236}">
                  <a16:creationId xmlns:a16="http://schemas.microsoft.com/office/drawing/2014/main" id="{3A8E2999-3A4C-1914-11EB-D4AA759BD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3982" y="222795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5" name="Freeform 440">
              <a:extLst>
                <a:ext uri="{FF2B5EF4-FFF2-40B4-BE49-F238E27FC236}">
                  <a16:creationId xmlns:a16="http://schemas.microsoft.com/office/drawing/2014/main" id="{628E3F3A-942F-6FBE-9546-3B63C5953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785" y="222795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6" name="Freeform 441">
              <a:extLst>
                <a:ext uri="{FF2B5EF4-FFF2-40B4-BE49-F238E27FC236}">
                  <a16:creationId xmlns:a16="http://schemas.microsoft.com/office/drawing/2014/main" id="{B734858C-65D5-56A0-D47A-AB6992A5A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323" y="2212983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7" name="Freeform 442">
              <a:extLst>
                <a:ext uri="{FF2B5EF4-FFF2-40B4-BE49-F238E27FC236}">
                  <a16:creationId xmlns:a16="http://schemas.microsoft.com/office/drawing/2014/main" id="{FA4F47CF-99A4-9B83-FED2-DF53A4177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196" y="2212983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8" name="Freeform 443">
              <a:extLst>
                <a:ext uri="{FF2B5EF4-FFF2-40B4-BE49-F238E27FC236}">
                  <a16:creationId xmlns:a16="http://schemas.microsoft.com/office/drawing/2014/main" id="{A07832DE-CD1B-477F-6B0E-4AAB6216C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100" y="219967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9" name="Freeform 444">
              <a:extLst>
                <a:ext uri="{FF2B5EF4-FFF2-40B4-BE49-F238E27FC236}">
                  <a16:creationId xmlns:a16="http://schemas.microsoft.com/office/drawing/2014/main" id="{572C1A74-D5BD-DE90-BA7E-1EBF72F08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100" y="217306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90" name="Freeform 445">
              <a:extLst>
                <a:ext uri="{FF2B5EF4-FFF2-40B4-BE49-F238E27FC236}">
                  <a16:creationId xmlns:a16="http://schemas.microsoft.com/office/drawing/2014/main" id="{B5DF345F-01F8-563A-A9D9-E309A72B3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068" y="2164752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91" name="Freeform 446">
              <a:extLst>
                <a:ext uri="{FF2B5EF4-FFF2-40B4-BE49-F238E27FC236}">
                  <a16:creationId xmlns:a16="http://schemas.microsoft.com/office/drawing/2014/main" id="{72FD349E-9B4A-1FB9-BDC3-ECC1C6B30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6126" y="215311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6" name="Freeform 447">
              <a:extLst>
                <a:ext uri="{FF2B5EF4-FFF2-40B4-BE49-F238E27FC236}">
                  <a16:creationId xmlns:a16="http://schemas.microsoft.com/office/drawing/2014/main" id="{7B79B05A-93EA-F88E-D96E-6BB7B5669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5961" y="215311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7" name="Freeform 448">
              <a:extLst>
                <a:ext uri="{FF2B5EF4-FFF2-40B4-BE49-F238E27FC236}">
                  <a16:creationId xmlns:a16="http://schemas.microsoft.com/office/drawing/2014/main" id="{E47EDF67-9E98-4B24-53D5-F3B972F71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803" y="215311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" name="Freeform 449">
              <a:extLst>
                <a:ext uri="{FF2B5EF4-FFF2-40B4-BE49-F238E27FC236}">
                  <a16:creationId xmlns:a16="http://schemas.microsoft.com/office/drawing/2014/main" id="{7263DDB1-8DD9-3E42-3563-374C583BA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092" y="215311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" name="Freeform 450">
              <a:extLst>
                <a:ext uri="{FF2B5EF4-FFF2-40B4-BE49-F238E27FC236}">
                  <a16:creationId xmlns:a16="http://schemas.microsoft.com/office/drawing/2014/main" id="{A10C13F1-AFE7-FBD5-A6CC-AE68C6CF3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092" y="211319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" name="Freeform 451">
              <a:extLst>
                <a:ext uri="{FF2B5EF4-FFF2-40B4-BE49-F238E27FC236}">
                  <a16:creationId xmlns:a16="http://schemas.microsoft.com/office/drawing/2014/main" id="{152304B9-7D8B-85D3-EFB8-DEE01DEED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4371" y="2101554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" name="Freeform 452">
              <a:extLst>
                <a:ext uri="{FF2B5EF4-FFF2-40B4-BE49-F238E27FC236}">
                  <a16:creationId xmlns:a16="http://schemas.microsoft.com/office/drawing/2014/main" id="{275B2D6E-C6CC-ABFD-7045-D36B6B48E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964" y="2089913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6" name="Freeform 453">
              <a:extLst>
                <a:ext uri="{FF2B5EF4-FFF2-40B4-BE49-F238E27FC236}">
                  <a16:creationId xmlns:a16="http://schemas.microsoft.com/office/drawing/2014/main" id="{65D7EA1B-CC28-1E5A-AE9D-75206FB60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614" y="205332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7" name="Freeform 454">
              <a:extLst>
                <a:ext uri="{FF2B5EF4-FFF2-40B4-BE49-F238E27FC236}">
                  <a16:creationId xmlns:a16="http://schemas.microsoft.com/office/drawing/2014/main" id="{29544518-386D-8565-4F6E-12FD41BE1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105" y="205332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0" name="Freeform 455">
              <a:extLst>
                <a:ext uri="{FF2B5EF4-FFF2-40B4-BE49-F238E27FC236}">
                  <a16:creationId xmlns:a16="http://schemas.microsoft.com/office/drawing/2014/main" id="{0F220AAB-5593-367B-EFE8-51DC5C378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12" y="205332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1" name="Freeform 456">
              <a:extLst>
                <a:ext uri="{FF2B5EF4-FFF2-40B4-BE49-F238E27FC236}">
                  <a16:creationId xmlns:a16="http://schemas.microsoft.com/office/drawing/2014/main" id="{199D28B3-9134-10C8-3855-DE20A5313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2617" y="205332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4" name="Freeform 457">
              <a:extLst>
                <a:ext uri="{FF2B5EF4-FFF2-40B4-BE49-F238E27FC236}">
                  <a16:creationId xmlns:a16="http://schemas.microsoft.com/office/drawing/2014/main" id="{8C1530DE-3C70-CC42-F0BD-956C90357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209" y="205332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5" name="Freeform 458">
              <a:extLst>
                <a:ext uri="{FF2B5EF4-FFF2-40B4-BE49-F238E27FC236}">
                  <a16:creationId xmlns:a16="http://schemas.microsoft.com/office/drawing/2014/main" id="{24F2BBA2-25A4-3085-2F77-8F6DAB4E7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802" y="2046672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6" name="Freeform 459">
              <a:extLst>
                <a:ext uri="{FF2B5EF4-FFF2-40B4-BE49-F238E27FC236}">
                  <a16:creationId xmlns:a16="http://schemas.microsoft.com/office/drawing/2014/main" id="{8285246C-D704-CF7E-B994-92F8D28AC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8082" y="200176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7" name="Freeform 460">
              <a:extLst>
                <a:ext uri="{FF2B5EF4-FFF2-40B4-BE49-F238E27FC236}">
                  <a16:creationId xmlns:a16="http://schemas.microsoft.com/office/drawing/2014/main" id="{4146280D-3589-05FA-9EB1-E16F7436B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6363" y="198680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91" name="Freeform 461">
              <a:extLst>
                <a:ext uri="{FF2B5EF4-FFF2-40B4-BE49-F238E27FC236}">
                  <a16:creationId xmlns:a16="http://schemas.microsoft.com/office/drawing/2014/main" id="{3E5642CD-BD42-6F29-0965-4DA394498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467" y="197017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92" name="Freeform 462">
              <a:extLst>
                <a:ext uri="{FF2B5EF4-FFF2-40B4-BE49-F238E27FC236}">
                  <a16:creationId xmlns:a16="http://schemas.microsoft.com/office/drawing/2014/main" id="{E14FCD56-411C-A454-7B7E-64552837A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23" y="195520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98" name="Freeform 463">
              <a:extLst>
                <a:ext uri="{FF2B5EF4-FFF2-40B4-BE49-F238E27FC236}">
                  <a16:creationId xmlns:a16="http://schemas.microsoft.com/office/drawing/2014/main" id="{188CB4B1-56A6-7E0D-CF19-0C2E0A5B0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201" y="194688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99" name="Freeform 464">
              <a:extLst>
                <a:ext uri="{FF2B5EF4-FFF2-40B4-BE49-F238E27FC236}">
                  <a16:creationId xmlns:a16="http://schemas.microsoft.com/office/drawing/2014/main" id="{E2DF5EC7-779B-5921-1F96-86B619DAF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762" y="193857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0" name="Freeform 465">
              <a:extLst>
                <a:ext uri="{FF2B5EF4-FFF2-40B4-BE49-F238E27FC236}">
                  <a16:creationId xmlns:a16="http://schemas.microsoft.com/office/drawing/2014/main" id="{025709A7-A4EC-FDB9-63A3-882A5552E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354" y="192692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1" name="Freeform 466">
              <a:extLst>
                <a:ext uri="{FF2B5EF4-FFF2-40B4-BE49-F238E27FC236}">
                  <a16:creationId xmlns:a16="http://schemas.microsoft.com/office/drawing/2014/main" id="{438F58A1-D1A4-EE26-1373-48714EF1F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074" y="191196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2" name="Freeform 467">
              <a:extLst>
                <a:ext uri="{FF2B5EF4-FFF2-40B4-BE49-F238E27FC236}">
                  <a16:creationId xmlns:a16="http://schemas.microsoft.com/office/drawing/2014/main" id="{10BDD1F9-86EB-840F-0DE6-7A87245A2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5681" y="1903645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3" name="Freeform 468">
              <a:extLst>
                <a:ext uri="{FF2B5EF4-FFF2-40B4-BE49-F238E27FC236}">
                  <a16:creationId xmlns:a16="http://schemas.microsoft.com/office/drawing/2014/main" id="{D87D4E44-8332-968A-5C92-2BE278A64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0051" y="1903645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4" name="Freeform 469">
              <a:extLst>
                <a:ext uri="{FF2B5EF4-FFF2-40B4-BE49-F238E27FC236}">
                  <a16:creationId xmlns:a16="http://schemas.microsoft.com/office/drawing/2014/main" id="{60D0E719-3A76-87F0-2B23-1D00E41B8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224" y="188368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5" name="Freeform 470">
              <a:extLst>
                <a:ext uri="{FF2B5EF4-FFF2-40B4-BE49-F238E27FC236}">
                  <a16:creationId xmlns:a16="http://schemas.microsoft.com/office/drawing/2014/main" id="{AFC4CD8B-EB8A-1D07-08AA-89CC2CB74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473" y="187204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6" name="Freeform 471">
              <a:extLst>
                <a:ext uri="{FF2B5EF4-FFF2-40B4-BE49-F238E27FC236}">
                  <a16:creationId xmlns:a16="http://schemas.microsoft.com/office/drawing/2014/main" id="{4FD58BD5-D9A3-AB11-BAF6-94D41750D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065" y="185707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7" name="Freeform 472">
              <a:extLst>
                <a:ext uri="{FF2B5EF4-FFF2-40B4-BE49-F238E27FC236}">
                  <a16:creationId xmlns:a16="http://schemas.microsoft.com/office/drawing/2014/main" id="{FE364D72-DD5C-2264-D7FC-FA217EF22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0334" y="179720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8" name="Freeform 473">
              <a:extLst>
                <a:ext uri="{FF2B5EF4-FFF2-40B4-BE49-F238E27FC236}">
                  <a16:creationId xmlns:a16="http://schemas.microsoft.com/office/drawing/2014/main" id="{5DB3E80C-882A-5C50-0F1A-CB489A91B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342" y="176560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9" name="Freeform 474">
              <a:extLst>
                <a:ext uri="{FF2B5EF4-FFF2-40B4-BE49-F238E27FC236}">
                  <a16:creationId xmlns:a16="http://schemas.microsoft.com/office/drawing/2014/main" id="{21D2C2F6-E06D-FCC2-6212-5D9E1B4B1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591" y="175396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0" name="Freeform 475">
              <a:extLst>
                <a:ext uri="{FF2B5EF4-FFF2-40B4-BE49-F238E27FC236}">
                  <a16:creationId xmlns:a16="http://schemas.microsoft.com/office/drawing/2014/main" id="{D1DE2DCB-06F9-E800-7F85-F66D807E6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215" y="173400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1" name="Freeform 476">
              <a:extLst>
                <a:ext uri="{FF2B5EF4-FFF2-40B4-BE49-F238E27FC236}">
                  <a16:creationId xmlns:a16="http://schemas.microsoft.com/office/drawing/2014/main" id="{F2D8D5F4-B967-C5BA-0A98-8DA356CE8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496" y="171737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2" name="Freeform 477">
              <a:extLst>
                <a:ext uri="{FF2B5EF4-FFF2-40B4-BE49-F238E27FC236}">
                  <a16:creationId xmlns:a16="http://schemas.microsoft.com/office/drawing/2014/main" id="{4DE1A36E-6FE6-AC62-FDCA-C0A04D8F7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496" y="1694094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3" name="Freeform 478">
              <a:extLst>
                <a:ext uri="{FF2B5EF4-FFF2-40B4-BE49-F238E27FC236}">
                  <a16:creationId xmlns:a16="http://schemas.microsoft.com/office/drawing/2014/main" id="{0A752D3A-2341-5A2E-74B0-EF930BCB7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088" y="167413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4" name="Freeform 479">
              <a:extLst>
                <a:ext uri="{FF2B5EF4-FFF2-40B4-BE49-F238E27FC236}">
                  <a16:creationId xmlns:a16="http://schemas.microsoft.com/office/drawing/2014/main" id="{91449B53-D47F-AB8C-81A2-FDAB2A85F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681" y="165916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5" name="Freeform 480">
              <a:extLst>
                <a:ext uri="{FF2B5EF4-FFF2-40B4-BE49-F238E27FC236}">
                  <a16:creationId xmlns:a16="http://schemas.microsoft.com/office/drawing/2014/main" id="{EA4DA88F-9BE0-9C23-6105-33C122ADD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926" y="162258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6" name="Freeform 481">
              <a:extLst>
                <a:ext uri="{FF2B5EF4-FFF2-40B4-BE49-F238E27FC236}">
                  <a16:creationId xmlns:a16="http://schemas.microsoft.com/office/drawing/2014/main" id="{30A0ADC1-26FE-10DE-BE22-6E17CABC1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6518" y="1614265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7" name="Freeform 482">
              <a:extLst>
                <a:ext uri="{FF2B5EF4-FFF2-40B4-BE49-F238E27FC236}">
                  <a16:creationId xmlns:a16="http://schemas.microsoft.com/office/drawing/2014/main" id="{C351274C-BAEC-F97A-B889-3C8FFD9C2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766" y="1602624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8" name="Freeform 483">
              <a:extLst>
                <a:ext uri="{FF2B5EF4-FFF2-40B4-BE49-F238E27FC236}">
                  <a16:creationId xmlns:a16="http://schemas.microsoft.com/office/drawing/2014/main" id="{251B6B92-A78B-69B8-65D3-FF1F2C8D5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4009" y="155605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9" name="Freeform 484">
              <a:extLst>
                <a:ext uri="{FF2B5EF4-FFF2-40B4-BE49-F238E27FC236}">
                  <a16:creationId xmlns:a16="http://schemas.microsoft.com/office/drawing/2014/main" id="{5EC91D68-9CDA-44EA-1986-5DF967315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101" y="149285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0" name="Freeform 485">
              <a:extLst>
                <a:ext uri="{FF2B5EF4-FFF2-40B4-BE49-F238E27FC236}">
                  <a16:creationId xmlns:a16="http://schemas.microsoft.com/office/drawing/2014/main" id="{A6A450C4-A0E6-0717-269B-FE0AA912A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035" y="146458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1" name="Freeform 486">
              <a:extLst>
                <a:ext uri="{FF2B5EF4-FFF2-40B4-BE49-F238E27FC236}">
                  <a16:creationId xmlns:a16="http://schemas.microsoft.com/office/drawing/2014/main" id="{FDD0EF6E-1B2C-EC97-2E69-AA9990157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812" y="146126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2" name="Freeform 487">
              <a:extLst>
                <a:ext uri="{FF2B5EF4-FFF2-40B4-BE49-F238E27FC236}">
                  <a16:creationId xmlns:a16="http://schemas.microsoft.com/office/drawing/2014/main" id="{A0D13113-B185-DEA4-4449-CE91B8E4A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211" y="146126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3" name="Freeform 488">
              <a:extLst>
                <a:ext uri="{FF2B5EF4-FFF2-40B4-BE49-F238E27FC236}">
                  <a16:creationId xmlns:a16="http://schemas.microsoft.com/office/drawing/2014/main" id="{912D0400-2B54-5666-AF77-DA9EA302E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1057" y="265536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4" name="Freeform 489">
              <a:extLst>
                <a:ext uri="{FF2B5EF4-FFF2-40B4-BE49-F238E27FC236}">
                  <a16:creationId xmlns:a16="http://schemas.microsoft.com/office/drawing/2014/main" id="{EAE954D3-443D-B2B6-28ED-ADF05D6B9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5273" y="265536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5" name="Freeform 490">
              <a:extLst>
                <a:ext uri="{FF2B5EF4-FFF2-40B4-BE49-F238E27FC236}">
                  <a16:creationId xmlns:a16="http://schemas.microsoft.com/office/drawing/2014/main" id="{4CB8969D-58E1-71D8-24A0-95DCF7485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3554" y="265536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6" name="Freeform 491">
              <a:extLst>
                <a:ext uri="{FF2B5EF4-FFF2-40B4-BE49-F238E27FC236}">
                  <a16:creationId xmlns:a16="http://schemas.microsoft.com/office/drawing/2014/main" id="{1C0050E9-5C0F-CF01-B5BC-DC4BBB2A4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338" y="1502157"/>
              <a:ext cx="8925689" cy="1500119"/>
            </a:xfrm>
            <a:custGeom>
              <a:avLst/>
              <a:gdLst>
                <a:gd name="T0" fmla="*/ 289 w 3808"/>
                <a:gd name="T1" fmla="*/ 0 h 902"/>
                <a:gd name="T2" fmla="*/ 439 w 3808"/>
                <a:gd name="T3" fmla="*/ 15 h 902"/>
                <a:gd name="T4" fmla="*/ 529 w 3808"/>
                <a:gd name="T5" fmla="*/ 43 h 902"/>
                <a:gd name="T6" fmla="*/ 634 w 3808"/>
                <a:gd name="T7" fmla="*/ 53 h 902"/>
                <a:gd name="T8" fmla="*/ 655 w 3808"/>
                <a:gd name="T9" fmla="*/ 67 h 902"/>
                <a:gd name="T10" fmla="*/ 667 w 3808"/>
                <a:gd name="T11" fmla="*/ 88 h 902"/>
                <a:gd name="T12" fmla="*/ 809 w 3808"/>
                <a:gd name="T13" fmla="*/ 98 h 902"/>
                <a:gd name="T14" fmla="*/ 866 w 3808"/>
                <a:gd name="T15" fmla="*/ 115 h 902"/>
                <a:gd name="T16" fmla="*/ 883 w 3808"/>
                <a:gd name="T17" fmla="*/ 129 h 902"/>
                <a:gd name="T18" fmla="*/ 888 w 3808"/>
                <a:gd name="T19" fmla="*/ 148 h 902"/>
                <a:gd name="T20" fmla="*/ 976 w 3808"/>
                <a:gd name="T21" fmla="*/ 181 h 902"/>
                <a:gd name="T22" fmla="*/ 1011 w 3808"/>
                <a:gd name="T23" fmla="*/ 191 h 902"/>
                <a:gd name="T24" fmla="*/ 1090 w 3808"/>
                <a:gd name="T25" fmla="*/ 202 h 902"/>
                <a:gd name="T26" fmla="*/ 1101 w 3808"/>
                <a:gd name="T27" fmla="*/ 243 h 902"/>
                <a:gd name="T28" fmla="*/ 1151 w 3808"/>
                <a:gd name="T29" fmla="*/ 255 h 902"/>
                <a:gd name="T30" fmla="*/ 1294 w 3808"/>
                <a:gd name="T31" fmla="*/ 264 h 902"/>
                <a:gd name="T32" fmla="*/ 1315 w 3808"/>
                <a:gd name="T33" fmla="*/ 274 h 902"/>
                <a:gd name="T34" fmla="*/ 1327 w 3808"/>
                <a:gd name="T35" fmla="*/ 283 h 902"/>
                <a:gd name="T36" fmla="*/ 1386 w 3808"/>
                <a:gd name="T37" fmla="*/ 295 h 902"/>
                <a:gd name="T38" fmla="*/ 1510 w 3808"/>
                <a:gd name="T39" fmla="*/ 305 h 902"/>
                <a:gd name="T40" fmla="*/ 1534 w 3808"/>
                <a:gd name="T41" fmla="*/ 314 h 902"/>
                <a:gd name="T42" fmla="*/ 1712 w 3808"/>
                <a:gd name="T43" fmla="*/ 352 h 902"/>
                <a:gd name="T44" fmla="*/ 1728 w 3808"/>
                <a:gd name="T45" fmla="*/ 364 h 902"/>
                <a:gd name="T46" fmla="*/ 1745 w 3808"/>
                <a:gd name="T47" fmla="*/ 376 h 902"/>
                <a:gd name="T48" fmla="*/ 1752 w 3808"/>
                <a:gd name="T49" fmla="*/ 388 h 902"/>
                <a:gd name="T50" fmla="*/ 1970 w 3808"/>
                <a:gd name="T51" fmla="*/ 414 h 902"/>
                <a:gd name="T52" fmla="*/ 2115 w 3808"/>
                <a:gd name="T53" fmla="*/ 450 h 902"/>
                <a:gd name="T54" fmla="*/ 2182 w 3808"/>
                <a:gd name="T55" fmla="*/ 459 h 902"/>
                <a:gd name="T56" fmla="*/ 2191 w 3808"/>
                <a:gd name="T57" fmla="*/ 476 h 902"/>
                <a:gd name="T58" fmla="*/ 2198 w 3808"/>
                <a:gd name="T59" fmla="*/ 504 h 902"/>
                <a:gd name="T60" fmla="*/ 2398 w 3808"/>
                <a:gd name="T61" fmla="*/ 523 h 902"/>
                <a:gd name="T62" fmla="*/ 2623 w 3808"/>
                <a:gd name="T63" fmla="*/ 547 h 902"/>
                <a:gd name="T64" fmla="*/ 2633 w 3808"/>
                <a:gd name="T65" fmla="*/ 571 h 902"/>
                <a:gd name="T66" fmla="*/ 2645 w 3808"/>
                <a:gd name="T67" fmla="*/ 585 h 902"/>
                <a:gd name="T68" fmla="*/ 2837 w 3808"/>
                <a:gd name="T69" fmla="*/ 597 h 902"/>
                <a:gd name="T70" fmla="*/ 3179 w 3808"/>
                <a:gd name="T71" fmla="*/ 630 h 902"/>
                <a:gd name="T72" fmla="*/ 3376 w 3808"/>
                <a:gd name="T73" fmla="*/ 714 h 902"/>
                <a:gd name="T74" fmla="*/ 3808 w 3808"/>
                <a:gd name="T75" fmla="*/ 90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08" h="902">
                  <a:moveTo>
                    <a:pt x="0" y="0"/>
                  </a:moveTo>
                  <a:lnTo>
                    <a:pt x="289" y="0"/>
                  </a:lnTo>
                  <a:lnTo>
                    <a:pt x="289" y="15"/>
                  </a:lnTo>
                  <a:lnTo>
                    <a:pt x="439" y="15"/>
                  </a:lnTo>
                  <a:lnTo>
                    <a:pt x="439" y="43"/>
                  </a:lnTo>
                  <a:lnTo>
                    <a:pt x="529" y="43"/>
                  </a:lnTo>
                  <a:lnTo>
                    <a:pt x="529" y="53"/>
                  </a:lnTo>
                  <a:lnTo>
                    <a:pt x="634" y="53"/>
                  </a:lnTo>
                  <a:lnTo>
                    <a:pt x="634" y="67"/>
                  </a:lnTo>
                  <a:lnTo>
                    <a:pt x="655" y="67"/>
                  </a:lnTo>
                  <a:lnTo>
                    <a:pt x="655" y="88"/>
                  </a:lnTo>
                  <a:lnTo>
                    <a:pt x="667" y="88"/>
                  </a:lnTo>
                  <a:lnTo>
                    <a:pt x="667" y="98"/>
                  </a:lnTo>
                  <a:lnTo>
                    <a:pt x="809" y="98"/>
                  </a:lnTo>
                  <a:lnTo>
                    <a:pt x="809" y="115"/>
                  </a:lnTo>
                  <a:lnTo>
                    <a:pt x="866" y="115"/>
                  </a:lnTo>
                  <a:lnTo>
                    <a:pt x="866" y="129"/>
                  </a:lnTo>
                  <a:lnTo>
                    <a:pt x="883" y="129"/>
                  </a:lnTo>
                  <a:lnTo>
                    <a:pt x="883" y="148"/>
                  </a:lnTo>
                  <a:lnTo>
                    <a:pt x="888" y="148"/>
                  </a:lnTo>
                  <a:lnTo>
                    <a:pt x="888" y="181"/>
                  </a:lnTo>
                  <a:lnTo>
                    <a:pt x="976" y="181"/>
                  </a:lnTo>
                  <a:lnTo>
                    <a:pt x="976" y="191"/>
                  </a:lnTo>
                  <a:lnTo>
                    <a:pt x="1011" y="191"/>
                  </a:lnTo>
                  <a:lnTo>
                    <a:pt x="1011" y="202"/>
                  </a:lnTo>
                  <a:lnTo>
                    <a:pt x="1090" y="202"/>
                  </a:lnTo>
                  <a:lnTo>
                    <a:pt x="1090" y="243"/>
                  </a:lnTo>
                  <a:lnTo>
                    <a:pt x="1101" y="243"/>
                  </a:lnTo>
                  <a:lnTo>
                    <a:pt x="1101" y="255"/>
                  </a:lnTo>
                  <a:lnTo>
                    <a:pt x="1151" y="255"/>
                  </a:lnTo>
                  <a:lnTo>
                    <a:pt x="1151" y="264"/>
                  </a:lnTo>
                  <a:lnTo>
                    <a:pt x="1294" y="264"/>
                  </a:lnTo>
                  <a:lnTo>
                    <a:pt x="1294" y="274"/>
                  </a:lnTo>
                  <a:lnTo>
                    <a:pt x="1315" y="274"/>
                  </a:lnTo>
                  <a:lnTo>
                    <a:pt x="1315" y="283"/>
                  </a:lnTo>
                  <a:lnTo>
                    <a:pt x="1327" y="283"/>
                  </a:lnTo>
                  <a:lnTo>
                    <a:pt x="1327" y="295"/>
                  </a:lnTo>
                  <a:lnTo>
                    <a:pt x="1386" y="295"/>
                  </a:lnTo>
                  <a:lnTo>
                    <a:pt x="1386" y="305"/>
                  </a:lnTo>
                  <a:lnTo>
                    <a:pt x="1510" y="305"/>
                  </a:lnTo>
                  <a:lnTo>
                    <a:pt x="1510" y="314"/>
                  </a:lnTo>
                  <a:lnTo>
                    <a:pt x="1534" y="314"/>
                  </a:lnTo>
                  <a:lnTo>
                    <a:pt x="1534" y="352"/>
                  </a:lnTo>
                  <a:lnTo>
                    <a:pt x="1712" y="352"/>
                  </a:lnTo>
                  <a:lnTo>
                    <a:pt x="1712" y="364"/>
                  </a:lnTo>
                  <a:lnTo>
                    <a:pt x="1728" y="364"/>
                  </a:lnTo>
                  <a:lnTo>
                    <a:pt x="1728" y="376"/>
                  </a:lnTo>
                  <a:lnTo>
                    <a:pt x="1745" y="376"/>
                  </a:lnTo>
                  <a:lnTo>
                    <a:pt x="1745" y="388"/>
                  </a:lnTo>
                  <a:lnTo>
                    <a:pt x="1752" y="388"/>
                  </a:lnTo>
                  <a:lnTo>
                    <a:pt x="1752" y="414"/>
                  </a:lnTo>
                  <a:lnTo>
                    <a:pt x="1970" y="414"/>
                  </a:lnTo>
                  <a:lnTo>
                    <a:pt x="1970" y="450"/>
                  </a:lnTo>
                  <a:lnTo>
                    <a:pt x="2115" y="450"/>
                  </a:lnTo>
                  <a:lnTo>
                    <a:pt x="2115" y="459"/>
                  </a:lnTo>
                  <a:lnTo>
                    <a:pt x="2182" y="459"/>
                  </a:lnTo>
                  <a:lnTo>
                    <a:pt x="2182" y="476"/>
                  </a:lnTo>
                  <a:lnTo>
                    <a:pt x="2191" y="476"/>
                  </a:lnTo>
                  <a:lnTo>
                    <a:pt x="2191" y="504"/>
                  </a:lnTo>
                  <a:lnTo>
                    <a:pt x="2198" y="504"/>
                  </a:lnTo>
                  <a:lnTo>
                    <a:pt x="2198" y="523"/>
                  </a:lnTo>
                  <a:lnTo>
                    <a:pt x="2398" y="523"/>
                  </a:lnTo>
                  <a:lnTo>
                    <a:pt x="2398" y="547"/>
                  </a:lnTo>
                  <a:lnTo>
                    <a:pt x="2623" y="547"/>
                  </a:lnTo>
                  <a:lnTo>
                    <a:pt x="2623" y="571"/>
                  </a:lnTo>
                  <a:lnTo>
                    <a:pt x="2633" y="571"/>
                  </a:lnTo>
                  <a:lnTo>
                    <a:pt x="2633" y="585"/>
                  </a:lnTo>
                  <a:lnTo>
                    <a:pt x="2645" y="585"/>
                  </a:lnTo>
                  <a:lnTo>
                    <a:pt x="2645" y="597"/>
                  </a:lnTo>
                  <a:lnTo>
                    <a:pt x="2837" y="597"/>
                  </a:lnTo>
                  <a:lnTo>
                    <a:pt x="2837" y="630"/>
                  </a:lnTo>
                  <a:lnTo>
                    <a:pt x="3179" y="630"/>
                  </a:lnTo>
                  <a:lnTo>
                    <a:pt x="3179" y="714"/>
                  </a:lnTo>
                  <a:lnTo>
                    <a:pt x="3376" y="714"/>
                  </a:lnTo>
                  <a:lnTo>
                    <a:pt x="3376" y="902"/>
                  </a:lnTo>
                  <a:lnTo>
                    <a:pt x="3808" y="902"/>
                  </a:lnTo>
                </a:path>
              </a:pathLst>
            </a:custGeom>
            <a:noFill/>
            <a:ln w="190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7861A43-7908-E6EA-A32E-C270E5837099}"/>
              </a:ext>
            </a:extLst>
          </p:cNvPr>
          <p:cNvGrpSpPr/>
          <p:nvPr/>
        </p:nvGrpSpPr>
        <p:grpSpPr>
          <a:xfrm>
            <a:off x="1006639" y="2113558"/>
            <a:ext cx="7280905" cy="518350"/>
            <a:chOff x="2124137" y="1462205"/>
            <a:chExt cx="8953890" cy="637455"/>
          </a:xfrm>
        </p:grpSpPr>
        <p:sp>
          <p:nvSpPr>
            <p:cNvPr id="676" name="Rectangle 492">
              <a:extLst>
                <a:ext uri="{FF2B5EF4-FFF2-40B4-BE49-F238E27FC236}">
                  <a16:creationId xmlns:a16="http://schemas.microsoft.com/office/drawing/2014/main" id="{A4DC4619-D0F5-22D5-1DEC-91401A089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1619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77" name="Rectangle 493">
              <a:extLst>
                <a:ext uri="{FF2B5EF4-FFF2-40B4-BE49-F238E27FC236}">
                  <a16:creationId xmlns:a16="http://schemas.microsoft.com/office/drawing/2014/main" id="{38C2847F-C25F-021C-F3D0-8DCF31A13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6261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78" name="Rectangle 494">
              <a:extLst>
                <a:ext uri="{FF2B5EF4-FFF2-40B4-BE49-F238E27FC236}">
                  <a16:creationId xmlns:a16="http://schemas.microsoft.com/office/drawing/2014/main" id="{8E87C170-6794-016C-1A1D-47E5128A1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1572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79" name="Rectangle 495">
              <a:extLst>
                <a:ext uri="{FF2B5EF4-FFF2-40B4-BE49-F238E27FC236}">
                  <a16:creationId xmlns:a16="http://schemas.microsoft.com/office/drawing/2014/main" id="{8A96DF20-D19C-BC8A-27E9-106F2920D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6412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0" name="Rectangle 496">
              <a:extLst>
                <a:ext uri="{FF2B5EF4-FFF2-40B4-BE49-F238E27FC236}">
                  <a16:creationId xmlns:a16="http://schemas.microsoft.com/office/drawing/2014/main" id="{94F7F453-2A8C-3C2B-6976-4949E0471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25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1" name="Rectangle 497">
              <a:extLst>
                <a:ext uri="{FF2B5EF4-FFF2-40B4-BE49-F238E27FC236}">
                  <a16:creationId xmlns:a16="http://schemas.microsoft.com/office/drawing/2014/main" id="{178A77D2-CC76-63CA-42AF-910F1CAA4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7037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2" name="Rectangle 498">
              <a:extLst>
                <a:ext uri="{FF2B5EF4-FFF2-40B4-BE49-F238E27FC236}">
                  <a16:creationId xmlns:a16="http://schemas.microsoft.com/office/drawing/2014/main" id="{FB376AA0-89F4-A76A-4E25-9B8A2FF6A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3598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3" name="Rectangle 499">
              <a:extLst>
                <a:ext uri="{FF2B5EF4-FFF2-40B4-BE49-F238E27FC236}">
                  <a16:creationId xmlns:a16="http://schemas.microsoft.com/office/drawing/2014/main" id="{3E506089-ED1D-FFBE-FA11-45E7450A8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8910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4" name="Rectangle 500">
              <a:extLst>
                <a:ext uri="{FF2B5EF4-FFF2-40B4-BE49-F238E27FC236}">
                  <a16:creationId xmlns:a16="http://schemas.microsoft.com/office/drawing/2014/main" id="{03DC5910-C97C-6DAA-7129-D5CD9DB2F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7191" y="19644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5" name="Rectangle 501">
              <a:extLst>
                <a:ext uri="{FF2B5EF4-FFF2-40B4-BE49-F238E27FC236}">
                  <a16:creationId xmlns:a16="http://schemas.microsoft.com/office/drawing/2014/main" id="{47B12E38-DFE5-D394-A3D9-F3E98644C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110" y="19644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6" name="Rectangle 502">
              <a:extLst>
                <a:ext uri="{FF2B5EF4-FFF2-40B4-BE49-F238E27FC236}">
                  <a16:creationId xmlns:a16="http://schemas.microsoft.com/office/drawing/2014/main" id="{13ED43F0-7AF9-B962-FE49-25F6637D8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3563" y="19644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7" name="Rectangle 503">
              <a:extLst>
                <a:ext uri="{FF2B5EF4-FFF2-40B4-BE49-F238E27FC236}">
                  <a16:creationId xmlns:a16="http://schemas.microsoft.com/office/drawing/2014/main" id="{06D0632F-EC9F-58E3-2676-21A7FC448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7462" y="19644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8" name="Rectangle 504">
              <a:extLst>
                <a:ext uri="{FF2B5EF4-FFF2-40B4-BE49-F238E27FC236}">
                  <a16:creationId xmlns:a16="http://schemas.microsoft.com/office/drawing/2014/main" id="{85E0B578-6405-E3FF-A91F-1D5C79560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5578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9" name="Rectangle 505">
              <a:extLst>
                <a:ext uri="{FF2B5EF4-FFF2-40B4-BE49-F238E27FC236}">
                  <a16:creationId xmlns:a16="http://schemas.microsoft.com/office/drawing/2014/main" id="{6CDC284E-0FAC-18AA-F7F3-B2E037BF9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1821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0" name="Rectangle 506">
              <a:extLst>
                <a:ext uri="{FF2B5EF4-FFF2-40B4-BE49-F238E27FC236}">
                  <a16:creationId xmlns:a16="http://schemas.microsoft.com/office/drawing/2014/main" id="{9B32D6D5-58A7-DDA6-7FFE-12C9DD141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9311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1" name="Rectangle 507">
              <a:extLst>
                <a:ext uri="{FF2B5EF4-FFF2-40B4-BE49-F238E27FC236}">
                  <a16:creationId xmlns:a16="http://schemas.microsoft.com/office/drawing/2014/main" id="{1A27A092-4FDC-C37B-42BA-87473A36D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0089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2" name="Rectangle 508">
              <a:extLst>
                <a:ext uri="{FF2B5EF4-FFF2-40B4-BE49-F238E27FC236}">
                  <a16:creationId xmlns:a16="http://schemas.microsoft.com/office/drawing/2014/main" id="{1BD6CE57-7B03-2C36-980F-80B5B3699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1020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3" name="Rectangle 509">
              <a:extLst>
                <a:ext uri="{FF2B5EF4-FFF2-40B4-BE49-F238E27FC236}">
                  <a16:creationId xmlns:a16="http://schemas.microsoft.com/office/drawing/2014/main" id="{BA3CA61A-DB2B-A845-F92C-154C186E8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1798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4" name="Rectangle 510">
              <a:extLst>
                <a:ext uri="{FF2B5EF4-FFF2-40B4-BE49-F238E27FC236}">
                  <a16:creationId xmlns:a16="http://schemas.microsoft.com/office/drawing/2014/main" id="{02A9A6D9-CA9E-7268-77BF-ABEFA7E90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6320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5" name="Rectangle 511">
              <a:extLst>
                <a:ext uri="{FF2B5EF4-FFF2-40B4-BE49-F238E27FC236}">
                  <a16:creationId xmlns:a16="http://schemas.microsoft.com/office/drawing/2014/main" id="{30012E5E-0ADE-A6BA-F498-F2E6FB54E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9124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6" name="Rectangle 512">
              <a:extLst>
                <a:ext uri="{FF2B5EF4-FFF2-40B4-BE49-F238E27FC236}">
                  <a16:creationId xmlns:a16="http://schemas.microsoft.com/office/drawing/2014/main" id="{0343614B-3F8B-A452-ACC1-AD69CE09C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648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7" name="Rectangle 513">
              <a:extLst>
                <a:ext uri="{FF2B5EF4-FFF2-40B4-BE49-F238E27FC236}">
                  <a16:creationId xmlns:a16="http://schemas.microsoft.com/office/drawing/2014/main" id="{CB9A7042-B1F9-6D5B-5ACD-42BEE9C79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5650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8" name="Rectangle 514">
              <a:extLst>
                <a:ext uri="{FF2B5EF4-FFF2-40B4-BE49-F238E27FC236}">
                  <a16:creationId xmlns:a16="http://schemas.microsoft.com/office/drawing/2014/main" id="{D7F371B4-3BBE-4702-721A-A20D65774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6428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9" name="Rectangle 515">
              <a:extLst>
                <a:ext uri="{FF2B5EF4-FFF2-40B4-BE49-F238E27FC236}">
                  <a16:creationId xmlns:a16="http://schemas.microsoft.com/office/drawing/2014/main" id="{3216813B-2945-25D9-67B3-D368C6173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580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0" name="Rectangle 516">
              <a:extLst>
                <a:ext uri="{FF2B5EF4-FFF2-40B4-BE49-F238E27FC236}">
                  <a16:creationId xmlns:a16="http://schemas.microsoft.com/office/drawing/2014/main" id="{8EAB11C8-6D1E-7588-A91F-94EF61977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7665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1" name="Rectangle 517">
              <a:extLst>
                <a:ext uri="{FF2B5EF4-FFF2-40B4-BE49-F238E27FC236}">
                  <a16:creationId xmlns:a16="http://schemas.microsoft.com/office/drawing/2014/main" id="{F33B4BF1-8399-CF6D-C779-AF75A5BD2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2187" y="1846381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2" name="Rectangle 518">
              <a:extLst>
                <a:ext uri="{FF2B5EF4-FFF2-40B4-BE49-F238E27FC236}">
                  <a16:creationId xmlns:a16="http://schemas.microsoft.com/office/drawing/2014/main" id="{034A6260-24D2-BBFC-D17E-C7C98FEDF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4991" y="1846381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3" name="Rectangle 519">
              <a:extLst>
                <a:ext uri="{FF2B5EF4-FFF2-40B4-BE49-F238E27FC236}">
                  <a16:creationId xmlns:a16="http://schemas.microsoft.com/office/drawing/2014/main" id="{337FF53E-4954-5740-804F-27758100F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7783" y="182975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4" name="Rectangle 520">
              <a:extLst>
                <a:ext uri="{FF2B5EF4-FFF2-40B4-BE49-F238E27FC236}">
                  <a16:creationId xmlns:a16="http://schemas.microsoft.com/office/drawing/2014/main" id="{791AAB34-22C1-A3F2-3C4E-1AF274523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2153" y="1818109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5" name="Rectangle 521">
              <a:extLst>
                <a:ext uri="{FF2B5EF4-FFF2-40B4-BE49-F238E27FC236}">
                  <a16:creationId xmlns:a16="http://schemas.microsoft.com/office/drawing/2014/main" id="{5B0A40D0-4A30-8BD1-B340-6E69F10F4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5746" y="1818109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6" name="Rectangle 522">
              <a:extLst>
                <a:ext uri="{FF2B5EF4-FFF2-40B4-BE49-F238E27FC236}">
                  <a16:creationId xmlns:a16="http://schemas.microsoft.com/office/drawing/2014/main" id="{DBF55801-6316-919F-5884-3E93836B0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7619" y="1806467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7" name="Rectangle 523">
              <a:extLst>
                <a:ext uri="{FF2B5EF4-FFF2-40B4-BE49-F238E27FC236}">
                  <a16:creationId xmlns:a16="http://schemas.microsoft.com/office/drawing/2014/main" id="{79B9E37B-7A80-EB88-2B73-CC4D021DD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4179" y="1806467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8" name="Rectangle 524">
              <a:extLst>
                <a:ext uri="{FF2B5EF4-FFF2-40B4-BE49-F238E27FC236}">
                  <a16:creationId xmlns:a16="http://schemas.microsoft.com/office/drawing/2014/main" id="{E782CA33-F204-368D-5E59-B2AFFDC0D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1494" y="179815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9" name="Rectangle 525">
              <a:extLst>
                <a:ext uri="{FF2B5EF4-FFF2-40B4-BE49-F238E27FC236}">
                  <a16:creationId xmlns:a16="http://schemas.microsoft.com/office/drawing/2014/main" id="{E1A731FD-49BC-4268-25A7-4ADA70F79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2272" y="179815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0" name="Rectangle 526">
              <a:extLst>
                <a:ext uri="{FF2B5EF4-FFF2-40B4-BE49-F238E27FC236}">
                  <a16:creationId xmlns:a16="http://schemas.microsoft.com/office/drawing/2014/main" id="{F21EBD8E-3783-E65D-BDC5-0EE4CB544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6017" y="178651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1" name="Rectangle 527">
              <a:extLst>
                <a:ext uri="{FF2B5EF4-FFF2-40B4-BE49-F238E27FC236}">
                  <a16:creationId xmlns:a16="http://schemas.microsoft.com/office/drawing/2014/main" id="{ABB2CD1A-15DF-67E8-6012-4DBB8E6A7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7736" y="178651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2" name="Rectangle 528">
              <a:extLst>
                <a:ext uri="{FF2B5EF4-FFF2-40B4-BE49-F238E27FC236}">
                  <a16:creationId xmlns:a16="http://schemas.microsoft.com/office/drawing/2014/main" id="{BCF2F604-1606-B40F-FCFA-99A88BF68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4286" y="1778195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3" name="Rectangle 529">
              <a:extLst>
                <a:ext uri="{FF2B5EF4-FFF2-40B4-BE49-F238E27FC236}">
                  <a16:creationId xmlns:a16="http://schemas.microsoft.com/office/drawing/2014/main" id="{481234BA-0299-039F-F9CA-763DA3611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8809" y="177154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4" name="Rectangle 530">
              <a:extLst>
                <a:ext uri="{FF2B5EF4-FFF2-40B4-BE49-F238E27FC236}">
                  <a16:creationId xmlns:a16="http://schemas.microsoft.com/office/drawing/2014/main" id="{A9C232CA-377C-4E0E-BC92-4B25D9BF2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7713" y="177154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5" name="Rectangle 531">
              <a:extLst>
                <a:ext uri="{FF2B5EF4-FFF2-40B4-BE49-F238E27FC236}">
                  <a16:creationId xmlns:a16="http://schemas.microsoft.com/office/drawing/2014/main" id="{582BFE90-81E6-BA9B-174E-ED6E8BC8B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6135" y="173994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6" name="Rectangle 532">
              <a:extLst>
                <a:ext uri="{FF2B5EF4-FFF2-40B4-BE49-F238E27FC236}">
                  <a16:creationId xmlns:a16="http://schemas.microsoft.com/office/drawing/2014/main" id="{D2A33CB7-2968-ED47-638D-FBE790F75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9728" y="1703355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7" name="Rectangle 533">
              <a:extLst>
                <a:ext uri="{FF2B5EF4-FFF2-40B4-BE49-F238E27FC236}">
                  <a16:creationId xmlns:a16="http://schemas.microsoft.com/office/drawing/2014/main" id="{FCCC6FF3-0571-6A40-AF98-1B206C29F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1601" y="1688387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8" name="Rectangle 534">
              <a:extLst>
                <a:ext uri="{FF2B5EF4-FFF2-40B4-BE49-F238E27FC236}">
                  <a16:creationId xmlns:a16="http://schemas.microsoft.com/office/drawing/2014/main" id="{43017AEB-910F-F1BF-D58B-A5BFEE8A5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9846" y="1683397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9" name="Rectangle 535">
              <a:extLst>
                <a:ext uri="{FF2B5EF4-FFF2-40B4-BE49-F238E27FC236}">
                  <a16:creationId xmlns:a16="http://schemas.microsoft.com/office/drawing/2014/main" id="{20238DE5-B910-7ECC-0953-2903E0B10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751" y="1676745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0" name="Rectangle 536">
              <a:extLst>
                <a:ext uri="{FF2B5EF4-FFF2-40B4-BE49-F238E27FC236}">
                  <a16:creationId xmlns:a16="http://schemas.microsoft.com/office/drawing/2014/main" id="{6EB2C593-D908-6E26-D5E2-7B93F22F4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0930" y="1645146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1" name="Rectangle 537">
              <a:extLst>
                <a:ext uri="{FF2B5EF4-FFF2-40B4-BE49-F238E27FC236}">
                  <a16:creationId xmlns:a16="http://schemas.microsoft.com/office/drawing/2014/main" id="{1FF3DC8A-4775-AFE3-6A16-AA2C10331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499" y="163683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2" name="Rectangle 538">
              <a:extLst>
                <a:ext uri="{FF2B5EF4-FFF2-40B4-BE49-F238E27FC236}">
                  <a16:creationId xmlns:a16="http://schemas.microsoft.com/office/drawing/2014/main" id="{88DE63DC-4F91-83FF-6743-CF69ECA55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7303" y="1625189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3" name="Rectangle 539">
              <a:extLst>
                <a:ext uri="{FF2B5EF4-FFF2-40B4-BE49-F238E27FC236}">
                  <a16:creationId xmlns:a16="http://schemas.microsoft.com/office/drawing/2014/main" id="{A63C7001-744F-BCAF-CFBE-EA9B45506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9141" y="1588601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4" name="Rectangle 540">
              <a:extLst>
                <a:ext uri="{FF2B5EF4-FFF2-40B4-BE49-F238E27FC236}">
                  <a16:creationId xmlns:a16="http://schemas.microsoft.com/office/drawing/2014/main" id="{57BC684A-77EC-C8A7-509A-FA7239DDE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7422" y="1588601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5" name="Rectangle 541">
              <a:extLst>
                <a:ext uri="{FF2B5EF4-FFF2-40B4-BE49-F238E27FC236}">
                  <a16:creationId xmlns:a16="http://schemas.microsoft.com/office/drawing/2014/main" id="{EAA6F01F-1D40-DFFF-9656-868849BC1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1014" y="1553675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6" name="Rectangle 542">
              <a:extLst>
                <a:ext uri="{FF2B5EF4-FFF2-40B4-BE49-F238E27FC236}">
                  <a16:creationId xmlns:a16="http://schemas.microsoft.com/office/drawing/2014/main" id="{3D8658DF-7F63-C1C2-3FF8-9FBF3E1A0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6620" y="1542034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7" name="Rectangle 543">
              <a:extLst>
                <a:ext uri="{FF2B5EF4-FFF2-40B4-BE49-F238E27FC236}">
                  <a16:creationId xmlns:a16="http://schemas.microsoft.com/office/drawing/2014/main" id="{819B4CC4-8EC0-500B-3B73-92E1D0D79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571" y="1542034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8" name="Rectangle 544">
              <a:extLst>
                <a:ext uri="{FF2B5EF4-FFF2-40B4-BE49-F238E27FC236}">
                  <a16:creationId xmlns:a16="http://schemas.microsoft.com/office/drawing/2014/main" id="{36BDB2AE-3930-BC58-DBD1-B7D42E495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1756" y="1542034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9" name="Rectangle 545">
              <a:extLst>
                <a:ext uri="{FF2B5EF4-FFF2-40B4-BE49-F238E27FC236}">
                  <a16:creationId xmlns:a16="http://schemas.microsoft.com/office/drawing/2014/main" id="{A34F3308-06EA-A691-DA8B-AE0531987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3934" y="152540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0" name="Rectangle 546">
              <a:extLst>
                <a:ext uri="{FF2B5EF4-FFF2-40B4-BE49-F238E27FC236}">
                  <a16:creationId xmlns:a16="http://schemas.microsoft.com/office/drawing/2014/main" id="{5049D647-1B40-6A28-9D53-506BBB19D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1875" y="152540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1" name="Rectangle 547">
              <a:extLst>
                <a:ext uri="{FF2B5EF4-FFF2-40B4-BE49-F238E27FC236}">
                  <a16:creationId xmlns:a16="http://schemas.microsoft.com/office/drawing/2014/main" id="{7A06D241-D8C1-7DE1-D4D2-255D9257E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436" y="152540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2" name="Rectangle 548">
              <a:extLst>
                <a:ext uri="{FF2B5EF4-FFF2-40B4-BE49-F238E27FC236}">
                  <a16:creationId xmlns:a16="http://schemas.microsoft.com/office/drawing/2014/main" id="{CDA0475E-88F5-83B2-9DA3-FAAB5A6C1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808" y="15137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3" name="Rectangle 549">
              <a:extLst>
                <a:ext uri="{FF2B5EF4-FFF2-40B4-BE49-F238E27FC236}">
                  <a16:creationId xmlns:a16="http://schemas.microsoft.com/office/drawing/2014/main" id="{7E2292C6-52C6-5C40-9BAD-54F43761E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426" y="15137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4" name="Rectangle 550">
              <a:extLst>
                <a:ext uri="{FF2B5EF4-FFF2-40B4-BE49-F238E27FC236}">
                  <a16:creationId xmlns:a16="http://schemas.microsoft.com/office/drawing/2014/main" id="{3916FBDB-4596-3884-5362-9F7222099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738" y="15137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5" name="Rectangle 551">
              <a:extLst>
                <a:ext uri="{FF2B5EF4-FFF2-40B4-BE49-F238E27FC236}">
                  <a16:creationId xmlns:a16="http://schemas.microsoft.com/office/drawing/2014/main" id="{49AB9C5B-7DB4-0A5C-0AD7-E24D0F314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137" y="1462205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6" name="Rectangle 552">
              <a:extLst>
                <a:ext uri="{FF2B5EF4-FFF2-40B4-BE49-F238E27FC236}">
                  <a16:creationId xmlns:a16="http://schemas.microsoft.com/office/drawing/2014/main" id="{B25BDB1F-56A4-D07F-0425-63BF42C90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742" y="163184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7" name="Rectangle 553">
              <a:extLst>
                <a:ext uri="{FF2B5EF4-FFF2-40B4-BE49-F238E27FC236}">
                  <a16:creationId xmlns:a16="http://schemas.microsoft.com/office/drawing/2014/main" id="{80FE614B-E74C-F647-BE7A-628D08442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008" y="1688387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8" name="Rectangle 554">
              <a:extLst>
                <a:ext uri="{FF2B5EF4-FFF2-40B4-BE49-F238E27FC236}">
                  <a16:creationId xmlns:a16="http://schemas.microsoft.com/office/drawing/2014/main" id="{3FDB336B-709F-6CA5-0C11-E8DF8B985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1257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9" name="Rectangle 555">
              <a:extLst>
                <a:ext uri="{FF2B5EF4-FFF2-40B4-BE49-F238E27FC236}">
                  <a16:creationId xmlns:a16="http://schemas.microsoft.com/office/drawing/2014/main" id="{061F6AF0-3B06-E39C-3D17-7D9FEDA27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0162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0" name="Rectangle 556">
              <a:extLst>
                <a:ext uri="{FF2B5EF4-FFF2-40B4-BE49-F238E27FC236}">
                  <a16:creationId xmlns:a16="http://schemas.microsoft.com/office/drawing/2014/main" id="{65963DC9-A919-84B5-0B16-4EEE7E61F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5627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1" name="Rectangle 557">
              <a:extLst>
                <a:ext uri="{FF2B5EF4-FFF2-40B4-BE49-F238E27FC236}">
                  <a16:creationId xmlns:a16="http://schemas.microsoft.com/office/drawing/2014/main" id="{41F87F8D-C37A-E160-6E1D-644627A8C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9266" y="190459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2" name="Rectangle 558">
              <a:extLst>
                <a:ext uri="{FF2B5EF4-FFF2-40B4-BE49-F238E27FC236}">
                  <a16:creationId xmlns:a16="http://schemas.microsoft.com/office/drawing/2014/main" id="{D162ABD4-8A9F-C803-5345-85E343C18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0043" y="189294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3" name="Rectangle 559">
              <a:extLst>
                <a:ext uri="{FF2B5EF4-FFF2-40B4-BE49-F238E27FC236}">
                  <a16:creationId xmlns:a16="http://schemas.microsoft.com/office/drawing/2014/main" id="{31A39416-5D39-00D7-9AA4-0553CEC76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8476" y="185469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4" name="Rectangle 560">
              <a:extLst>
                <a:ext uri="{FF2B5EF4-FFF2-40B4-BE49-F238E27FC236}">
                  <a16:creationId xmlns:a16="http://schemas.microsoft.com/office/drawing/2014/main" id="{CBFA54E9-3708-CF1D-1A6F-2FC605459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9924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5" name="Rectangle 561">
              <a:extLst>
                <a:ext uri="{FF2B5EF4-FFF2-40B4-BE49-F238E27FC236}">
                  <a16:creationId xmlns:a16="http://schemas.microsoft.com/office/drawing/2014/main" id="{E07DFF86-ACB3-B02D-08C7-DB04BDB8F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5590" y="19644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6" name="Rectangle 562">
              <a:extLst>
                <a:ext uri="{FF2B5EF4-FFF2-40B4-BE49-F238E27FC236}">
                  <a16:creationId xmlns:a16="http://schemas.microsoft.com/office/drawing/2014/main" id="{121930A1-D1A1-0B04-0A14-08B055C6F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6800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7" name="Rectangle 563">
              <a:extLst>
                <a:ext uri="{FF2B5EF4-FFF2-40B4-BE49-F238E27FC236}">
                  <a16:creationId xmlns:a16="http://schemas.microsoft.com/office/drawing/2014/main" id="{D361D3ED-4042-9097-3E4B-2862CDFC5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2583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8" name="Rectangle 564">
              <a:extLst>
                <a:ext uri="{FF2B5EF4-FFF2-40B4-BE49-F238E27FC236}">
                  <a16:creationId xmlns:a16="http://schemas.microsoft.com/office/drawing/2014/main" id="{907AD5E6-96AF-6358-95D0-7D7D0F7D7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7862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9" name="Rectangle 565">
              <a:extLst>
                <a:ext uri="{FF2B5EF4-FFF2-40B4-BE49-F238E27FC236}">
                  <a16:creationId xmlns:a16="http://schemas.microsoft.com/office/drawing/2014/main" id="{07867D93-33B8-EAD8-8ADC-B4F4DB739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480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50" name="Rectangle 566">
              <a:extLst>
                <a:ext uri="{FF2B5EF4-FFF2-40B4-BE49-F238E27FC236}">
                  <a16:creationId xmlns:a16="http://schemas.microsoft.com/office/drawing/2014/main" id="{72586320-34C4-1598-21C7-C7D095AF3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9887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51" name="Rectangle 567">
              <a:extLst>
                <a:ext uri="{FF2B5EF4-FFF2-40B4-BE49-F238E27FC236}">
                  <a16:creationId xmlns:a16="http://schemas.microsoft.com/office/drawing/2014/main" id="{E70011DD-8537-5311-BF1F-941F5276E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6920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52" name="Rectangle 568">
              <a:extLst>
                <a:ext uri="{FF2B5EF4-FFF2-40B4-BE49-F238E27FC236}">
                  <a16:creationId xmlns:a16="http://schemas.microsoft.com/office/drawing/2014/main" id="{17DC3EC1-A86E-1CCC-B1BC-3F4DBE8A4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6294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53" name="Rectangle 569">
              <a:extLst>
                <a:ext uri="{FF2B5EF4-FFF2-40B4-BE49-F238E27FC236}">
                  <a16:creationId xmlns:a16="http://schemas.microsoft.com/office/drawing/2014/main" id="{9AAC3754-23B5-1294-D546-E8B483342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6294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54" name="Freeform 570">
              <a:extLst>
                <a:ext uri="{FF2B5EF4-FFF2-40B4-BE49-F238E27FC236}">
                  <a16:creationId xmlns:a16="http://schemas.microsoft.com/office/drawing/2014/main" id="{71D44B77-4A5D-3F60-36A8-97A3311AA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338" y="1502156"/>
              <a:ext cx="8925689" cy="562129"/>
            </a:xfrm>
            <a:custGeom>
              <a:avLst/>
              <a:gdLst>
                <a:gd name="T0" fmla="*/ 83 w 3808"/>
                <a:gd name="T1" fmla="*/ 0 h 338"/>
                <a:gd name="T2" fmla="*/ 211 w 3808"/>
                <a:gd name="T3" fmla="*/ 10 h 338"/>
                <a:gd name="T4" fmla="*/ 220 w 3808"/>
                <a:gd name="T5" fmla="*/ 24 h 338"/>
                <a:gd name="T6" fmla="*/ 387 w 3808"/>
                <a:gd name="T7" fmla="*/ 29 h 338"/>
                <a:gd name="T8" fmla="*/ 655 w 3808"/>
                <a:gd name="T9" fmla="*/ 38 h 338"/>
                <a:gd name="T10" fmla="*/ 859 w 3808"/>
                <a:gd name="T11" fmla="*/ 48 h 338"/>
                <a:gd name="T12" fmla="*/ 876 w 3808"/>
                <a:gd name="T13" fmla="*/ 53 h 338"/>
                <a:gd name="T14" fmla="*/ 888 w 3808"/>
                <a:gd name="T15" fmla="*/ 74 h 338"/>
                <a:gd name="T16" fmla="*/ 895 w 3808"/>
                <a:gd name="T17" fmla="*/ 84 h 338"/>
                <a:gd name="T18" fmla="*/ 992 w 3808"/>
                <a:gd name="T19" fmla="*/ 93 h 338"/>
                <a:gd name="T20" fmla="*/ 1097 w 3808"/>
                <a:gd name="T21" fmla="*/ 100 h 338"/>
                <a:gd name="T22" fmla="*/ 1154 w 3808"/>
                <a:gd name="T23" fmla="*/ 105 h 338"/>
                <a:gd name="T24" fmla="*/ 1301 w 3808"/>
                <a:gd name="T25" fmla="*/ 110 h 338"/>
                <a:gd name="T26" fmla="*/ 1313 w 3808"/>
                <a:gd name="T27" fmla="*/ 115 h 338"/>
                <a:gd name="T28" fmla="*/ 1320 w 3808"/>
                <a:gd name="T29" fmla="*/ 124 h 338"/>
                <a:gd name="T30" fmla="*/ 1332 w 3808"/>
                <a:gd name="T31" fmla="*/ 129 h 338"/>
                <a:gd name="T32" fmla="*/ 1536 w 3808"/>
                <a:gd name="T33" fmla="*/ 134 h 338"/>
                <a:gd name="T34" fmla="*/ 1541 w 3808"/>
                <a:gd name="T35" fmla="*/ 160 h 338"/>
                <a:gd name="T36" fmla="*/ 1560 w 3808"/>
                <a:gd name="T37" fmla="*/ 164 h 338"/>
                <a:gd name="T38" fmla="*/ 1567 w 3808"/>
                <a:gd name="T39" fmla="*/ 172 h 338"/>
                <a:gd name="T40" fmla="*/ 1588 w 3808"/>
                <a:gd name="T41" fmla="*/ 179 h 338"/>
                <a:gd name="T42" fmla="*/ 1681 w 3808"/>
                <a:gd name="T43" fmla="*/ 183 h 338"/>
                <a:gd name="T44" fmla="*/ 1750 w 3808"/>
                <a:gd name="T45" fmla="*/ 191 h 338"/>
                <a:gd name="T46" fmla="*/ 1762 w 3808"/>
                <a:gd name="T47" fmla="*/ 193 h 338"/>
                <a:gd name="T48" fmla="*/ 1942 w 3808"/>
                <a:gd name="T49" fmla="*/ 200 h 338"/>
                <a:gd name="T50" fmla="*/ 1975 w 3808"/>
                <a:gd name="T51" fmla="*/ 207 h 338"/>
                <a:gd name="T52" fmla="*/ 2004 w 3808"/>
                <a:gd name="T53" fmla="*/ 212 h 338"/>
                <a:gd name="T54" fmla="*/ 2082 w 3808"/>
                <a:gd name="T55" fmla="*/ 222 h 338"/>
                <a:gd name="T56" fmla="*/ 2187 w 3808"/>
                <a:gd name="T57" fmla="*/ 231 h 338"/>
                <a:gd name="T58" fmla="*/ 2410 w 3808"/>
                <a:gd name="T59" fmla="*/ 236 h 338"/>
                <a:gd name="T60" fmla="*/ 2441 w 3808"/>
                <a:gd name="T61" fmla="*/ 260 h 338"/>
                <a:gd name="T62" fmla="*/ 2448 w 3808"/>
                <a:gd name="T63" fmla="*/ 267 h 338"/>
                <a:gd name="T64" fmla="*/ 2813 w 3808"/>
                <a:gd name="T65" fmla="*/ 281 h 338"/>
                <a:gd name="T66" fmla="*/ 3065 w 3808"/>
                <a:gd name="T67" fmla="*/ 302 h 338"/>
                <a:gd name="T68" fmla="*/ 3808 w 3808"/>
                <a:gd name="T69" fmla="*/ 33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08" h="338">
                  <a:moveTo>
                    <a:pt x="0" y="0"/>
                  </a:moveTo>
                  <a:lnTo>
                    <a:pt x="83" y="0"/>
                  </a:lnTo>
                  <a:lnTo>
                    <a:pt x="83" y="10"/>
                  </a:lnTo>
                  <a:lnTo>
                    <a:pt x="211" y="10"/>
                  </a:lnTo>
                  <a:lnTo>
                    <a:pt x="211" y="24"/>
                  </a:lnTo>
                  <a:lnTo>
                    <a:pt x="220" y="24"/>
                  </a:lnTo>
                  <a:lnTo>
                    <a:pt x="220" y="29"/>
                  </a:lnTo>
                  <a:lnTo>
                    <a:pt x="387" y="29"/>
                  </a:lnTo>
                  <a:lnTo>
                    <a:pt x="387" y="38"/>
                  </a:lnTo>
                  <a:lnTo>
                    <a:pt x="655" y="38"/>
                  </a:lnTo>
                  <a:lnTo>
                    <a:pt x="655" y="48"/>
                  </a:lnTo>
                  <a:lnTo>
                    <a:pt x="859" y="48"/>
                  </a:lnTo>
                  <a:lnTo>
                    <a:pt x="859" y="53"/>
                  </a:lnTo>
                  <a:lnTo>
                    <a:pt x="876" y="53"/>
                  </a:lnTo>
                  <a:lnTo>
                    <a:pt x="876" y="74"/>
                  </a:lnTo>
                  <a:lnTo>
                    <a:pt x="888" y="74"/>
                  </a:lnTo>
                  <a:lnTo>
                    <a:pt x="888" y="84"/>
                  </a:lnTo>
                  <a:lnTo>
                    <a:pt x="895" y="84"/>
                  </a:lnTo>
                  <a:lnTo>
                    <a:pt x="895" y="93"/>
                  </a:lnTo>
                  <a:lnTo>
                    <a:pt x="992" y="93"/>
                  </a:lnTo>
                  <a:lnTo>
                    <a:pt x="992" y="100"/>
                  </a:lnTo>
                  <a:lnTo>
                    <a:pt x="1097" y="100"/>
                  </a:lnTo>
                  <a:lnTo>
                    <a:pt x="1097" y="105"/>
                  </a:lnTo>
                  <a:lnTo>
                    <a:pt x="1154" y="105"/>
                  </a:lnTo>
                  <a:lnTo>
                    <a:pt x="1154" y="110"/>
                  </a:lnTo>
                  <a:lnTo>
                    <a:pt x="1301" y="110"/>
                  </a:lnTo>
                  <a:lnTo>
                    <a:pt x="1301" y="115"/>
                  </a:lnTo>
                  <a:lnTo>
                    <a:pt x="1313" y="115"/>
                  </a:lnTo>
                  <a:lnTo>
                    <a:pt x="1313" y="124"/>
                  </a:lnTo>
                  <a:lnTo>
                    <a:pt x="1320" y="124"/>
                  </a:lnTo>
                  <a:lnTo>
                    <a:pt x="1320" y="129"/>
                  </a:lnTo>
                  <a:lnTo>
                    <a:pt x="1332" y="129"/>
                  </a:lnTo>
                  <a:lnTo>
                    <a:pt x="1332" y="134"/>
                  </a:lnTo>
                  <a:lnTo>
                    <a:pt x="1536" y="134"/>
                  </a:lnTo>
                  <a:lnTo>
                    <a:pt x="1536" y="160"/>
                  </a:lnTo>
                  <a:lnTo>
                    <a:pt x="1541" y="160"/>
                  </a:lnTo>
                  <a:lnTo>
                    <a:pt x="1541" y="164"/>
                  </a:lnTo>
                  <a:lnTo>
                    <a:pt x="1560" y="164"/>
                  </a:lnTo>
                  <a:lnTo>
                    <a:pt x="1560" y="172"/>
                  </a:lnTo>
                  <a:lnTo>
                    <a:pt x="1567" y="172"/>
                  </a:lnTo>
                  <a:lnTo>
                    <a:pt x="1567" y="179"/>
                  </a:lnTo>
                  <a:lnTo>
                    <a:pt x="1588" y="179"/>
                  </a:lnTo>
                  <a:lnTo>
                    <a:pt x="1588" y="183"/>
                  </a:lnTo>
                  <a:lnTo>
                    <a:pt x="1681" y="183"/>
                  </a:lnTo>
                  <a:lnTo>
                    <a:pt x="1681" y="191"/>
                  </a:lnTo>
                  <a:lnTo>
                    <a:pt x="1750" y="191"/>
                  </a:lnTo>
                  <a:lnTo>
                    <a:pt x="1750" y="193"/>
                  </a:lnTo>
                  <a:lnTo>
                    <a:pt x="1762" y="193"/>
                  </a:lnTo>
                  <a:lnTo>
                    <a:pt x="1762" y="200"/>
                  </a:lnTo>
                  <a:lnTo>
                    <a:pt x="1942" y="200"/>
                  </a:lnTo>
                  <a:lnTo>
                    <a:pt x="1942" y="207"/>
                  </a:lnTo>
                  <a:lnTo>
                    <a:pt x="1975" y="207"/>
                  </a:lnTo>
                  <a:lnTo>
                    <a:pt x="1975" y="212"/>
                  </a:lnTo>
                  <a:lnTo>
                    <a:pt x="2004" y="212"/>
                  </a:lnTo>
                  <a:lnTo>
                    <a:pt x="2004" y="222"/>
                  </a:lnTo>
                  <a:lnTo>
                    <a:pt x="2082" y="222"/>
                  </a:lnTo>
                  <a:lnTo>
                    <a:pt x="2082" y="231"/>
                  </a:lnTo>
                  <a:lnTo>
                    <a:pt x="2187" y="231"/>
                  </a:lnTo>
                  <a:lnTo>
                    <a:pt x="2187" y="236"/>
                  </a:lnTo>
                  <a:lnTo>
                    <a:pt x="2410" y="236"/>
                  </a:lnTo>
                  <a:lnTo>
                    <a:pt x="2410" y="260"/>
                  </a:lnTo>
                  <a:lnTo>
                    <a:pt x="2441" y="260"/>
                  </a:lnTo>
                  <a:lnTo>
                    <a:pt x="2441" y="267"/>
                  </a:lnTo>
                  <a:lnTo>
                    <a:pt x="2448" y="267"/>
                  </a:lnTo>
                  <a:lnTo>
                    <a:pt x="2448" y="281"/>
                  </a:lnTo>
                  <a:lnTo>
                    <a:pt x="2813" y="281"/>
                  </a:lnTo>
                  <a:lnTo>
                    <a:pt x="2813" y="302"/>
                  </a:lnTo>
                  <a:lnTo>
                    <a:pt x="3065" y="302"/>
                  </a:lnTo>
                  <a:lnTo>
                    <a:pt x="3065" y="338"/>
                  </a:lnTo>
                  <a:lnTo>
                    <a:pt x="3808" y="338"/>
                  </a:lnTo>
                </a:path>
              </a:pathLst>
            </a:custGeom>
            <a:noFill/>
            <a:ln w="190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18EDC9C-DD35-3BB3-A3AB-383E1BB7E548}"/>
              </a:ext>
            </a:extLst>
          </p:cNvPr>
          <p:cNvSpPr txBox="1"/>
          <p:nvPr/>
        </p:nvSpPr>
        <p:spPr>
          <a:xfrm>
            <a:off x="729014" y="5926893"/>
            <a:ext cx="10438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A consistent treatment effect was seen for investigator-assessed MFS: HR (95% CI):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0.47 (0.37–0.67);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&lt;0.0001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charset="0"/>
              <a:cs typeface="Arial" panose="020B0604020202020204" pitchFamily="34" charset="0"/>
            </a:endParaRPr>
          </a:p>
        </p:txBody>
      </p:sp>
      <p:cxnSp>
        <p:nvCxnSpPr>
          <p:cNvPr id="492" name="Straight Connector 491">
            <a:extLst>
              <a:ext uri="{FF2B5EF4-FFF2-40B4-BE49-F238E27FC236}">
                <a16:creationId xmlns:a16="http://schemas.microsoft.com/office/drawing/2014/main" id="{4A0F7041-4E2D-CC24-DA7E-20C19485AC8D}"/>
              </a:ext>
            </a:extLst>
          </p:cNvPr>
          <p:cNvCxnSpPr>
            <a:cxnSpLocks/>
            <a:stCxn id="71" idx="0"/>
          </p:cNvCxnSpPr>
          <p:nvPr/>
        </p:nvCxnSpPr>
        <p:spPr>
          <a:xfrm flipV="1">
            <a:off x="3750665" y="2121855"/>
            <a:ext cx="6469" cy="2504709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4" name="TextBox 493">
            <a:extLst>
              <a:ext uri="{FF2B5EF4-FFF2-40B4-BE49-F238E27FC236}">
                <a16:creationId xmlns:a16="http://schemas.microsoft.com/office/drawing/2014/main" id="{EA22D981-A6E1-F605-E5D5-7F413D48CF91}"/>
              </a:ext>
            </a:extLst>
          </p:cNvPr>
          <p:cNvSpPr txBox="1"/>
          <p:nvPr/>
        </p:nvSpPr>
        <p:spPr>
          <a:xfrm>
            <a:off x="3424406" y="1264802"/>
            <a:ext cx="995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3-yr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92.9%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1B5E5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83.5%</a:t>
            </a:r>
          </a:p>
        </p:txBody>
      </p:sp>
      <p:sp>
        <p:nvSpPr>
          <p:cNvPr id="495" name="TextBox 494">
            <a:extLst>
              <a:ext uri="{FF2B5EF4-FFF2-40B4-BE49-F238E27FC236}">
                <a16:creationId xmlns:a16="http://schemas.microsoft.com/office/drawing/2014/main" id="{F6347F29-683D-2685-D674-4CE214E3A49D}"/>
              </a:ext>
            </a:extLst>
          </p:cNvPr>
          <p:cNvSpPr txBox="1"/>
          <p:nvPr/>
        </p:nvSpPr>
        <p:spPr>
          <a:xfrm>
            <a:off x="5205983" y="1453066"/>
            <a:ext cx="995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5-yr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87.3%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1B5E5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71.4%</a:t>
            </a:r>
          </a:p>
        </p:txBody>
      </p: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63DF43D6-8561-0A09-7B82-FD12BAA5C398}"/>
              </a:ext>
            </a:extLst>
          </p:cNvPr>
          <p:cNvCxnSpPr>
            <a:cxnSpLocks/>
          </p:cNvCxnSpPr>
          <p:nvPr/>
        </p:nvCxnSpPr>
        <p:spPr>
          <a:xfrm flipH="1" flipV="1">
            <a:off x="5565716" y="2293421"/>
            <a:ext cx="3429" cy="2398054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5B5F22E2-2209-54B5-BE8D-E76A19C80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" y="238125"/>
            <a:ext cx="11249025" cy="6381750"/>
          </a:xfrm>
          <a:prstGeom prst="rect">
            <a:avLst/>
          </a:prstGeom>
        </p:spPr>
      </p:pic>
      <p:sp>
        <p:nvSpPr>
          <p:cNvPr id="493" name="TextBox 492">
            <a:extLst>
              <a:ext uri="{FF2B5EF4-FFF2-40B4-BE49-F238E27FC236}">
                <a16:creationId xmlns:a16="http://schemas.microsoft.com/office/drawing/2014/main" id="{DE318900-16D3-5173-8632-A1AD95E276DD}"/>
              </a:ext>
            </a:extLst>
          </p:cNvPr>
          <p:cNvSpPr txBox="1"/>
          <p:nvPr/>
        </p:nvSpPr>
        <p:spPr>
          <a:xfrm>
            <a:off x="8111136" y="316603"/>
            <a:ext cx="35916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Professor Karim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Fizazi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MD, PhD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0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7D209-B197-9226-DAEA-C3A7E5CB9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B8AFA36-132C-29C7-9DEC-4BF683B6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499" y="33861"/>
            <a:ext cx="6584372" cy="923171"/>
          </a:xfrm>
        </p:spPr>
        <p:txBody>
          <a:bodyPr>
            <a:normAutofit/>
          </a:bodyPr>
          <a:lstStyle/>
          <a:p>
            <a:r>
              <a:rPr lang="en-US" sz="2400" dirty="0"/>
              <a:t>Biochemical failure: ADT+ Enzalutamide MFS (EMBARK)</a:t>
            </a:r>
          </a:p>
        </p:txBody>
      </p:sp>
      <p:graphicFrame>
        <p:nvGraphicFramePr>
          <p:cNvPr id="35" name="Table 36">
            <a:extLst>
              <a:ext uri="{FF2B5EF4-FFF2-40B4-BE49-F238E27FC236}">
                <a16:creationId xmlns:a16="http://schemas.microsoft.com/office/drawing/2014/main" id="{FC94DE98-0878-93D6-4219-98950BBDFEDA}"/>
              </a:ext>
            </a:extLst>
          </p:cNvPr>
          <p:cNvGraphicFramePr>
            <a:graphicFrameLocks noGrp="1"/>
          </p:cNvGraphicFramePr>
          <p:nvPr/>
        </p:nvGraphicFramePr>
        <p:xfrm>
          <a:off x="58795" y="5127069"/>
          <a:ext cx="8313017" cy="518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3725">
                  <a:extLst>
                    <a:ext uri="{9D8B030D-6E8A-4147-A177-3AD203B41FA5}">
                      <a16:colId xmlns:a16="http://schemas.microsoft.com/office/drawing/2014/main" val="140014209"/>
                    </a:ext>
                  </a:extLst>
                </a:gridCol>
                <a:gridCol w="209550">
                  <a:extLst>
                    <a:ext uri="{9D8B030D-6E8A-4147-A177-3AD203B41FA5}">
                      <a16:colId xmlns:a16="http://schemas.microsoft.com/office/drawing/2014/main" val="2032646413"/>
                    </a:ext>
                  </a:extLst>
                </a:gridCol>
                <a:gridCol w="110361">
                  <a:extLst>
                    <a:ext uri="{9D8B030D-6E8A-4147-A177-3AD203B41FA5}">
                      <a16:colId xmlns:a16="http://schemas.microsoft.com/office/drawing/2014/main" val="3297370421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034628564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407824820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444845738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609212394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974706796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4066042805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80853719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005555721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66629652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290868769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961046492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84022213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949732856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554782968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42174578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280299238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426919877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45309704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147066855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316884753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108671396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809800305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905885817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621390342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40071785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796112928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597694153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579263039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00013331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2419452249"/>
                    </a:ext>
                  </a:extLst>
                </a:gridCol>
                <a:gridCol w="223851">
                  <a:extLst>
                    <a:ext uri="{9D8B030D-6E8A-4147-A177-3AD203B41FA5}">
                      <a16:colId xmlns:a16="http://schemas.microsoft.com/office/drawing/2014/main" val="3645638357"/>
                    </a:ext>
                  </a:extLst>
                </a:gridCol>
              </a:tblGrid>
              <a:tr h="115200">
                <a:tc gridSpan="34"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bg2"/>
                          </a:solidFill>
                          <a:latin typeface="+mn-lt"/>
                        </a:rPr>
                        <a:t>Patients at risk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017493"/>
                  </a:ext>
                </a:extLst>
              </a:tr>
              <a:tr h="115200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accent5"/>
                          </a:solidFill>
                          <a:latin typeface="+mn-lt"/>
                        </a:rPr>
                        <a:t>Enzalutamide</a:t>
                      </a:r>
                      <a:br>
                        <a:rPr lang="en-US" sz="800" b="0" dirty="0">
                          <a:solidFill>
                            <a:schemeClr val="accent5"/>
                          </a:solidFill>
                          <a:latin typeface="+mn-lt"/>
                        </a:rPr>
                      </a:br>
                      <a:r>
                        <a:rPr lang="en-US" sz="800" b="0" dirty="0">
                          <a:solidFill>
                            <a:schemeClr val="accent5"/>
                          </a:solidFill>
                          <a:latin typeface="+mn-lt"/>
                        </a:rPr>
                        <a:t>combination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355883"/>
                  </a:ext>
                </a:extLst>
              </a:tr>
              <a:tr h="115200"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accent2"/>
                          </a:solidFill>
                          <a:latin typeface="+mn-lt"/>
                        </a:rPr>
                        <a:t>Leuprolide acetate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428550"/>
                  </a:ext>
                </a:extLst>
              </a:tr>
            </a:tbl>
          </a:graphicData>
        </a:graphic>
      </p:graphicFrame>
      <p:sp>
        <p:nvSpPr>
          <p:cNvPr id="4" name="Rectangle 10">
            <a:extLst>
              <a:ext uri="{FF2B5EF4-FFF2-40B4-BE49-F238E27FC236}">
                <a16:creationId xmlns:a16="http://schemas.microsoft.com/office/drawing/2014/main" id="{83AF229B-2889-EF14-5BAC-8CCA85834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944" y="4961774"/>
            <a:ext cx="72662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Metastasis-free survival (mo)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11E4319-880D-AC5E-1D98-605B059F8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83" y="2053459"/>
            <a:ext cx="40028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100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6EE3-B624-71F9-A80A-4A2BA208D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471" y="4626564"/>
            <a:ext cx="84960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0</a:t>
            </a: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1D4CB3FE-8099-E5F1-5F2D-7216A03227A3}"/>
              </a:ext>
            </a:extLst>
          </p:cNvPr>
          <p:cNvSpPr>
            <a:spLocks/>
          </p:cNvSpPr>
          <p:nvPr/>
        </p:nvSpPr>
        <p:spPr bwMode="auto">
          <a:xfrm>
            <a:off x="1029967" y="2145792"/>
            <a:ext cx="7257209" cy="2481115"/>
          </a:xfrm>
          <a:custGeom>
            <a:avLst/>
            <a:gdLst>
              <a:gd name="T0" fmla="*/ 0 w 3067"/>
              <a:gd name="T1" fmla="*/ 0 h 1963"/>
              <a:gd name="T2" fmla="*/ 0 w 3067"/>
              <a:gd name="T3" fmla="*/ 2147483647 h 1963"/>
              <a:gd name="T4" fmla="*/ 2147483647 w 3067"/>
              <a:gd name="T5" fmla="*/ 2147483647 h 1963"/>
              <a:gd name="T6" fmla="*/ 0 60000 65536"/>
              <a:gd name="T7" fmla="*/ 0 60000 65536"/>
              <a:gd name="T8" fmla="*/ 0 60000 65536"/>
              <a:gd name="T9" fmla="*/ 0 w 3067"/>
              <a:gd name="T10" fmla="*/ 0 h 1963"/>
              <a:gd name="T11" fmla="*/ 3067 w 3067"/>
              <a:gd name="T12" fmla="*/ 1963 h 19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67" h="1963">
                <a:moveTo>
                  <a:pt x="0" y="0"/>
                </a:moveTo>
                <a:lnTo>
                  <a:pt x="0" y="1963"/>
                </a:lnTo>
                <a:lnTo>
                  <a:pt x="3067" y="1963"/>
                </a:lnTo>
              </a:path>
            </a:pathLst>
          </a:custGeom>
          <a:noFill/>
          <a:ln w="12700" cap="sq" cmpd="sng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F51EC561-91BF-2D2D-E1A3-283A354F1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2145792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5" name="Line 15">
            <a:extLst>
              <a:ext uri="{FF2B5EF4-FFF2-40B4-BE49-F238E27FC236}">
                <a16:creationId xmlns:a16="http://schemas.microsoft.com/office/drawing/2014/main" id="{1DC20631-335D-B17E-F6BD-DEE7BD0C914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264339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6" name="Line 16">
            <a:extLst>
              <a:ext uri="{FF2B5EF4-FFF2-40B4-BE49-F238E27FC236}">
                <a16:creationId xmlns:a16="http://schemas.microsoft.com/office/drawing/2014/main" id="{61BA3E7C-05FF-7F0C-5E14-EA1CB5373EEE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3141007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7" name="Line 17">
            <a:extLst>
              <a:ext uri="{FF2B5EF4-FFF2-40B4-BE49-F238E27FC236}">
                <a16:creationId xmlns:a16="http://schemas.microsoft.com/office/drawing/2014/main" id="{58A905C2-B95D-BFD1-C473-2FAE66404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3638614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8" name="Line 18">
            <a:extLst>
              <a:ext uri="{FF2B5EF4-FFF2-40B4-BE49-F238E27FC236}">
                <a16:creationId xmlns:a16="http://schemas.microsoft.com/office/drawing/2014/main" id="{413180EF-2ABA-8A92-DCB4-F330665D0BA2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4136221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19" name="Line 19">
            <a:extLst>
              <a:ext uri="{FF2B5EF4-FFF2-40B4-BE49-F238E27FC236}">
                <a16:creationId xmlns:a16="http://schemas.microsoft.com/office/drawing/2014/main" id="{BB4837CC-16A8-4A22-CAA5-E686D9BF0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420" y="4626905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20" name="Line 20">
            <a:extLst>
              <a:ext uri="{FF2B5EF4-FFF2-40B4-BE49-F238E27FC236}">
                <a16:creationId xmlns:a16="http://schemas.microsoft.com/office/drawing/2014/main" id="{A07EB380-1149-D464-E8AD-2A9CA9063C2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000694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22" name="Line 24">
            <a:extLst>
              <a:ext uri="{FF2B5EF4-FFF2-40B4-BE49-F238E27FC236}">
                <a16:creationId xmlns:a16="http://schemas.microsoft.com/office/drawing/2014/main" id="{C7C43905-3DB8-248C-8467-08DC0D319DD5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907843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23" name="Line 26">
            <a:extLst>
              <a:ext uri="{FF2B5EF4-FFF2-40B4-BE49-F238E27FC236}">
                <a16:creationId xmlns:a16="http://schemas.microsoft.com/office/drawing/2014/main" id="{44566250-4148-BF13-BFB5-FAC046446929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175718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24" name="Line 32">
            <a:extLst>
              <a:ext uri="{FF2B5EF4-FFF2-40B4-BE49-F238E27FC236}">
                <a16:creationId xmlns:a16="http://schemas.microsoft.com/office/drawing/2014/main" id="{DCC12968-0B41-1609-43D6-B4BED42EFEC2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8257902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EEADD4F6-DAAF-E3D9-8CD9-02332ECD3AC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735045" y="3247851"/>
            <a:ext cx="24811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Metastasis-free survival (%)</a:t>
            </a:r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E0D9D7AA-0F55-745F-DC5F-C10AD5552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42" y="2551066"/>
            <a:ext cx="3153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80</a:t>
            </a: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F777335F-C8F4-74B9-D9CE-CE8BE0514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42" y="3048674"/>
            <a:ext cx="3153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60</a:t>
            </a:r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id="{4677DA16-7AA5-AD89-8DB0-937A7FEFE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42" y="3546281"/>
            <a:ext cx="3153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40</a:t>
            </a:r>
          </a:p>
        </p:txBody>
      </p:sp>
      <p:sp>
        <p:nvSpPr>
          <p:cNvPr id="29" name="Rectangle 10">
            <a:extLst>
              <a:ext uri="{FF2B5EF4-FFF2-40B4-BE49-F238E27FC236}">
                <a16:creationId xmlns:a16="http://schemas.microsoft.com/office/drawing/2014/main" id="{BE5E1779-6A98-1B60-DEC7-0ADAA4331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42" y="4043889"/>
            <a:ext cx="31532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20</a:t>
            </a: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97036B24-B108-FE3A-DF7A-AF8503029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01" y="4534574"/>
            <a:ext cx="2303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144000" bIns="0" anchor="ctr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0</a:t>
            </a:r>
          </a:p>
        </p:txBody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id="{8250AB09-A509-1E1B-05A0-047DCBB58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231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12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FD4ACB39-27FE-9061-5765-2EDCCA6D1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325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42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08535C1D-986C-BDEE-4C38-3DB21B90D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904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96</a:t>
            </a:r>
          </a:p>
        </p:txBody>
      </p:sp>
      <p:sp>
        <p:nvSpPr>
          <p:cNvPr id="36" name="Line 32">
            <a:extLst>
              <a:ext uri="{FF2B5EF4-FFF2-40B4-BE49-F238E27FC236}">
                <a16:creationId xmlns:a16="http://schemas.microsoft.com/office/drawing/2014/main" id="{217B9F81-F1A7-2515-DD3F-020F4843B9BC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804317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id="{0ECAFA77-C3D7-335A-DBDD-BE2B74503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8275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90</a:t>
            </a:r>
          </a:p>
        </p:txBody>
      </p:sp>
      <p:sp>
        <p:nvSpPr>
          <p:cNvPr id="40" name="Line 32">
            <a:extLst>
              <a:ext uri="{FF2B5EF4-FFF2-40B4-BE49-F238E27FC236}">
                <a16:creationId xmlns:a16="http://schemas.microsoft.com/office/drawing/2014/main" id="{D0928301-B73E-2477-CF7F-89B5D5CC701E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350742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F0BF2120-C9AC-293A-66C5-74621AC16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656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84</a:t>
            </a:r>
          </a:p>
        </p:txBody>
      </p:sp>
      <p:sp>
        <p:nvSpPr>
          <p:cNvPr id="44" name="Line 32">
            <a:extLst>
              <a:ext uri="{FF2B5EF4-FFF2-40B4-BE49-F238E27FC236}">
                <a16:creationId xmlns:a16="http://schemas.microsoft.com/office/drawing/2014/main" id="{1617546E-9BB4-2FF7-6F58-506B7E1103C1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6897167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7E036F13-9094-EA31-E071-15B9EDFB1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1037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78</a:t>
            </a:r>
          </a:p>
        </p:txBody>
      </p:sp>
      <p:sp>
        <p:nvSpPr>
          <p:cNvPr id="48" name="Line 32">
            <a:extLst>
              <a:ext uri="{FF2B5EF4-FFF2-40B4-BE49-F238E27FC236}">
                <a16:creationId xmlns:a16="http://schemas.microsoft.com/office/drawing/2014/main" id="{DBB46636-9F25-4D0B-7B80-95BBDBDE60E4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6443592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3E26F772-BBBD-1BA4-445F-30EBD7125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7419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72</a:t>
            </a:r>
          </a:p>
        </p:txBody>
      </p:sp>
      <p:sp>
        <p:nvSpPr>
          <p:cNvPr id="52" name="Line 32">
            <a:extLst>
              <a:ext uri="{FF2B5EF4-FFF2-40B4-BE49-F238E27FC236}">
                <a16:creationId xmlns:a16="http://schemas.microsoft.com/office/drawing/2014/main" id="{4EBB9883-9005-589F-4630-F0B51B08E3CB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990017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5FDB5C21-DCFA-03C0-3005-D068928B3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800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66</a:t>
            </a:r>
          </a:p>
        </p:txBody>
      </p:sp>
      <p:sp>
        <p:nvSpPr>
          <p:cNvPr id="56" name="Line 32">
            <a:extLst>
              <a:ext uri="{FF2B5EF4-FFF2-40B4-BE49-F238E27FC236}">
                <a16:creationId xmlns:a16="http://schemas.microsoft.com/office/drawing/2014/main" id="{0284C1C8-EB96-3B65-321D-31A767D7D6D4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536442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CD7D36EB-3B22-5D55-CF86-4EE260981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181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60</a:t>
            </a:r>
          </a:p>
        </p:txBody>
      </p:sp>
      <p:sp>
        <p:nvSpPr>
          <p:cNvPr id="60" name="Line 32">
            <a:extLst>
              <a:ext uri="{FF2B5EF4-FFF2-40B4-BE49-F238E27FC236}">
                <a16:creationId xmlns:a16="http://schemas.microsoft.com/office/drawing/2014/main" id="{581218C1-3555-4A18-090C-6C27E010CD9B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082867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65CC78FA-B215-6F21-995A-0059BACB5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562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54</a:t>
            </a:r>
          </a:p>
        </p:txBody>
      </p:sp>
      <p:sp>
        <p:nvSpPr>
          <p:cNvPr id="64" name="Line 32">
            <a:extLst>
              <a:ext uri="{FF2B5EF4-FFF2-40B4-BE49-F238E27FC236}">
                <a16:creationId xmlns:a16="http://schemas.microsoft.com/office/drawing/2014/main" id="{70D4576A-46A5-02F2-74AD-BD85D1DBC9B1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629293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FFE30153-893A-C80E-25BF-6A4BE968F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943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48</a:t>
            </a:r>
          </a:p>
        </p:txBody>
      </p:sp>
      <p:sp>
        <p:nvSpPr>
          <p:cNvPr id="70" name="Line 32">
            <a:extLst>
              <a:ext uri="{FF2B5EF4-FFF2-40B4-BE49-F238E27FC236}">
                <a16:creationId xmlns:a16="http://schemas.microsoft.com/office/drawing/2014/main" id="{D166C0FE-8B0D-09E0-2B8B-71406FFBB3B1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722143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71" name="Rectangle 10">
            <a:extLst>
              <a:ext uri="{FF2B5EF4-FFF2-40B4-BE49-F238E27FC236}">
                <a16:creationId xmlns:a16="http://schemas.microsoft.com/office/drawing/2014/main" id="{370CE21C-7712-3799-F941-21F09C130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706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36</a:t>
            </a:r>
          </a:p>
        </p:txBody>
      </p:sp>
      <p:sp>
        <p:nvSpPr>
          <p:cNvPr id="74" name="Line 32">
            <a:extLst>
              <a:ext uri="{FF2B5EF4-FFF2-40B4-BE49-F238E27FC236}">
                <a16:creationId xmlns:a16="http://schemas.microsoft.com/office/drawing/2014/main" id="{4C7E06C8-DE5F-E35C-6FEF-1A1B3809A724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268568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id="{8C4977BB-1855-82CC-857D-220A79641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2087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30</a:t>
            </a:r>
          </a:p>
        </p:txBody>
      </p:sp>
      <p:sp>
        <p:nvSpPr>
          <p:cNvPr id="78" name="Line 32">
            <a:extLst>
              <a:ext uri="{FF2B5EF4-FFF2-40B4-BE49-F238E27FC236}">
                <a16:creationId xmlns:a16="http://schemas.microsoft.com/office/drawing/2014/main" id="{3E9699D6-CFC1-6323-BB9E-72282D230316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2814993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9DA69A38-0E1B-29A5-0AA6-71A513FFD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8468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24</a:t>
            </a:r>
          </a:p>
        </p:txBody>
      </p:sp>
      <p:sp>
        <p:nvSpPr>
          <p:cNvPr id="82" name="Line 32">
            <a:extLst>
              <a:ext uri="{FF2B5EF4-FFF2-40B4-BE49-F238E27FC236}">
                <a16:creationId xmlns:a16="http://schemas.microsoft.com/office/drawing/2014/main" id="{B21F8448-EAC5-0F83-6413-CF1243F4CEB3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2361418" y="4656180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D9C061E8-651F-52FA-D19E-546DFE0F7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4849" y="4626564"/>
            <a:ext cx="169918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18</a:t>
            </a:r>
          </a:p>
        </p:txBody>
      </p:sp>
      <p:sp>
        <p:nvSpPr>
          <p:cNvPr id="88" name="Line 32">
            <a:extLst>
              <a:ext uri="{FF2B5EF4-FFF2-40B4-BE49-F238E27FC236}">
                <a16:creationId xmlns:a16="http://schemas.microsoft.com/office/drawing/2014/main" id="{86665DA5-A6C8-67B4-938D-9BDAC5472B1E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454268" y="4656179"/>
            <a:ext cx="58547" cy="0"/>
          </a:xfrm>
          <a:prstGeom prst="line">
            <a:avLst/>
          </a:prstGeom>
          <a:noFill/>
          <a:ln w="12700" cap="sq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89" name="Rectangle 10">
            <a:extLst>
              <a:ext uri="{FF2B5EF4-FFF2-40B4-BE49-F238E27FC236}">
                <a16:creationId xmlns:a16="http://schemas.microsoft.com/office/drawing/2014/main" id="{36F37D3F-80F0-B836-804D-AE9E46ABB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090" y="4626564"/>
            <a:ext cx="84960" cy="29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10800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6</a:t>
            </a:r>
          </a:p>
        </p:txBody>
      </p:sp>
      <p:sp>
        <p:nvSpPr>
          <p:cNvPr id="90" name="Line 16">
            <a:extLst>
              <a:ext uri="{FF2B5EF4-FFF2-40B4-BE49-F238E27FC236}">
                <a16:creationId xmlns:a16="http://schemas.microsoft.com/office/drawing/2014/main" id="{2820ADAD-1D6C-53AB-769C-01337C47F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967" y="3389811"/>
            <a:ext cx="7256925" cy="0"/>
          </a:xfrm>
          <a:prstGeom prst="line">
            <a:avLst/>
          </a:prstGeom>
          <a:noFill/>
          <a:ln w="12700" cap="sq">
            <a:solidFill>
              <a:schemeClr val="bg2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BD911104-AEB2-B135-8CA5-574D3EADE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086" y="2725997"/>
            <a:ext cx="1942373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0" rIns="72000" bIns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Enzalutamide combination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Arial" pitchFamily="34" charset="0"/>
              </a:rPr>
              <a:t>Leuprolide acetate</a:t>
            </a:r>
          </a:p>
        </p:txBody>
      </p:sp>
      <p:sp>
        <p:nvSpPr>
          <p:cNvPr id="94" name="Rectangle 306">
            <a:extLst>
              <a:ext uri="{FF2B5EF4-FFF2-40B4-BE49-F238E27FC236}">
                <a16:creationId xmlns:a16="http://schemas.microsoft.com/office/drawing/2014/main" id="{8F18D5E1-199A-5D9A-6BE8-4BE60462F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455" y="2786016"/>
            <a:ext cx="58745" cy="59796"/>
          </a:xfrm>
          <a:prstGeom prst="rect">
            <a:avLst/>
          </a:prstGeom>
          <a:noFill/>
          <a:ln w="6350" cap="sq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sp>
        <p:nvSpPr>
          <p:cNvPr id="95" name="Freeform 135">
            <a:extLst>
              <a:ext uri="{FF2B5EF4-FFF2-40B4-BE49-F238E27FC236}">
                <a16:creationId xmlns:a16="http://schemas.microsoft.com/office/drawing/2014/main" id="{18C35F47-0C32-CB3F-6F74-4BFE71674FD4}"/>
              </a:ext>
            </a:extLst>
          </p:cNvPr>
          <p:cNvSpPr>
            <a:spLocks/>
          </p:cNvSpPr>
          <p:nvPr/>
        </p:nvSpPr>
        <p:spPr bwMode="auto">
          <a:xfrm>
            <a:off x="1404543" y="3018809"/>
            <a:ext cx="56569" cy="52184"/>
          </a:xfrm>
          <a:custGeom>
            <a:avLst/>
            <a:gdLst>
              <a:gd name="T0" fmla="*/ 26 w 52"/>
              <a:gd name="T1" fmla="*/ 48 h 48"/>
              <a:gd name="T2" fmla="*/ 0 w 52"/>
              <a:gd name="T3" fmla="*/ 48 h 48"/>
              <a:gd name="T4" fmla="*/ 12 w 52"/>
              <a:gd name="T5" fmla="*/ 24 h 48"/>
              <a:gd name="T6" fmla="*/ 26 w 52"/>
              <a:gd name="T7" fmla="*/ 0 h 48"/>
              <a:gd name="T8" fmla="*/ 40 w 52"/>
              <a:gd name="T9" fmla="*/ 24 h 48"/>
              <a:gd name="T10" fmla="*/ 52 w 52"/>
              <a:gd name="T11" fmla="*/ 48 h 48"/>
              <a:gd name="T12" fmla="*/ 26 w 52"/>
              <a:gd name="T13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48">
                <a:moveTo>
                  <a:pt x="26" y="48"/>
                </a:moveTo>
                <a:lnTo>
                  <a:pt x="0" y="48"/>
                </a:lnTo>
                <a:lnTo>
                  <a:pt x="12" y="24"/>
                </a:lnTo>
                <a:lnTo>
                  <a:pt x="26" y="0"/>
                </a:lnTo>
                <a:lnTo>
                  <a:pt x="40" y="24"/>
                </a:lnTo>
                <a:lnTo>
                  <a:pt x="52" y="48"/>
                </a:lnTo>
                <a:lnTo>
                  <a:pt x="26" y="48"/>
                </a:lnTo>
                <a:close/>
              </a:path>
            </a:pathLst>
          </a:custGeom>
          <a:noFill/>
          <a:ln w="635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9264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455389B-15EC-79A2-7789-18B0FEC82964}"/>
              </a:ext>
            </a:extLst>
          </p:cNvPr>
          <p:cNvCxnSpPr/>
          <p:nvPr/>
        </p:nvCxnSpPr>
        <p:spPr>
          <a:xfrm>
            <a:off x="1301096" y="2815914"/>
            <a:ext cx="263462" cy="0"/>
          </a:xfrm>
          <a:prstGeom prst="line">
            <a:avLst/>
          </a:prstGeom>
          <a:noFill/>
          <a:ln w="19050" cap="sq">
            <a:solidFill>
              <a:schemeClr val="accent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11EE355-0947-E407-5FE5-2AB53ACDEF9D}"/>
              </a:ext>
            </a:extLst>
          </p:cNvPr>
          <p:cNvCxnSpPr/>
          <p:nvPr/>
        </p:nvCxnSpPr>
        <p:spPr>
          <a:xfrm>
            <a:off x="1301096" y="3044901"/>
            <a:ext cx="263462" cy="0"/>
          </a:xfrm>
          <a:prstGeom prst="line">
            <a:avLst/>
          </a:prstGeom>
          <a:noFill/>
          <a:ln w="19050" cap="sq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sp>
        <p:nvSpPr>
          <p:cNvPr id="451" name="TextBox 450">
            <a:extLst>
              <a:ext uri="{FF2B5EF4-FFF2-40B4-BE49-F238E27FC236}">
                <a16:creationId xmlns:a16="http://schemas.microsoft.com/office/drawing/2014/main" id="{7A35A647-9B2A-64B1-2201-CCE9766E8AB9}"/>
              </a:ext>
            </a:extLst>
          </p:cNvPr>
          <p:cNvSpPr txBox="1"/>
          <p:nvPr/>
        </p:nvSpPr>
        <p:spPr>
          <a:xfrm>
            <a:off x="8505894" y="3443706"/>
            <a:ext cx="3528027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HR (95% CI):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0.42 (0.31–0.61);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&lt;0.0001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52" name="object 5">
            <a:extLst>
              <a:ext uri="{FF2B5EF4-FFF2-40B4-BE49-F238E27FC236}">
                <a16:creationId xmlns:a16="http://schemas.microsoft.com/office/drawing/2014/main" id="{AA279543-0DC3-66CB-32CB-99D2CF31353A}"/>
              </a:ext>
            </a:extLst>
          </p:cNvPr>
          <p:cNvSpPr txBox="1"/>
          <p:nvPr/>
        </p:nvSpPr>
        <p:spPr>
          <a:xfrm>
            <a:off x="261937" y="6426543"/>
            <a:ext cx="11666536" cy="24622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Data cutoff: January 31, 2023. Symbols indicate censored data. </a:t>
            </a:r>
            <a:r>
              <a:rPr kumimoji="0" lang="en-US" sz="8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 was based on a Cox regression model with treatment as the only covariate stratified by screening PSA, PSADT, and prior hormonal therapy as reported in the IWRS; relative to leuprolide acetate &lt;1 favoring enzalutamide combination; the two-sided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-value was based on a stratified log-rank.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CI, co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nfidence interval; HR, hazard ratio; IWRS, interactive web response system; NR, not reached.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78ECC03-C5AB-5D82-A381-0ABD3BEA4081}"/>
              </a:ext>
            </a:extLst>
          </p:cNvPr>
          <p:cNvGraphicFramePr>
            <a:graphicFrameLocks noGrp="1"/>
          </p:cNvGraphicFramePr>
          <p:nvPr/>
        </p:nvGraphicFramePr>
        <p:xfrm>
          <a:off x="8500894" y="1968743"/>
          <a:ext cx="3546206" cy="1330665"/>
        </p:xfrm>
        <a:graphic>
          <a:graphicData uri="http://schemas.openxmlformats.org/drawingml/2006/table">
            <a:tbl>
              <a:tblPr/>
              <a:tblGrid>
                <a:gridCol w="1641806">
                  <a:extLst>
                    <a:ext uri="{9D8B030D-6E8A-4147-A177-3AD203B41FA5}">
                      <a16:colId xmlns:a16="http://schemas.microsoft.com/office/drawing/2014/main" val="4273465190"/>
                    </a:ext>
                  </a:extLst>
                </a:gridCol>
                <a:gridCol w="954000">
                  <a:extLst>
                    <a:ext uri="{9D8B030D-6E8A-4147-A177-3AD203B41FA5}">
                      <a16:colId xmlns:a16="http://schemas.microsoft.com/office/drawing/2014/main" val="2807660285"/>
                    </a:ext>
                  </a:extLst>
                </a:gridCol>
                <a:gridCol w="950400">
                  <a:extLst>
                    <a:ext uri="{9D8B030D-6E8A-4147-A177-3AD203B41FA5}">
                      <a16:colId xmlns:a16="http://schemas.microsoft.com/office/drawing/2014/main" val="3237975342"/>
                    </a:ext>
                  </a:extLst>
                </a:gridCol>
              </a:tblGrid>
              <a:tr h="4991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lnSpc>
                          <a:spcPct val="90000"/>
                        </a:lnSpc>
                      </a:pPr>
                      <a:endParaRPr lang="en-US" sz="1400" b="1" i="0" u="none" strike="sng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Enzalutamide combination </a:t>
                      </a:r>
                    </a:p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355)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Leuprolide acetate </a:t>
                      </a:r>
                    </a:p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b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358)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347200"/>
                  </a:ext>
                </a:extLst>
              </a:tr>
              <a:tr h="234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follow-up, mo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60.7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60.6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469810"/>
                  </a:ext>
                </a:extLst>
              </a:tr>
              <a:tr h="23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Events, n (%)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(13)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(26)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806914"/>
                  </a:ext>
                </a:extLst>
              </a:tr>
              <a:tr h="3059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BICR, median MFS (95% CI), mo</a:t>
                      </a:r>
                      <a:endParaRPr lang="en-US" sz="1100" b="1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 (NR)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>
                        <a:lnSpc>
                          <a:spcPct val="90000"/>
                        </a:lnSpc>
                      </a:pP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 </a:t>
                      </a:r>
                      <a:b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(85.1–NR)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1035447"/>
                  </a:ext>
                </a:extLst>
              </a:tr>
            </a:tbl>
          </a:graphicData>
        </a:graphic>
      </p:graphicFrame>
      <p:graphicFrame>
        <p:nvGraphicFramePr>
          <p:cNvPr id="11" name="Table 36">
            <a:extLst>
              <a:ext uri="{FF2B5EF4-FFF2-40B4-BE49-F238E27FC236}">
                <a16:creationId xmlns:a16="http://schemas.microsoft.com/office/drawing/2014/main" id="{B415AE24-5C7B-834C-BC7C-FF0A4707FB18}"/>
              </a:ext>
            </a:extLst>
          </p:cNvPr>
          <p:cNvGraphicFramePr>
            <a:graphicFrameLocks noGrp="1"/>
          </p:cNvGraphicFramePr>
          <p:nvPr/>
        </p:nvGraphicFramePr>
        <p:xfrm>
          <a:off x="799601" y="5094500"/>
          <a:ext cx="7706287" cy="53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11">
                  <a:extLst>
                    <a:ext uri="{9D8B030D-6E8A-4147-A177-3AD203B41FA5}">
                      <a16:colId xmlns:a16="http://schemas.microsoft.com/office/drawing/2014/main" val="2032646413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034628564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444845738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974706796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808537197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666296527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961046492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949732856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421745787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4269198777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147066855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108671396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905885817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40071785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597694153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200013331"/>
                    </a:ext>
                  </a:extLst>
                </a:gridCol>
                <a:gridCol w="453311">
                  <a:extLst>
                    <a:ext uri="{9D8B030D-6E8A-4147-A177-3AD203B41FA5}">
                      <a16:colId xmlns:a16="http://schemas.microsoft.com/office/drawing/2014/main" val="3645638357"/>
                    </a:ext>
                  </a:extLst>
                </a:gridCol>
              </a:tblGrid>
              <a:tr h="53256">
                <a:tc gridSpan="17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017493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355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331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324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318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304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292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281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265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251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234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180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116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60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24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6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0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0</a:t>
                      </a:r>
                      <a:br>
                        <a:rPr lang="en-US" sz="800" b="1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</a:br>
                      <a:endParaRPr lang="en-US" sz="800" b="1" i="0" u="none" strike="noStrike" dirty="0">
                        <a:solidFill>
                          <a:schemeClr val="accent5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355883"/>
                  </a:ext>
                </a:extLst>
              </a:tr>
              <a:tr h="136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358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335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321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303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280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259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238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221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203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183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138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428550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DF62757E-BF1E-3812-2F23-2109D643773C}"/>
              </a:ext>
            </a:extLst>
          </p:cNvPr>
          <p:cNvGrpSpPr/>
          <p:nvPr/>
        </p:nvGrpSpPr>
        <p:grpSpPr>
          <a:xfrm>
            <a:off x="1006699" y="2112789"/>
            <a:ext cx="7280845" cy="1277931"/>
            <a:chOff x="2124211" y="1461260"/>
            <a:chExt cx="8953816" cy="1571571"/>
          </a:xfrm>
        </p:grpSpPr>
        <p:sp>
          <p:nvSpPr>
            <p:cNvPr id="8" name="Freeform 387">
              <a:extLst>
                <a:ext uri="{FF2B5EF4-FFF2-40B4-BE49-F238E27FC236}">
                  <a16:creationId xmlns:a16="http://schemas.microsoft.com/office/drawing/2014/main" id="{C7F957CB-78B2-BC39-B39D-63544CB3F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0666" y="296803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" name="Freeform 388">
              <a:extLst>
                <a:ext uri="{FF2B5EF4-FFF2-40B4-BE49-F238E27FC236}">
                  <a16:creationId xmlns:a16="http://schemas.microsoft.com/office/drawing/2014/main" id="{05699175-ECC7-6058-FE80-711827860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0786" y="296803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21" name="Freeform 389">
              <a:extLst>
                <a:ext uri="{FF2B5EF4-FFF2-40B4-BE49-F238E27FC236}">
                  <a16:creationId xmlns:a16="http://schemas.microsoft.com/office/drawing/2014/main" id="{5DDC2EDA-B1CB-B6DD-B4FD-F69CC5C4C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7346" y="296803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31" name="Freeform 390">
              <a:extLst>
                <a:ext uri="{FF2B5EF4-FFF2-40B4-BE49-F238E27FC236}">
                  <a16:creationId xmlns:a16="http://schemas.microsoft.com/office/drawing/2014/main" id="{800759C6-EA35-5A58-4947-79D912964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6250" y="296803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38" name="Freeform 391">
              <a:extLst>
                <a:ext uri="{FF2B5EF4-FFF2-40B4-BE49-F238E27FC236}">
                  <a16:creationId xmlns:a16="http://schemas.microsoft.com/office/drawing/2014/main" id="{F914CBF2-1DB9-8AB1-6B6B-C13B9F14F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0127" y="265536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39" name="Freeform 392">
              <a:extLst>
                <a:ext uri="{FF2B5EF4-FFF2-40B4-BE49-F238E27FC236}">
                  <a16:creationId xmlns:a16="http://schemas.microsoft.com/office/drawing/2014/main" id="{878E5529-ECAD-6A4E-A1EA-29602DC2B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5556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2" name="Freeform 393">
              <a:extLst>
                <a:ext uri="{FF2B5EF4-FFF2-40B4-BE49-F238E27FC236}">
                  <a16:creationId xmlns:a16="http://schemas.microsoft.com/office/drawing/2014/main" id="{D90260D1-20F3-A830-A8FD-D70E017DA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1799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3" name="Freeform 394">
              <a:extLst>
                <a:ext uri="{FF2B5EF4-FFF2-40B4-BE49-F238E27FC236}">
                  <a16:creationId xmlns:a16="http://schemas.microsoft.com/office/drawing/2014/main" id="{E0AE2671-A249-87A5-E596-2EF1783E3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5392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" name="Freeform 395">
              <a:extLst>
                <a:ext uri="{FF2B5EF4-FFF2-40B4-BE49-F238E27FC236}">
                  <a16:creationId xmlns:a16="http://schemas.microsoft.com/office/drawing/2014/main" id="{F1395121-8491-4F3D-17DB-4AA7AF05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3672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" name="Freeform 396">
              <a:extLst>
                <a:ext uri="{FF2B5EF4-FFF2-40B4-BE49-F238E27FC236}">
                  <a16:creationId xmlns:a16="http://schemas.microsoft.com/office/drawing/2014/main" id="{864439F6-DEDD-9E10-BC40-68DA4E029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1953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0" name="Freeform 397">
              <a:extLst>
                <a:ext uri="{FF2B5EF4-FFF2-40B4-BE49-F238E27FC236}">
                  <a16:creationId xmlns:a16="http://schemas.microsoft.com/office/drawing/2014/main" id="{8E91C447-3A80-E8BE-001A-CB6787DBF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3967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1" name="Freeform 398">
              <a:extLst>
                <a:ext uri="{FF2B5EF4-FFF2-40B4-BE49-F238E27FC236}">
                  <a16:creationId xmlns:a16="http://schemas.microsoft.com/office/drawing/2014/main" id="{2F3D13D1-C6D5-AE68-7026-1386A8908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828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4" name="Freeform 399">
              <a:extLst>
                <a:ext uri="{FF2B5EF4-FFF2-40B4-BE49-F238E27FC236}">
                  <a16:creationId xmlns:a16="http://schemas.microsoft.com/office/drawing/2014/main" id="{A1199360-2F99-A620-3A87-9A033B640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4733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5" name="Freeform 400">
              <a:extLst>
                <a:ext uri="{FF2B5EF4-FFF2-40B4-BE49-F238E27FC236}">
                  <a16:creationId xmlns:a16="http://schemas.microsoft.com/office/drawing/2014/main" id="{A38A9249-C0E4-D5CC-7142-E2D2F6E7D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8325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8" name="Freeform 401">
              <a:extLst>
                <a:ext uri="{FF2B5EF4-FFF2-40B4-BE49-F238E27FC236}">
                  <a16:creationId xmlns:a16="http://schemas.microsoft.com/office/drawing/2014/main" id="{74FD93A3-E86C-91D8-3EB1-7DA61983A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1918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59" name="Freeform 402">
              <a:extLst>
                <a:ext uri="{FF2B5EF4-FFF2-40B4-BE49-F238E27FC236}">
                  <a16:creationId xmlns:a16="http://schemas.microsoft.com/office/drawing/2014/main" id="{2DB20453-4843-735D-6015-E66E08B1B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791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2" name="Freeform 403">
              <a:extLst>
                <a:ext uri="{FF2B5EF4-FFF2-40B4-BE49-F238E27FC236}">
                  <a16:creationId xmlns:a16="http://schemas.microsoft.com/office/drawing/2014/main" id="{CCCCFD6C-3E3A-18D1-D0C9-FBC1634F3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7383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3" name="Freeform 404">
              <a:extLst>
                <a:ext uri="{FF2B5EF4-FFF2-40B4-BE49-F238E27FC236}">
                  <a16:creationId xmlns:a16="http://schemas.microsoft.com/office/drawing/2014/main" id="{D54795ED-D7B6-D164-C745-D96B9ECDF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664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48" name="Freeform 405">
              <a:extLst>
                <a:ext uri="{FF2B5EF4-FFF2-40B4-BE49-F238E27FC236}">
                  <a16:creationId xmlns:a16="http://schemas.microsoft.com/office/drawing/2014/main" id="{4ADEA5F7-6610-4117-A562-0C1F388BF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3944" y="25173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49" name="Freeform 406">
              <a:extLst>
                <a:ext uri="{FF2B5EF4-FFF2-40B4-BE49-F238E27FC236}">
                  <a16:creationId xmlns:a16="http://schemas.microsoft.com/office/drawing/2014/main" id="{C5747276-AC17-E1C0-7E95-97D054F45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9256" y="2480742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0" name="Freeform 407">
              <a:extLst>
                <a:ext uri="{FF2B5EF4-FFF2-40B4-BE49-F238E27FC236}">
                  <a16:creationId xmlns:a16="http://schemas.microsoft.com/office/drawing/2014/main" id="{63970341-16DE-5CB0-B116-9033B90F6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2036" y="2454132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3" name="Freeform 408">
              <a:extLst>
                <a:ext uri="{FF2B5EF4-FFF2-40B4-BE49-F238E27FC236}">
                  <a16:creationId xmlns:a16="http://schemas.microsoft.com/office/drawing/2014/main" id="{7A17F12C-ACF8-3571-D5D0-44E95BA9B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0470" y="242918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4" name="Freeform 409">
              <a:extLst>
                <a:ext uri="{FF2B5EF4-FFF2-40B4-BE49-F238E27FC236}">
                  <a16:creationId xmlns:a16="http://schemas.microsoft.com/office/drawing/2014/main" id="{4B3B7E96-2580-6791-A37E-B9D4349D6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094" y="2422534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5" name="Freeform 410">
              <a:extLst>
                <a:ext uri="{FF2B5EF4-FFF2-40B4-BE49-F238E27FC236}">
                  <a16:creationId xmlns:a16="http://schemas.microsoft.com/office/drawing/2014/main" id="{A19BDA49-5084-8B2D-8230-072F7C0E6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063" y="240923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6" name="Freeform 411">
              <a:extLst>
                <a:ext uri="{FF2B5EF4-FFF2-40B4-BE49-F238E27FC236}">
                  <a16:creationId xmlns:a16="http://schemas.microsoft.com/office/drawing/2014/main" id="{5359C5F3-2083-B631-8105-CFCF4D0AE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9375" y="240257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7" name="Freeform 412">
              <a:extLst>
                <a:ext uri="{FF2B5EF4-FFF2-40B4-BE49-F238E27FC236}">
                  <a16:creationId xmlns:a16="http://schemas.microsoft.com/office/drawing/2014/main" id="{58F74104-955E-DD5D-51AD-A5BB3AF7F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4687" y="2385945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8" name="Freeform 413">
              <a:extLst>
                <a:ext uri="{FF2B5EF4-FFF2-40B4-BE49-F238E27FC236}">
                  <a16:creationId xmlns:a16="http://schemas.microsoft.com/office/drawing/2014/main" id="{02155EAC-1E24-C4A8-8B06-0518C5119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2967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59" name="Freeform 414">
              <a:extLst>
                <a:ext uri="{FF2B5EF4-FFF2-40B4-BE49-F238E27FC236}">
                  <a16:creationId xmlns:a16="http://schemas.microsoft.com/office/drawing/2014/main" id="{C1C3F514-E5A2-0D16-061E-981B76B45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6560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0" name="Freeform 415">
              <a:extLst>
                <a:ext uri="{FF2B5EF4-FFF2-40B4-BE49-F238E27FC236}">
                  <a16:creationId xmlns:a16="http://schemas.microsoft.com/office/drawing/2014/main" id="{3DF9B42E-2BED-E571-B7D8-89A948E42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5770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1" name="Freeform 416">
              <a:extLst>
                <a:ext uri="{FF2B5EF4-FFF2-40B4-BE49-F238E27FC236}">
                  <a16:creationId xmlns:a16="http://schemas.microsoft.com/office/drawing/2014/main" id="{87171851-726C-ECC7-B6AC-09F1A66B3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9516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2" name="Freeform 417">
              <a:extLst>
                <a:ext uri="{FF2B5EF4-FFF2-40B4-BE49-F238E27FC236}">
                  <a16:creationId xmlns:a16="http://schemas.microsoft.com/office/drawing/2014/main" id="{6E5A4C49-C189-1801-E18F-2C93F5082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6701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3" name="Freeform 418">
              <a:extLst>
                <a:ext uri="{FF2B5EF4-FFF2-40B4-BE49-F238E27FC236}">
                  <a16:creationId xmlns:a16="http://schemas.microsoft.com/office/drawing/2014/main" id="{F96045AF-836D-9991-8775-A7AC8AB72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7785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4" name="Freeform 419">
              <a:extLst>
                <a:ext uri="{FF2B5EF4-FFF2-40B4-BE49-F238E27FC236}">
                  <a16:creationId xmlns:a16="http://schemas.microsoft.com/office/drawing/2014/main" id="{595069A2-E1AF-A101-D8B7-6D0FEEE46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340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5" name="Freeform 420">
              <a:extLst>
                <a:ext uri="{FF2B5EF4-FFF2-40B4-BE49-F238E27FC236}">
                  <a16:creationId xmlns:a16="http://schemas.microsoft.com/office/drawing/2014/main" id="{75952AA7-5DB6-AE76-879A-94CF32D57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181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6" name="Freeform 421">
              <a:extLst>
                <a:ext uri="{FF2B5EF4-FFF2-40B4-BE49-F238E27FC236}">
                  <a16:creationId xmlns:a16="http://schemas.microsoft.com/office/drawing/2014/main" id="{E48ED548-7190-C82F-2562-7150403A5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3086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7" name="Freeform 422">
              <a:extLst>
                <a:ext uri="{FF2B5EF4-FFF2-40B4-BE49-F238E27FC236}">
                  <a16:creationId xmlns:a16="http://schemas.microsoft.com/office/drawing/2014/main" id="{35590B6C-CC63-0E92-DC76-683616364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366" y="23709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8" name="Freeform 423">
              <a:extLst>
                <a:ext uri="{FF2B5EF4-FFF2-40B4-BE49-F238E27FC236}">
                  <a16:creationId xmlns:a16="http://schemas.microsoft.com/office/drawing/2014/main" id="{9270E53C-97E7-9C04-FBE1-003962B8D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9647" y="236598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69" name="Freeform 424">
              <a:extLst>
                <a:ext uri="{FF2B5EF4-FFF2-40B4-BE49-F238E27FC236}">
                  <a16:creationId xmlns:a16="http://schemas.microsoft.com/office/drawing/2014/main" id="{190F919D-A78A-0BC5-2755-239302611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4959" y="2357673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0" name="Freeform 425">
              <a:extLst>
                <a:ext uri="{FF2B5EF4-FFF2-40B4-BE49-F238E27FC236}">
                  <a16:creationId xmlns:a16="http://schemas.microsoft.com/office/drawing/2014/main" id="{F58354F8-6F8D-7F0B-FA52-2AB29F362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4959" y="235102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1" name="Freeform 426">
              <a:extLst>
                <a:ext uri="{FF2B5EF4-FFF2-40B4-BE49-F238E27FC236}">
                  <a16:creationId xmlns:a16="http://schemas.microsoft.com/office/drawing/2014/main" id="{B4D46670-A9D0-3ED6-F1B3-FC5C94DA1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1354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2" name="Freeform 427">
              <a:extLst>
                <a:ext uri="{FF2B5EF4-FFF2-40B4-BE49-F238E27FC236}">
                  <a16:creationId xmlns:a16="http://schemas.microsoft.com/office/drawing/2014/main" id="{65F8D90F-857E-DCE8-04E2-E5699788F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8539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3" name="Freeform 428">
              <a:extLst>
                <a:ext uri="{FF2B5EF4-FFF2-40B4-BE49-F238E27FC236}">
                  <a16:creationId xmlns:a16="http://schemas.microsoft.com/office/drawing/2014/main" id="{DDF3F931-3010-AB82-FD09-C9DFAF4D0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527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4" name="Freeform 429">
              <a:extLst>
                <a:ext uri="{FF2B5EF4-FFF2-40B4-BE49-F238E27FC236}">
                  <a16:creationId xmlns:a16="http://schemas.microsoft.com/office/drawing/2014/main" id="{A81C4622-86F6-2F8B-92B4-6065124AF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3369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5" name="Freeform 430">
              <a:extLst>
                <a:ext uri="{FF2B5EF4-FFF2-40B4-BE49-F238E27FC236}">
                  <a16:creationId xmlns:a16="http://schemas.microsoft.com/office/drawing/2014/main" id="{4DB57DF8-445B-A2E7-EF80-DADB99A88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331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6" name="Freeform 431">
              <a:extLst>
                <a:ext uri="{FF2B5EF4-FFF2-40B4-BE49-F238E27FC236}">
                  <a16:creationId xmlns:a16="http://schemas.microsoft.com/office/drawing/2014/main" id="{6D75FA6A-BFE5-F81E-D66C-A3AD744C7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204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7" name="Freeform 432">
              <a:extLst>
                <a:ext uri="{FF2B5EF4-FFF2-40B4-BE49-F238E27FC236}">
                  <a16:creationId xmlns:a16="http://schemas.microsoft.com/office/drawing/2014/main" id="{D1348200-EF94-1625-48D3-9948A777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797" y="233438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8" name="Freeform 433">
              <a:extLst>
                <a:ext uri="{FF2B5EF4-FFF2-40B4-BE49-F238E27FC236}">
                  <a16:creationId xmlns:a16="http://schemas.microsoft.com/office/drawing/2014/main" id="{F04D12CB-F330-A4BC-6B36-1B85E68DA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797" y="231942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79" name="Freeform 434">
              <a:extLst>
                <a:ext uri="{FF2B5EF4-FFF2-40B4-BE49-F238E27FC236}">
                  <a16:creationId xmlns:a16="http://schemas.microsoft.com/office/drawing/2014/main" id="{01237FA9-D077-E9F4-B6C7-E43A3F8C1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797" y="230777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0" name="Freeform 435">
              <a:extLst>
                <a:ext uri="{FF2B5EF4-FFF2-40B4-BE49-F238E27FC236}">
                  <a16:creationId xmlns:a16="http://schemas.microsoft.com/office/drawing/2014/main" id="{1B73EEC4-FF99-87A7-5D86-16BAEBE5C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797" y="229114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1" name="Freeform 436">
              <a:extLst>
                <a:ext uri="{FF2B5EF4-FFF2-40B4-BE49-F238E27FC236}">
                  <a16:creationId xmlns:a16="http://schemas.microsoft.com/office/drawing/2014/main" id="{295D385C-F4E7-2515-CCD6-0C5ABCD0E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5076" y="227618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2" name="Freeform 437">
              <a:extLst>
                <a:ext uri="{FF2B5EF4-FFF2-40B4-BE49-F238E27FC236}">
                  <a16:creationId xmlns:a16="http://schemas.microsoft.com/office/drawing/2014/main" id="{55939253-59DF-31D1-1BC5-6BF257460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389" y="226287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3" name="Freeform 438">
              <a:extLst>
                <a:ext uri="{FF2B5EF4-FFF2-40B4-BE49-F238E27FC236}">
                  <a16:creationId xmlns:a16="http://schemas.microsoft.com/office/drawing/2014/main" id="{C1BD4B83-5CC1-3D48-0FBB-FE16D3BD1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358" y="224790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4" name="Freeform 439">
              <a:extLst>
                <a:ext uri="{FF2B5EF4-FFF2-40B4-BE49-F238E27FC236}">
                  <a16:creationId xmlns:a16="http://schemas.microsoft.com/office/drawing/2014/main" id="{C4A9DCA5-ABCE-2F24-407A-D946A797F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3982" y="222795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5" name="Freeform 440">
              <a:extLst>
                <a:ext uri="{FF2B5EF4-FFF2-40B4-BE49-F238E27FC236}">
                  <a16:creationId xmlns:a16="http://schemas.microsoft.com/office/drawing/2014/main" id="{C4B84C0E-C981-62B9-4B08-5101B1AEA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785" y="222795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6" name="Freeform 441">
              <a:extLst>
                <a:ext uri="{FF2B5EF4-FFF2-40B4-BE49-F238E27FC236}">
                  <a16:creationId xmlns:a16="http://schemas.microsoft.com/office/drawing/2014/main" id="{75E66CF2-EAD0-C65A-A814-7A4FF0FC8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323" y="2212983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7" name="Freeform 442">
              <a:extLst>
                <a:ext uri="{FF2B5EF4-FFF2-40B4-BE49-F238E27FC236}">
                  <a16:creationId xmlns:a16="http://schemas.microsoft.com/office/drawing/2014/main" id="{5F5B5265-545A-53F8-C497-B8947274B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196" y="2212983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8" name="Freeform 443">
              <a:extLst>
                <a:ext uri="{FF2B5EF4-FFF2-40B4-BE49-F238E27FC236}">
                  <a16:creationId xmlns:a16="http://schemas.microsoft.com/office/drawing/2014/main" id="{ECDF34A8-EB5C-8D5E-B0A3-B0D9BE827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100" y="219967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89" name="Freeform 444">
              <a:extLst>
                <a:ext uri="{FF2B5EF4-FFF2-40B4-BE49-F238E27FC236}">
                  <a16:creationId xmlns:a16="http://schemas.microsoft.com/office/drawing/2014/main" id="{A3DC1098-0DF5-FF92-135B-8E66DF313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100" y="217306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90" name="Freeform 445">
              <a:extLst>
                <a:ext uri="{FF2B5EF4-FFF2-40B4-BE49-F238E27FC236}">
                  <a16:creationId xmlns:a16="http://schemas.microsoft.com/office/drawing/2014/main" id="{15BF2F83-F8C2-6377-4930-31F99DF16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068" y="2164752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491" name="Freeform 446">
              <a:extLst>
                <a:ext uri="{FF2B5EF4-FFF2-40B4-BE49-F238E27FC236}">
                  <a16:creationId xmlns:a16="http://schemas.microsoft.com/office/drawing/2014/main" id="{ABBD58C6-DA80-49EB-71A6-0883DFB56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6126" y="215311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6" name="Freeform 447">
              <a:extLst>
                <a:ext uri="{FF2B5EF4-FFF2-40B4-BE49-F238E27FC236}">
                  <a16:creationId xmlns:a16="http://schemas.microsoft.com/office/drawing/2014/main" id="{006D0D9E-1B9F-04F8-6AC0-B6E84D30F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5961" y="215311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7" name="Freeform 448">
              <a:extLst>
                <a:ext uri="{FF2B5EF4-FFF2-40B4-BE49-F238E27FC236}">
                  <a16:creationId xmlns:a16="http://schemas.microsoft.com/office/drawing/2014/main" id="{F1EF14A8-D82A-C0C2-B5E7-79FE0DF49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803" y="215311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" name="Freeform 449">
              <a:extLst>
                <a:ext uri="{FF2B5EF4-FFF2-40B4-BE49-F238E27FC236}">
                  <a16:creationId xmlns:a16="http://schemas.microsoft.com/office/drawing/2014/main" id="{C62A21E4-CAB4-814B-F1AE-965C79091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092" y="215311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" name="Freeform 450">
              <a:extLst>
                <a:ext uri="{FF2B5EF4-FFF2-40B4-BE49-F238E27FC236}">
                  <a16:creationId xmlns:a16="http://schemas.microsoft.com/office/drawing/2014/main" id="{E72AE882-9430-6CB5-BA3A-58095CA00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092" y="211319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" name="Freeform 451">
              <a:extLst>
                <a:ext uri="{FF2B5EF4-FFF2-40B4-BE49-F238E27FC236}">
                  <a16:creationId xmlns:a16="http://schemas.microsoft.com/office/drawing/2014/main" id="{2504F1CE-B0AF-E3AD-C800-9CD643521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4371" y="2101554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" name="Freeform 452">
              <a:extLst>
                <a:ext uri="{FF2B5EF4-FFF2-40B4-BE49-F238E27FC236}">
                  <a16:creationId xmlns:a16="http://schemas.microsoft.com/office/drawing/2014/main" id="{FDBC10FC-06EC-47DF-BCAC-30B5E38C6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964" y="2089913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6" name="Freeform 453">
              <a:extLst>
                <a:ext uri="{FF2B5EF4-FFF2-40B4-BE49-F238E27FC236}">
                  <a16:creationId xmlns:a16="http://schemas.microsoft.com/office/drawing/2014/main" id="{8220C215-E75D-34F8-72CB-7A0F6C78A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614" y="205332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7" name="Freeform 454">
              <a:extLst>
                <a:ext uri="{FF2B5EF4-FFF2-40B4-BE49-F238E27FC236}">
                  <a16:creationId xmlns:a16="http://schemas.microsoft.com/office/drawing/2014/main" id="{7C139474-A410-DB2B-2355-65DE2DB97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105" y="205332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0" name="Freeform 455">
              <a:extLst>
                <a:ext uri="{FF2B5EF4-FFF2-40B4-BE49-F238E27FC236}">
                  <a16:creationId xmlns:a16="http://schemas.microsoft.com/office/drawing/2014/main" id="{C07B15FF-5CC3-3D20-04BA-78C44BFC5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12" y="205332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1" name="Freeform 456">
              <a:extLst>
                <a:ext uri="{FF2B5EF4-FFF2-40B4-BE49-F238E27FC236}">
                  <a16:creationId xmlns:a16="http://schemas.microsoft.com/office/drawing/2014/main" id="{C649E7BD-FC6F-17EB-8C06-652926774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2617" y="205332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4" name="Freeform 457">
              <a:extLst>
                <a:ext uri="{FF2B5EF4-FFF2-40B4-BE49-F238E27FC236}">
                  <a16:creationId xmlns:a16="http://schemas.microsoft.com/office/drawing/2014/main" id="{8C7A252F-9CD7-9A30-74EC-6E83A7DD2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209" y="205332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5" name="Freeform 458">
              <a:extLst>
                <a:ext uri="{FF2B5EF4-FFF2-40B4-BE49-F238E27FC236}">
                  <a16:creationId xmlns:a16="http://schemas.microsoft.com/office/drawing/2014/main" id="{D42C44E2-268C-954E-0E37-6A5B221FA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802" y="2046672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6" name="Freeform 459">
              <a:extLst>
                <a:ext uri="{FF2B5EF4-FFF2-40B4-BE49-F238E27FC236}">
                  <a16:creationId xmlns:a16="http://schemas.microsoft.com/office/drawing/2014/main" id="{C837AD33-60C4-6664-3B34-78FC88A0B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8082" y="200176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87" name="Freeform 460">
              <a:extLst>
                <a:ext uri="{FF2B5EF4-FFF2-40B4-BE49-F238E27FC236}">
                  <a16:creationId xmlns:a16="http://schemas.microsoft.com/office/drawing/2014/main" id="{CBBB9293-4D34-F6FC-3323-7147FC97F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6363" y="198680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91" name="Freeform 461">
              <a:extLst>
                <a:ext uri="{FF2B5EF4-FFF2-40B4-BE49-F238E27FC236}">
                  <a16:creationId xmlns:a16="http://schemas.microsoft.com/office/drawing/2014/main" id="{C7EADF27-A933-FE62-34B7-F110C9D51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467" y="197017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92" name="Freeform 462">
              <a:extLst>
                <a:ext uri="{FF2B5EF4-FFF2-40B4-BE49-F238E27FC236}">
                  <a16:creationId xmlns:a16="http://schemas.microsoft.com/office/drawing/2014/main" id="{D1CF9410-34C6-F4EB-A458-6EA9F3EB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23" y="1955201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98" name="Freeform 463">
              <a:extLst>
                <a:ext uri="{FF2B5EF4-FFF2-40B4-BE49-F238E27FC236}">
                  <a16:creationId xmlns:a16="http://schemas.microsoft.com/office/drawing/2014/main" id="{D72458D1-9B9C-6823-E62B-5CD885755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201" y="194688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99" name="Freeform 464">
              <a:extLst>
                <a:ext uri="{FF2B5EF4-FFF2-40B4-BE49-F238E27FC236}">
                  <a16:creationId xmlns:a16="http://schemas.microsoft.com/office/drawing/2014/main" id="{16FE29B5-4A18-C198-8086-A680DF19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762" y="193857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0" name="Freeform 465">
              <a:extLst>
                <a:ext uri="{FF2B5EF4-FFF2-40B4-BE49-F238E27FC236}">
                  <a16:creationId xmlns:a16="http://schemas.microsoft.com/office/drawing/2014/main" id="{80DA0023-2415-6B73-C2A8-2163AA119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354" y="192692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1" name="Freeform 466">
              <a:extLst>
                <a:ext uri="{FF2B5EF4-FFF2-40B4-BE49-F238E27FC236}">
                  <a16:creationId xmlns:a16="http://schemas.microsoft.com/office/drawing/2014/main" id="{193AAE96-EB81-FCF9-0E43-410231D88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074" y="191196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2" name="Freeform 467">
              <a:extLst>
                <a:ext uri="{FF2B5EF4-FFF2-40B4-BE49-F238E27FC236}">
                  <a16:creationId xmlns:a16="http://schemas.microsoft.com/office/drawing/2014/main" id="{C132DB40-D23F-F33E-88BE-881A4B7D4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5681" y="1903645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3" name="Freeform 468">
              <a:extLst>
                <a:ext uri="{FF2B5EF4-FFF2-40B4-BE49-F238E27FC236}">
                  <a16:creationId xmlns:a16="http://schemas.microsoft.com/office/drawing/2014/main" id="{9352AFFA-B7C4-DBCB-4512-56ADD7899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0051" y="1903645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4" name="Freeform 469">
              <a:extLst>
                <a:ext uri="{FF2B5EF4-FFF2-40B4-BE49-F238E27FC236}">
                  <a16:creationId xmlns:a16="http://schemas.microsoft.com/office/drawing/2014/main" id="{5DB25645-4261-FC02-D588-5B9D31F34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224" y="188368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5" name="Freeform 470">
              <a:extLst>
                <a:ext uri="{FF2B5EF4-FFF2-40B4-BE49-F238E27FC236}">
                  <a16:creationId xmlns:a16="http://schemas.microsoft.com/office/drawing/2014/main" id="{673CCDF5-F3FC-87C4-9CA0-EBE836715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8473" y="187204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6" name="Freeform 471">
              <a:extLst>
                <a:ext uri="{FF2B5EF4-FFF2-40B4-BE49-F238E27FC236}">
                  <a16:creationId xmlns:a16="http://schemas.microsoft.com/office/drawing/2014/main" id="{5B08F8FE-0772-CB59-3858-25998E773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065" y="185707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7" name="Freeform 472">
              <a:extLst>
                <a:ext uri="{FF2B5EF4-FFF2-40B4-BE49-F238E27FC236}">
                  <a16:creationId xmlns:a16="http://schemas.microsoft.com/office/drawing/2014/main" id="{D69991DC-9AF1-EA01-5CE0-2DC688C60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0334" y="179720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8" name="Freeform 473">
              <a:extLst>
                <a:ext uri="{FF2B5EF4-FFF2-40B4-BE49-F238E27FC236}">
                  <a16:creationId xmlns:a16="http://schemas.microsoft.com/office/drawing/2014/main" id="{A8B0240D-23EB-47BB-5CFA-0E7EEA91A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342" y="176560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09" name="Freeform 474">
              <a:extLst>
                <a:ext uri="{FF2B5EF4-FFF2-40B4-BE49-F238E27FC236}">
                  <a16:creationId xmlns:a16="http://schemas.microsoft.com/office/drawing/2014/main" id="{183698A9-952A-9B78-1F2D-3A776F749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591" y="175396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0" name="Freeform 475">
              <a:extLst>
                <a:ext uri="{FF2B5EF4-FFF2-40B4-BE49-F238E27FC236}">
                  <a16:creationId xmlns:a16="http://schemas.microsoft.com/office/drawing/2014/main" id="{E640AF5A-9BFA-1AA9-3623-5AD92695C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215" y="173400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1" name="Freeform 476">
              <a:extLst>
                <a:ext uri="{FF2B5EF4-FFF2-40B4-BE49-F238E27FC236}">
                  <a16:creationId xmlns:a16="http://schemas.microsoft.com/office/drawing/2014/main" id="{3E3CD444-620D-25E5-8782-CA9034D5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496" y="171737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2" name="Freeform 477">
              <a:extLst>
                <a:ext uri="{FF2B5EF4-FFF2-40B4-BE49-F238E27FC236}">
                  <a16:creationId xmlns:a16="http://schemas.microsoft.com/office/drawing/2014/main" id="{C4C67FFD-5B72-9FF4-8E8A-04492DF49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496" y="1694094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3" name="Freeform 478">
              <a:extLst>
                <a:ext uri="{FF2B5EF4-FFF2-40B4-BE49-F238E27FC236}">
                  <a16:creationId xmlns:a16="http://schemas.microsoft.com/office/drawing/2014/main" id="{B63C7AC8-922E-FAD8-CF44-F57DF7BC1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088" y="1674137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4" name="Freeform 479">
              <a:extLst>
                <a:ext uri="{FF2B5EF4-FFF2-40B4-BE49-F238E27FC236}">
                  <a16:creationId xmlns:a16="http://schemas.microsoft.com/office/drawing/2014/main" id="{61E8A15A-6C82-D501-C394-388122E71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681" y="1659169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5" name="Freeform 480">
              <a:extLst>
                <a:ext uri="{FF2B5EF4-FFF2-40B4-BE49-F238E27FC236}">
                  <a16:creationId xmlns:a16="http://schemas.microsoft.com/office/drawing/2014/main" id="{83628BFD-481A-B92A-BE87-24CAB1B20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926" y="162258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6" name="Freeform 481">
              <a:extLst>
                <a:ext uri="{FF2B5EF4-FFF2-40B4-BE49-F238E27FC236}">
                  <a16:creationId xmlns:a16="http://schemas.microsoft.com/office/drawing/2014/main" id="{FFDAF83F-9BDF-9EA1-CFA5-7991B37F1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6518" y="1614265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7" name="Freeform 482">
              <a:extLst>
                <a:ext uri="{FF2B5EF4-FFF2-40B4-BE49-F238E27FC236}">
                  <a16:creationId xmlns:a16="http://schemas.microsoft.com/office/drawing/2014/main" id="{6B609267-636B-2A79-93C1-931C16C7E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766" y="1602624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8" name="Freeform 483">
              <a:extLst>
                <a:ext uri="{FF2B5EF4-FFF2-40B4-BE49-F238E27FC236}">
                  <a16:creationId xmlns:a16="http://schemas.microsoft.com/office/drawing/2014/main" id="{ED23D091-8D5E-2AE8-8BC9-612A10C81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4009" y="155605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19" name="Freeform 484">
              <a:extLst>
                <a:ext uri="{FF2B5EF4-FFF2-40B4-BE49-F238E27FC236}">
                  <a16:creationId xmlns:a16="http://schemas.microsoft.com/office/drawing/2014/main" id="{13BBDE1F-8AB4-1CA8-4E3E-59A3B271D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101" y="149285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0" name="Freeform 485">
              <a:extLst>
                <a:ext uri="{FF2B5EF4-FFF2-40B4-BE49-F238E27FC236}">
                  <a16:creationId xmlns:a16="http://schemas.microsoft.com/office/drawing/2014/main" id="{A23CEF2A-27F4-7E1C-49E6-0678D82DC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5035" y="1464586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1" name="Freeform 486">
              <a:extLst>
                <a:ext uri="{FF2B5EF4-FFF2-40B4-BE49-F238E27FC236}">
                  <a16:creationId xmlns:a16="http://schemas.microsoft.com/office/drawing/2014/main" id="{641B2B3A-A971-CE99-4AB8-0A7A150F8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812" y="146126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2" name="Freeform 487">
              <a:extLst>
                <a:ext uri="{FF2B5EF4-FFF2-40B4-BE49-F238E27FC236}">
                  <a16:creationId xmlns:a16="http://schemas.microsoft.com/office/drawing/2014/main" id="{0EF04B89-8AFC-1210-2F1D-380EDC80F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211" y="1461260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3" name="Freeform 488">
              <a:extLst>
                <a:ext uri="{FF2B5EF4-FFF2-40B4-BE49-F238E27FC236}">
                  <a16:creationId xmlns:a16="http://schemas.microsoft.com/office/drawing/2014/main" id="{5B2DC035-F807-7597-47E4-CD44C2C08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1057" y="265536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4" name="Freeform 489">
              <a:extLst>
                <a:ext uri="{FF2B5EF4-FFF2-40B4-BE49-F238E27FC236}">
                  <a16:creationId xmlns:a16="http://schemas.microsoft.com/office/drawing/2014/main" id="{E447269B-B373-ABFC-F488-05CF2727C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5273" y="265536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5" name="Freeform 490">
              <a:extLst>
                <a:ext uri="{FF2B5EF4-FFF2-40B4-BE49-F238E27FC236}">
                  <a16:creationId xmlns:a16="http://schemas.microsoft.com/office/drawing/2014/main" id="{3123F62D-B77F-1039-3B66-BB9F2805B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3554" y="2655368"/>
              <a:ext cx="72000" cy="64800"/>
            </a:xfrm>
            <a:prstGeom prst="triangle">
              <a:avLst/>
            </a:prstGeom>
            <a:noFill/>
            <a:ln w="63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126" name="Freeform 491">
              <a:extLst>
                <a:ext uri="{FF2B5EF4-FFF2-40B4-BE49-F238E27FC236}">
                  <a16:creationId xmlns:a16="http://schemas.microsoft.com/office/drawing/2014/main" id="{96CFC150-C1E7-29FB-1752-DC58DA4E2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338" y="1502157"/>
              <a:ext cx="8925689" cy="1500119"/>
            </a:xfrm>
            <a:custGeom>
              <a:avLst/>
              <a:gdLst>
                <a:gd name="T0" fmla="*/ 289 w 3808"/>
                <a:gd name="T1" fmla="*/ 0 h 902"/>
                <a:gd name="T2" fmla="*/ 439 w 3808"/>
                <a:gd name="T3" fmla="*/ 15 h 902"/>
                <a:gd name="T4" fmla="*/ 529 w 3808"/>
                <a:gd name="T5" fmla="*/ 43 h 902"/>
                <a:gd name="T6" fmla="*/ 634 w 3808"/>
                <a:gd name="T7" fmla="*/ 53 h 902"/>
                <a:gd name="T8" fmla="*/ 655 w 3808"/>
                <a:gd name="T9" fmla="*/ 67 h 902"/>
                <a:gd name="T10" fmla="*/ 667 w 3808"/>
                <a:gd name="T11" fmla="*/ 88 h 902"/>
                <a:gd name="T12" fmla="*/ 809 w 3808"/>
                <a:gd name="T13" fmla="*/ 98 h 902"/>
                <a:gd name="T14" fmla="*/ 866 w 3808"/>
                <a:gd name="T15" fmla="*/ 115 h 902"/>
                <a:gd name="T16" fmla="*/ 883 w 3808"/>
                <a:gd name="T17" fmla="*/ 129 h 902"/>
                <a:gd name="T18" fmla="*/ 888 w 3808"/>
                <a:gd name="T19" fmla="*/ 148 h 902"/>
                <a:gd name="T20" fmla="*/ 976 w 3808"/>
                <a:gd name="T21" fmla="*/ 181 h 902"/>
                <a:gd name="T22" fmla="*/ 1011 w 3808"/>
                <a:gd name="T23" fmla="*/ 191 h 902"/>
                <a:gd name="T24" fmla="*/ 1090 w 3808"/>
                <a:gd name="T25" fmla="*/ 202 h 902"/>
                <a:gd name="T26" fmla="*/ 1101 w 3808"/>
                <a:gd name="T27" fmla="*/ 243 h 902"/>
                <a:gd name="T28" fmla="*/ 1151 w 3808"/>
                <a:gd name="T29" fmla="*/ 255 h 902"/>
                <a:gd name="T30" fmla="*/ 1294 w 3808"/>
                <a:gd name="T31" fmla="*/ 264 h 902"/>
                <a:gd name="T32" fmla="*/ 1315 w 3808"/>
                <a:gd name="T33" fmla="*/ 274 h 902"/>
                <a:gd name="T34" fmla="*/ 1327 w 3808"/>
                <a:gd name="T35" fmla="*/ 283 h 902"/>
                <a:gd name="T36" fmla="*/ 1386 w 3808"/>
                <a:gd name="T37" fmla="*/ 295 h 902"/>
                <a:gd name="T38" fmla="*/ 1510 w 3808"/>
                <a:gd name="T39" fmla="*/ 305 h 902"/>
                <a:gd name="T40" fmla="*/ 1534 w 3808"/>
                <a:gd name="T41" fmla="*/ 314 h 902"/>
                <a:gd name="T42" fmla="*/ 1712 w 3808"/>
                <a:gd name="T43" fmla="*/ 352 h 902"/>
                <a:gd name="T44" fmla="*/ 1728 w 3808"/>
                <a:gd name="T45" fmla="*/ 364 h 902"/>
                <a:gd name="T46" fmla="*/ 1745 w 3808"/>
                <a:gd name="T47" fmla="*/ 376 h 902"/>
                <a:gd name="T48" fmla="*/ 1752 w 3808"/>
                <a:gd name="T49" fmla="*/ 388 h 902"/>
                <a:gd name="T50" fmla="*/ 1970 w 3808"/>
                <a:gd name="T51" fmla="*/ 414 h 902"/>
                <a:gd name="T52" fmla="*/ 2115 w 3808"/>
                <a:gd name="T53" fmla="*/ 450 h 902"/>
                <a:gd name="T54" fmla="*/ 2182 w 3808"/>
                <a:gd name="T55" fmla="*/ 459 h 902"/>
                <a:gd name="T56" fmla="*/ 2191 w 3808"/>
                <a:gd name="T57" fmla="*/ 476 h 902"/>
                <a:gd name="T58" fmla="*/ 2198 w 3808"/>
                <a:gd name="T59" fmla="*/ 504 h 902"/>
                <a:gd name="T60" fmla="*/ 2398 w 3808"/>
                <a:gd name="T61" fmla="*/ 523 h 902"/>
                <a:gd name="T62" fmla="*/ 2623 w 3808"/>
                <a:gd name="T63" fmla="*/ 547 h 902"/>
                <a:gd name="T64" fmla="*/ 2633 w 3808"/>
                <a:gd name="T65" fmla="*/ 571 h 902"/>
                <a:gd name="T66" fmla="*/ 2645 w 3808"/>
                <a:gd name="T67" fmla="*/ 585 h 902"/>
                <a:gd name="T68" fmla="*/ 2837 w 3808"/>
                <a:gd name="T69" fmla="*/ 597 h 902"/>
                <a:gd name="T70" fmla="*/ 3179 w 3808"/>
                <a:gd name="T71" fmla="*/ 630 h 902"/>
                <a:gd name="T72" fmla="*/ 3376 w 3808"/>
                <a:gd name="T73" fmla="*/ 714 h 902"/>
                <a:gd name="T74" fmla="*/ 3808 w 3808"/>
                <a:gd name="T75" fmla="*/ 90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08" h="902">
                  <a:moveTo>
                    <a:pt x="0" y="0"/>
                  </a:moveTo>
                  <a:lnTo>
                    <a:pt x="289" y="0"/>
                  </a:lnTo>
                  <a:lnTo>
                    <a:pt x="289" y="15"/>
                  </a:lnTo>
                  <a:lnTo>
                    <a:pt x="439" y="15"/>
                  </a:lnTo>
                  <a:lnTo>
                    <a:pt x="439" y="43"/>
                  </a:lnTo>
                  <a:lnTo>
                    <a:pt x="529" y="43"/>
                  </a:lnTo>
                  <a:lnTo>
                    <a:pt x="529" y="53"/>
                  </a:lnTo>
                  <a:lnTo>
                    <a:pt x="634" y="53"/>
                  </a:lnTo>
                  <a:lnTo>
                    <a:pt x="634" y="67"/>
                  </a:lnTo>
                  <a:lnTo>
                    <a:pt x="655" y="67"/>
                  </a:lnTo>
                  <a:lnTo>
                    <a:pt x="655" y="88"/>
                  </a:lnTo>
                  <a:lnTo>
                    <a:pt x="667" y="88"/>
                  </a:lnTo>
                  <a:lnTo>
                    <a:pt x="667" y="98"/>
                  </a:lnTo>
                  <a:lnTo>
                    <a:pt x="809" y="98"/>
                  </a:lnTo>
                  <a:lnTo>
                    <a:pt x="809" y="115"/>
                  </a:lnTo>
                  <a:lnTo>
                    <a:pt x="866" y="115"/>
                  </a:lnTo>
                  <a:lnTo>
                    <a:pt x="866" y="129"/>
                  </a:lnTo>
                  <a:lnTo>
                    <a:pt x="883" y="129"/>
                  </a:lnTo>
                  <a:lnTo>
                    <a:pt x="883" y="148"/>
                  </a:lnTo>
                  <a:lnTo>
                    <a:pt x="888" y="148"/>
                  </a:lnTo>
                  <a:lnTo>
                    <a:pt x="888" y="181"/>
                  </a:lnTo>
                  <a:lnTo>
                    <a:pt x="976" y="181"/>
                  </a:lnTo>
                  <a:lnTo>
                    <a:pt x="976" y="191"/>
                  </a:lnTo>
                  <a:lnTo>
                    <a:pt x="1011" y="191"/>
                  </a:lnTo>
                  <a:lnTo>
                    <a:pt x="1011" y="202"/>
                  </a:lnTo>
                  <a:lnTo>
                    <a:pt x="1090" y="202"/>
                  </a:lnTo>
                  <a:lnTo>
                    <a:pt x="1090" y="243"/>
                  </a:lnTo>
                  <a:lnTo>
                    <a:pt x="1101" y="243"/>
                  </a:lnTo>
                  <a:lnTo>
                    <a:pt x="1101" y="255"/>
                  </a:lnTo>
                  <a:lnTo>
                    <a:pt x="1151" y="255"/>
                  </a:lnTo>
                  <a:lnTo>
                    <a:pt x="1151" y="264"/>
                  </a:lnTo>
                  <a:lnTo>
                    <a:pt x="1294" y="264"/>
                  </a:lnTo>
                  <a:lnTo>
                    <a:pt x="1294" y="274"/>
                  </a:lnTo>
                  <a:lnTo>
                    <a:pt x="1315" y="274"/>
                  </a:lnTo>
                  <a:lnTo>
                    <a:pt x="1315" y="283"/>
                  </a:lnTo>
                  <a:lnTo>
                    <a:pt x="1327" y="283"/>
                  </a:lnTo>
                  <a:lnTo>
                    <a:pt x="1327" y="295"/>
                  </a:lnTo>
                  <a:lnTo>
                    <a:pt x="1386" y="295"/>
                  </a:lnTo>
                  <a:lnTo>
                    <a:pt x="1386" y="305"/>
                  </a:lnTo>
                  <a:lnTo>
                    <a:pt x="1510" y="305"/>
                  </a:lnTo>
                  <a:lnTo>
                    <a:pt x="1510" y="314"/>
                  </a:lnTo>
                  <a:lnTo>
                    <a:pt x="1534" y="314"/>
                  </a:lnTo>
                  <a:lnTo>
                    <a:pt x="1534" y="352"/>
                  </a:lnTo>
                  <a:lnTo>
                    <a:pt x="1712" y="352"/>
                  </a:lnTo>
                  <a:lnTo>
                    <a:pt x="1712" y="364"/>
                  </a:lnTo>
                  <a:lnTo>
                    <a:pt x="1728" y="364"/>
                  </a:lnTo>
                  <a:lnTo>
                    <a:pt x="1728" y="376"/>
                  </a:lnTo>
                  <a:lnTo>
                    <a:pt x="1745" y="376"/>
                  </a:lnTo>
                  <a:lnTo>
                    <a:pt x="1745" y="388"/>
                  </a:lnTo>
                  <a:lnTo>
                    <a:pt x="1752" y="388"/>
                  </a:lnTo>
                  <a:lnTo>
                    <a:pt x="1752" y="414"/>
                  </a:lnTo>
                  <a:lnTo>
                    <a:pt x="1970" y="414"/>
                  </a:lnTo>
                  <a:lnTo>
                    <a:pt x="1970" y="450"/>
                  </a:lnTo>
                  <a:lnTo>
                    <a:pt x="2115" y="450"/>
                  </a:lnTo>
                  <a:lnTo>
                    <a:pt x="2115" y="459"/>
                  </a:lnTo>
                  <a:lnTo>
                    <a:pt x="2182" y="459"/>
                  </a:lnTo>
                  <a:lnTo>
                    <a:pt x="2182" y="476"/>
                  </a:lnTo>
                  <a:lnTo>
                    <a:pt x="2191" y="476"/>
                  </a:lnTo>
                  <a:lnTo>
                    <a:pt x="2191" y="504"/>
                  </a:lnTo>
                  <a:lnTo>
                    <a:pt x="2198" y="504"/>
                  </a:lnTo>
                  <a:lnTo>
                    <a:pt x="2198" y="523"/>
                  </a:lnTo>
                  <a:lnTo>
                    <a:pt x="2398" y="523"/>
                  </a:lnTo>
                  <a:lnTo>
                    <a:pt x="2398" y="547"/>
                  </a:lnTo>
                  <a:lnTo>
                    <a:pt x="2623" y="547"/>
                  </a:lnTo>
                  <a:lnTo>
                    <a:pt x="2623" y="571"/>
                  </a:lnTo>
                  <a:lnTo>
                    <a:pt x="2633" y="571"/>
                  </a:lnTo>
                  <a:lnTo>
                    <a:pt x="2633" y="585"/>
                  </a:lnTo>
                  <a:lnTo>
                    <a:pt x="2645" y="585"/>
                  </a:lnTo>
                  <a:lnTo>
                    <a:pt x="2645" y="597"/>
                  </a:lnTo>
                  <a:lnTo>
                    <a:pt x="2837" y="597"/>
                  </a:lnTo>
                  <a:lnTo>
                    <a:pt x="2837" y="630"/>
                  </a:lnTo>
                  <a:lnTo>
                    <a:pt x="3179" y="630"/>
                  </a:lnTo>
                  <a:lnTo>
                    <a:pt x="3179" y="714"/>
                  </a:lnTo>
                  <a:lnTo>
                    <a:pt x="3376" y="714"/>
                  </a:lnTo>
                  <a:lnTo>
                    <a:pt x="3376" y="902"/>
                  </a:lnTo>
                  <a:lnTo>
                    <a:pt x="3808" y="902"/>
                  </a:lnTo>
                </a:path>
              </a:pathLst>
            </a:custGeom>
            <a:noFill/>
            <a:ln w="1905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96574DC-85A6-FF86-01E7-DCB51C309B98}"/>
              </a:ext>
            </a:extLst>
          </p:cNvPr>
          <p:cNvGrpSpPr/>
          <p:nvPr/>
        </p:nvGrpSpPr>
        <p:grpSpPr>
          <a:xfrm>
            <a:off x="1006639" y="2113558"/>
            <a:ext cx="7280905" cy="518350"/>
            <a:chOff x="2124137" y="1462205"/>
            <a:chExt cx="8953890" cy="637455"/>
          </a:xfrm>
        </p:grpSpPr>
        <p:sp>
          <p:nvSpPr>
            <p:cNvPr id="676" name="Rectangle 492">
              <a:extLst>
                <a:ext uri="{FF2B5EF4-FFF2-40B4-BE49-F238E27FC236}">
                  <a16:creationId xmlns:a16="http://schemas.microsoft.com/office/drawing/2014/main" id="{059CF617-D19C-E4CA-8C99-A1018E686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1619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77" name="Rectangle 493">
              <a:extLst>
                <a:ext uri="{FF2B5EF4-FFF2-40B4-BE49-F238E27FC236}">
                  <a16:creationId xmlns:a16="http://schemas.microsoft.com/office/drawing/2014/main" id="{DA26ACDD-F003-109A-797E-2CC5A41CD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6261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78" name="Rectangle 494">
              <a:extLst>
                <a:ext uri="{FF2B5EF4-FFF2-40B4-BE49-F238E27FC236}">
                  <a16:creationId xmlns:a16="http://schemas.microsoft.com/office/drawing/2014/main" id="{3A154BB7-0941-4579-B95C-6844B5402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1572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79" name="Rectangle 495">
              <a:extLst>
                <a:ext uri="{FF2B5EF4-FFF2-40B4-BE49-F238E27FC236}">
                  <a16:creationId xmlns:a16="http://schemas.microsoft.com/office/drawing/2014/main" id="{6A0DEAF9-24B8-2D25-FBAC-97F615575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6412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0" name="Rectangle 496">
              <a:extLst>
                <a:ext uri="{FF2B5EF4-FFF2-40B4-BE49-F238E27FC236}">
                  <a16:creationId xmlns:a16="http://schemas.microsoft.com/office/drawing/2014/main" id="{F223FFEA-8EA2-AEF9-F84D-83CE7EBB1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1725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1" name="Rectangle 497">
              <a:extLst>
                <a:ext uri="{FF2B5EF4-FFF2-40B4-BE49-F238E27FC236}">
                  <a16:creationId xmlns:a16="http://schemas.microsoft.com/office/drawing/2014/main" id="{FCECA1CC-9494-2DFD-8868-1CA7D7936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7037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2" name="Rectangle 498">
              <a:extLst>
                <a:ext uri="{FF2B5EF4-FFF2-40B4-BE49-F238E27FC236}">
                  <a16:creationId xmlns:a16="http://schemas.microsoft.com/office/drawing/2014/main" id="{339CD272-2D15-75F3-A39B-E240CB56D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3598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3" name="Rectangle 499">
              <a:extLst>
                <a:ext uri="{FF2B5EF4-FFF2-40B4-BE49-F238E27FC236}">
                  <a16:creationId xmlns:a16="http://schemas.microsoft.com/office/drawing/2014/main" id="{46AB549F-3592-7FB0-92B9-29E8237BD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8910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4" name="Rectangle 500">
              <a:extLst>
                <a:ext uri="{FF2B5EF4-FFF2-40B4-BE49-F238E27FC236}">
                  <a16:creationId xmlns:a16="http://schemas.microsoft.com/office/drawing/2014/main" id="{1FF1C020-476A-8546-CDE6-1F9384BC9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7191" y="19644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5" name="Rectangle 501">
              <a:extLst>
                <a:ext uri="{FF2B5EF4-FFF2-40B4-BE49-F238E27FC236}">
                  <a16:creationId xmlns:a16="http://schemas.microsoft.com/office/drawing/2014/main" id="{9EDB65C8-6DC6-3330-D853-3A1E2FBC4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110" y="19644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6" name="Rectangle 502">
              <a:extLst>
                <a:ext uri="{FF2B5EF4-FFF2-40B4-BE49-F238E27FC236}">
                  <a16:creationId xmlns:a16="http://schemas.microsoft.com/office/drawing/2014/main" id="{1237FADA-47AB-470A-4583-8797D3FF0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3563" y="19644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7" name="Rectangle 503">
              <a:extLst>
                <a:ext uri="{FF2B5EF4-FFF2-40B4-BE49-F238E27FC236}">
                  <a16:creationId xmlns:a16="http://schemas.microsoft.com/office/drawing/2014/main" id="{71B8BC36-1659-9309-52CF-3A841C2F6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7462" y="19644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8" name="Rectangle 504">
              <a:extLst>
                <a:ext uri="{FF2B5EF4-FFF2-40B4-BE49-F238E27FC236}">
                  <a16:creationId xmlns:a16="http://schemas.microsoft.com/office/drawing/2014/main" id="{666E060E-EC19-4FA7-A1C9-F7F7B5C19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5578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89" name="Rectangle 505">
              <a:extLst>
                <a:ext uri="{FF2B5EF4-FFF2-40B4-BE49-F238E27FC236}">
                  <a16:creationId xmlns:a16="http://schemas.microsoft.com/office/drawing/2014/main" id="{D3084AE0-DD00-DE3E-79C1-4400000E4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1821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0" name="Rectangle 506">
              <a:extLst>
                <a:ext uri="{FF2B5EF4-FFF2-40B4-BE49-F238E27FC236}">
                  <a16:creationId xmlns:a16="http://schemas.microsoft.com/office/drawing/2014/main" id="{ED779036-49B5-9666-98B5-526222A3D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9311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1" name="Rectangle 507">
              <a:extLst>
                <a:ext uri="{FF2B5EF4-FFF2-40B4-BE49-F238E27FC236}">
                  <a16:creationId xmlns:a16="http://schemas.microsoft.com/office/drawing/2014/main" id="{0FF2D426-9FF0-AE03-0583-478E61FF2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0089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2" name="Rectangle 508">
              <a:extLst>
                <a:ext uri="{FF2B5EF4-FFF2-40B4-BE49-F238E27FC236}">
                  <a16:creationId xmlns:a16="http://schemas.microsoft.com/office/drawing/2014/main" id="{CABF391B-690D-7674-1FC2-772A52C87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1020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3" name="Rectangle 509">
              <a:extLst>
                <a:ext uri="{FF2B5EF4-FFF2-40B4-BE49-F238E27FC236}">
                  <a16:creationId xmlns:a16="http://schemas.microsoft.com/office/drawing/2014/main" id="{D1D1FBE1-57C9-6382-879B-4F79C730B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1798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4" name="Rectangle 510">
              <a:extLst>
                <a:ext uri="{FF2B5EF4-FFF2-40B4-BE49-F238E27FC236}">
                  <a16:creationId xmlns:a16="http://schemas.microsoft.com/office/drawing/2014/main" id="{75E379BA-1354-1E9B-4138-209919ECA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6320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5" name="Rectangle 511">
              <a:extLst>
                <a:ext uri="{FF2B5EF4-FFF2-40B4-BE49-F238E27FC236}">
                  <a16:creationId xmlns:a16="http://schemas.microsoft.com/office/drawing/2014/main" id="{EB1FD429-88FF-9A29-847B-A2608A33A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9124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6" name="Rectangle 512">
              <a:extLst>
                <a:ext uri="{FF2B5EF4-FFF2-40B4-BE49-F238E27FC236}">
                  <a16:creationId xmlns:a16="http://schemas.microsoft.com/office/drawing/2014/main" id="{229F1C69-1C40-B62F-FBD3-4F1FEDBF4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648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7" name="Rectangle 513">
              <a:extLst>
                <a:ext uri="{FF2B5EF4-FFF2-40B4-BE49-F238E27FC236}">
                  <a16:creationId xmlns:a16="http://schemas.microsoft.com/office/drawing/2014/main" id="{2BBD147B-FFF4-10E2-9D37-00EC785CB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5650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8" name="Rectangle 514">
              <a:extLst>
                <a:ext uri="{FF2B5EF4-FFF2-40B4-BE49-F238E27FC236}">
                  <a16:creationId xmlns:a16="http://schemas.microsoft.com/office/drawing/2014/main" id="{0374E3CF-DDFD-7B90-F69A-B5488532C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6428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699" name="Rectangle 515">
              <a:extLst>
                <a:ext uri="{FF2B5EF4-FFF2-40B4-BE49-F238E27FC236}">
                  <a16:creationId xmlns:a16="http://schemas.microsoft.com/office/drawing/2014/main" id="{50BBCA8B-83C9-BB8D-FE9D-88D92BD8A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580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0" name="Rectangle 516">
              <a:extLst>
                <a:ext uri="{FF2B5EF4-FFF2-40B4-BE49-F238E27FC236}">
                  <a16:creationId xmlns:a16="http://schemas.microsoft.com/office/drawing/2014/main" id="{B40D2839-1E25-0714-8AD5-E4006191B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7665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1" name="Rectangle 517">
              <a:extLst>
                <a:ext uri="{FF2B5EF4-FFF2-40B4-BE49-F238E27FC236}">
                  <a16:creationId xmlns:a16="http://schemas.microsoft.com/office/drawing/2014/main" id="{C3FA8BE5-D4CC-F71E-61CF-B2B9693D2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2187" y="1846381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2" name="Rectangle 518">
              <a:extLst>
                <a:ext uri="{FF2B5EF4-FFF2-40B4-BE49-F238E27FC236}">
                  <a16:creationId xmlns:a16="http://schemas.microsoft.com/office/drawing/2014/main" id="{E6CAEB79-0B7E-ED54-C7DA-3088FF7A6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4991" y="1846381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3" name="Rectangle 519">
              <a:extLst>
                <a:ext uri="{FF2B5EF4-FFF2-40B4-BE49-F238E27FC236}">
                  <a16:creationId xmlns:a16="http://schemas.microsoft.com/office/drawing/2014/main" id="{796E3C98-3B8E-79FF-B083-A69B1380E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7783" y="182975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4" name="Rectangle 520">
              <a:extLst>
                <a:ext uri="{FF2B5EF4-FFF2-40B4-BE49-F238E27FC236}">
                  <a16:creationId xmlns:a16="http://schemas.microsoft.com/office/drawing/2014/main" id="{BFD3D504-44DE-97EA-BEB8-42FD42575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2153" y="1818109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5" name="Rectangle 521">
              <a:extLst>
                <a:ext uri="{FF2B5EF4-FFF2-40B4-BE49-F238E27FC236}">
                  <a16:creationId xmlns:a16="http://schemas.microsoft.com/office/drawing/2014/main" id="{A4755CC8-12D7-609C-6C7C-4BFE330D2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5746" y="1818109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6" name="Rectangle 522">
              <a:extLst>
                <a:ext uri="{FF2B5EF4-FFF2-40B4-BE49-F238E27FC236}">
                  <a16:creationId xmlns:a16="http://schemas.microsoft.com/office/drawing/2014/main" id="{805F5C46-1AB3-CF4F-B351-90CFE9DC7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7619" y="1806467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7" name="Rectangle 523">
              <a:extLst>
                <a:ext uri="{FF2B5EF4-FFF2-40B4-BE49-F238E27FC236}">
                  <a16:creationId xmlns:a16="http://schemas.microsoft.com/office/drawing/2014/main" id="{767737AF-D89F-4A2C-53E6-78807E9E5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4179" y="1806467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8" name="Rectangle 524">
              <a:extLst>
                <a:ext uri="{FF2B5EF4-FFF2-40B4-BE49-F238E27FC236}">
                  <a16:creationId xmlns:a16="http://schemas.microsoft.com/office/drawing/2014/main" id="{62B49C6B-0BC7-BB9C-D89C-0CAAC69D7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1494" y="179815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09" name="Rectangle 525">
              <a:extLst>
                <a:ext uri="{FF2B5EF4-FFF2-40B4-BE49-F238E27FC236}">
                  <a16:creationId xmlns:a16="http://schemas.microsoft.com/office/drawing/2014/main" id="{E6620506-66C5-E9C3-1D31-E646E18CD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2272" y="179815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0" name="Rectangle 526">
              <a:extLst>
                <a:ext uri="{FF2B5EF4-FFF2-40B4-BE49-F238E27FC236}">
                  <a16:creationId xmlns:a16="http://schemas.microsoft.com/office/drawing/2014/main" id="{BD7FD04C-E324-879A-309F-408F9DE0A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6017" y="178651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1" name="Rectangle 527">
              <a:extLst>
                <a:ext uri="{FF2B5EF4-FFF2-40B4-BE49-F238E27FC236}">
                  <a16:creationId xmlns:a16="http://schemas.microsoft.com/office/drawing/2014/main" id="{A5441C12-D8C1-88C8-25D6-5AD7D608A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7736" y="178651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2" name="Rectangle 528">
              <a:extLst>
                <a:ext uri="{FF2B5EF4-FFF2-40B4-BE49-F238E27FC236}">
                  <a16:creationId xmlns:a16="http://schemas.microsoft.com/office/drawing/2014/main" id="{ACB6D4A9-4046-F0DD-F3BE-57ED5CFB3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4286" y="1778195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3" name="Rectangle 529">
              <a:extLst>
                <a:ext uri="{FF2B5EF4-FFF2-40B4-BE49-F238E27FC236}">
                  <a16:creationId xmlns:a16="http://schemas.microsoft.com/office/drawing/2014/main" id="{B91B110F-273F-2C62-ECD5-A64A40D10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8809" y="177154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4" name="Rectangle 530">
              <a:extLst>
                <a:ext uri="{FF2B5EF4-FFF2-40B4-BE49-F238E27FC236}">
                  <a16:creationId xmlns:a16="http://schemas.microsoft.com/office/drawing/2014/main" id="{BD9B4B29-ECB4-AE79-F7C2-D86BDF0F2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7713" y="177154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5" name="Rectangle 531">
              <a:extLst>
                <a:ext uri="{FF2B5EF4-FFF2-40B4-BE49-F238E27FC236}">
                  <a16:creationId xmlns:a16="http://schemas.microsoft.com/office/drawing/2014/main" id="{8F123FA9-69A0-95CF-80C4-A7A917359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6135" y="173994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6" name="Rectangle 532">
              <a:extLst>
                <a:ext uri="{FF2B5EF4-FFF2-40B4-BE49-F238E27FC236}">
                  <a16:creationId xmlns:a16="http://schemas.microsoft.com/office/drawing/2014/main" id="{70C93A14-F005-BB3B-7C20-D1BF22AB2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9728" y="1703355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7" name="Rectangle 533">
              <a:extLst>
                <a:ext uri="{FF2B5EF4-FFF2-40B4-BE49-F238E27FC236}">
                  <a16:creationId xmlns:a16="http://schemas.microsoft.com/office/drawing/2014/main" id="{59DD268C-31E3-676D-06CF-E1AA6328F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1601" y="1688387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8" name="Rectangle 534">
              <a:extLst>
                <a:ext uri="{FF2B5EF4-FFF2-40B4-BE49-F238E27FC236}">
                  <a16:creationId xmlns:a16="http://schemas.microsoft.com/office/drawing/2014/main" id="{2FF7F452-220C-FF1B-FBE1-2F857EDCE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9846" y="1683397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19" name="Rectangle 535">
              <a:extLst>
                <a:ext uri="{FF2B5EF4-FFF2-40B4-BE49-F238E27FC236}">
                  <a16:creationId xmlns:a16="http://schemas.microsoft.com/office/drawing/2014/main" id="{8132494B-F548-B44C-5C68-8F0A89E84E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751" y="1676745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0" name="Rectangle 536">
              <a:extLst>
                <a:ext uri="{FF2B5EF4-FFF2-40B4-BE49-F238E27FC236}">
                  <a16:creationId xmlns:a16="http://schemas.microsoft.com/office/drawing/2014/main" id="{1202C37D-CC74-6722-BE1E-5DBC474F2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0930" y="1645146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1" name="Rectangle 537">
              <a:extLst>
                <a:ext uri="{FF2B5EF4-FFF2-40B4-BE49-F238E27FC236}">
                  <a16:creationId xmlns:a16="http://schemas.microsoft.com/office/drawing/2014/main" id="{37D9A001-68A8-AD3E-7F96-EE676532D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499" y="163683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2" name="Rectangle 538">
              <a:extLst>
                <a:ext uri="{FF2B5EF4-FFF2-40B4-BE49-F238E27FC236}">
                  <a16:creationId xmlns:a16="http://schemas.microsoft.com/office/drawing/2014/main" id="{29C6303F-A6A7-AEA7-9D8B-42E4A8FFF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7303" y="1625189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3" name="Rectangle 539">
              <a:extLst>
                <a:ext uri="{FF2B5EF4-FFF2-40B4-BE49-F238E27FC236}">
                  <a16:creationId xmlns:a16="http://schemas.microsoft.com/office/drawing/2014/main" id="{53E9A483-61DF-6A13-249B-A5C5DFFEC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9141" y="1588601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4" name="Rectangle 540">
              <a:extLst>
                <a:ext uri="{FF2B5EF4-FFF2-40B4-BE49-F238E27FC236}">
                  <a16:creationId xmlns:a16="http://schemas.microsoft.com/office/drawing/2014/main" id="{E117617B-28F1-CA2C-CF17-82F2F389E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7422" y="1588601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5" name="Rectangle 541">
              <a:extLst>
                <a:ext uri="{FF2B5EF4-FFF2-40B4-BE49-F238E27FC236}">
                  <a16:creationId xmlns:a16="http://schemas.microsoft.com/office/drawing/2014/main" id="{815276DA-268E-8E99-A187-4DAD55512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1014" y="1553675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6" name="Rectangle 542">
              <a:extLst>
                <a:ext uri="{FF2B5EF4-FFF2-40B4-BE49-F238E27FC236}">
                  <a16:creationId xmlns:a16="http://schemas.microsoft.com/office/drawing/2014/main" id="{47942E96-C810-8E04-EDBF-642B81130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6620" y="1542034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7" name="Rectangle 543">
              <a:extLst>
                <a:ext uri="{FF2B5EF4-FFF2-40B4-BE49-F238E27FC236}">
                  <a16:creationId xmlns:a16="http://schemas.microsoft.com/office/drawing/2014/main" id="{A9F72477-D39A-41A2-6EC8-88731D802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571" y="1542034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8" name="Rectangle 544">
              <a:extLst>
                <a:ext uri="{FF2B5EF4-FFF2-40B4-BE49-F238E27FC236}">
                  <a16:creationId xmlns:a16="http://schemas.microsoft.com/office/drawing/2014/main" id="{9A727804-1A6B-5512-1D3D-BE869DEC5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1756" y="1542034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29" name="Rectangle 545">
              <a:extLst>
                <a:ext uri="{FF2B5EF4-FFF2-40B4-BE49-F238E27FC236}">
                  <a16:creationId xmlns:a16="http://schemas.microsoft.com/office/drawing/2014/main" id="{2A57BC23-49AA-8666-A097-9F69FAE5C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3934" y="152540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0" name="Rectangle 546">
              <a:extLst>
                <a:ext uri="{FF2B5EF4-FFF2-40B4-BE49-F238E27FC236}">
                  <a16:creationId xmlns:a16="http://schemas.microsoft.com/office/drawing/2014/main" id="{B698881D-BBFD-7C59-ED4E-6ADA6C5C9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1875" y="152540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1" name="Rectangle 547">
              <a:extLst>
                <a:ext uri="{FF2B5EF4-FFF2-40B4-BE49-F238E27FC236}">
                  <a16:creationId xmlns:a16="http://schemas.microsoft.com/office/drawing/2014/main" id="{29C65F56-8305-2B1B-5152-6961C69FC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436" y="152540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2" name="Rectangle 548">
              <a:extLst>
                <a:ext uri="{FF2B5EF4-FFF2-40B4-BE49-F238E27FC236}">
                  <a16:creationId xmlns:a16="http://schemas.microsoft.com/office/drawing/2014/main" id="{9106D87F-F061-E207-1FCE-D018D24D6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808" y="15137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3" name="Rectangle 549">
              <a:extLst>
                <a:ext uri="{FF2B5EF4-FFF2-40B4-BE49-F238E27FC236}">
                  <a16:creationId xmlns:a16="http://schemas.microsoft.com/office/drawing/2014/main" id="{C1F3F716-81E5-64C3-35B8-29F769CE1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426" y="15137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4" name="Rectangle 550">
              <a:extLst>
                <a:ext uri="{FF2B5EF4-FFF2-40B4-BE49-F238E27FC236}">
                  <a16:creationId xmlns:a16="http://schemas.microsoft.com/office/drawing/2014/main" id="{EBF3359D-D062-5A18-8C97-58596FEA3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5738" y="15137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5" name="Rectangle 551">
              <a:extLst>
                <a:ext uri="{FF2B5EF4-FFF2-40B4-BE49-F238E27FC236}">
                  <a16:creationId xmlns:a16="http://schemas.microsoft.com/office/drawing/2014/main" id="{349896EA-0238-73D0-08AC-0F56E9A26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137" y="1462205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6" name="Rectangle 552">
              <a:extLst>
                <a:ext uri="{FF2B5EF4-FFF2-40B4-BE49-F238E27FC236}">
                  <a16:creationId xmlns:a16="http://schemas.microsoft.com/office/drawing/2014/main" id="{D45CF2C9-C673-4A76-0912-534AE4F11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742" y="163184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7" name="Rectangle 553">
              <a:extLst>
                <a:ext uri="{FF2B5EF4-FFF2-40B4-BE49-F238E27FC236}">
                  <a16:creationId xmlns:a16="http://schemas.microsoft.com/office/drawing/2014/main" id="{28A07CFD-F5A2-1CEF-2884-88F1A597C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008" y="1688387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8" name="Rectangle 554">
              <a:extLst>
                <a:ext uri="{FF2B5EF4-FFF2-40B4-BE49-F238E27FC236}">
                  <a16:creationId xmlns:a16="http://schemas.microsoft.com/office/drawing/2014/main" id="{2ADEED39-0A32-4E72-48BF-AFA7ED9CF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1257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39" name="Rectangle 555">
              <a:extLst>
                <a:ext uri="{FF2B5EF4-FFF2-40B4-BE49-F238E27FC236}">
                  <a16:creationId xmlns:a16="http://schemas.microsoft.com/office/drawing/2014/main" id="{EE252A0B-C59F-6305-2785-3BF024834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0162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0" name="Rectangle 556">
              <a:extLst>
                <a:ext uri="{FF2B5EF4-FFF2-40B4-BE49-F238E27FC236}">
                  <a16:creationId xmlns:a16="http://schemas.microsoft.com/office/drawing/2014/main" id="{755F9553-2992-560A-2122-54A878A17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5627" y="184970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1" name="Rectangle 557">
              <a:extLst>
                <a:ext uri="{FF2B5EF4-FFF2-40B4-BE49-F238E27FC236}">
                  <a16:creationId xmlns:a16="http://schemas.microsoft.com/office/drawing/2014/main" id="{4BF06C8C-80AE-3F20-E10F-D9CB6F9D6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9266" y="190459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2" name="Rectangle 558">
              <a:extLst>
                <a:ext uri="{FF2B5EF4-FFF2-40B4-BE49-F238E27FC236}">
                  <a16:creationId xmlns:a16="http://schemas.microsoft.com/office/drawing/2014/main" id="{271344B2-479C-D69A-A86F-96C6B1E70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0043" y="189294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3" name="Rectangle 559">
              <a:extLst>
                <a:ext uri="{FF2B5EF4-FFF2-40B4-BE49-F238E27FC236}">
                  <a16:creationId xmlns:a16="http://schemas.microsoft.com/office/drawing/2014/main" id="{E74B8B6E-7324-0DEA-40FA-4F3A4EFD3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8476" y="1854698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4" name="Rectangle 560">
              <a:extLst>
                <a:ext uri="{FF2B5EF4-FFF2-40B4-BE49-F238E27FC236}">
                  <a16:creationId xmlns:a16="http://schemas.microsoft.com/office/drawing/2014/main" id="{4F54D2CA-2072-CF2C-64F1-EA3EE4CF0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9924" y="1932863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5" name="Rectangle 561">
              <a:extLst>
                <a:ext uri="{FF2B5EF4-FFF2-40B4-BE49-F238E27FC236}">
                  <a16:creationId xmlns:a16="http://schemas.microsoft.com/office/drawing/2014/main" id="{99883E68-2D61-D660-D2DD-79F847915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5590" y="1964462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6" name="Rectangle 562">
              <a:extLst>
                <a:ext uri="{FF2B5EF4-FFF2-40B4-BE49-F238E27FC236}">
                  <a16:creationId xmlns:a16="http://schemas.microsoft.com/office/drawing/2014/main" id="{97FCF42A-1C46-A11B-0F09-B7C4130DD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6800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7" name="Rectangle 563">
              <a:extLst>
                <a:ext uri="{FF2B5EF4-FFF2-40B4-BE49-F238E27FC236}">
                  <a16:creationId xmlns:a16="http://schemas.microsoft.com/office/drawing/2014/main" id="{F9F1A551-87AD-AD5A-6AB8-383CA4A14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2583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8" name="Rectangle 564">
              <a:extLst>
                <a:ext uri="{FF2B5EF4-FFF2-40B4-BE49-F238E27FC236}">
                  <a16:creationId xmlns:a16="http://schemas.microsoft.com/office/drawing/2014/main" id="{7C35D6EB-5499-7F8A-7492-B2A4A8833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7862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49" name="Rectangle 565">
              <a:extLst>
                <a:ext uri="{FF2B5EF4-FFF2-40B4-BE49-F238E27FC236}">
                  <a16:creationId xmlns:a16="http://schemas.microsoft.com/office/drawing/2014/main" id="{158372D5-2ECD-3D8D-854E-3B8243352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480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50" name="Rectangle 566">
              <a:extLst>
                <a:ext uri="{FF2B5EF4-FFF2-40B4-BE49-F238E27FC236}">
                  <a16:creationId xmlns:a16="http://schemas.microsoft.com/office/drawing/2014/main" id="{00AD6214-F58E-D8AB-4B5E-CD2E008A1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9887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51" name="Rectangle 567">
              <a:extLst>
                <a:ext uri="{FF2B5EF4-FFF2-40B4-BE49-F238E27FC236}">
                  <a16:creationId xmlns:a16="http://schemas.microsoft.com/office/drawing/2014/main" id="{BD737239-D08E-55D5-1074-4BCE317F2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6920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52" name="Rectangle 568">
              <a:extLst>
                <a:ext uri="{FF2B5EF4-FFF2-40B4-BE49-F238E27FC236}">
                  <a16:creationId xmlns:a16="http://schemas.microsoft.com/office/drawing/2014/main" id="{EAAC500D-C30F-EB1D-5B86-E727AF2EB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6294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53" name="Rectangle 569">
              <a:extLst>
                <a:ext uri="{FF2B5EF4-FFF2-40B4-BE49-F238E27FC236}">
                  <a16:creationId xmlns:a16="http://schemas.microsoft.com/office/drawing/2014/main" id="{20940702-D816-69ED-3F17-03531DA85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6294" y="2027660"/>
              <a:ext cx="72000" cy="72000"/>
            </a:xfrm>
            <a:prstGeom prst="rect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  <p:sp>
          <p:nvSpPr>
            <p:cNvPr id="754" name="Freeform 570">
              <a:extLst>
                <a:ext uri="{FF2B5EF4-FFF2-40B4-BE49-F238E27FC236}">
                  <a16:creationId xmlns:a16="http://schemas.microsoft.com/office/drawing/2014/main" id="{4AB50EA8-2A42-7D25-EF0B-F1D0DD420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338" y="1502156"/>
              <a:ext cx="8925689" cy="562129"/>
            </a:xfrm>
            <a:custGeom>
              <a:avLst/>
              <a:gdLst>
                <a:gd name="T0" fmla="*/ 83 w 3808"/>
                <a:gd name="T1" fmla="*/ 0 h 338"/>
                <a:gd name="T2" fmla="*/ 211 w 3808"/>
                <a:gd name="T3" fmla="*/ 10 h 338"/>
                <a:gd name="T4" fmla="*/ 220 w 3808"/>
                <a:gd name="T5" fmla="*/ 24 h 338"/>
                <a:gd name="T6" fmla="*/ 387 w 3808"/>
                <a:gd name="T7" fmla="*/ 29 h 338"/>
                <a:gd name="T8" fmla="*/ 655 w 3808"/>
                <a:gd name="T9" fmla="*/ 38 h 338"/>
                <a:gd name="T10" fmla="*/ 859 w 3808"/>
                <a:gd name="T11" fmla="*/ 48 h 338"/>
                <a:gd name="T12" fmla="*/ 876 w 3808"/>
                <a:gd name="T13" fmla="*/ 53 h 338"/>
                <a:gd name="T14" fmla="*/ 888 w 3808"/>
                <a:gd name="T15" fmla="*/ 74 h 338"/>
                <a:gd name="T16" fmla="*/ 895 w 3808"/>
                <a:gd name="T17" fmla="*/ 84 h 338"/>
                <a:gd name="T18" fmla="*/ 992 w 3808"/>
                <a:gd name="T19" fmla="*/ 93 h 338"/>
                <a:gd name="T20" fmla="*/ 1097 w 3808"/>
                <a:gd name="T21" fmla="*/ 100 h 338"/>
                <a:gd name="T22" fmla="*/ 1154 w 3808"/>
                <a:gd name="T23" fmla="*/ 105 h 338"/>
                <a:gd name="T24" fmla="*/ 1301 w 3808"/>
                <a:gd name="T25" fmla="*/ 110 h 338"/>
                <a:gd name="T26" fmla="*/ 1313 w 3808"/>
                <a:gd name="T27" fmla="*/ 115 h 338"/>
                <a:gd name="T28" fmla="*/ 1320 w 3808"/>
                <a:gd name="T29" fmla="*/ 124 h 338"/>
                <a:gd name="T30" fmla="*/ 1332 w 3808"/>
                <a:gd name="T31" fmla="*/ 129 h 338"/>
                <a:gd name="T32" fmla="*/ 1536 w 3808"/>
                <a:gd name="T33" fmla="*/ 134 h 338"/>
                <a:gd name="T34" fmla="*/ 1541 w 3808"/>
                <a:gd name="T35" fmla="*/ 160 h 338"/>
                <a:gd name="T36" fmla="*/ 1560 w 3808"/>
                <a:gd name="T37" fmla="*/ 164 h 338"/>
                <a:gd name="T38" fmla="*/ 1567 w 3808"/>
                <a:gd name="T39" fmla="*/ 172 h 338"/>
                <a:gd name="T40" fmla="*/ 1588 w 3808"/>
                <a:gd name="T41" fmla="*/ 179 h 338"/>
                <a:gd name="T42" fmla="*/ 1681 w 3808"/>
                <a:gd name="T43" fmla="*/ 183 h 338"/>
                <a:gd name="T44" fmla="*/ 1750 w 3808"/>
                <a:gd name="T45" fmla="*/ 191 h 338"/>
                <a:gd name="T46" fmla="*/ 1762 w 3808"/>
                <a:gd name="T47" fmla="*/ 193 h 338"/>
                <a:gd name="T48" fmla="*/ 1942 w 3808"/>
                <a:gd name="T49" fmla="*/ 200 h 338"/>
                <a:gd name="T50" fmla="*/ 1975 w 3808"/>
                <a:gd name="T51" fmla="*/ 207 h 338"/>
                <a:gd name="T52" fmla="*/ 2004 w 3808"/>
                <a:gd name="T53" fmla="*/ 212 h 338"/>
                <a:gd name="T54" fmla="*/ 2082 w 3808"/>
                <a:gd name="T55" fmla="*/ 222 h 338"/>
                <a:gd name="T56" fmla="*/ 2187 w 3808"/>
                <a:gd name="T57" fmla="*/ 231 h 338"/>
                <a:gd name="T58" fmla="*/ 2410 w 3808"/>
                <a:gd name="T59" fmla="*/ 236 h 338"/>
                <a:gd name="T60" fmla="*/ 2441 w 3808"/>
                <a:gd name="T61" fmla="*/ 260 h 338"/>
                <a:gd name="T62" fmla="*/ 2448 w 3808"/>
                <a:gd name="T63" fmla="*/ 267 h 338"/>
                <a:gd name="T64" fmla="*/ 2813 w 3808"/>
                <a:gd name="T65" fmla="*/ 281 h 338"/>
                <a:gd name="T66" fmla="*/ 3065 w 3808"/>
                <a:gd name="T67" fmla="*/ 302 h 338"/>
                <a:gd name="T68" fmla="*/ 3808 w 3808"/>
                <a:gd name="T69" fmla="*/ 33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08" h="338">
                  <a:moveTo>
                    <a:pt x="0" y="0"/>
                  </a:moveTo>
                  <a:lnTo>
                    <a:pt x="83" y="0"/>
                  </a:lnTo>
                  <a:lnTo>
                    <a:pt x="83" y="10"/>
                  </a:lnTo>
                  <a:lnTo>
                    <a:pt x="211" y="10"/>
                  </a:lnTo>
                  <a:lnTo>
                    <a:pt x="211" y="24"/>
                  </a:lnTo>
                  <a:lnTo>
                    <a:pt x="220" y="24"/>
                  </a:lnTo>
                  <a:lnTo>
                    <a:pt x="220" y="29"/>
                  </a:lnTo>
                  <a:lnTo>
                    <a:pt x="387" y="29"/>
                  </a:lnTo>
                  <a:lnTo>
                    <a:pt x="387" y="38"/>
                  </a:lnTo>
                  <a:lnTo>
                    <a:pt x="655" y="38"/>
                  </a:lnTo>
                  <a:lnTo>
                    <a:pt x="655" y="48"/>
                  </a:lnTo>
                  <a:lnTo>
                    <a:pt x="859" y="48"/>
                  </a:lnTo>
                  <a:lnTo>
                    <a:pt x="859" y="53"/>
                  </a:lnTo>
                  <a:lnTo>
                    <a:pt x="876" y="53"/>
                  </a:lnTo>
                  <a:lnTo>
                    <a:pt x="876" y="74"/>
                  </a:lnTo>
                  <a:lnTo>
                    <a:pt x="888" y="74"/>
                  </a:lnTo>
                  <a:lnTo>
                    <a:pt x="888" y="84"/>
                  </a:lnTo>
                  <a:lnTo>
                    <a:pt x="895" y="84"/>
                  </a:lnTo>
                  <a:lnTo>
                    <a:pt x="895" y="93"/>
                  </a:lnTo>
                  <a:lnTo>
                    <a:pt x="992" y="93"/>
                  </a:lnTo>
                  <a:lnTo>
                    <a:pt x="992" y="100"/>
                  </a:lnTo>
                  <a:lnTo>
                    <a:pt x="1097" y="100"/>
                  </a:lnTo>
                  <a:lnTo>
                    <a:pt x="1097" y="105"/>
                  </a:lnTo>
                  <a:lnTo>
                    <a:pt x="1154" y="105"/>
                  </a:lnTo>
                  <a:lnTo>
                    <a:pt x="1154" y="110"/>
                  </a:lnTo>
                  <a:lnTo>
                    <a:pt x="1301" y="110"/>
                  </a:lnTo>
                  <a:lnTo>
                    <a:pt x="1301" y="115"/>
                  </a:lnTo>
                  <a:lnTo>
                    <a:pt x="1313" y="115"/>
                  </a:lnTo>
                  <a:lnTo>
                    <a:pt x="1313" y="124"/>
                  </a:lnTo>
                  <a:lnTo>
                    <a:pt x="1320" y="124"/>
                  </a:lnTo>
                  <a:lnTo>
                    <a:pt x="1320" y="129"/>
                  </a:lnTo>
                  <a:lnTo>
                    <a:pt x="1332" y="129"/>
                  </a:lnTo>
                  <a:lnTo>
                    <a:pt x="1332" y="134"/>
                  </a:lnTo>
                  <a:lnTo>
                    <a:pt x="1536" y="134"/>
                  </a:lnTo>
                  <a:lnTo>
                    <a:pt x="1536" y="160"/>
                  </a:lnTo>
                  <a:lnTo>
                    <a:pt x="1541" y="160"/>
                  </a:lnTo>
                  <a:lnTo>
                    <a:pt x="1541" y="164"/>
                  </a:lnTo>
                  <a:lnTo>
                    <a:pt x="1560" y="164"/>
                  </a:lnTo>
                  <a:lnTo>
                    <a:pt x="1560" y="172"/>
                  </a:lnTo>
                  <a:lnTo>
                    <a:pt x="1567" y="172"/>
                  </a:lnTo>
                  <a:lnTo>
                    <a:pt x="1567" y="179"/>
                  </a:lnTo>
                  <a:lnTo>
                    <a:pt x="1588" y="179"/>
                  </a:lnTo>
                  <a:lnTo>
                    <a:pt x="1588" y="183"/>
                  </a:lnTo>
                  <a:lnTo>
                    <a:pt x="1681" y="183"/>
                  </a:lnTo>
                  <a:lnTo>
                    <a:pt x="1681" y="191"/>
                  </a:lnTo>
                  <a:lnTo>
                    <a:pt x="1750" y="191"/>
                  </a:lnTo>
                  <a:lnTo>
                    <a:pt x="1750" y="193"/>
                  </a:lnTo>
                  <a:lnTo>
                    <a:pt x="1762" y="193"/>
                  </a:lnTo>
                  <a:lnTo>
                    <a:pt x="1762" y="200"/>
                  </a:lnTo>
                  <a:lnTo>
                    <a:pt x="1942" y="200"/>
                  </a:lnTo>
                  <a:lnTo>
                    <a:pt x="1942" y="207"/>
                  </a:lnTo>
                  <a:lnTo>
                    <a:pt x="1975" y="207"/>
                  </a:lnTo>
                  <a:lnTo>
                    <a:pt x="1975" y="212"/>
                  </a:lnTo>
                  <a:lnTo>
                    <a:pt x="2004" y="212"/>
                  </a:lnTo>
                  <a:lnTo>
                    <a:pt x="2004" y="222"/>
                  </a:lnTo>
                  <a:lnTo>
                    <a:pt x="2082" y="222"/>
                  </a:lnTo>
                  <a:lnTo>
                    <a:pt x="2082" y="231"/>
                  </a:lnTo>
                  <a:lnTo>
                    <a:pt x="2187" y="231"/>
                  </a:lnTo>
                  <a:lnTo>
                    <a:pt x="2187" y="236"/>
                  </a:lnTo>
                  <a:lnTo>
                    <a:pt x="2410" y="236"/>
                  </a:lnTo>
                  <a:lnTo>
                    <a:pt x="2410" y="260"/>
                  </a:lnTo>
                  <a:lnTo>
                    <a:pt x="2441" y="260"/>
                  </a:lnTo>
                  <a:lnTo>
                    <a:pt x="2441" y="267"/>
                  </a:lnTo>
                  <a:lnTo>
                    <a:pt x="2448" y="267"/>
                  </a:lnTo>
                  <a:lnTo>
                    <a:pt x="2448" y="281"/>
                  </a:lnTo>
                  <a:lnTo>
                    <a:pt x="2813" y="281"/>
                  </a:lnTo>
                  <a:lnTo>
                    <a:pt x="2813" y="302"/>
                  </a:lnTo>
                  <a:lnTo>
                    <a:pt x="3065" y="302"/>
                  </a:lnTo>
                  <a:lnTo>
                    <a:pt x="3065" y="338"/>
                  </a:lnTo>
                  <a:lnTo>
                    <a:pt x="3808" y="338"/>
                  </a:lnTo>
                </a:path>
              </a:pathLst>
            </a:custGeom>
            <a:noFill/>
            <a:ln w="190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CD9D21A-775E-7DA1-5447-E2D636CF04B0}"/>
              </a:ext>
            </a:extLst>
          </p:cNvPr>
          <p:cNvSpPr txBox="1"/>
          <p:nvPr/>
        </p:nvSpPr>
        <p:spPr>
          <a:xfrm>
            <a:off x="729014" y="5926893"/>
            <a:ext cx="10438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A consistent treatment effect was seen for investigator-assessed MFS: HR (95% CI):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0.47 (0.37–0.67);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 panose="020B0604020202020204" pitchFamily="34" charset="0"/>
              </a:rPr>
              <a:t>&lt;0.0001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S PGothic" charset="0"/>
              <a:cs typeface="Arial" panose="020B0604020202020204" pitchFamily="34" charset="0"/>
            </a:endParaRPr>
          </a:p>
        </p:txBody>
      </p:sp>
      <p:cxnSp>
        <p:nvCxnSpPr>
          <p:cNvPr id="492" name="Straight Connector 491">
            <a:extLst>
              <a:ext uri="{FF2B5EF4-FFF2-40B4-BE49-F238E27FC236}">
                <a16:creationId xmlns:a16="http://schemas.microsoft.com/office/drawing/2014/main" id="{98A1DD58-A06B-A9F9-AA90-9EC099DB5BFE}"/>
              </a:ext>
            </a:extLst>
          </p:cNvPr>
          <p:cNvCxnSpPr>
            <a:cxnSpLocks/>
            <a:stCxn id="71" idx="0"/>
          </p:cNvCxnSpPr>
          <p:nvPr/>
        </p:nvCxnSpPr>
        <p:spPr>
          <a:xfrm flipV="1">
            <a:off x="3750665" y="2121855"/>
            <a:ext cx="6469" cy="2504709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4" name="TextBox 493">
            <a:extLst>
              <a:ext uri="{FF2B5EF4-FFF2-40B4-BE49-F238E27FC236}">
                <a16:creationId xmlns:a16="http://schemas.microsoft.com/office/drawing/2014/main" id="{7C469ACF-4CD1-898B-DE7B-1893764C0293}"/>
              </a:ext>
            </a:extLst>
          </p:cNvPr>
          <p:cNvSpPr txBox="1"/>
          <p:nvPr/>
        </p:nvSpPr>
        <p:spPr>
          <a:xfrm>
            <a:off x="3424406" y="1264802"/>
            <a:ext cx="995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3-yr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92.9%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1B5E5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83.5%</a:t>
            </a:r>
          </a:p>
        </p:txBody>
      </p:sp>
      <p:sp>
        <p:nvSpPr>
          <p:cNvPr id="495" name="TextBox 494">
            <a:extLst>
              <a:ext uri="{FF2B5EF4-FFF2-40B4-BE49-F238E27FC236}">
                <a16:creationId xmlns:a16="http://schemas.microsoft.com/office/drawing/2014/main" id="{9FC0E660-D353-C020-8F60-2021D8B904C1}"/>
              </a:ext>
            </a:extLst>
          </p:cNvPr>
          <p:cNvSpPr txBox="1"/>
          <p:nvPr/>
        </p:nvSpPr>
        <p:spPr>
          <a:xfrm>
            <a:off x="5205983" y="1453066"/>
            <a:ext cx="995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5-yr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87.3%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1B5E5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71.4%</a:t>
            </a:r>
          </a:p>
        </p:txBody>
      </p: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7705A8D8-1E60-3132-A2A5-17A4E9DFA324}"/>
              </a:ext>
            </a:extLst>
          </p:cNvPr>
          <p:cNvCxnSpPr>
            <a:cxnSpLocks/>
          </p:cNvCxnSpPr>
          <p:nvPr/>
        </p:nvCxnSpPr>
        <p:spPr>
          <a:xfrm flipH="1" flipV="1">
            <a:off x="5565716" y="2293421"/>
            <a:ext cx="3429" cy="2398054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F6017403-6C21-5847-2927-CDA57608B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" y="238125"/>
            <a:ext cx="11249025" cy="6381750"/>
          </a:xfrm>
          <a:prstGeom prst="rect">
            <a:avLst/>
          </a:prstGeom>
        </p:spPr>
      </p:pic>
      <p:pic>
        <p:nvPicPr>
          <p:cNvPr id="672" name="Image 671">
            <a:extLst>
              <a:ext uri="{FF2B5EF4-FFF2-40B4-BE49-F238E27FC236}">
                <a16:creationId xmlns:a16="http://schemas.microsoft.com/office/drawing/2014/main" id="{0BEBCC0A-7CB7-5506-5E81-D72C2734D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802" y="3826084"/>
            <a:ext cx="11237377" cy="2807314"/>
          </a:xfrm>
          <a:prstGeom prst="rect">
            <a:avLst/>
          </a:prstGeom>
        </p:spPr>
      </p:pic>
      <p:sp>
        <p:nvSpPr>
          <p:cNvPr id="497" name="TextBox 496">
            <a:extLst>
              <a:ext uri="{FF2B5EF4-FFF2-40B4-BE49-F238E27FC236}">
                <a16:creationId xmlns:a16="http://schemas.microsoft.com/office/drawing/2014/main" id="{CC1816A0-7BA3-4F69-1E09-54450585DEEC}"/>
              </a:ext>
            </a:extLst>
          </p:cNvPr>
          <p:cNvSpPr txBox="1"/>
          <p:nvPr/>
        </p:nvSpPr>
        <p:spPr>
          <a:xfrm>
            <a:off x="8128823" y="270623"/>
            <a:ext cx="35916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Professor Karim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Fizazi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9264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MD, PhD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3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A7764-D95E-3F75-3031-D9B02A4D4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877380-6B6A-7D73-23C2-150C82ACBB14}"/>
              </a:ext>
            </a:extLst>
          </p:cNvPr>
          <p:cNvSpPr txBox="1"/>
          <p:nvPr/>
        </p:nvSpPr>
        <p:spPr>
          <a:xfrm>
            <a:off x="515378" y="260648"/>
            <a:ext cx="11676621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PRIMORDIUM Trial: Addition of Apalutamide to RT and an LHRH Agonist for Patients at High Risk with PSMA-PET-Positive Prostate Cancer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710AFC-8F11-9A55-10F4-D59202C13DD4}"/>
              </a:ext>
            </a:extLst>
          </p:cNvPr>
          <p:cNvSpPr txBox="1"/>
          <p:nvPr/>
        </p:nvSpPr>
        <p:spPr>
          <a:xfrm>
            <a:off x="0" y="6334780"/>
            <a:ext cx="19549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Hadaschik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et al. ESMO 2021;Abstract 649TiP.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4B033E-A5A6-91AB-3CCE-E23633616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89"/>
          <a:stretch/>
        </p:blipFill>
        <p:spPr>
          <a:xfrm>
            <a:off x="2734011" y="1128614"/>
            <a:ext cx="6723977" cy="5605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EC2397-9A33-5417-0030-DC144D75130F}"/>
              </a:ext>
            </a:extLst>
          </p:cNvPr>
          <p:cNvSpPr txBox="1"/>
          <p:nvPr/>
        </p:nvSpPr>
        <p:spPr>
          <a:xfrm>
            <a:off x="0" y="5759929"/>
            <a:ext cx="27340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RT = radiation therapy;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BCR = biochemical recurrence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15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839" y="237259"/>
            <a:ext cx="11830861" cy="13606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ECAFD4-062C-68CB-2650-039AFA182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184"/>
          <a:stretch/>
        </p:blipFill>
        <p:spPr>
          <a:xfrm>
            <a:off x="2123803" y="1597891"/>
            <a:ext cx="7944394" cy="5133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35298E-34AF-BBE2-1ADD-F74FB105F508}"/>
              </a:ext>
            </a:extLst>
          </p:cNvPr>
          <p:cNvSpPr txBox="1"/>
          <p:nvPr/>
        </p:nvSpPr>
        <p:spPr>
          <a:xfrm>
            <a:off x="163306" y="6289161"/>
            <a:ext cx="18976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Professor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Karim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Fizazi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MD, PhD</a:t>
            </a:r>
          </a:p>
        </p:txBody>
      </p:sp>
    </p:spTree>
    <p:extLst>
      <p:ext uri="{BB962C8B-B14F-4D97-AF65-F5344CB8AC3E}">
        <p14:creationId xmlns:p14="http://schemas.microsoft.com/office/powerpoint/2010/main" val="111921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B0F62-87C8-2C48-A05A-9C0F0E07C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782201-1231-9E63-CFF0-9461F4062DF4}"/>
              </a:ext>
            </a:extLst>
          </p:cNvPr>
          <p:cNvSpPr/>
          <p:nvPr/>
        </p:nvSpPr>
        <p:spPr bwMode="auto">
          <a:xfrm>
            <a:off x="407368" y="3501008"/>
            <a:ext cx="11449272" cy="360040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47B97-3A6E-7981-7AB4-1D818A679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116632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Year in Review: Management of Prostate Cancer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40A5965-1F26-FFB0-5109-A285CF522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052736"/>
            <a:ext cx="11521280" cy="45365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Quality of Life</a:t>
            </a:r>
            <a:endParaRPr lang="en-US" sz="200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1: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PARP Inhibition (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Mutations that predict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sensitivity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Endocrine therapy and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synergy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trials in metastatic hormone-sensitive prostate cancer</a:t>
            </a:r>
            <a:endParaRPr lang="en-US" sz="1900" b="0" dirty="0">
              <a:solidFill>
                <a:schemeClr val="tx1"/>
              </a:solidFill>
              <a:latin typeface="+mn-lt"/>
            </a:endParaRPr>
          </a:p>
          <a:p>
            <a:pPr marL="13017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</a:rPr>
              <a:t>MODULE 2: </a:t>
            </a:r>
            <a:r>
              <a:rPr lang="en-US" sz="200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M0 Disease</a:t>
            </a:r>
            <a:endParaRPr lang="en-US" sz="2000" b="1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PRESTO; EMBARK</a:t>
            </a:r>
          </a:p>
          <a:p>
            <a:pPr marL="130175" marR="0" lvl="0" indent="0" algn="l" defTabSz="41275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3: Metastatic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Hormone-Sensitive Prostate Cancer </a:t>
            </a:r>
            <a:endParaRPr lang="en-US" sz="2300" b="0" kern="0" dirty="0">
              <a:solidFill>
                <a:schemeClr val="bg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 novo versus recurrent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PTEN deficiency – CAPItello-281</a:t>
            </a:r>
            <a:endParaRPr lang="en-US" sz="1900" dirty="0">
              <a:solidFill>
                <a:srgbClr val="3233FF"/>
              </a:solidFill>
              <a:latin typeface="+mn-lt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4: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Radiopharmaceuticals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Radium-223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Lu-PSMA-617; </a:t>
            </a:r>
            <a:r>
              <a:rPr lang="en-US" sz="19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Lu-PNT2002 – SPLASH 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5: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Other Novel Investigational Approaches for Metastatic Castration-Resistant Prostate Cancer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CYP11A1 inhibition – </a:t>
            </a:r>
            <a:r>
              <a:rPr lang="en-US" sz="1900" b="0" dirty="0" err="1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900" b="0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pevesostat</a:t>
            </a: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EZH2 inhibition – </a:t>
            </a:r>
            <a:r>
              <a:rPr lang="en-US" sz="1900" b="0" kern="0" dirty="0" err="1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9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evrometostat</a:t>
            </a:r>
            <a:r>
              <a:rPr lang="en-US" sz="1900" b="0" dirty="0">
                <a:effectLst/>
              </a:rPr>
              <a:t> </a:t>
            </a:r>
            <a:endParaRPr lang="en-US" sz="19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83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" y="141864"/>
            <a:ext cx="11839575" cy="32861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8" y="3647449"/>
            <a:ext cx="6070631" cy="29715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32" y="3647449"/>
            <a:ext cx="6190095" cy="2653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E512EE-8A93-79F4-6327-0CF44F1517DA}"/>
              </a:ext>
            </a:extLst>
          </p:cNvPr>
          <p:cNvSpPr txBox="1"/>
          <p:nvPr/>
        </p:nvSpPr>
        <p:spPr>
          <a:xfrm>
            <a:off x="297689" y="6500771"/>
            <a:ext cx="35916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Professor Karim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Fizazi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MD, PhD</a:t>
            </a:r>
          </a:p>
        </p:txBody>
      </p:sp>
    </p:spTree>
    <p:extLst>
      <p:ext uri="{BB962C8B-B14F-4D97-AF65-F5344CB8AC3E}">
        <p14:creationId xmlns:p14="http://schemas.microsoft.com/office/powerpoint/2010/main" val="36004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8824B-4586-8F45-5F73-3D86FE517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75EC3F-3CAB-167F-0C50-C189B425FB89}"/>
              </a:ext>
            </a:extLst>
          </p:cNvPr>
          <p:cNvSpPr txBox="1"/>
          <p:nvPr/>
        </p:nvSpPr>
        <p:spPr>
          <a:xfrm>
            <a:off x="862848" y="238480"/>
            <a:ext cx="11329151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LIBERTAS: A Phase III Study of Apalutamide with </a:t>
            </a:r>
          </a:p>
          <a:p>
            <a:pPr marL="0" marR="0" lvl="0" indent="0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Intermittent versus Continuous ADT for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mHSPC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4E00D2-2B52-E00E-C966-19E5195EB09F}"/>
              </a:ext>
            </a:extLst>
          </p:cNvPr>
          <p:cNvSpPr txBox="1"/>
          <p:nvPr/>
        </p:nvSpPr>
        <p:spPr>
          <a:xfrm>
            <a:off x="-21020" y="6550223"/>
            <a:ext cx="6117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Azad A et al. Genitourinary Cancers Symposium 2024;Abstract TPS236.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CEF7A-2B2E-A9AD-4184-D16E17A2A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849" y="1238143"/>
            <a:ext cx="10466301" cy="4702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54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« </a:t>
            </a:r>
            <a:r>
              <a:rPr lang="en-US" dirty="0" err="1"/>
              <a:t>Lutamides</a:t>
            </a:r>
            <a:r>
              <a:rPr lang="en-US" dirty="0"/>
              <a:t> » to be preferred over </a:t>
            </a:r>
            <a:br>
              <a:rPr lang="en-US" dirty="0"/>
            </a:br>
            <a:r>
              <a:rPr lang="en-US" dirty="0"/>
              <a:t>Abiraterone in older patients?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02" y="1578543"/>
            <a:ext cx="5874037" cy="32621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914" y="3590222"/>
            <a:ext cx="6025085" cy="3267777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4427621" y="3272589"/>
            <a:ext cx="683394" cy="4235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0326303" y="5224110"/>
            <a:ext cx="683394" cy="4235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D4BBD0-E1B0-7170-38DC-C07CB2992F8C}"/>
              </a:ext>
            </a:extLst>
          </p:cNvPr>
          <p:cNvSpPr/>
          <p:nvPr/>
        </p:nvSpPr>
        <p:spPr>
          <a:xfrm>
            <a:off x="1637211" y="4737463"/>
            <a:ext cx="1924595" cy="103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F52D94-EC47-5C14-68A8-D447AE7C69D0}"/>
              </a:ext>
            </a:extLst>
          </p:cNvPr>
          <p:cNvSpPr/>
          <p:nvPr/>
        </p:nvSpPr>
        <p:spPr>
          <a:xfrm>
            <a:off x="7702731" y="6754811"/>
            <a:ext cx="2007326" cy="103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D6F375-83E2-62BF-5856-D1BEC44554D2}"/>
              </a:ext>
            </a:extLst>
          </p:cNvPr>
          <p:cNvSpPr txBox="1"/>
          <p:nvPr/>
        </p:nvSpPr>
        <p:spPr>
          <a:xfrm>
            <a:off x="297689" y="6500771"/>
            <a:ext cx="35916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Professor Karim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Fizazi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MD, PhD</a:t>
            </a:r>
          </a:p>
        </p:txBody>
      </p:sp>
    </p:spTree>
    <p:extLst>
      <p:ext uri="{BB962C8B-B14F-4D97-AF65-F5344CB8AC3E}">
        <p14:creationId xmlns:p14="http://schemas.microsoft.com/office/powerpoint/2010/main" val="661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3583"/>
            <a:ext cx="10358967" cy="1143000"/>
          </a:xfrm>
        </p:spPr>
        <p:txBody>
          <a:bodyPr/>
          <a:lstStyle/>
          <a:p>
            <a:r>
              <a:rPr lang="en-US" sz="3200" dirty="0"/>
              <a:t>Dr </a:t>
            </a:r>
            <a:r>
              <a:rPr lang="en-US" sz="3200" dirty="0" err="1"/>
              <a:t>Antonarakis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D79BE8EF-A597-304A-BB26-509894B2D3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4385359"/>
              </p:ext>
            </p:extLst>
          </p:nvPr>
        </p:nvGraphicFramePr>
        <p:xfrm>
          <a:off x="983432" y="1637928"/>
          <a:ext cx="10657184" cy="359127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val="3833924404"/>
                    </a:ext>
                  </a:extLst>
                </a:gridCol>
              </a:tblGrid>
              <a:tr h="1296244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Advisory Committees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Abeona Therapeutics Inc, AstraZeneca Pharmaceuticals LP, Blue Earth Diagnostics, Boundless Bio, Curium,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Forbion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Sanofi, Tango Therapeutics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7514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Acerand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Therapeutics, Clarity Pharmaceuticals, Curium, EcoR1 Capital LLC, Health Monitor, Lilly,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LinKinVax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Vir Biotechnology Inc, Z-Alpha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7903436"/>
                  </a:ext>
                </a:extLst>
              </a:tr>
              <a:tr h="1147514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Bayer HealthCare Pharmaceuticals, Bristol Myers Squibb,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MacroGenics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Novartis, Orion Corporation,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pharmaand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GmbH,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Seagen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80447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5307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181" y="75395"/>
            <a:ext cx="5837384" cy="28064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7902" y="3021096"/>
            <a:ext cx="6756196" cy="37615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01AB00-B1FE-A894-D5FA-94976F54C7E7}"/>
              </a:ext>
            </a:extLst>
          </p:cNvPr>
          <p:cNvSpPr txBox="1"/>
          <p:nvPr/>
        </p:nvSpPr>
        <p:spPr>
          <a:xfrm>
            <a:off x="297689" y="6269938"/>
            <a:ext cx="1897699" cy="5539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Professor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Karim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Fizazi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MD, PhD</a:t>
            </a:r>
          </a:p>
        </p:txBody>
      </p:sp>
    </p:spTree>
    <p:extLst>
      <p:ext uri="{BB962C8B-B14F-4D97-AF65-F5344CB8AC3E}">
        <p14:creationId xmlns:p14="http://schemas.microsoft.com/office/powerpoint/2010/main" val="256157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" y="1265238"/>
            <a:ext cx="5539434" cy="22999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8606"/>
          <a:stretch/>
        </p:blipFill>
        <p:spPr>
          <a:xfrm>
            <a:off x="5622561" y="1165081"/>
            <a:ext cx="6505134" cy="51837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391D3D-F92E-9EB2-A15B-119B71FDF8B1}"/>
              </a:ext>
            </a:extLst>
          </p:cNvPr>
          <p:cNvSpPr/>
          <p:nvPr/>
        </p:nvSpPr>
        <p:spPr>
          <a:xfrm>
            <a:off x="2140527" y="1070264"/>
            <a:ext cx="1361209" cy="644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24B69C-0D65-BE6D-0D1F-48D482B65D01}"/>
              </a:ext>
            </a:extLst>
          </p:cNvPr>
          <p:cNvSpPr txBox="1"/>
          <p:nvPr/>
        </p:nvSpPr>
        <p:spPr>
          <a:xfrm rot="16200000">
            <a:off x="5321135" y="2610419"/>
            <a:ext cx="182133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Overall survival probability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65D2B8-181F-6183-2A70-EE4F142F1E28}"/>
              </a:ext>
            </a:extLst>
          </p:cNvPr>
          <p:cNvSpPr txBox="1"/>
          <p:nvPr/>
        </p:nvSpPr>
        <p:spPr>
          <a:xfrm>
            <a:off x="297689" y="6500771"/>
            <a:ext cx="35916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Professor Karim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Fizazi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MD, PhD</a:t>
            </a:r>
          </a:p>
        </p:txBody>
      </p:sp>
    </p:spTree>
    <p:extLst>
      <p:ext uri="{BB962C8B-B14F-4D97-AF65-F5344CB8AC3E}">
        <p14:creationId xmlns:p14="http://schemas.microsoft.com/office/powerpoint/2010/main" val="15881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Titre 1"/>
          <p:cNvSpPr>
            <a:spLocks noGrp="1"/>
          </p:cNvSpPr>
          <p:nvPr>
            <p:ph type="title"/>
          </p:nvPr>
        </p:nvSpPr>
        <p:spPr>
          <a:xfrm>
            <a:off x="1154731" y="20801"/>
            <a:ext cx="913548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Targeting both the Akt and the AR pathways</a:t>
            </a:r>
          </a:p>
        </p:txBody>
      </p:sp>
      <p:grpSp>
        <p:nvGrpSpPr>
          <p:cNvPr id="802819" name="Group 60"/>
          <p:cNvGrpSpPr>
            <a:grpSpLocks/>
          </p:cNvGrpSpPr>
          <p:nvPr/>
        </p:nvGrpSpPr>
        <p:grpSpPr bwMode="auto">
          <a:xfrm>
            <a:off x="2264194" y="1079383"/>
            <a:ext cx="7114076" cy="5562437"/>
            <a:chOff x="2438617" y="1060041"/>
            <a:chExt cx="4266765" cy="3230087"/>
          </a:xfrm>
        </p:grpSpPr>
        <p:pic>
          <p:nvPicPr>
            <p:cNvPr id="802821" name="Picture 16" descr="feedback_slide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617" y="1060041"/>
              <a:ext cx="4266765" cy="3012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2822" name="Rectangle 20"/>
            <p:cNvSpPr>
              <a:spLocks noChangeArrowheads="1"/>
            </p:cNvSpPr>
            <p:nvPr/>
          </p:nvSpPr>
          <p:spPr bwMode="auto">
            <a:xfrm>
              <a:off x="3883812" y="3845592"/>
              <a:ext cx="1296087" cy="157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 Book"/>
                <a:ea typeface="MS PGothic" panose="020B0600070205080204" pitchFamily="34" charset="-128"/>
                <a:cs typeface="Imago Book"/>
              </a:endParaRPr>
            </a:p>
          </p:txBody>
        </p:sp>
        <p:sp>
          <p:nvSpPr>
            <p:cNvPr id="802823" name="Rectangle 22"/>
            <p:cNvSpPr>
              <a:spLocks noChangeArrowheads="1"/>
            </p:cNvSpPr>
            <p:nvPr/>
          </p:nvSpPr>
          <p:spPr bwMode="auto">
            <a:xfrm rot="-2051649">
              <a:off x="3964100" y="3265211"/>
              <a:ext cx="286745" cy="413152"/>
            </a:xfrm>
            <a:prstGeom prst="rect">
              <a:avLst/>
            </a:pr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 Book"/>
                <a:ea typeface="MS PGothic" panose="020B0600070205080204" pitchFamily="34" charset="-128"/>
                <a:cs typeface="Imago Book"/>
              </a:endParaRPr>
            </a:p>
          </p:txBody>
        </p:sp>
        <p:sp>
          <p:nvSpPr>
            <p:cNvPr id="802824" name="Rectangle 25"/>
            <p:cNvSpPr>
              <a:spLocks noChangeArrowheads="1"/>
            </p:cNvSpPr>
            <p:nvPr/>
          </p:nvSpPr>
          <p:spPr bwMode="auto">
            <a:xfrm>
              <a:off x="2438617" y="3461948"/>
              <a:ext cx="634903" cy="109576"/>
            </a:xfrm>
            <a:prstGeom prst="rect">
              <a:avLst/>
            </a:prstGeom>
            <a:solidFill>
              <a:srgbClr val="F6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 Book"/>
                <a:ea typeface="MS PGothic" panose="020B0600070205080204" pitchFamily="34" charset="-128"/>
                <a:cs typeface="Imago Book"/>
              </a:endParaRPr>
            </a:p>
          </p:txBody>
        </p:sp>
        <p:sp>
          <p:nvSpPr>
            <p:cNvPr id="802825" name="Rectangle 26"/>
            <p:cNvSpPr>
              <a:spLocks noChangeArrowheads="1"/>
            </p:cNvSpPr>
            <p:nvPr/>
          </p:nvSpPr>
          <p:spPr bwMode="auto">
            <a:xfrm>
              <a:off x="2438620" y="2891412"/>
              <a:ext cx="550551" cy="137717"/>
            </a:xfrm>
            <a:prstGeom prst="rect">
              <a:avLst/>
            </a:prstGeom>
            <a:solidFill>
              <a:srgbClr val="EDF1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ago Book"/>
                <a:ea typeface="MS PGothic" panose="020B0600070205080204" pitchFamily="34" charset="-128"/>
                <a:cs typeface="Imago Book"/>
              </a:endParaRPr>
            </a:p>
          </p:txBody>
        </p:sp>
        <p:sp>
          <p:nvSpPr>
            <p:cNvPr id="802826" name="TextBox 21"/>
            <p:cNvSpPr txBox="1">
              <a:spLocks noChangeArrowheads="1"/>
            </p:cNvSpPr>
            <p:nvPr/>
          </p:nvSpPr>
          <p:spPr bwMode="auto">
            <a:xfrm>
              <a:off x="3746067" y="3828512"/>
              <a:ext cx="981108" cy="21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Imago Book"/>
                </a:rPr>
                <a:t>AR target genes</a:t>
              </a:r>
            </a:p>
          </p:txBody>
        </p:sp>
        <p:sp>
          <p:nvSpPr>
            <p:cNvPr id="802827" name="TextBox 23"/>
            <p:cNvSpPr txBox="1">
              <a:spLocks noChangeArrowheads="1"/>
            </p:cNvSpPr>
            <p:nvPr/>
          </p:nvSpPr>
          <p:spPr bwMode="auto">
            <a:xfrm rot="3193769">
              <a:off x="3302116" y="3398502"/>
              <a:ext cx="1437641" cy="15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Arial" panose="020B0604020202020204" pitchFamily="34" charset="0"/>
                </a:rPr>
                <a:t>PHLPP/FKBP5</a:t>
              </a:r>
            </a:p>
          </p:txBody>
        </p:sp>
        <p:sp>
          <p:nvSpPr>
            <p:cNvPr id="802828" name="TextBox 30"/>
            <p:cNvSpPr txBox="1">
              <a:spLocks noChangeArrowheads="1"/>
            </p:cNvSpPr>
            <p:nvPr/>
          </p:nvSpPr>
          <p:spPr bwMode="auto">
            <a:xfrm>
              <a:off x="2530469" y="2879498"/>
              <a:ext cx="454786" cy="107109"/>
            </a:xfrm>
            <a:prstGeom prst="rect">
              <a:avLst/>
            </a:prstGeom>
            <a:solidFill>
              <a:srgbClr val="ED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Imago Book"/>
                </a:rPr>
                <a:t>Ipatasertib</a:t>
              </a:r>
            </a:p>
          </p:txBody>
        </p:sp>
        <p:sp>
          <p:nvSpPr>
            <p:cNvPr id="802829" name="TextBox 7"/>
            <p:cNvSpPr txBox="1">
              <a:spLocks noChangeArrowheads="1"/>
            </p:cNvSpPr>
            <p:nvPr/>
          </p:nvSpPr>
          <p:spPr bwMode="auto">
            <a:xfrm>
              <a:off x="5313153" y="1558489"/>
              <a:ext cx="790829" cy="190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Imago Book"/>
                </a:rPr>
                <a:t>synthesis adrenal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Imago Book"/>
                </a:rPr>
                <a:t>testicular tumor </a:t>
              </a:r>
            </a:p>
          </p:txBody>
        </p:sp>
        <p:sp>
          <p:nvSpPr>
            <p:cNvPr id="802830" name="TextBox 7"/>
            <p:cNvSpPr txBox="1">
              <a:spLocks noChangeArrowheads="1"/>
            </p:cNvSpPr>
            <p:nvPr/>
          </p:nvSpPr>
          <p:spPr bwMode="auto">
            <a:xfrm>
              <a:off x="4584584" y="1413620"/>
              <a:ext cx="598751" cy="190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Imago Book"/>
                </a:rPr>
                <a:t>androgen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Imago Book"/>
                </a:rPr>
                <a:t>precursors </a:t>
              </a:r>
            </a:p>
          </p:txBody>
        </p:sp>
        <p:sp>
          <p:nvSpPr>
            <p:cNvPr id="802831" name="TextBox 7"/>
            <p:cNvSpPr txBox="1">
              <a:spLocks noChangeArrowheads="1"/>
            </p:cNvSpPr>
            <p:nvPr/>
          </p:nvSpPr>
          <p:spPr bwMode="auto">
            <a:xfrm>
              <a:off x="6011255" y="2600809"/>
              <a:ext cx="555037" cy="95209"/>
            </a:xfrm>
            <a:prstGeom prst="rect">
              <a:avLst/>
            </a:prstGeom>
            <a:solidFill>
              <a:srgbClr val="EDEC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Imago Book"/>
                </a:rPr>
                <a:t>androgens</a:t>
              </a:r>
            </a:p>
          </p:txBody>
        </p:sp>
        <p:sp>
          <p:nvSpPr>
            <p:cNvPr id="802832" name="TextBox 23"/>
            <p:cNvSpPr txBox="1">
              <a:spLocks noChangeArrowheads="1"/>
            </p:cNvSpPr>
            <p:nvPr/>
          </p:nvSpPr>
          <p:spPr bwMode="auto">
            <a:xfrm rot="3193769">
              <a:off x="3165013" y="3494262"/>
              <a:ext cx="1437641" cy="15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Arial" panose="020B0604020202020204" pitchFamily="34" charset="0"/>
                </a:rPr>
                <a:t>INPP4B</a:t>
              </a:r>
            </a:p>
          </p:txBody>
        </p:sp>
        <p:sp>
          <p:nvSpPr>
            <p:cNvPr id="802833" name="TextBox 7"/>
            <p:cNvSpPr txBox="1">
              <a:spLocks noChangeArrowheads="1"/>
            </p:cNvSpPr>
            <p:nvPr/>
          </p:nvSpPr>
          <p:spPr bwMode="auto">
            <a:xfrm>
              <a:off x="5313153" y="1066179"/>
              <a:ext cx="790829" cy="107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Imago Book"/>
                </a:rPr>
                <a:t>Abiraterone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109470D-B20C-4F50-A724-909249DFEA53}"/>
              </a:ext>
            </a:extLst>
          </p:cNvPr>
          <p:cNvSpPr txBox="1"/>
          <p:nvPr/>
        </p:nvSpPr>
        <p:spPr>
          <a:xfrm>
            <a:off x="297689" y="6500771"/>
            <a:ext cx="35916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Professor Karim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Fizazi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MD, PhD</a:t>
            </a:r>
          </a:p>
        </p:txBody>
      </p:sp>
    </p:spTree>
    <p:extLst>
      <p:ext uri="{BB962C8B-B14F-4D97-AF65-F5344CB8AC3E}">
        <p14:creationId xmlns:p14="http://schemas.microsoft.com/office/powerpoint/2010/main" val="34068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842" name="Group 36"/>
          <p:cNvGrpSpPr>
            <a:grpSpLocks/>
          </p:cNvGrpSpPr>
          <p:nvPr/>
        </p:nvGrpSpPr>
        <p:grpSpPr bwMode="auto">
          <a:xfrm>
            <a:off x="2422526" y="1143001"/>
            <a:ext cx="3432175" cy="2894013"/>
            <a:chOff x="898636" y="857250"/>
            <a:chExt cx="3431402" cy="2170786"/>
          </a:xfrm>
        </p:grpSpPr>
        <p:pic>
          <p:nvPicPr>
            <p:cNvPr id="803877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636" y="1094080"/>
              <a:ext cx="3290221" cy="1933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3878" name="TextBox 2"/>
            <p:cNvSpPr txBox="1">
              <a:spLocks noChangeArrowheads="1"/>
            </p:cNvSpPr>
            <p:nvPr/>
          </p:nvSpPr>
          <p:spPr bwMode="auto">
            <a:xfrm>
              <a:off x="1929118" y="857250"/>
              <a:ext cx="1678674" cy="2077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20" rIns="4572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 Narrow" panose="020B0606020202030204" pitchFamily="34" charset="0"/>
                  <a:cs typeface="Arial Narrow" panose="020B0606020202030204" pitchFamily="34" charset="0"/>
                </a:rPr>
                <a:t>PTEN loss</a:t>
              </a:r>
            </a:p>
          </p:txBody>
        </p:sp>
        <p:sp>
          <p:nvSpPr>
            <p:cNvPr id="803879" name="TextBox 15"/>
            <p:cNvSpPr txBox="1">
              <a:spLocks noChangeArrowheads="1"/>
            </p:cNvSpPr>
            <p:nvPr/>
          </p:nvSpPr>
          <p:spPr bwMode="auto">
            <a:xfrm>
              <a:off x="2736547" y="1208529"/>
              <a:ext cx="1593491" cy="391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HR,</a:t>
              </a:r>
              <a:r>
                <a:rPr kumimoji="0" lang="en-US" sz="1400" b="0" i="0" u="none" strike="noStrike" kern="1200" cap="none" spc="0" normalizeH="0" baseline="30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a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 0.39 (0.22-0.70)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1454136" y="1886081"/>
              <a:ext cx="1295108" cy="1191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998526" y="1887272"/>
              <a:ext cx="0" cy="616822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736547" y="1868220"/>
              <a:ext cx="0" cy="645401"/>
            </a:xfrm>
            <a:prstGeom prst="line">
              <a:avLst/>
            </a:prstGeom>
            <a:ln w="12700">
              <a:solidFill>
                <a:srgbClr val="2E75B6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3844" name="TextBox 10"/>
          <p:cNvSpPr txBox="1">
            <a:spLocks noChangeArrowheads="1"/>
          </p:cNvSpPr>
          <p:nvPr/>
        </p:nvSpPr>
        <p:spPr bwMode="auto">
          <a:xfrm rot="-5400000">
            <a:off x="865982" y="2550320"/>
            <a:ext cx="2087563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400 mg Ipatasertib</a:t>
            </a:r>
          </a:p>
        </p:txBody>
      </p:sp>
      <p:sp>
        <p:nvSpPr>
          <p:cNvPr id="803845" name="TextBox 11"/>
          <p:cNvSpPr txBox="1">
            <a:spLocks noChangeArrowheads="1"/>
          </p:cNvSpPr>
          <p:nvPr/>
        </p:nvSpPr>
        <p:spPr bwMode="auto">
          <a:xfrm rot="-5400000">
            <a:off x="900907" y="4979195"/>
            <a:ext cx="2087563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rIns="4572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200 mg Ipatasertib</a:t>
            </a:r>
          </a:p>
        </p:txBody>
      </p:sp>
      <p:grpSp>
        <p:nvGrpSpPr>
          <p:cNvPr id="803846" name="Group 37"/>
          <p:cNvGrpSpPr>
            <a:grpSpLocks/>
          </p:cNvGrpSpPr>
          <p:nvPr/>
        </p:nvGrpSpPr>
        <p:grpSpPr bwMode="auto">
          <a:xfrm>
            <a:off x="6315076" y="1143000"/>
            <a:ext cx="4352925" cy="2865438"/>
            <a:chOff x="4791501" y="857250"/>
            <a:chExt cx="4352499" cy="2149559"/>
          </a:xfrm>
        </p:grpSpPr>
        <p:pic>
          <p:nvPicPr>
            <p:cNvPr id="803869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501" y="1049993"/>
              <a:ext cx="3290221" cy="1956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3870" name="TextBox 9"/>
            <p:cNvSpPr txBox="1">
              <a:spLocks noChangeArrowheads="1"/>
            </p:cNvSpPr>
            <p:nvPr/>
          </p:nvSpPr>
          <p:spPr bwMode="auto">
            <a:xfrm>
              <a:off x="5800649" y="857250"/>
              <a:ext cx="1678674" cy="2077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20" rIns="4572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 Narrow" panose="020B0606020202030204" pitchFamily="34" charset="0"/>
                  <a:cs typeface="Arial Narrow" panose="020B0606020202030204" pitchFamily="34" charset="0"/>
                </a:rPr>
                <a:t>PTEN non-loss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5345485" y="1892135"/>
              <a:ext cx="898437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993121" y="1892135"/>
              <a:ext cx="0" cy="585918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197888" y="1904044"/>
              <a:ext cx="0" cy="574010"/>
            </a:xfrm>
            <a:prstGeom prst="line">
              <a:avLst/>
            </a:prstGeom>
            <a:ln w="12700">
              <a:solidFill>
                <a:srgbClr val="2E75B6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3874" name="TextBox 29"/>
            <p:cNvSpPr txBox="1">
              <a:spLocks noChangeArrowheads="1"/>
            </p:cNvSpPr>
            <p:nvPr/>
          </p:nvSpPr>
          <p:spPr bwMode="auto">
            <a:xfrm>
              <a:off x="6672505" y="1176409"/>
              <a:ext cx="1593694" cy="392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HR,</a:t>
              </a:r>
              <a:r>
                <a:rPr kumimoji="0" lang="en-US" sz="1400" b="0" i="0" u="none" strike="noStrike" kern="1200" cap="none" spc="0" normalizeH="0" baseline="30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a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 0.84 (0.51-1.37)</a:t>
              </a:r>
            </a:p>
          </p:txBody>
        </p:sp>
        <p:sp>
          <p:nvSpPr>
            <p:cNvPr id="803875" name="TextBox 31"/>
            <p:cNvSpPr txBox="1">
              <a:spLocks noChangeArrowheads="1"/>
            </p:cNvSpPr>
            <p:nvPr/>
          </p:nvSpPr>
          <p:spPr bwMode="auto">
            <a:xfrm>
              <a:off x="6521707" y="1621802"/>
              <a:ext cx="1631790" cy="36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rIns="4572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2E75B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400 mg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E75B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Ipat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2E75B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 + Abi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2E75B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Median 7.5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E75B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mo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803876" name="TextBox 32"/>
            <p:cNvSpPr txBox="1">
              <a:spLocks noChangeArrowheads="1"/>
            </p:cNvSpPr>
            <p:nvPr/>
          </p:nvSpPr>
          <p:spPr bwMode="auto">
            <a:xfrm>
              <a:off x="7772534" y="2021942"/>
              <a:ext cx="1371466" cy="34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" tIns="27432" rIns="27432" bIns="27432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Pbo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 + Abi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Median 5.6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mo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03847" name="Group 43"/>
          <p:cNvGrpSpPr>
            <a:grpSpLocks/>
          </p:cNvGrpSpPr>
          <p:nvPr/>
        </p:nvGrpSpPr>
        <p:grpSpPr bwMode="auto">
          <a:xfrm>
            <a:off x="6315076" y="4019550"/>
            <a:ext cx="4352925" cy="2800350"/>
            <a:chOff x="4791501" y="3037223"/>
            <a:chExt cx="4352499" cy="2100045"/>
          </a:xfrm>
        </p:grpSpPr>
        <p:sp>
          <p:nvSpPr>
            <p:cNvPr id="9" name="TextBox 8"/>
            <p:cNvSpPr txBox="1"/>
            <p:nvPr/>
          </p:nvSpPr>
          <p:spPr>
            <a:xfrm>
              <a:off x="6689965" y="4975360"/>
              <a:ext cx="2454035" cy="161908"/>
            </a:xfrm>
            <a:prstGeom prst="rect">
              <a:avLst/>
            </a:prstGeom>
            <a:noFill/>
          </p:spPr>
          <p:txBody>
            <a:bodyPr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MS PGothic" charset="0"/>
                  <a:cs typeface="+mn-cs"/>
                </a:rPr>
                <a:t>de Bono et al, Ipatasertib, ESMO 2016</a:t>
              </a:r>
            </a:p>
          </p:txBody>
        </p:sp>
        <p:pic>
          <p:nvPicPr>
            <p:cNvPr id="803862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501" y="3049264"/>
              <a:ext cx="3308500" cy="1940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3863" name="TextBox 33"/>
            <p:cNvSpPr txBox="1">
              <a:spLocks noChangeArrowheads="1"/>
            </p:cNvSpPr>
            <p:nvPr/>
          </p:nvSpPr>
          <p:spPr bwMode="auto">
            <a:xfrm>
              <a:off x="6672505" y="3037223"/>
              <a:ext cx="1593694" cy="392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HR,</a:t>
              </a:r>
              <a:r>
                <a:rPr kumimoji="0" lang="en-US" sz="1400" b="0" i="0" u="none" strike="noStrike" kern="1200" cap="none" spc="0" normalizeH="0" baseline="30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a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 1.13 (0.69-1.85)</a:t>
              </a:r>
            </a:p>
          </p:txBody>
        </p:sp>
        <p:sp>
          <p:nvSpPr>
            <p:cNvPr id="803864" name="TextBox 34"/>
            <p:cNvSpPr txBox="1">
              <a:spLocks noChangeArrowheads="1"/>
            </p:cNvSpPr>
            <p:nvPr/>
          </p:nvSpPr>
          <p:spPr bwMode="auto">
            <a:xfrm>
              <a:off x="5993121" y="3394374"/>
              <a:ext cx="1630202" cy="37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rIns="4572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2E75B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200 mg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E75B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Ipat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2E75B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 + Abi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2E75B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Median 4.6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E75B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mo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803865" name="TextBox 35"/>
            <p:cNvSpPr txBox="1">
              <a:spLocks noChangeArrowheads="1"/>
            </p:cNvSpPr>
            <p:nvPr/>
          </p:nvSpPr>
          <p:spPr bwMode="auto">
            <a:xfrm>
              <a:off x="7742375" y="4001529"/>
              <a:ext cx="1371466" cy="341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" tIns="27432" rIns="27432" bIns="27432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Pbo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 + Abi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Median 5.6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charset="0"/>
                  <a:cs typeface="Arial" panose="020B0604020202020204" pitchFamily="34" charset="0"/>
                </a:rPr>
                <a:t>mo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5329611" y="3828907"/>
              <a:ext cx="663510" cy="0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885182" y="3828907"/>
              <a:ext cx="0" cy="627394"/>
            </a:xfrm>
            <a:prstGeom prst="line">
              <a:avLst/>
            </a:prstGeom>
            <a:ln w="12700">
              <a:solidFill>
                <a:srgbClr val="2E75B6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993121" y="3826526"/>
              <a:ext cx="0" cy="627394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3848" name="TextBox 17"/>
          <p:cNvSpPr txBox="1">
            <a:spLocks noChangeArrowheads="1"/>
          </p:cNvSpPr>
          <p:nvPr/>
        </p:nvSpPr>
        <p:spPr bwMode="auto">
          <a:xfrm>
            <a:off x="4840288" y="2747963"/>
            <a:ext cx="13716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7432" rIns="27432" bIns="27432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Pbo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 + Abi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Median 4.6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mo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803849" name="TextBox 16"/>
          <p:cNvSpPr txBox="1">
            <a:spLocks noChangeArrowheads="1"/>
          </p:cNvSpPr>
          <p:nvPr/>
        </p:nvSpPr>
        <p:spPr bwMode="auto">
          <a:xfrm>
            <a:off x="4478338" y="2090738"/>
            <a:ext cx="163036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400 mg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Ipat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 + Abi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Median 11.5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mo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 panose="02020603050405020304" pitchFamily="18" charset="0"/>
              <a:ea typeface="MS PGothic" charset="0"/>
              <a:cs typeface="Arial" panose="020B0604020202020204" pitchFamily="34" charset="0"/>
            </a:endParaRPr>
          </a:p>
        </p:txBody>
      </p:sp>
      <p:pic>
        <p:nvPicPr>
          <p:cNvPr id="803850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4008438"/>
            <a:ext cx="3262312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3851" name="TextBox 45"/>
          <p:cNvSpPr txBox="1">
            <a:spLocks noChangeArrowheads="1"/>
          </p:cNvSpPr>
          <p:nvPr/>
        </p:nvSpPr>
        <p:spPr bwMode="auto">
          <a:xfrm>
            <a:off x="4227513" y="4029076"/>
            <a:ext cx="1592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HR,</a:t>
            </a:r>
            <a:r>
              <a:rPr kumimoji="0" lang="en-US" sz="1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 0.46 (0.25-0.83)</a:t>
            </a:r>
          </a:p>
        </p:txBody>
      </p:sp>
      <p:sp>
        <p:nvSpPr>
          <p:cNvPr id="803852" name="TextBox 46"/>
          <p:cNvSpPr txBox="1">
            <a:spLocks noChangeArrowheads="1"/>
          </p:cNvSpPr>
          <p:nvPr/>
        </p:nvSpPr>
        <p:spPr bwMode="auto">
          <a:xfrm>
            <a:off x="4344988" y="4583113"/>
            <a:ext cx="163036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200 mg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Ipat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 + Abi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Median 11.1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mo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 panose="02020603050405020304" pitchFamily="18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803853" name="TextBox 47"/>
          <p:cNvSpPr txBox="1">
            <a:spLocks noChangeArrowheads="1"/>
          </p:cNvSpPr>
          <p:nvPr/>
        </p:nvSpPr>
        <p:spPr bwMode="auto">
          <a:xfrm>
            <a:off x="5105400" y="5302251"/>
            <a:ext cx="1371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7432" rIns="27432" bIns="27432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Pbo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 + Abi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Median 4.6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charset="0"/>
                <a:cs typeface="Arial" panose="020B0604020202020204" pitchFamily="34" charset="0"/>
              </a:rPr>
              <a:t>mo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S PGothic" charset="0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2978151" y="5110163"/>
            <a:ext cx="1260475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552825" y="5110164"/>
            <a:ext cx="0" cy="820737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227513" y="5076826"/>
            <a:ext cx="0" cy="860425"/>
          </a:xfrm>
          <a:prstGeom prst="line">
            <a:avLst/>
          </a:prstGeom>
          <a:ln w="12700">
            <a:solidFill>
              <a:srgbClr val="2E75B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itre 1"/>
          <p:cNvSpPr txBox="1">
            <a:spLocks/>
          </p:cNvSpPr>
          <p:nvPr/>
        </p:nvSpPr>
        <p:spPr bwMode="auto">
          <a:xfrm>
            <a:off x="1981200" y="-100013"/>
            <a:ext cx="82296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Abiraterone +/- Ipatasertib </a:t>
            </a:r>
            <a:b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(Akt inhibitor): PFS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6211888" y="1143000"/>
            <a:ext cx="0" cy="56769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46" y="3163097"/>
            <a:ext cx="2905125" cy="143113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34" y="2898649"/>
            <a:ext cx="2447925" cy="1866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588878-CA11-AC14-1C36-E0FAF5D75764}"/>
              </a:ext>
            </a:extLst>
          </p:cNvPr>
          <p:cNvSpPr txBox="1"/>
          <p:nvPr/>
        </p:nvSpPr>
        <p:spPr>
          <a:xfrm>
            <a:off x="297689" y="6269938"/>
            <a:ext cx="1897699" cy="5539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Professor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Karim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Fizazi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MD, PhD</a:t>
            </a:r>
          </a:p>
        </p:txBody>
      </p:sp>
    </p:spTree>
    <p:extLst>
      <p:ext uri="{BB962C8B-B14F-4D97-AF65-F5344CB8AC3E}">
        <p14:creationId xmlns:p14="http://schemas.microsoft.com/office/powerpoint/2010/main" val="121212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76A03-927E-4561-1F1B-2E475994E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97DF16-667A-718A-C25A-18D9ABAC7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07255" cy="1325563"/>
          </a:xfrm>
        </p:spPr>
        <p:txBody>
          <a:bodyPr>
            <a:noAutofit/>
          </a:bodyPr>
          <a:lstStyle/>
          <a:p>
            <a:r>
              <a:rPr lang="en-US" sz="2800" b="1" dirty="0"/>
              <a:t>CAPItello-281: A Phase III study of capivasertib + abiraterone vs. placebo + abiraterone for patients with de novo </a:t>
            </a:r>
            <a:r>
              <a:rPr lang="en-US" sz="2800" b="1" dirty="0" err="1"/>
              <a:t>mHSPC</a:t>
            </a:r>
            <a:r>
              <a:rPr lang="en-US" sz="2800" b="1" dirty="0"/>
              <a:t> </a:t>
            </a:r>
            <a:r>
              <a:rPr lang="en-US" sz="2800" b="1" dirty="0" err="1"/>
              <a:t>characterised</a:t>
            </a:r>
            <a:r>
              <a:rPr lang="en-US" sz="2800" b="1" dirty="0"/>
              <a:t> by PTEN 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2AF13-046F-7998-9BD2-A611F45D04F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4140200" y="6425992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(NCT04493853)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56CFF2-BF91-7D2F-F9A8-F5AECC11E4EE}"/>
              </a:ext>
            </a:extLst>
          </p:cNvPr>
          <p:cNvGrpSpPr/>
          <p:nvPr/>
        </p:nvGrpSpPr>
        <p:grpSpPr>
          <a:xfrm>
            <a:off x="426063" y="2068946"/>
            <a:ext cx="8080627" cy="4067439"/>
            <a:chOff x="-544505" y="712915"/>
            <a:chExt cx="7503413" cy="3002181"/>
          </a:xfrm>
        </p:grpSpPr>
        <p:sp>
          <p:nvSpPr>
            <p:cNvPr id="15" name="Rectangle 18">
              <a:extLst>
                <a:ext uri="{FF2B5EF4-FFF2-40B4-BE49-F238E27FC236}">
                  <a16:creationId xmlns:a16="http://schemas.microsoft.com/office/drawing/2014/main" id="{F08BA79D-DC22-AB2E-66C6-7F8A72DD8355}"/>
                </a:ext>
              </a:extLst>
            </p:cNvPr>
            <p:cNvSpPr/>
            <p:nvPr/>
          </p:nvSpPr>
          <p:spPr>
            <a:xfrm>
              <a:off x="3610665" y="2439007"/>
              <a:ext cx="986138" cy="1158732"/>
            </a:xfrm>
            <a:custGeom>
              <a:avLst>
                <a:gd name="f10" fmla="val 236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367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666666"/>
            </a:solidFill>
            <a:ln cap="flat">
              <a:noFill/>
              <a:prstDash val="solid"/>
            </a:ln>
          </p:spPr>
          <p:txBody>
            <a:bodyPr vert="horz" wrap="square" lIns="27000" tIns="50241" rIns="27000" bIns="50241" anchor="ctr" anchorCtr="1" compatLnSpc="1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Placebo 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(BID, 4 days on, </a:t>
              </a:r>
              <a:b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3 days off) </a:t>
              </a:r>
              <a:b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+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abiraterone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(1000 mg PO QD) </a:t>
              </a:r>
              <a:b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+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ADT</a:t>
              </a:r>
            </a:p>
          </p:txBody>
        </p:sp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8657EFE3-DAD6-7A66-1F4B-72D924677D2F}"/>
                </a:ext>
              </a:extLst>
            </p:cNvPr>
            <p:cNvSpPr/>
            <p:nvPr/>
          </p:nvSpPr>
          <p:spPr>
            <a:xfrm>
              <a:off x="-544505" y="712915"/>
              <a:ext cx="2559446" cy="3002181"/>
            </a:xfrm>
            <a:custGeom>
              <a:avLst>
                <a:gd name="f10" fmla="val 66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667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92D050"/>
            </a:solidFill>
            <a:ln cap="flat">
              <a:noFill/>
              <a:prstDash val="solid"/>
            </a:ln>
          </p:spPr>
          <p:txBody>
            <a:bodyPr vert="horz" wrap="square" lIns="50241" tIns="50241" rIns="50241" bIns="50241" anchor="ctr" anchorCtr="0" compatLnSpc="1">
              <a:noAutofit/>
            </a:bodyPr>
            <a:lstStyle/>
            <a:p>
              <a:pPr marL="0" marR="0" lvl="0" indent="0" algn="l" defTabSz="41868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S PGothic" charset="0"/>
                  <a:cs typeface="Arial" pitchFamily="34"/>
                </a:rPr>
                <a:t>Study population</a:t>
              </a:r>
            </a:p>
            <a:p>
              <a:pPr marL="0" marR="0" lvl="0" indent="0" algn="l" defTabSz="41868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charset="0"/>
                <a:cs typeface="Arial" pitchFamily="34"/>
              </a:endParaRPr>
            </a:p>
            <a:p>
              <a:pPr marL="34290" marR="0" lvl="0" indent="-34290" algn="l" defTabSz="41868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S PGothic" charset="0"/>
                  <a:cs typeface="+mn-cs"/>
                </a:rPr>
                <a:t>De novo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S PGothic" charset="0"/>
                  <a:cs typeface="+mn-cs"/>
                </a:rPr>
                <a:t>metastatic prostate cancer </a:t>
              </a:r>
            </a:p>
            <a:p>
              <a:pPr marL="34290" marR="0" lvl="0" indent="-34290" algn="l" defTabSz="41868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charset="0"/>
                <a:cs typeface="+mn-cs"/>
              </a:endParaRPr>
            </a:p>
            <a:p>
              <a:pPr marL="34290" marR="0" lvl="0" indent="-342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MS PGothic" charset="0"/>
                  <a:cs typeface="+mn-cs"/>
                </a:rPr>
                <a:t>PTEN deficiency determined by IHC (central testing) </a:t>
              </a:r>
            </a:p>
          </p:txBody>
        </p:sp>
        <p:cxnSp>
          <p:nvCxnSpPr>
            <p:cNvPr id="17" name="Elbow Connector 19">
              <a:extLst>
                <a:ext uri="{FF2B5EF4-FFF2-40B4-BE49-F238E27FC236}">
                  <a16:creationId xmlns:a16="http://schemas.microsoft.com/office/drawing/2014/main" id="{60ACA453-1E1D-AC3B-69C3-64194FD7EC02}"/>
                </a:ext>
              </a:extLst>
            </p:cNvPr>
            <p:cNvCxnSpPr>
              <a:cxnSpLocks/>
              <a:stCxn id="21" idx="3"/>
              <a:endCxn id="18" idx="3"/>
            </p:cNvCxnSpPr>
            <p:nvPr/>
          </p:nvCxnSpPr>
          <p:spPr>
            <a:xfrm flipV="1">
              <a:off x="3182538" y="1436365"/>
              <a:ext cx="403058" cy="821002"/>
            </a:xfrm>
            <a:prstGeom prst="bentConnector3">
              <a:avLst>
                <a:gd name="adj1" fmla="val 50000"/>
              </a:avLst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A4B9AD60-DE78-91EA-F66F-E08475A8EB39}"/>
                </a:ext>
              </a:extLst>
            </p:cNvPr>
            <p:cNvSpPr/>
            <p:nvPr/>
          </p:nvSpPr>
          <p:spPr>
            <a:xfrm>
              <a:off x="3585596" y="782232"/>
              <a:ext cx="1025497" cy="1308265"/>
            </a:xfrm>
            <a:custGeom>
              <a:avLst>
                <a:gd name="f10" fmla="val 236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367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chemeClr val="tx2"/>
            </a:solidFill>
            <a:ln cap="flat">
              <a:noFill/>
              <a:prstDash val="solid"/>
            </a:ln>
          </p:spPr>
          <p:txBody>
            <a:bodyPr vert="horz" wrap="square" lIns="27000" tIns="50241" rIns="27000" bIns="50241" anchor="ctr" anchorCtr="1" compatLnSpc="1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Capivasertib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(400 mg PO BID, </a:t>
              </a:r>
              <a:b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4 days on, 3 days off)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 +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 abiraterone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(1000 mg PO QD) </a:t>
              </a:r>
              <a:b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+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ADT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0672AE1-8C8B-D152-D5C9-53883B24F828}"/>
                </a:ext>
              </a:extLst>
            </p:cNvPr>
            <p:cNvSpPr/>
            <p:nvPr/>
          </p:nvSpPr>
          <p:spPr>
            <a:xfrm>
              <a:off x="4703750" y="754738"/>
              <a:ext cx="2255158" cy="2960357"/>
            </a:xfrm>
            <a:custGeom>
              <a:avLst>
                <a:gd name="f10" fmla="val 66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667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square" lIns="50241" tIns="50241" rIns="50241" bIns="50241" anchor="ctr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 charset="0"/>
                  <a:cs typeface="Arial" pitchFamily="34"/>
                </a:rPr>
                <a:t>Primary endpoint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charset="0"/>
                <a:cs typeface="Arial" pitchFamily="34"/>
              </a:endParaRPr>
            </a:p>
            <a:p>
              <a:pPr marL="34290" marR="0" lvl="0" indent="-342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 charset="0"/>
                  <a:cs typeface="Arial" pitchFamily="34"/>
                </a:rPr>
                <a:t>Radiographic Progression Free Survival, defined as investigator assessment per</a:t>
              </a:r>
            </a:p>
            <a:p>
              <a:pPr marL="377190" marR="0" lvl="1" indent="-342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 charset="0"/>
                  <a:cs typeface="Arial" pitchFamily="34"/>
                </a:rPr>
                <a:t>RECIST 1.1 (soft tissue) progression via CT/MRI</a:t>
              </a:r>
            </a:p>
            <a:p>
              <a:pPr marL="377190" marR="0" lvl="1" indent="-342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 charset="0"/>
                  <a:cs typeface="Arial" pitchFamily="34"/>
                </a:rPr>
                <a:t>PCWG3 (bone) progression via bone scan</a:t>
              </a:r>
            </a:p>
            <a:p>
              <a:pPr marL="377190" marR="0" lvl="1" indent="-342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 charset="0"/>
                  <a:cs typeface="Arial" pitchFamily="34"/>
                </a:rPr>
                <a:t>Death due to any cause</a:t>
              </a:r>
            </a:p>
            <a:p>
              <a:pPr marL="342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charset="0"/>
                <a:cs typeface="Arial" pitchFamily="34"/>
              </a:endParaRPr>
            </a:p>
          </p:txBody>
        </p:sp>
        <p:cxnSp>
          <p:nvCxnSpPr>
            <p:cNvPr id="20" name="Elbow Connector 31">
              <a:extLst>
                <a:ext uri="{FF2B5EF4-FFF2-40B4-BE49-F238E27FC236}">
                  <a16:creationId xmlns:a16="http://schemas.microsoft.com/office/drawing/2014/main" id="{B678E4B4-F410-C865-918D-64CC7DD2D8E7}"/>
                </a:ext>
              </a:extLst>
            </p:cNvPr>
            <p:cNvCxnSpPr>
              <a:cxnSpLocks/>
            </p:cNvCxnSpPr>
            <p:nvPr/>
          </p:nvCxnSpPr>
          <p:spPr>
            <a:xfrm>
              <a:off x="3119163" y="2272080"/>
              <a:ext cx="516149" cy="871469"/>
            </a:xfrm>
            <a:prstGeom prst="bentConnector3">
              <a:avLst>
                <a:gd name="adj1" fmla="val 50000"/>
              </a:avLst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E08EE3B6-3AF4-963B-994C-82B4B9BA0248}"/>
                </a:ext>
              </a:extLst>
            </p:cNvPr>
            <p:cNvSpPr txBox="1"/>
            <p:nvPr/>
          </p:nvSpPr>
          <p:spPr>
            <a:xfrm>
              <a:off x="2108377" y="2112546"/>
              <a:ext cx="1074161" cy="28964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cap="flat">
              <a:noFill/>
            </a:ln>
          </p:spPr>
          <p:txBody>
            <a:bodyPr vert="horz" wrap="square" lIns="68580" tIns="34290" rIns="68580" bIns="34290" anchor="t" anchorCtr="1" compatLnSpc="1">
              <a:spAutoFit/>
            </a:bodyPr>
            <a:lstStyle/>
            <a:p>
              <a:pPr marL="0" marR="0" lvl="0" indent="0" algn="ctr" defTabSz="669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5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Randomisation</a:t>
              </a:r>
              <a:endParaRPr kumimoji="0" lang="en-US" sz="105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endParaRPr>
            </a:p>
            <a:p>
              <a:pPr marL="0" marR="0" lvl="0" indent="0" algn="ctr" defTabSz="669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N=1000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2FD78B-DAC1-99D2-7263-E972EB42A635}"/>
              </a:ext>
            </a:extLst>
          </p:cNvPr>
          <p:cNvSpPr txBox="1"/>
          <p:nvPr/>
        </p:nvSpPr>
        <p:spPr>
          <a:xfrm>
            <a:off x="297689" y="6500771"/>
            <a:ext cx="35916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Professor Karim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Fizazi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MD, PhD</a:t>
            </a:r>
          </a:p>
        </p:txBody>
      </p:sp>
    </p:spTree>
    <p:extLst>
      <p:ext uri="{BB962C8B-B14F-4D97-AF65-F5344CB8AC3E}">
        <p14:creationId xmlns:p14="http://schemas.microsoft.com/office/powerpoint/2010/main" val="21818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4D951D-9179-45AD-807C-62430B169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07255" cy="1325563"/>
          </a:xfrm>
        </p:spPr>
        <p:txBody>
          <a:bodyPr>
            <a:noAutofit/>
          </a:bodyPr>
          <a:lstStyle/>
          <a:p>
            <a:r>
              <a:rPr lang="en-US" sz="2800" b="1" dirty="0"/>
              <a:t>CAPItello-281: A Phase III study of capivasertib + abiraterone vs. placebo + abiraterone for patients with de novo </a:t>
            </a:r>
            <a:r>
              <a:rPr lang="en-US" sz="2800" b="1" dirty="0" err="1"/>
              <a:t>mHSPC</a:t>
            </a:r>
            <a:r>
              <a:rPr lang="en-US" sz="2800" b="1" dirty="0"/>
              <a:t> </a:t>
            </a:r>
            <a:r>
              <a:rPr lang="en-US" sz="2800" b="1" dirty="0" err="1"/>
              <a:t>characterised</a:t>
            </a:r>
            <a:r>
              <a:rPr lang="en-US" sz="2800" b="1" dirty="0"/>
              <a:t> by PTEN 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52E96-2677-42F4-8BEB-99EF1A430D8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4140200" y="6425992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(NCT04493853)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9E437C-C33F-4408-A62C-C10E389E5B6C}"/>
              </a:ext>
            </a:extLst>
          </p:cNvPr>
          <p:cNvGrpSpPr/>
          <p:nvPr/>
        </p:nvGrpSpPr>
        <p:grpSpPr>
          <a:xfrm>
            <a:off x="426063" y="2068946"/>
            <a:ext cx="8080627" cy="4067439"/>
            <a:chOff x="-544505" y="712915"/>
            <a:chExt cx="7503413" cy="3002181"/>
          </a:xfrm>
        </p:grpSpPr>
        <p:sp>
          <p:nvSpPr>
            <p:cNvPr id="15" name="Rectangle 18">
              <a:extLst>
                <a:ext uri="{FF2B5EF4-FFF2-40B4-BE49-F238E27FC236}">
                  <a16:creationId xmlns:a16="http://schemas.microsoft.com/office/drawing/2014/main" id="{F2C8DEB9-88DF-4501-A4D2-D37FB212ACF1}"/>
                </a:ext>
              </a:extLst>
            </p:cNvPr>
            <p:cNvSpPr/>
            <p:nvPr/>
          </p:nvSpPr>
          <p:spPr>
            <a:xfrm>
              <a:off x="3610665" y="2523591"/>
              <a:ext cx="975360" cy="1074148"/>
            </a:xfrm>
            <a:custGeom>
              <a:avLst>
                <a:gd name="f10" fmla="val 236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367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666666"/>
            </a:solidFill>
            <a:ln cap="flat">
              <a:noFill/>
              <a:prstDash val="solid"/>
            </a:ln>
          </p:spPr>
          <p:txBody>
            <a:bodyPr vert="horz" wrap="square" lIns="27000" tIns="50241" rIns="27000" bIns="50241" anchor="ctr" anchorCtr="1" compatLnSpc="1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Placebo 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(BID, 4 days on, </a:t>
              </a:r>
              <a:b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3 days off) </a:t>
              </a:r>
              <a:b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+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abiraterone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(1000 mg PO QD) </a:t>
              </a:r>
              <a:b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+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ADT</a:t>
              </a:r>
            </a:p>
          </p:txBody>
        </p:sp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D7E8ED3F-838A-4336-8E51-6B0812797250}"/>
                </a:ext>
              </a:extLst>
            </p:cNvPr>
            <p:cNvSpPr/>
            <p:nvPr/>
          </p:nvSpPr>
          <p:spPr>
            <a:xfrm>
              <a:off x="-544505" y="712915"/>
              <a:ext cx="2559446" cy="3002181"/>
            </a:xfrm>
            <a:custGeom>
              <a:avLst>
                <a:gd name="f10" fmla="val 66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667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92D050"/>
            </a:solidFill>
            <a:ln cap="flat">
              <a:noFill/>
              <a:prstDash val="solid"/>
            </a:ln>
          </p:spPr>
          <p:txBody>
            <a:bodyPr vert="horz" wrap="square" lIns="50241" tIns="50241" rIns="50241" bIns="50241" anchor="ctr" anchorCtr="0" compatLnSpc="1">
              <a:noAutofit/>
            </a:bodyPr>
            <a:lstStyle/>
            <a:p>
              <a:pPr marL="0" marR="0" lvl="0" indent="0" algn="l" defTabSz="41868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S PGothic" charset="0"/>
                  <a:cs typeface="Arial" pitchFamily="34"/>
                </a:rPr>
                <a:t>Study population</a:t>
              </a:r>
            </a:p>
            <a:p>
              <a:pPr marL="0" marR="0" lvl="0" indent="0" algn="l" defTabSz="41868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charset="0"/>
                <a:cs typeface="Arial" pitchFamily="34"/>
              </a:endParaRPr>
            </a:p>
            <a:p>
              <a:pPr marL="34290" marR="0" lvl="0" indent="-34290" algn="l" defTabSz="41868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S PGothic" charset="0"/>
                  <a:cs typeface="+mn-cs"/>
                </a:rPr>
                <a:t>De novo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S PGothic" charset="0"/>
                  <a:cs typeface="+mn-cs"/>
                </a:rPr>
                <a:t>metastatic prostate cancer </a:t>
              </a:r>
            </a:p>
            <a:p>
              <a:pPr marL="34290" marR="0" lvl="0" indent="-34290" algn="l" defTabSz="41868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charset="0"/>
                <a:cs typeface="+mn-cs"/>
              </a:endParaRPr>
            </a:p>
            <a:p>
              <a:pPr marL="34290" marR="0" lvl="0" indent="-342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5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MS PGothic" charset="0"/>
                  <a:cs typeface="+mn-cs"/>
                </a:rPr>
                <a:t>PTEN deficiency determined by IHC (central testing) </a:t>
              </a:r>
            </a:p>
          </p:txBody>
        </p:sp>
        <p:cxnSp>
          <p:nvCxnSpPr>
            <p:cNvPr id="17" name="Elbow Connector 19">
              <a:extLst>
                <a:ext uri="{FF2B5EF4-FFF2-40B4-BE49-F238E27FC236}">
                  <a16:creationId xmlns:a16="http://schemas.microsoft.com/office/drawing/2014/main" id="{8C4E559D-EF7A-4543-A4AB-554AB22CA898}"/>
                </a:ext>
              </a:extLst>
            </p:cNvPr>
            <p:cNvCxnSpPr>
              <a:cxnSpLocks/>
              <a:stCxn id="21" idx="3"/>
              <a:endCxn id="18" idx="3"/>
            </p:cNvCxnSpPr>
            <p:nvPr/>
          </p:nvCxnSpPr>
          <p:spPr>
            <a:xfrm flipV="1">
              <a:off x="3112726" y="1436365"/>
              <a:ext cx="472870" cy="838507"/>
            </a:xfrm>
            <a:prstGeom prst="bentConnector3">
              <a:avLst>
                <a:gd name="adj1" fmla="val 50000"/>
              </a:avLst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81D9441F-A614-4E7D-B35B-EE76439DF223}"/>
                </a:ext>
              </a:extLst>
            </p:cNvPr>
            <p:cNvSpPr/>
            <p:nvPr/>
          </p:nvSpPr>
          <p:spPr>
            <a:xfrm>
              <a:off x="3585596" y="782232"/>
              <a:ext cx="1025497" cy="1308265"/>
            </a:xfrm>
            <a:custGeom>
              <a:avLst>
                <a:gd name="f10" fmla="val 236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2367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chemeClr val="tx2"/>
            </a:solidFill>
            <a:ln cap="flat">
              <a:noFill/>
              <a:prstDash val="solid"/>
            </a:ln>
          </p:spPr>
          <p:txBody>
            <a:bodyPr vert="horz" wrap="square" lIns="27000" tIns="50241" rIns="27000" bIns="50241" anchor="ctr" anchorCtr="1" compatLnSpc="1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Capivasertib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(400 mg PO BID, </a:t>
              </a:r>
              <a:b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4 days on, 3 days off)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 +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 abiraterone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(1000 mg PO QD) </a:t>
              </a:r>
              <a:b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+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ADT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2FC40E0-B2D7-40F4-88BA-3B07A67A9FC1}"/>
                </a:ext>
              </a:extLst>
            </p:cNvPr>
            <p:cNvSpPr/>
            <p:nvPr/>
          </p:nvSpPr>
          <p:spPr>
            <a:xfrm>
              <a:off x="4703750" y="754738"/>
              <a:ext cx="2255158" cy="2960357"/>
            </a:xfrm>
            <a:custGeom>
              <a:avLst>
                <a:gd name="f10" fmla="val 66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667"/>
                <a:gd name="f11" fmla="abs f4"/>
                <a:gd name="f12" fmla="abs f5"/>
                <a:gd name="f13" fmla="abs f6"/>
                <a:gd name="f14" fmla="*/ f8 1 180"/>
                <a:gd name="f15" fmla="val f10"/>
                <a:gd name="f16" fmla="+- 0 0 f2"/>
                <a:gd name="f17" fmla="?: f11 f4 1"/>
                <a:gd name="f18" fmla="?: f12 f5 1"/>
                <a:gd name="f19" fmla="?: f13 f6 1"/>
                <a:gd name="f20" fmla="*/ f9 f14 1"/>
                <a:gd name="f21" fmla="+- f7 f15 0"/>
                <a:gd name="f22" fmla="*/ f17 1 21600"/>
                <a:gd name="f23" fmla="*/ f18 1 21600"/>
                <a:gd name="f24" fmla="*/ 21600 f17 1"/>
                <a:gd name="f25" fmla="*/ 21600 f18 1"/>
                <a:gd name="f26" fmla="+- 0 0 f20"/>
                <a:gd name="f27" fmla="+- f7 0 f21"/>
                <a:gd name="f28" fmla="+- f21 0 f7"/>
                <a:gd name="f29" fmla="min f23 f22"/>
                <a:gd name="f30" fmla="*/ f24 1 f19"/>
                <a:gd name="f31" fmla="*/ f25 1 f19"/>
                <a:gd name="f32" fmla="*/ f26 f1 1"/>
                <a:gd name="f33" fmla="abs f27"/>
                <a:gd name="f34" fmla="abs f28"/>
                <a:gd name="f35" fmla="?: f27 f16 f2"/>
                <a:gd name="f36" fmla="?: f27 f2 f16"/>
                <a:gd name="f37" fmla="?: f27 f3 f2"/>
                <a:gd name="f38" fmla="?: f27 f2 f3"/>
                <a:gd name="f39" fmla="?: f28 f16 f2"/>
                <a:gd name="f40" fmla="?: f28 f2 f16"/>
                <a:gd name="f41" fmla="?: f27 0 f1"/>
                <a:gd name="f42" fmla="?: f27 f1 0"/>
                <a:gd name="f43" fmla="val f30"/>
                <a:gd name="f44" fmla="val f31"/>
                <a:gd name="f45" fmla="*/ f32 1 f8"/>
                <a:gd name="f46" fmla="?: f27 f38 f37"/>
                <a:gd name="f47" fmla="?: f27 f37 f38"/>
                <a:gd name="f48" fmla="?: f28 f36 f35"/>
                <a:gd name="f49" fmla="*/ f21 f29 1"/>
                <a:gd name="f50" fmla="*/ f7 f29 1"/>
                <a:gd name="f51" fmla="*/ f33 f29 1"/>
                <a:gd name="f52" fmla="*/ f34 f29 1"/>
                <a:gd name="f53" fmla="+- f44 0 f15"/>
                <a:gd name="f54" fmla="+- f43 0 f15"/>
                <a:gd name="f55" fmla="+- f45 0 f2"/>
                <a:gd name="f56" fmla="?: f28 f47 f46"/>
                <a:gd name="f57" fmla="*/ f44 f29 1"/>
                <a:gd name="f58" fmla="*/ f43 f29 1"/>
                <a:gd name="f59" fmla="+- f55 f2 0"/>
                <a:gd name="f60" fmla="+- f44 0 f53"/>
                <a:gd name="f61" fmla="+- f43 0 f54"/>
                <a:gd name="f62" fmla="+- f53 0 f44"/>
                <a:gd name="f63" fmla="+- f54 0 f43"/>
                <a:gd name="f64" fmla="*/ f53 f29 1"/>
                <a:gd name="f65" fmla="*/ f54 f29 1"/>
                <a:gd name="f66" fmla="*/ f59 f8 1"/>
                <a:gd name="f67" fmla="abs f60"/>
                <a:gd name="f68" fmla="?: f60 0 f1"/>
                <a:gd name="f69" fmla="?: f60 f1 0"/>
                <a:gd name="f70" fmla="?: f60 f39 f40"/>
                <a:gd name="f71" fmla="abs f61"/>
                <a:gd name="f72" fmla="abs f62"/>
                <a:gd name="f73" fmla="?: f61 f16 f2"/>
                <a:gd name="f74" fmla="?: f61 f2 f16"/>
                <a:gd name="f75" fmla="?: f61 f3 f2"/>
                <a:gd name="f76" fmla="?: f61 f2 f3"/>
                <a:gd name="f77" fmla="abs f63"/>
                <a:gd name="f78" fmla="?: f63 f16 f2"/>
                <a:gd name="f79" fmla="?: f63 f2 f16"/>
                <a:gd name="f80" fmla="?: f63 f42 f41"/>
                <a:gd name="f81" fmla="?: f63 f41 f42"/>
                <a:gd name="f82" fmla="*/ f66 1 f1"/>
                <a:gd name="f83" fmla="?: f28 f69 f68"/>
                <a:gd name="f84" fmla="?: f28 f68 f69"/>
                <a:gd name="f85" fmla="?: f61 f76 f75"/>
                <a:gd name="f86" fmla="?: f61 f75 f76"/>
                <a:gd name="f87" fmla="?: f62 f74 f73"/>
                <a:gd name="f88" fmla="?: f27 f80 f81"/>
                <a:gd name="f89" fmla="?: f27 f78 f79"/>
                <a:gd name="f90" fmla="*/ f67 f29 1"/>
                <a:gd name="f91" fmla="*/ f71 f29 1"/>
                <a:gd name="f92" fmla="*/ f72 f29 1"/>
                <a:gd name="f93" fmla="*/ f77 f29 1"/>
                <a:gd name="f94" fmla="+- 0 0 f82"/>
                <a:gd name="f95" fmla="?: f60 f83 f84"/>
                <a:gd name="f96" fmla="?: f62 f86 f85"/>
                <a:gd name="f97" fmla="+- 0 0 f94"/>
                <a:gd name="f98" fmla="*/ f97 f1 1"/>
                <a:gd name="f99" fmla="*/ f98 1 f8"/>
                <a:gd name="f100" fmla="+- f99 0 f2"/>
                <a:gd name="f101" fmla="cos 1 f100"/>
                <a:gd name="f102" fmla="+- 0 0 f101"/>
                <a:gd name="f103" fmla="+- 0 0 f102"/>
                <a:gd name="f104" fmla="val f103"/>
                <a:gd name="f105" fmla="+- 0 0 f104"/>
                <a:gd name="f106" fmla="*/ f15 f105 1"/>
                <a:gd name="f107" fmla="*/ f106 3163 1"/>
                <a:gd name="f108" fmla="*/ f107 1 7636"/>
                <a:gd name="f109" fmla="+- f7 f108 0"/>
                <a:gd name="f110" fmla="+- f43 0 f108"/>
                <a:gd name="f111" fmla="+- f44 0 f108"/>
                <a:gd name="f112" fmla="*/ f109 f29 1"/>
                <a:gd name="f113" fmla="*/ f110 f29 1"/>
                <a:gd name="f114" fmla="*/ f111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2" t="f112" r="f113" b="f114"/>
              <a:pathLst>
                <a:path>
                  <a:moveTo>
                    <a:pt x="f49" y="f50"/>
                  </a:moveTo>
                  <a:arcTo wR="f51" hR="f52" stAng="f56" swAng="f48"/>
                  <a:lnTo>
                    <a:pt x="f50" y="f64"/>
                  </a:lnTo>
                  <a:arcTo wR="f52" hR="f90" stAng="f95" swAng="f70"/>
                  <a:lnTo>
                    <a:pt x="f65" y="f57"/>
                  </a:lnTo>
                  <a:arcTo wR="f91" hR="f92" stAng="f96" swAng="f87"/>
                  <a:lnTo>
                    <a:pt x="f58" y="f49"/>
                  </a:lnTo>
                  <a:arcTo wR="f93" hR="f51" stAng="f88" swAng="f89"/>
                  <a:close/>
                </a:path>
              </a:pathLst>
            </a:custGeom>
            <a:solidFill>
              <a:srgbClr val="00B0F0"/>
            </a:solidFill>
            <a:ln cap="flat">
              <a:noFill/>
              <a:prstDash val="solid"/>
            </a:ln>
          </p:spPr>
          <p:txBody>
            <a:bodyPr vert="horz" wrap="square" lIns="50241" tIns="50241" rIns="50241" bIns="50241" anchor="ctr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 charset="0"/>
                  <a:cs typeface="Arial" pitchFamily="34"/>
                </a:rPr>
                <a:t>Primary endpoint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charset="0"/>
                <a:cs typeface="Arial" pitchFamily="34"/>
              </a:endParaRPr>
            </a:p>
            <a:p>
              <a:pPr marL="34290" marR="0" lvl="0" indent="-342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 charset="0"/>
                  <a:cs typeface="Arial" pitchFamily="34"/>
                </a:rPr>
                <a:t>Radiographic Progression Free Survival, defined as investigator assessment per</a:t>
              </a:r>
            </a:p>
            <a:p>
              <a:pPr marL="377190" marR="0" lvl="1" indent="-342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 charset="0"/>
                  <a:cs typeface="Arial" pitchFamily="34"/>
                </a:rPr>
                <a:t>RECIST 1.1 (soft tissue) progression via CT/MRI</a:t>
              </a:r>
            </a:p>
            <a:p>
              <a:pPr marL="377190" marR="0" lvl="1" indent="-342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 charset="0"/>
                  <a:cs typeface="Arial" pitchFamily="34"/>
                </a:rPr>
                <a:t>PCWG3 (bone) progression via bone scan</a:t>
              </a:r>
            </a:p>
            <a:p>
              <a:pPr marL="377190" marR="0" lvl="1" indent="-342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S PGothic" charset="0"/>
                  <a:cs typeface="Arial" pitchFamily="34"/>
                </a:rPr>
                <a:t>Death due to any cause</a:t>
              </a:r>
            </a:p>
            <a:p>
              <a:pPr marL="342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S PGothic" charset="0"/>
                <a:cs typeface="Arial" pitchFamily="34"/>
              </a:endParaRPr>
            </a:p>
          </p:txBody>
        </p:sp>
        <p:cxnSp>
          <p:nvCxnSpPr>
            <p:cNvPr id="20" name="Elbow Connector 31">
              <a:extLst>
                <a:ext uri="{FF2B5EF4-FFF2-40B4-BE49-F238E27FC236}">
                  <a16:creationId xmlns:a16="http://schemas.microsoft.com/office/drawing/2014/main" id="{6A57314B-19B2-4B23-9A09-F730090C8DB8}"/>
                </a:ext>
              </a:extLst>
            </p:cNvPr>
            <p:cNvCxnSpPr>
              <a:cxnSpLocks/>
            </p:cNvCxnSpPr>
            <p:nvPr/>
          </p:nvCxnSpPr>
          <p:spPr>
            <a:xfrm>
              <a:off x="3094516" y="2274872"/>
              <a:ext cx="516149" cy="871469"/>
            </a:xfrm>
            <a:prstGeom prst="bentConnector3">
              <a:avLst>
                <a:gd name="adj1" fmla="val 50000"/>
              </a:avLst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01B7E0A5-508F-4EAC-B36A-3D42F97283FD}"/>
                </a:ext>
              </a:extLst>
            </p:cNvPr>
            <p:cNvSpPr txBox="1"/>
            <p:nvPr/>
          </p:nvSpPr>
          <p:spPr>
            <a:xfrm>
              <a:off x="2108377" y="2112546"/>
              <a:ext cx="1004349" cy="32465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cap="flat">
              <a:noFill/>
            </a:ln>
          </p:spPr>
          <p:txBody>
            <a:bodyPr vert="horz" wrap="square" lIns="68580" tIns="34290" rIns="68580" bIns="34290" anchor="t" anchorCtr="1" compatLnSpc="1">
              <a:spAutoFit/>
            </a:bodyPr>
            <a:lstStyle/>
            <a:p>
              <a:pPr marL="0" marR="0" lvl="0" indent="0" algn="ctr" defTabSz="669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5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Randomisation</a:t>
              </a:r>
              <a:endParaRPr kumimoji="0" lang="en-US" sz="105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endParaRPr>
            </a:p>
            <a:p>
              <a:pPr marL="0" marR="0" lvl="0" indent="0" algn="ctr" defTabSz="669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N=1000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FF82163-862C-BE3E-4771-10F9F0220FDA}"/>
              </a:ext>
            </a:extLst>
          </p:cNvPr>
          <p:cNvGrpSpPr/>
          <p:nvPr/>
        </p:nvGrpSpPr>
        <p:grpSpPr>
          <a:xfrm>
            <a:off x="0" y="2059493"/>
            <a:ext cx="12192000" cy="3997694"/>
            <a:chOff x="0" y="2059493"/>
            <a:chExt cx="12192000" cy="399769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59493"/>
              <a:ext cx="12115078" cy="39976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AE4429-823F-5B5A-BF9D-EEFFE2F9C551}"/>
                </a:ext>
              </a:extLst>
            </p:cNvPr>
            <p:cNvSpPr txBox="1"/>
            <p:nvPr/>
          </p:nvSpPr>
          <p:spPr>
            <a:xfrm>
              <a:off x="141482" y="2108137"/>
              <a:ext cx="1205051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Capivasertib combination in PTEN-deficient metastatic hormone-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A7BFEE1-5ACB-7EC5-EA4D-46294E3FC377}"/>
              </a:ext>
            </a:extLst>
          </p:cNvPr>
          <p:cNvSpPr txBox="1"/>
          <p:nvPr/>
        </p:nvSpPr>
        <p:spPr>
          <a:xfrm>
            <a:off x="297689" y="6500771"/>
            <a:ext cx="35916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Professor Karim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Fizazi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MD, PhD</a:t>
            </a:r>
          </a:p>
        </p:txBody>
      </p:sp>
    </p:spTree>
    <p:extLst>
      <p:ext uri="{BB962C8B-B14F-4D97-AF65-F5344CB8AC3E}">
        <p14:creationId xmlns:p14="http://schemas.microsoft.com/office/powerpoint/2010/main" val="204157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F80FE-D0B2-6D56-BF9F-3C7DBD010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332BAD8-E4B9-B7C7-E6F9-783DF514B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56" y="102916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i="1" dirty="0">
                <a:latin typeface="Arial" panose="020B0604020202020204" pitchFamily="34" charset="0"/>
                <a:cs typeface="Arial" panose="020B0604020202020204" pitchFamily="34" charset="0"/>
              </a:rPr>
              <a:t>PIK3CA/PTEN/AKT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Trials in Breast Cancer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51232C-7074-087E-FF8E-8EDEEC2D3EAC}"/>
              </a:ext>
            </a:extLst>
          </p:cNvPr>
          <p:cNvGrpSpPr/>
          <p:nvPr/>
        </p:nvGrpSpPr>
        <p:grpSpPr>
          <a:xfrm>
            <a:off x="146493" y="1289749"/>
            <a:ext cx="5894856" cy="2805084"/>
            <a:chOff x="0" y="1373385"/>
            <a:chExt cx="5894856" cy="28599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79CAFB-FA04-57EE-5BF5-F35BEF798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73385"/>
              <a:ext cx="5894856" cy="28599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17388A-CD26-49C3-4496-E02DA30FED6A}"/>
                </a:ext>
              </a:extLst>
            </p:cNvPr>
            <p:cNvSpPr txBox="1"/>
            <p:nvPr/>
          </p:nvSpPr>
          <p:spPr>
            <a:xfrm>
              <a:off x="2223634" y="1373385"/>
              <a:ext cx="18855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rPr>
                <a:t>Alpelisib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3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rPr>
                <a:t>PI3K</a:t>
              </a: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3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rPr>
                <a:t>α-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3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rPr>
                <a:t>specific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AF8FB-29F6-14C4-4081-446C9BAD4CE5}"/>
              </a:ext>
            </a:extLst>
          </p:cNvPr>
          <p:cNvGrpSpPr/>
          <p:nvPr/>
        </p:nvGrpSpPr>
        <p:grpSpPr>
          <a:xfrm>
            <a:off x="6072249" y="1202853"/>
            <a:ext cx="5973258" cy="2680914"/>
            <a:chOff x="5734756" y="3996267"/>
            <a:chExt cx="6376135" cy="28617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56FA2DC-3FCE-0BCA-C174-9EB91194B1F6}"/>
                </a:ext>
              </a:extLst>
            </p:cNvPr>
            <p:cNvGrpSpPr/>
            <p:nvPr/>
          </p:nvGrpSpPr>
          <p:grpSpPr>
            <a:xfrm>
              <a:off x="5747368" y="4052916"/>
              <a:ext cx="6363523" cy="2805084"/>
              <a:chOff x="5600612" y="3784721"/>
              <a:chExt cx="6363523" cy="280508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625FADF-9D3E-EFA1-F256-FDFAA822C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0612" y="3784721"/>
                <a:ext cx="6363523" cy="2805084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35CC8E-9EC2-4E3E-8091-A4586B20438E}"/>
                  </a:ext>
                </a:extLst>
              </p:cNvPr>
              <p:cNvSpPr txBox="1"/>
              <p:nvPr/>
            </p:nvSpPr>
            <p:spPr>
              <a:xfrm>
                <a:off x="8263189" y="3902697"/>
                <a:ext cx="3412558" cy="1281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110004020202020204"/>
                    <a:ea typeface="MS PGothic" charset="0"/>
                    <a:cs typeface="+mn-cs"/>
                  </a:rPr>
                  <a:t>Capivasertib</a:t>
                </a:r>
                <a:b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110004020202020204"/>
                    <a:ea typeface="MS PGothic" charset="0"/>
                    <a:cs typeface="+mn-cs"/>
                  </a:rPr>
                </a:b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110004020202020204"/>
                    <a:ea typeface="MS PGothic" charset="0"/>
                    <a:cs typeface="+mn-cs"/>
                  </a:rPr>
                  <a:t>AKT1, AKT2, and AKT3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110004020202020204"/>
                    <a:ea typeface="MS PGothic" charset="0"/>
                    <a:cs typeface="+mn-cs"/>
                  </a:rPr>
                  <a:t>HR, 0.5 [95% CI, 0.37-0.68]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9FF99B-7B20-347B-6FEB-8AF5EFF445F0}"/>
                </a:ext>
              </a:extLst>
            </p:cNvPr>
            <p:cNvSpPr/>
            <p:nvPr/>
          </p:nvSpPr>
          <p:spPr>
            <a:xfrm>
              <a:off x="5734756" y="3996267"/>
              <a:ext cx="361244" cy="428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C020E25-9643-A18B-BA99-A21C78B22659}"/>
              </a:ext>
            </a:extLst>
          </p:cNvPr>
          <p:cNvSpPr txBox="1"/>
          <p:nvPr/>
        </p:nvSpPr>
        <p:spPr>
          <a:xfrm>
            <a:off x="0" y="52933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141413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Toxicities: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41413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N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3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eutropenia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41413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3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hyperglycemia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41413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, stomatitis,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3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diarrhea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41413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, rash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3594CE-5CAB-2AD3-5F50-BB90C5B5C309}"/>
              </a:ext>
            </a:extLst>
          </p:cNvPr>
          <p:cNvGrpSpPr/>
          <p:nvPr/>
        </p:nvGrpSpPr>
        <p:grpSpPr>
          <a:xfrm>
            <a:off x="6431973" y="4052915"/>
            <a:ext cx="5740080" cy="2805084"/>
            <a:chOff x="6431973" y="4052915"/>
            <a:chExt cx="5740080" cy="28050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941170-4410-CB11-8424-B192422A5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1973" y="4052915"/>
              <a:ext cx="5740080" cy="280508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E8EBCE5-A85D-0C24-C583-6064CCFBF2FC}"/>
                </a:ext>
              </a:extLst>
            </p:cNvPr>
            <p:cNvSpPr txBox="1"/>
            <p:nvPr/>
          </p:nvSpPr>
          <p:spPr>
            <a:xfrm>
              <a:off x="9338491" y="4178469"/>
              <a:ext cx="25955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3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rPr>
                <a:t>Inavolisib PIK3CAi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3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rPr>
                <a:t>0.43 (95% CI, 0.32–0.59)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3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rPr>
                <a:t>P&lt;0.001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16E220A-17EB-FE71-B827-A53A49F35078}"/>
              </a:ext>
            </a:extLst>
          </p:cNvPr>
          <p:cNvSpPr txBox="1"/>
          <p:nvPr/>
        </p:nvSpPr>
        <p:spPr>
          <a:xfrm>
            <a:off x="38313" y="6140995"/>
            <a:ext cx="6256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F Andre et al. NEJM 2019; M Oliveira  et al. Lancet Oncology 2024; N Turner et al. NEJM 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CEB39-8E21-DD48-AE59-8697A02BE243}"/>
              </a:ext>
            </a:extLst>
          </p:cNvPr>
          <p:cNvSpPr txBox="1"/>
          <p:nvPr/>
        </p:nvSpPr>
        <p:spPr>
          <a:xfrm>
            <a:off x="34992" y="6534835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5529060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0BA26-376F-0599-76F0-74A2FF4E6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C187C2-DD55-FFAB-FAAC-DAA1F68FB8E4}"/>
              </a:ext>
            </a:extLst>
          </p:cNvPr>
          <p:cNvSpPr/>
          <p:nvPr/>
        </p:nvSpPr>
        <p:spPr bwMode="auto">
          <a:xfrm>
            <a:off x="407368" y="4581128"/>
            <a:ext cx="11449272" cy="360040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0989FD-71C1-1740-6AE4-368C03159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116632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Year in Review: Management of Prostate Cancer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D0D647-8859-1E85-C465-B9007BD2F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052736"/>
            <a:ext cx="11521280" cy="45365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Quality of Life</a:t>
            </a:r>
            <a:endParaRPr lang="en-US" sz="200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1: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PARP Inhibition (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Mutations that predict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sensitivity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Endocrine therapy and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synergy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trials in metastatic hormone-sensitive prostate cancer</a:t>
            </a:r>
            <a:endParaRPr lang="en-US" sz="1900" b="0" dirty="0">
              <a:solidFill>
                <a:schemeClr val="tx1"/>
              </a:solidFill>
              <a:latin typeface="+mn-lt"/>
            </a:endParaRPr>
          </a:p>
          <a:p>
            <a:pPr marL="13017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</a:rPr>
              <a:t>MODULE 2: </a:t>
            </a:r>
            <a:r>
              <a:rPr lang="en-US" sz="200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M0 Disease</a:t>
            </a:r>
            <a:endParaRPr lang="en-US" sz="2000" b="1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PRESTO; EMBARK</a:t>
            </a:r>
          </a:p>
          <a:p>
            <a:pPr marL="130175" marR="0" lvl="0" indent="0" algn="l" defTabSz="41275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3: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Metastatic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Hormone-Sensitive Prostate Cancer </a:t>
            </a:r>
            <a:endParaRPr lang="en-US" sz="2300" b="0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 novo versus recurrent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PTEN deficiency – CAPItello-281</a:t>
            </a:r>
            <a:endParaRPr lang="en-US" sz="1900" dirty="0">
              <a:solidFill>
                <a:srgbClr val="3233FF"/>
              </a:solidFill>
              <a:latin typeface="+mn-lt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MODULE 4: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Radiopharmaceuticals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Radium-223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Lu-PSMA-617; </a:t>
            </a:r>
            <a:r>
              <a:rPr lang="en-US" sz="19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Lu-PNT2002 – SPLASH 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5: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Other Novel Investigational Approaches for Metastatic Castration-Resistant Prostate Cancer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CYP11A1 inhibition – </a:t>
            </a:r>
            <a:r>
              <a:rPr lang="en-US" sz="1900" b="0" dirty="0" err="1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900" b="0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pevesostat</a:t>
            </a: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EZH2 inhibition – </a:t>
            </a:r>
            <a:r>
              <a:rPr lang="en-US" sz="1900" b="0" kern="0" dirty="0" err="1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9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evrometostat</a:t>
            </a:r>
            <a:r>
              <a:rPr lang="en-US" sz="1900" b="0" dirty="0">
                <a:effectLst/>
              </a:rPr>
              <a:t> </a:t>
            </a:r>
            <a:endParaRPr lang="en-US" sz="19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27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176" y="232394"/>
            <a:ext cx="10734742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PEACE-3 trial: </a:t>
            </a:r>
            <a:r>
              <a:rPr lang="en-US" sz="4700" b="1" dirty="0" err="1"/>
              <a:t>Enza</a:t>
            </a:r>
            <a:r>
              <a:rPr lang="en-US" sz="4700" b="1" dirty="0"/>
              <a:t> +/- Radium</a:t>
            </a:r>
            <a:r>
              <a:rPr lang="en-US" sz="4700" b="1" baseline="30000" dirty="0"/>
              <a:t>223</a:t>
            </a:r>
            <a:r>
              <a:rPr lang="en-US" sz="4700" b="1" dirty="0"/>
              <a:t> in </a:t>
            </a:r>
            <a:r>
              <a:rPr lang="en-US" sz="4700" b="1" dirty="0" err="1"/>
              <a:t>mCRPC</a:t>
            </a:r>
            <a:endParaRPr lang="en-US" sz="4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4748" y="6409835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Gillessen S,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ESMO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2024; Abstract LBA1.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828" y="1513132"/>
            <a:ext cx="11055522" cy="3730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506" y="5669623"/>
            <a:ext cx="5416962" cy="7026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5BFA87-6855-E860-0657-AC9D29D1DA0F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1049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316" y="150460"/>
            <a:ext cx="10734742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PEACE-3 trial: </a:t>
            </a:r>
            <a:r>
              <a:rPr lang="en-US" sz="4700" b="1" dirty="0" err="1"/>
              <a:t>Enza</a:t>
            </a:r>
            <a:r>
              <a:rPr lang="en-US" sz="4700" b="1" dirty="0"/>
              <a:t> +/- Radium</a:t>
            </a:r>
            <a:r>
              <a:rPr lang="en-US" sz="4700" b="1" baseline="30000" dirty="0"/>
              <a:t>223</a:t>
            </a:r>
            <a:r>
              <a:rPr lang="en-US" sz="4700" b="1" dirty="0"/>
              <a:t> in </a:t>
            </a:r>
            <a:r>
              <a:rPr lang="en-US" sz="4700" b="1" dirty="0" err="1"/>
              <a:t>mCRPC</a:t>
            </a:r>
            <a:endParaRPr lang="en-US" sz="4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4728" y="6368986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Gillessen S,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ESMO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2024; Abstract LBA1.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5942" y="1310313"/>
            <a:ext cx="10736067" cy="4970538"/>
            <a:chOff x="1152181" y="1430346"/>
            <a:chExt cx="10137070" cy="46932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2181" y="1430346"/>
              <a:ext cx="4592728" cy="33726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16276"/>
            <a:stretch/>
          </p:blipFill>
          <p:spPr>
            <a:xfrm>
              <a:off x="2173895" y="4883601"/>
              <a:ext cx="2908461" cy="110173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36309" y="1468103"/>
              <a:ext cx="4940798" cy="323644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79101" y="4802959"/>
              <a:ext cx="2468833" cy="132060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922867" y="1956391"/>
              <a:ext cx="1158949" cy="1892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474102" y="1799651"/>
              <a:ext cx="815149" cy="3111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A3BBDCD-C7A3-5DDC-DB84-D28CBA75E125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07078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3583"/>
            <a:ext cx="10358967" cy="1143000"/>
          </a:xfrm>
        </p:spPr>
        <p:txBody>
          <a:bodyPr/>
          <a:lstStyle/>
          <a:p>
            <a:r>
              <a:rPr lang="en-US" sz="3200" dirty="0"/>
              <a:t>Prof </a:t>
            </a:r>
            <a:r>
              <a:rPr lang="en-US" sz="3200" dirty="0" err="1"/>
              <a:t>Fizazi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7BDD4508-FB85-AE38-E8F6-5485123795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6334555"/>
              </p:ext>
            </p:extLst>
          </p:nvPr>
        </p:nvGraphicFramePr>
        <p:xfrm>
          <a:off x="983432" y="1637928"/>
          <a:ext cx="10657184" cy="243914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val="3833924404"/>
                    </a:ext>
                  </a:extLst>
                </a:gridCol>
              </a:tblGrid>
              <a:tr h="2439144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Institutional Honoraria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Advanced Accelerator Applications, Amgen Inc, Astellas, AstraZeneca Pharmaceuticals LP, Bayer HealthCare Pharmaceuticals, Daiichi Sankyo Inc, Janssen Biotech Inc, Merck, MSD, Novartis, Pfizer Inc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9409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058" y="158214"/>
            <a:ext cx="10734742" cy="852319"/>
          </a:xfrm>
        </p:spPr>
        <p:txBody>
          <a:bodyPr>
            <a:normAutofit/>
          </a:bodyPr>
          <a:lstStyle/>
          <a:p>
            <a:r>
              <a:rPr lang="en-US" sz="4800" b="1" dirty="0"/>
              <a:t>PEACE-3 trial: Adverse Events</a:t>
            </a:r>
            <a:endParaRPr lang="en-US" sz="4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3771" y="6361232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Gillessen S,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ESMO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2024; Abstract LBA1.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9331" y="1079360"/>
            <a:ext cx="9003266" cy="5054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2C8C3C-B803-226B-B46A-74A5898E67B3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46717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69" y="51184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64242" y="1832836"/>
            <a:ext cx="10857705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PEACE-3 showed a statistically significant and clinically meaningful OS advantage with Enza/Rad</a:t>
            </a: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223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vs.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Enza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alone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Conversely, there is no demonstrable OS benefit with use of</a:t>
            </a: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177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Lu-PSMA therapies in the pre-docetaxel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space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 of Enza/Rad</a:t>
            </a: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223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seemed reasonable, with increased   grade-3 fatigue, anemia, neutropenia, and weight loss 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Enza + Rad</a:t>
            </a:r>
            <a:r>
              <a:rPr kumimoji="0" lang="en-US" sz="3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223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(+ bone protection) may be a new standard for  first-line bone-dominant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without prior ARPI treatment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FE322-DC41-9DA7-36D2-961CE8445F53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21575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14464"/>
            <a:ext cx="114681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 err="1"/>
              <a:t>PSMAfore</a:t>
            </a:r>
            <a:r>
              <a:rPr lang="en-US" sz="4800" b="1" dirty="0"/>
              <a:t>: </a:t>
            </a:r>
            <a:r>
              <a:rPr lang="en-US" b="1" baseline="30000" dirty="0"/>
              <a:t>177</a:t>
            </a:r>
            <a:r>
              <a:rPr lang="en-US" b="1" dirty="0"/>
              <a:t>Lu-PSMA-617 in pre-</a:t>
            </a:r>
            <a:r>
              <a:rPr lang="en-US" b="1" dirty="0" err="1"/>
              <a:t>taxane</a:t>
            </a:r>
            <a:r>
              <a:rPr lang="en-US" b="1" dirty="0"/>
              <a:t> </a:t>
            </a:r>
            <a:r>
              <a:rPr lang="en-US" b="1" dirty="0" err="1"/>
              <a:t>mCRPC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5454" y="6304982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Morris MJ,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 404: 1227-39.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7363" y="1578127"/>
            <a:ext cx="11015937" cy="4445818"/>
            <a:chOff x="750238" y="1587652"/>
            <a:chExt cx="11015937" cy="44458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13047"/>
            <a:stretch/>
          </p:blipFill>
          <p:spPr>
            <a:xfrm>
              <a:off x="750238" y="1587652"/>
              <a:ext cx="8879538" cy="44458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76264" t="57443" b="14162"/>
            <a:stretch/>
          </p:blipFill>
          <p:spPr>
            <a:xfrm>
              <a:off x="9787218" y="2725673"/>
              <a:ext cx="1978957" cy="131445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95350" y="5457825"/>
              <a:ext cx="2971800" cy="504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8D6F942-9637-2CF4-AC31-5B85EAD9ADF3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32538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" y="100165"/>
            <a:ext cx="11163300" cy="882604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PSMAfore</a:t>
            </a:r>
            <a:r>
              <a:rPr lang="en-US" sz="4800" b="1" dirty="0"/>
              <a:t>: </a:t>
            </a:r>
            <a:r>
              <a:rPr lang="en-US" sz="4600" b="1" baseline="30000" dirty="0"/>
              <a:t>177</a:t>
            </a:r>
            <a:r>
              <a:rPr lang="en-US" sz="4600" b="1" dirty="0"/>
              <a:t>Lu-PSMA-617 vs. ARPI switch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360" y="6489482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Morris MJ,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 404: 1227-39.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69857" y="892366"/>
            <a:ext cx="9852285" cy="5258563"/>
            <a:chOff x="1466850" y="1237159"/>
            <a:chExt cx="9852285" cy="48955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49" r="47889"/>
            <a:stretch/>
          </p:blipFill>
          <p:spPr>
            <a:xfrm>
              <a:off x="1466850" y="1237159"/>
              <a:ext cx="4324350" cy="239186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40214" y="1607821"/>
              <a:ext cx="4978921" cy="19810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2703"/>
            <a:stretch/>
          </p:blipFill>
          <p:spPr>
            <a:xfrm>
              <a:off x="1571625" y="3825033"/>
              <a:ext cx="4229100" cy="230770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71126" y="4428954"/>
              <a:ext cx="4244972" cy="162493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15012" y="4114893"/>
              <a:ext cx="1724213" cy="40353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08A65C5-D99C-3FC7-4CA9-4ECFFE21C183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80363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75" y="100164"/>
            <a:ext cx="114681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PSMAfore</a:t>
            </a:r>
            <a:r>
              <a:rPr lang="en-US" sz="4800" b="1" dirty="0"/>
              <a:t>: Adverse Events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9671" y="6358865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Morris MJ,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 404: 1227-39.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48537" y="1339779"/>
            <a:ext cx="7353176" cy="5019086"/>
            <a:chOff x="1448537" y="1339779"/>
            <a:chExt cx="7353176" cy="46990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48537" y="1339779"/>
              <a:ext cx="7353176" cy="469907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647825" y="2436742"/>
              <a:ext cx="3638550" cy="239783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38300" y="2922517"/>
              <a:ext cx="3638550" cy="239783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38300" y="3160642"/>
              <a:ext cx="3638550" cy="239783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38300" y="4332217"/>
              <a:ext cx="3638550" cy="239783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60525BF-C82C-A02D-9CD6-D5EAC3DE6B54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18645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69" y="46421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97567" y="1823311"/>
            <a:ext cx="11001675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PSMAfore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first randomized Phase 3 trial to assess </a:t>
            </a:r>
            <a:b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Lu-PSMA-617 in the pre-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taxane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space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this setting, </a:t>
            </a: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Lu-PSMA-617 improved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rPFS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(but not OS) when compared to ARPI switch in patients with one prior ARPI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toxicity profile of </a:t>
            </a: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Lu-PSMA-617 is favorable, but includes dry mouth, nausea, diarrhea and anemia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3/28/2025, based on this trial, the FDA expanded the indication for </a:t>
            </a: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Lu-PSMA-617 into the pre-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taxane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setting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2CFDDE-BF1B-AA37-27A4-2989271774C0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48837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210" y="141312"/>
            <a:ext cx="11468100" cy="1325563"/>
          </a:xfrm>
        </p:spPr>
        <p:txBody>
          <a:bodyPr>
            <a:normAutofit fontScale="90000"/>
          </a:bodyPr>
          <a:lstStyle/>
          <a:p>
            <a:r>
              <a:rPr lang="en-US" sz="4750" b="1" dirty="0" err="1"/>
              <a:t>Enza</a:t>
            </a:r>
            <a:r>
              <a:rPr lang="en-US" sz="4750" b="1" dirty="0"/>
              <a:t>-P trial:</a:t>
            </a:r>
            <a:r>
              <a:rPr lang="en-US" sz="4800" b="1" dirty="0"/>
              <a:t> </a:t>
            </a:r>
            <a:r>
              <a:rPr lang="en-US" sz="4450" b="1" dirty="0" err="1"/>
              <a:t>Enza</a:t>
            </a:r>
            <a:r>
              <a:rPr lang="en-US" sz="4450" b="1" dirty="0"/>
              <a:t> +/- </a:t>
            </a:r>
            <a:r>
              <a:rPr lang="en-US" b="1" baseline="30000" dirty="0"/>
              <a:t>177</a:t>
            </a:r>
            <a:r>
              <a:rPr lang="en-US" b="1" dirty="0"/>
              <a:t>Lu-PSMA-617 in </a:t>
            </a:r>
            <a:r>
              <a:rPr lang="en-US" b="1" dirty="0" err="1"/>
              <a:t>mCRPC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2505" y="6461325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Emmett L,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2025; 26: 291-9.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1" y="1276208"/>
            <a:ext cx="10465687" cy="4925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313C0C-3D98-2D4F-01BD-426F74E96C71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63370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40" y="168207"/>
            <a:ext cx="11468100" cy="1325563"/>
          </a:xfrm>
        </p:spPr>
        <p:txBody>
          <a:bodyPr>
            <a:normAutofit fontScale="90000"/>
          </a:bodyPr>
          <a:lstStyle/>
          <a:p>
            <a:r>
              <a:rPr lang="en-US" sz="4750" b="1" dirty="0" err="1"/>
              <a:t>Enza</a:t>
            </a:r>
            <a:r>
              <a:rPr lang="en-US" sz="4750" b="1" dirty="0"/>
              <a:t>-P trial:</a:t>
            </a:r>
            <a:r>
              <a:rPr lang="en-US" sz="4800" b="1" dirty="0"/>
              <a:t> </a:t>
            </a:r>
            <a:r>
              <a:rPr lang="en-US" sz="4500" b="1" dirty="0" err="1"/>
              <a:t>Enza</a:t>
            </a:r>
            <a:r>
              <a:rPr lang="en-US" sz="4500" b="1" dirty="0"/>
              <a:t> +/-</a:t>
            </a:r>
            <a:r>
              <a:rPr lang="en-US" sz="4800" b="1" dirty="0"/>
              <a:t> </a:t>
            </a:r>
            <a:r>
              <a:rPr lang="en-US" b="1" baseline="30000" dirty="0"/>
              <a:t>177</a:t>
            </a:r>
            <a:r>
              <a:rPr lang="en-US" b="1" dirty="0"/>
              <a:t>Lu-PSMA-617 in </a:t>
            </a:r>
            <a:r>
              <a:rPr lang="en-US" b="1" dirty="0" err="1"/>
              <a:t>mCRPC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5140" y="6414856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Emmett L,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2025; 26: 291-9.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8141" y="1452112"/>
            <a:ext cx="5067612" cy="4315578"/>
            <a:chOff x="568141" y="1496937"/>
            <a:chExt cx="5067612" cy="43155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41" y="2355038"/>
              <a:ext cx="5067612" cy="34574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172968" y="1496937"/>
              <a:ext cx="107899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rPFS</a:t>
              </a:r>
              <a:endParaRPr kumimoji="0" lang="en-US" sz="3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63640" y="1430776"/>
            <a:ext cx="4872920" cy="4774008"/>
            <a:chOff x="6263640" y="1475601"/>
            <a:chExt cx="4872920" cy="47740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8112"/>
            <a:stretch/>
          </p:blipFill>
          <p:spPr>
            <a:xfrm>
              <a:off x="6263640" y="2229966"/>
              <a:ext cx="4872920" cy="401964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394192" y="1475601"/>
              <a:ext cx="18531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Survival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5A5D29-0C70-8542-A6B5-C928AE27F9D1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08971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812" y="44012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95885" y="1718532"/>
            <a:ext cx="11001675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Enza-P is the first study to show an OS advantage using </a:t>
            </a: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Lu-PSMA-617 (w/ Enza) in the pre-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taxane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setting 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Relative to Enza alone, </a:t>
            </a: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Lu-PSMA + Enza led to improved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rPFS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improved deterioration-free survival, and improved pain/fatigue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Adverse events were dry mouth/eyes, nausea,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cytopenias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combination of Enza + </a:t>
            </a: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Lu-PSMA-617 is </a:t>
            </a:r>
            <a:r>
              <a:rPr kumimoji="0" lang="en-US" sz="315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currently     FDA approved in the pre-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taxane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setting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3 trials of this combination are needed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308FC-B947-EACC-DC05-7DEAF6A28652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7389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892" y="6384684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Sartor O,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ESMO 2024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Abstract LBA65.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761" y="250221"/>
            <a:ext cx="11163300" cy="1632715"/>
          </a:xfrm>
        </p:spPr>
        <p:txBody>
          <a:bodyPr>
            <a:noAutofit/>
          </a:bodyPr>
          <a:lstStyle/>
          <a:p>
            <a:r>
              <a:rPr lang="en-US" sz="4850" b="1" dirty="0"/>
              <a:t>SPLASH</a:t>
            </a:r>
            <a:r>
              <a:rPr lang="en-US" sz="4800" b="1" dirty="0"/>
              <a:t>: </a:t>
            </a:r>
            <a:r>
              <a:rPr lang="en-US" sz="4800" b="1" baseline="30000" dirty="0"/>
              <a:t>177</a:t>
            </a:r>
            <a:r>
              <a:rPr lang="en-US" sz="4800" b="1" dirty="0"/>
              <a:t>Lu-PNT2002 </a:t>
            </a:r>
            <a:br>
              <a:rPr lang="en-US" sz="4800" b="1" dirty="0"/>
            </a:br>
            <a:r>
              <a:rPr lang="en-US" sz="4800" b="1" dirty="0"/>
              <a:t>                 </a:t>
            </a:r>
            <a:r>
              <a:rPr lang="en-US" sz="4750" b="1" dirty="0"/>
              <a:t>vs. ARPI switch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5759" y="2246383"/>
            <a:ext cx="10774496" cy="4004180"/>
            <a:chOff x="1100507" y="1995365"/>
            <a:chExt cx="9773849" cy="40041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0507" y="1995365"/>
              <a:ext cx="9773849" cy="38914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5561979"/>
              <a:ext cx="2447365" cy="4375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5410" y="3490962"/>
              <a:ext cx="1757084" cy="900304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3211" y="250221"/>
            <a:ext cx="4673561" cy="1749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4210" y="3741980"/>
            <a:ext cx="1209283" cy="978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BD3E20-6700-7441-927D-ABF1799892EC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6480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2060848"/>
            <a:ext cx="9072146" cy="2444995"/>
          </a:xfrm>
          <a:solidFill>
            <a:srgbClr val="E9F8FD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lIns="365760" rIns="365760" anchor="ctr"/>
          <a:lstStyle/>
          <a:p>
            <a:pPr marL="98425" indent="0">
              <a:lnSpc>
                <a:spcPct val="100000"/>
              </a:lnSpc>
              <a:buNone/>
            </a:pPr>
            <a:r>
              <a:rPr lang="en-US" sz="3200" dirty="0"/>
              <a:t>This educational activity contains discussion of </a:t>
            </a:r>
            <a:br>
              <a:rPr lang="en-US" sz="3200" dirty="0"/>
            </a:br>
            <a:r>
              <a:rPr lang="en-US" sz="3200" dirty="0"/>
              <a:t>non-FDA-approved uses of agents and regimens. Please refer to official prescribing information for each product for approved indications. </a:t>
            </a:r>
          </a:p>
        </p:txBody>
      </p:sp>
    </p:spTree>
    <p:extLst>
      <p:ext uri="{BB962C8B-B14F-4D97-AF65-F5344CB8AC3E}">
        <p14:creationId xmlns:p14="http://schemas.microsoft.com/office/powerpoint/2010/main" val="22855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6505" y="6379664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Sartor O,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ESMO 2024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Abstract LBA65.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5417" y="428990"/>
            <a:ext cx="11576518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SPLASH: </a:t>
            </a:r>
            <a:r>
              <a:rPr lang="en-US" sz="4800" b="1" baseline="30000" dirty="0"/>
              <a:t>177</a:t>
            </a:r>
            <a:r>
              <a:rPr lang="en-US" sz="4650" b="1" dirty="0"/>
              <a:t>Lu-PSMA-PNT2002 vs. ARPI switch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40643" y="2232875"/>
            <a:ext cx="11334524" cy="3418778"/>
            <a:chOff x="790862" y="2203058"/>
            <a:chExt cx="10932172" cy="329741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862" y="2290597"/>
              <a:ext cx="5270257" cy="320988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1708" y="2931876"/>
              <a:ext cx="1333396" cy="154151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9674" y="2787694"/>
              <a:ext cx="5383360" cy="271278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3903" y="2274777"/>
              <a:ext cx="5119131" cy="59477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92105" y="3935675"/>
              <a:ext cx="1793450" cy="107542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135037" y="2203058"/>
              <a:ext cx="2112241" cy="5733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D0E4975-88CB-C446-6F40-C7C74823BE86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45658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7323" y="6073314"/>
            <a:ext cx="8858250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Sartor O,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ESMO 2024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Abstract LBA65.        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Morris MJ,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 404: 1227-39.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8463" y="199911"/>
            <a:ext cx="11855073" cy="1325563"/>
          </a:xfrm>
        </p:spPr>
        <p:txBody>
          <a:bodyPr>
            <a:noAutofit/>
          </a:bodyPr>
          <a:lstStyle/>
          <a:p>
            <a:r>
              <a:rPr lang="en-US" sz="4500" b="1" dirty="0"/>
              <a:t>Head-to-head comparison: SPLASH vs.</a:t>
            </a:r>
            <a:r>
              <a:rPr lang="en-US" sz="2000" b="1" dirty="0"/>
              <a:t> </a:t>
            </a:r>
            <a:r>
              <a:rPr lang="en-US" sz="4500" b="1" dirty="0" err="1"/>
              <a:t>PSMAfore</a:t>
            </a:r>
            <a:endParaRPr lang="en-US" sz="45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17" y="1727141"/>
            <a:ext cx="10916190" cy="37771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CEDB08-EE88-B399-A5CB-17C261C01688}"/>
              </a:ext>
            </a:extLst>
          </p:cNvPr>
          <p:cNvSpPr/>
          <p:nvPr/>
        </p:nvSpPr>
        <p:spPr>
          <a:xfrm>
            <a:off x="4353636" y="3510888"/>
            <a:ext cx="450376" cy="200677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8007D4-124D-10C2-BD06-00907E246632}"/>
              </a:ext>
            </a:extLst>
          </p:cNvPr>
          <p:cNvSpPr txBox="1"/>
          <p:nvPr/>
        </p:nvSpPr>
        <p:spPr>
          <a:xfrm>
            <a:off x="4283642" y="3418764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0.98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E4B6A-216D-275F-FA2B-8B8F4C5FB350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154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160" y="39529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86918" y="1718531"/>
            <a:ext cx="11001675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SPLASH (</a:t>
            </a: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Lu-PNT2002) showed a more modest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rPFS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benefit    vs. ARPI switch compared to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PSMAfore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Lu-PSMA-617)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SPLASH: </a:t>
            </a: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Lu-PSMA was given at 6.8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GBq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(184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mCi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x 4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PSMAfore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Lu-PSMA was given at 7.4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GBq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(184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mCi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x 6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Dose intensity was higher in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PSMAfore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leading to better PFS?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Unclear if </a:t>
            </a: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Lu-PNT2002 will seek approval in 1</a:t>
            </a: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177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Lu-PNT2002 </a:t>
            </a:r>
            <a:r>
              <a:rPr kumimoji="0" lang="en-US" sz="315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currently FDA approved in any indication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1E5197-2E76-F2AF-0431-2D3BAEB3DECD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82750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4DFCE-A2A1-DF1D-491D-47F908EBD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9BC10B-D072-8841-4CEB-9DF17AE74B5B}"/>
              </a:ext>
            </a:extLst>
          </p:cNvPr>
          <p:cNvSpPr/>
          <p:nvPr/>
        </p:nvSpPr>
        <p:spPr bwMode="auto">
          <a:xfrm>
            <a:off x="407368" y="5661248"/>
            <a:ext cx="11449272" cy="288032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BB588-D769-C07B-7F28-8CD0A96B5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116632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Year in Review: Management of Prostate Cancer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BD33BB-A88E-3788-93F7-2A622F2D6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052736"/>
            <a:ext cx="11521280" cy="45365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Quality of Life</a:t>
            </a:r>
            <a:endParaRPr lang="en-US" sz="200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1: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PARP Inhibition (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Mutations that predict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sensitivity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Endocrine therapy and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synergy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</a:t>
            </a:r>
            <a:r>
              <a:rPr lang="en-US" sz="19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PARPi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trials in metastatic hormone-sensitive prostate cancer</a:t>
            </a:r>
            <a:endParaRPr lang="en-US" sz="1900" b="0" dirty="0">
              <a:solidFill>
                <a:schemeClr val="tx1"/>
              </a:solidFill>
              <a:latin typeface="+mn-lt"/>
            </a:endParaRPr>
          </a:p>
          <a:p>
            <a:pPr marL="13017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</a:rPr>
              <a:t>MODULE 2: </a:t>
            </a:r>
            <a:r>
              <a:rPr lang="en-US" sz="200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M0 Disease</a:t>
            </a:r>
            <a:endParaRPr lang="en-US" sz="2000" b="1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PRESTO; EMBARK</a:t>
            </a:r>
          </a:p>
          <a:p>
            <a:pPr marL="130175" marR="0" lvl="0" indent="0" algn="l" defTabSz="41275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233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3: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Metastatic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Hormone-Sensitive Prostate Cancer </a:t>
            </a:r>
            <a:endParaRPr lang="en-US" sz="2300" b="0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 novo versus recurrent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PTEN deficiency – CAPItello-281</a:t>
            </a:r>
            <a:endParaRPr lang="en-US" sz="1900" dirty="0">
              <a:solidFill>
                <a:srgbClr val="3233FF"/>
              </a:solidFill>
              <a:latin typeface="+mn-lt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233FF"/>
                </a:solidFill>
                <a:latin typeface="+mn-lt"/>
              </a:rPr>
              <a:t>MODULE 4: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Radiopharmaceuticals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Radium-223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Lu-PSMA-617; </a:t>
            </a:r>
            <a:r>
              <a:rPr lang="en-US" sz="19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177</a:t>
            </a:r>
            <a:r>
              <a:rPr lang="en-US" sz="19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Lu-PNT2002 – SPLASH 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MODULE 5: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Novel Investigational Approaches for Metastatic Castration-Resistant Prostate Cancer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CYP11A1 inhibition – </a:t>
            </a:r>
            <a:r>
              <a:rPr lang="en-US" sz="1900" b="0" dirty="0" err="1">
                <a:solidFill>
                  <a:srgbClr val="21212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900" b="0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pevesostat</a:t>
            </a: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65188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0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EZH2 inhibition – </a:t>
            </a:r>
            <a:r>
              <a:rPr lang="en-US" sz="1900" b="0" kern="0" dirty="0" err="1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9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evrometostat</a:t>
            </a:r>
            <a:r>
              <a:rPr lang="en-US" sz="1900" b="0" dirty="0">
                <a:effectLst/>
              </a:rPr>
              <a:t> </a:t>
            </a:r>
            <a:endParaRPr lang="en-US" sz="19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8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267" y="40931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ODM-208  →  MK-5684  →  </a:t>
            </a:r>
            <a:r>
              <a:rPr lang="en-US" sz="4800" b="1" dirty="0" err="1"/>
              <a:t>Opevesostat</a:t>
            </a:r>
            <a:endParaRPr lang="en-US" sz="48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7" t="20584" r="9637" b="34351"/>
          <a:stretch/>
        </p:blipFill>
        <p:spPr bwMode="auto">
          <a:xfrm>
            <a:off x="562081" y="2286111"/>
            <a:ext cx="7799075" cy="350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808243" y="1734875"/>
            <a:ext cx="2821676" cy="4724862"/>
            <a:chOff x="8834194" y="1134035"/>
            <a:chExt cx="2331945" cy="4458056"/>
          </a:xfrm>
        </p:grpSpPr>
        <p:pic>
          <p:nvPicPr>
            <p:cNvPr id="5" name="Picture 4"/>
            <p:cNvPicPr/>
            <p:nvPr/>
          </p:nvPicPr>
          <p:blipFill rotWithShape="1">
            <a:blip r:embed="rId4"/>
            <a:srcRect t="11637" r="50504"/>
            <a:stretch/>
          </p:blipFill>
          <p:spPr bwMode="auto">
            <a:xfrm>
              <a:off x="8861089" y="1134035"/>
              <a:ext cx="2305050" cy="20967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/>
            <p:cNvPicPr/>
            <p:nvPr/>
          </p:nvPicPr>
          <p:blipFill rotWithShape="1">
            <a:blip r:embed="rId4"/>
            <a:srcRect l="53586" t="11637"/>
            <a:stretch/>
          </p:blipFill>
          <p:spPr bwMode="auto">
            <a:xfrm>
              <a:off x="8834194" y="3495321"/>
              <a:ext cx="2161540" cy="20967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6068916-B4FB-90DD-1E9B-8C8504D50010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41396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814" y="333248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Opevesostat</a:t>
            </a:r>
            <a:r>
              <a:rPr lang="en-US" sz="4800" b="1" dirty="0"/>
              <a:t>:</a:t>
            </a:r>
            <a:r>
              <a:rPr lang="en-US" sz="6000" b="1" dirty="0"/>
              <a:t> </a:t>
            </a:r>
            <a:r>
              <a:rPr lang="en-US" sz="4800" b="1" dirty="0"/>
              <a:t>Phase 2 CYPIDES trial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6875" y="6026227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Fizazi K, et al. </a:t>
            </a: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NEJM Evid.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2024;3:EVIDoa2300171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Fizazi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K, et al. ASCO GU 2024; abstract 159.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162" y="1944568"/>
            <a:ext cx="5597386" cy="3864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627" y="1844555"/>
            <a:ext cx="5708211" cy="41816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F9D05-65D0-7BE4-7937-71F7802ABAD2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408034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06" y="2404092"/>
            <a:ext cx="4279457" cy="1325563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3900" b="1" u="sng" dirty="0"/>
              <a:t>OMAHA-004</a:t>
            </a:r>
            <a:br>
              <a:rPr lang="en-US" sz="3500" b="1" dirty="0"/>
            </a:br>
            <a:r>
              <a:rPr lang="en-US" sz="3500" b="1" dirty="0"/>
              <a:t>(Pre-chemo </a:t>
            </a:r>
            <a:br>
              <a:rPr lang="en-US" sz="3500" b="1" dirty="0"/>
            </a:br>
            <a:r>
              <a:rPr lang="en-US" sz="3500" b="1" dirty="0"/>
              <a:t> </a:t>
            </a:r>
            <a:r>
              <a:rPr lang="en-US" sz="3500" b="1" dirty="0" err="1"/>
              <a:t>mCRPC</a:t>
            </a:r>
            <a:r>
              <a:rPr lang="en-US" sz="3500" b="1" dirty="0"/>
              <a:t>)</a:t>
            </a:r>
            <a:br>
              <a:rPr lang="en-US" sz="3500" b="1" dirty="0"/>
            </a:br>
            <a:br>
              <a:rPr lang="en-US" sz="3500" b="1" dirty="0"/>
            </a:br>
            <a:br>
              <a:rPr lang="en-US" sz="3500" b="1" dirty="0"/>
            </a:br>
            <a:br>
              <a:rPr lang="en-US" sz="5000" b="1" dirty="0"/>
            </a:br>
            <a:r>
              <a:rPr lang="en-US" sz="3900" b="1" u="sng" dirty="0"/>
              <a:t>OMAHA-003</a:t>
            </a:r>
            <a:br>
              <a:rPr lang="en-US" sz="3500" b="1" dirty="0"/>
            </a:br>
            <a:r>
              <a:rPr lang="en-US" sz="3500" b="1" dirty="0"/>
              <a:t>(Post-chemo </a:t>
            </a:r>
            <a:br>
              <a:rPr lang="en-US" sz="3500" b="1" dirty="0"/>
            </a:br>
            <a:r>
              <a:rPr lang="en-US" sz="3500" b="1" dirty="0"/>
              <a:t> </a:t>
            </a:r>
            <a:r>
              <a:rPr lang="en-US" sz="3500" b="1" dirty="0" err="1"/>
              <a:t>mCRPC</a:t>
            </a:r>
            <a:r>
              <a:rPr lang="en-US" sz="3500" b="1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7680" y="6093296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Gratzke CJ, et al. </a:t>
            </a:r>
            <a:r>
              <a:rPr kumimoji="0" lang="da-DK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GU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2025; Abstract TPS301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     Yu EY,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GU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2025; Abstract TPS286.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636" y="429659"/>
            <a:ext cx="9191412" cy="2609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636" y="3388702"/>
            <a:ext cx="9216232" cy="2587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E08FD3-B7E7-66E2-FC3E-F4AC90B9F433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1358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600" y="386336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49674" y="1628889"/>
            <a:ext cx="10661008" cy="4958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Opevesostat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(MK-5684, formerly ODM-208) is an oral CYP11 inhibitor that suppresses production of all adrenal steroids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Has shown clinical activity in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post-ARPI in phase 2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Might show greater efficacy against </a:t>
            </a:r>
            <a:r>
              <a:rPr kumimoji="0" lang="en-US" sz="31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-LBD+ mutations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OMAHA-004 and OMAHA-003 are phase 3 randomized trials of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opevesostat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vs. ARPI switch in pre- and post-chemo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Opevesostat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requires co-administration of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glucocorticoid (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dex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and mineralocorticoid (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fludro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supplementation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61FE7-C13B-B94B-E5D8-F41A3649E267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8697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8517" y="6480904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Schweizer MT 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GU Symposium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2025; Abstract LBA138.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7549" y="207819"/>
            <a:ext cx="10984846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EZH2 Inhibitor: </a:t>
            </a:r>
            <a:r>
              <a:rPr lang="en-US" sz="4650" b="1" dirty="0" err="1"/>
              <a:t>Mevrometostat</a:t>
            </a:r>
            <a:endParaRPr lang="en-US" sz="465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305828" y="1632803"/>
            <a:ext cx="11510359" cy="3930715"/>
            <a:chOff x="721374" y="1356808"/>
            <a:chExt cx="11094813" cy="46251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374" y="1356808"/>
              <a:ext cx="4402587" cy="462511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1534"/>
            <a:stretch/>
          </p:blipFill>
          <p:spPr>
            <a:xfrm>
              <a:off x="5115773" y="1356809"/>
              <a:ext cx="6700414" cy="462511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D5B203-CCA5-8781-1586-30D0623E7BEE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80821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905" y="6477994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Schweizer MT 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GU Symposium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2025; Abstract LBA138.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2324" y="207819"/>
            <a:ext cx="10984846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Post-</a:t>
            </a:r>
            <a:r>
              <a:rPr lang="en-US" sz="4800" b="1" dirty="0" err="1"/>
              <a:t>Abiraterone</a:t>
            </a:r>
            <a:r>
              <a:rPr lang="en-US" sz="4800" b="1" dirty="0"/>
              <a:t> </a:t>
            </a:r>
            <a:r>
              <a:rPr lang="en-US" sz="4800" b="1" dirty="0" err="1"/>
              <a:t>mCRPC</a:t>
            </a:r>
            <a:r>
              <a:rPr lang="en-US" sz="4800" b="1" dirty="0"/>
              <a:t>: </a:t>
            </a:r>
            <a:r>
              <a:rPr lang="en-US" sz="4800" b="1" dirty="0" err="1"/>
              <a:t>Enza</a:t>
            </a:r>
            <a:r>
              <a:rPr lang="en-US" sz="4800" b="1" dirty="0"/>
              <a:t> +/- </a:t>
            </a:r>
            <a:r>
              <a:rPr lang="en-US" sz="4650" b="1" dirty="0" err="1"/>
              <a:t>Mevro</a:t>
            </a:r>
            <a:endParaRPr lang="en-US" sz="465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828675" y="1542907"/>
            <a:ext cx="6885265" cy="4379237"/>
            <a:chOff x="1181100" y="1533382"/>
            <a:chExt cx="6885265" cy="43792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1100" y="1533382"/>
              <a:ext cx="6885264" cy="437923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037209" y="2048430"/>
              <a:ext cx="1649797" cy="240851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7542381" y="1853446"/>
              <a:ext cx="487305" cy="56066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6866" y="2475412"/>
              <a:ext cx="2625710" cy="10418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057" y="1542907"/>
            <a:ext cx="3632994" cy="21196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057" y="3848688"/>
            <a:ext cx="3632994" cy="20734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26735B-A321-D31B-4481-77050BED044B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54793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FD3E6-0E22-0E29-D86F-E0E18BA0A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00" y="2944072"/>
            <a:ext cx="6455672" cy="36240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CD6F2A-97C1-417D-EB19-4657190B5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928" y="289853"/>
            <a:ext cx="6475988" cy="36240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0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2279" y="6311627"/>
            <a:ext cx="8858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Schweizer MT ,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GU Symposium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2025; Abstract LBA138.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9219" y="207819"/>
            <a:ext cx="10984846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Adverse Events: </a:t>
            </a:r>
            <a:r>
              <a:rPr lang="en-US" sz="4800" b="1" dirty="0" err="1"/>
              <a:t>Enza</a:t>
            </a:r>
            <a:r>
              <a:rPr lang="en-US" sz="4800" b="1" dirty="0"/>
              <a:t> +/- </a:t>
            </a:r>
            <a:r>
              <a:rPr lang="en-US" sz="4650" b="1" dirty="0" err="1"/>
              <a:t>Mevrometostat</a:t>
            </a:r>
            <a:endParaRPr lang="en-US" sz="465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838200" y="1454228"/>
            <a:ext cx="10249708" cy="4649116"/>
            <a:chOff x="904875" y="1705581"/>
            <a:chExt cx="10249708" cy="4345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rcRect t="1039"/>
            <a:stretch/>
          </p:blipFill>
          <p:spPr>
            <a:xfrm>
              <a:off x="904875" y="1705581"/>
              <a:ext cx="10249708" cy="43459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2114529" y="4679856"/>
              <a:ext cx="203245" cy="254000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6BBB983-976F-2473-D254-F719A7A4659B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05514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34" y="6070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Conclusions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41537" y="1966186"/>
            <a:ext cx="11001675" cy="4434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Mevrometostat</a:t>
            </a:r>
            <a:r>
              <a:rPr kumimoji="0" lang="en-US" sz="31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oral EZH2 inhibitor that enhances efficacy of enzalutamide in post-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abiraterone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pts (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rPFS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HR 0.51)</a:t>
            </a:r>
            <a:endParaRPr kumimoji="0" lang="en-US" sz="3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Mevro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875 mg (with food) is the recommended Phase 3 dose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Adverse events: diarrhea, nausea,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dysgeusia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anemia, alopecia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Phase 3 trials are in progress for </a:t>
            </a:r>
            <a:r>
              <a:rPr kumimoji="0" lang="en-US" sz="31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pts in the post-Abi space (MEVPRO-1) and the ARPI-naïve space (MEVPRO-2)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1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74154F-0C77-C049-F00E-2F8E30377FA4}"/>
              </a:ext>
            </a:extLst>
          </p:cNvPr>
          <p:cNvSpPr txBox="1"/>
          <p:nvPr/>
        </p:nvSpPr>
        <p:spPr>
          <a:xfrm>
            <a:off x="8628234" y="6461325"/>
            <a:ext cx="3435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Emmanuel S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Antonarakis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67790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52FC1-959D-8039-FB83-42EEA9C08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759576-1483-12BA-51FB-3B5E1F68E007}"/>
              </a:ext>
            </a:extLst>
          </p:cNvPr>
          <p:cNvSpPr txBox="1"/>
          <p:nvPr/>
        </p:nvSpPr>
        <p:spPr>
          <a:xfrm>
            <a:off x="0" y="-27384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1B760-3B78-E760-B24D-E6D32978C26A}"/>
              </a:ext>
            </a:extLst>
          </p:cNvPr>
          <p:cNvSpPr txBox="1"/>
          <p:nvPr/>
        </p:nvSpPr>
        <p:spPr>
          <a:xfrm>
            <a:off x="623392" y="620876"/>
            <a:ext cx="10513168" cy="5657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marR="0" lvl="0" indent="0" algn="l" defTabSz="455613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Professor Karim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Fizazi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MD, PhD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Parker CC et al.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trial of no,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short-term, or long-term androgen deprivation therapy with postoperative radiotherapy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after radical prostatectomy: Results from the three-way comparison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RADICALS-HD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(NCT00541047).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Eur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Urol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2024;86(5):422-30.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Tutrone R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Testosterone recovery for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relugolix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versus leuprolide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men with advanced prostate cancer: Results from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HERO study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Eur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Urol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Oncol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2024;7(4):906-13.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Shore N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Apalutamide for high-risk localized prostate cancer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following radical prostatectomy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(Apa-RP)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Urol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2024;212(5):682-91.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Shore ND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Enzalutamide (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enza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 with or without leuprolide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(pts) with high-risk biochemically recurrent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hrBCR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 prostate cancer (PC):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EMBARK post hoc analysis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by age. ESMO 2024;Abstract 1638P.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Freedland SJ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Effects of enzalutamide on the sexual activity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patients with biochemically recurrent prostate cancer: A post hoc analysis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patient-reported outcomes in the EMBARK study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Eur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Urol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2025;[Online ahead of print].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Aggarwal R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PRESTO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 phase III, open-label study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intensification of androgen blockade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with high-risk biochemically relapsed castration-sensitive prostate cancer (AFT-19).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2024;42(10):1114-23.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5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FC6C-8144-3926-9188-19827B017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7E553-F8F0-0AB9-DA4C-3D323D9CAEAA}"/>
              </a:ext>
            </a:extLst>
          </p:cNvPr>
          <p:cNvSpPr txBox="1"/>
          <p:nvPr/>
        </p:nvSpPr>
        <p:spPr>
          <a:xfrm>
            <a:off x="0" y="-27384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1E420-9251-3706-FCC9-E2C5337FD734}"/>
              </a:ext>
            </a:extLst>
          </p:cNvPr>
          <p:cNvSpPr txBox="1"/>
          <p:nvPr/>
        </p:nvSpPr>
        <p:spPr>
          <a:xfrm>
            <a:off x="623392" y="737320"/>
            <a:ext cx="1087683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marR="0" lvl="0" indent="0" algn="l" defTabSz="455613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Professor Karim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Fizazi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MD, PhD (continued)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Morgans AK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Darolutamide plus androgen-deprivation therapy (ADT)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with high-risk biochemical recurrence (BCR) of prostate cancer: A phase 3, randomized, double-blind, placebo-controlled study (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ARASTEP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). Genitourinary Cancers Symposium 2025;Abstract TPS432.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Roy S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Early prostate-specific antigen response by 6 months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is predictive of treatment effect in metastatic hormone sensitive prostate cancer: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 exploratory analysis of the TITAN trial.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Urol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2024;212(5):672-81.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Gomez-Veiga F et al. Clinical outcomes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enzalutamide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metastatic hormone-sensitive prostate cancer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aged &lt;75 and 75 years: ARCHES post hoc analysis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Eur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Urol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Oncol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2024;7(4):860-9.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Saad F et al.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Darolutamide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combination with androgen-deprivation therapy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patients with metastatic hormone-sensitive prostate cancer from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III ARANOTE trial.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2024;42(36):4271-81.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Saad F et al. Deep and durable prostate-specific antigen response to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darolutamide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with androgen deprivation therapy and docetaxel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and association with clinical outcomes for patients with high- or low-volume metastatic hormone-sensitive prostate cancer: Analyses of the randomized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ARASENS study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Eur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Urol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2024;86(4):329-39.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843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DACC Moonshot">
  <a:themeElements>
    <a:clrScheme name="Custom 3">
      <a:dk1>
        <a:srgbClr val="413C38"/>
      </a:dk1>
      <a:lt1>
        <a:srgbClr val="FFFFFF"/>
      </a:lt1>
      <a:dk2>
        <a:srgbClr val="EE3124"/>
      </a:dk2>
      <a:lt2>
        <a:srgbClr val="FFFFFF"/>
      </a:lt2>
      <a:accent1>
        <a:srgbClr val="1C2631"/>
      </a:accent1>
      <a:accent2>
        <a:srgbClr val="333333"/>
      </a:accent2>
      <a:accent3>
        <a:srgbClr val="969696"/>
      </a:accent3>
      <a:accent4>
        <a:srgbClr val="C0C0C0"/>
      </a:accent4>
      <a:accent5>
        <a:srgbClr val="4A4C4F"/>
      </a:accent5>
      <a:accent6>
        <a:srgbClr val="080808"/>
      </a:accent6>
      <a:hlink>
        <a:srgbClr val="407EC9"/>
      </a:hlink>
      <a:folHlink>
        <a:srgbClr val="63666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ACC Moonshot" id="{D2E7F35E-36BF-4E8F-A1F3-CCCB61848CC5}" vid="{E7811949-D56E-4ACC-BAF8-EA6B7EA14953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AUA2023 Colors">
      <a:dk1>
        <a:srgbClr val="092640"/>
      </a:dk1>
      <a:lt1>
        <a:srgbClr val="092640"/>
      </a:lt1>
      <a:dk2>
        <a:srgbClr val="FFFFFF"/>
      </a:dk2>
      <a:lt2>
        <a:srgbClr val="FFFFFF"/>
      </a:lt2>
      <a:accent1>
        <a:srgbClr val="005679"/>
      </a:accent1>
      <a:accent2>
        <a:srgbClr val="61B5E5"/>
      </a:accent2>
      <a:accent3>
        <a:srgbClr val="A6192E"/>
      </a:accent3>
      <a:accent4>
        <a:srgbClr val="B7D9F2"/>
      </a:accent4>
      <a:accent5>
        <a:srgbClr val="ED8B00"/>
      </a:accent5>
      <a:accent6>
        <a:srgbClr val="092640"/>
      </a:accent6>
      <a:hlink>
        <a:srgbClr val="61B5E5"/>
      </a:hlink>
      <a:folHlink>
        <a:srgbClr val="A6192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57C8BFA0-C105-44FE-AB34-C7534372059D}"/>
</file>

<file path=customXml/itemProps2.xml><?xml version="1.0" encoding="utf-8"?>
<ds:datastoreItem xmlns:ds="http://schemas.openxmlformats.org/officeDocument/2006/customXml" ds:itemID="{89857C88-6562-4D22-8170-96FC25BC6661}"/>
</file>

<file path=customXml/itemProps3.xml><?xml version="1.0" encoding="utf-8"?>
<ds:datastoreItem xmlns:ds="http://schemas.openxmlformats.org/officeDocument/2006/customXml" ds:itemID="{E232ED83-4847-4692-B68B-0071DFDDEEB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21874</TotalTime>
  <Words>5385</Words>
  <Application>Microsoft Macintosh PowerPoint</Application>
  <PresentationFormat>Widescreen</PresentationFormat>
  <Paragraphs>731</Paragraphs>
  <Slides>71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71</vt:i4>
      </vt:variant>
    </vt:vector>
  </HeadingPairs>
  <TitlesOfParts>
    <vt:vector size="98" baseType="lpstr">
      <vt:lpstr>ＭＳ Ｐゴシック</vt:lpstr>
      <vt:lpstr>Aptos</vt:lpstr>
      <vt:lpstr>Aptos Display</vt:lpstr>
      <vt:lpstr>Arial</vt:lpstr>
      <vt:lpstr>Arial Narrow</vt:lpstr>
      <vt:lpstr>Calibri</vt:lpstr>
      <vt:lpstr>Calibri Light</vt:lpstr>
      <vt:lpstr>Courier New</vt:lpstr>
      <vt:lpstr>Helvetica</vt:lpstr>
      <vt:lpstr>Imago Book</vt:lpstr>
      <vt:lpstr>Noto Sans Symbols</vt:lpstr>
      <vt:lpstr>Segoe UI</vt:lpstr>
      <vt:lpstr>Symbol</vt:lpstr>
      <vt:lpstr>Times New Roman</vt:lpstr>
      <vt:lpstr>Wingdings</vt:lpstr>
      <vt:lpstr>6_Default Design</vt:lpstr>
      <vt:lpstr>4_Default Design</vt:lpstr>
      <vt:lpstr>MDACC Moonshot</vt:lpstr>
      <vt:lpstr>2_Office Theme</vt:lpstr>
      <vt:lpstr>4_Office Theme</vt:lpstr>
      <vt:lpstr>Office Theme</vt:lpstr>
      <vt:lpstr>Modèle par défaut</vt:lpstr>
      <vt:lpstr>5_Office Theme</vt:lpstr>
      <vt:lpstr>3_Thème Office</vt:lpstr>
      <vt:lpstr>1_Thème Office</vt:lpstr>
      <vt:lpstr>4_Thème Office</vt:lpstr>
      <vt:lpstr>1_Office Theme</vt:lpstr>
      <vt:lpstr>PowerPoint Presentation</vt:lpstr>
      <vt:lpstr>Faculty</vt:lpstr>
      <vt:lpstr>Commercial Support</vt:lpstr>
      <vt:lpstr>Dr Antonarakis — Disclosures</vt:lpstr>
      <vt:lpstr>Prof Fizazi — Disclosures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 in Review: Management of Prostate Cancer</vt:lpstr>
      <vt:lpstr>Year in Review: Management of Prostate Cancer</vt:lpstr>
      <vt:lpstr>Year in Review: Management of Prostate Cancer</vt:lpstr>
      <vt:lpstr>Olap + Abi: Phase 3 PROpel trial design</vt:lpstr>
      <vt:lpstr>PFS/OS results by germline or somatic BRCAm</vt:lpstr>
      <vt:lpstr>PFS/OS results by germline or somatic BRCAm</vt:lpstr>
      <vt:lpstr>Conclusions</vt:lpstr>
      <vt:lpstr>Talazop + Enza: Phase 3 TALAPRO-2 trial</vt:lpstr>
      <vt:lpstr>Conclusions</vt:lpstr>
      <vt:lpstr>BRCAaway trial: Abi vs. Olap vs. Abi/Olap</vt:lpstr>
      <vt:lpstr>BRCAaway trial: Abi vs. Olap vs. Abi/Olap</vt:lpstr>
      <vt:lpstr>BRCAaway trial: Abi vs. Olap vs. Abi/Olap</vt:lpstr>
      <vt:lpstr>Conclusions</vt:lpstr>
      <vt:lpstr>PowerPoint Presentation</vt:lpstr>
      <vt:lpstr>Saruparib: PARP1-selective inhibitor</vt:lpstr>
      <vt:lpstr>EvoPAR-01 trial: ARPI +/- Saruparib in mHSPC</vt:lpstr>
      <vt:lpstr>Conclusions</vt:lpstr>
      <vt:lpstr>Year in Review: Management of Prostate Cancer</vt:lpstr>
      <vt:lpstr>PowerPoint Presentation</vt:lpstr>
      <vt:lpstr>Biochemical failure: ADT+ Enzalutamide MFS (EMBARK)</vt:lpstr>
      <vt:lpstr>Biochemical failure: ADT+ Enzalutamide MFS (EMBARK)</vt:lpstr>
      <vt:lpstr>Biochemical failure: ADT+ Enzalutamide MFS (EMBARK)</vt:lpstr>
      <vt:lpstr>PowerPoint Presentation</vt:lpstr>
      <vt:lpstr>PowerPoint Presentation</vt:lpstr>
      <vt:lpstr>Year in Review: Management of Prostate Cancer</vt:lpstr>
      <vt:lpstr>PowerPoint Presentation</vt:lpstr>
      <vt:lpstr>PowerPoint Presentation</vt:lpstr>
      <vt:lpstr>« Lutamides » to be preferred over  Abiraterone in older patients?</vt:lpstr>
      <vt:lpstr>PowerPoint Presentation</vt:lpstr>
      <vt:lpstr>PowerPoint Presentation</vt:lpstr>
      <vt:lpstr>Targeting both the Akt and the AR pathways</vt:lpstr>
      <vt:lpstr>PowerPoint Presentation</vt:lpstr>
      <vt:lpstr>CAPItello-281: A Phase III study of capivasertib + abiraterone vs. placebo + abiraterone for patients with de novo mHSPC characterised by PTEN loss</vt:lpstr>
      <vt:lpstr>CAPItello-281: A Phase III study of capivasertib + abiraterone vs. placebo + abiraterone for patients with de novo mHSPC characterised by PTEN loss</vt:lpstr>
      <vt:lpstr>PIK3CA/PTEN/AKT Trials in Breast Cancer</vt:lpstr>
      <vt:lpstr>Year in Review: Management of Prostate Cancer</vt:lpstr>
      <vt:lpstr>PEACE-3 trial: Enza +/- Radium223 in mCRPC</vt:lpstr>
      <vt:lpstr>PEACE-3 trial: Enza +/- Radium223 in mCRPC</vt:lpstr>
      <vt:lpstr>PEACE-3 trial: Adverse Events</vt:lpstr>
      <vt:lpstr>Conclusions</vt:lpstr>
      <vt:lpstr>PSMAfore: 177Lu-PSMA-617 in pre-taxane mCRPC</vt:lpstr>
      <vt:lpstr>PSMAfore: 177Lu-PSMA-617 vs. ARPI switch</vt:lpstr>
      <vt:lpstr>PSMAfore: Adverse Events </vt:lpstr>
      <vt:lpstr>Conclusions</vt:lpstr>
      <vt:lpstr>Enza-P trial: Enza +/- 177Lu-PSMA-617 in mCRPC</vt:lpstr>
      <vt:lpstr>Enza-P trial: Enza +/- 177Lu-PSMA-617 in mCRPC</vt:lpstr>
      <vt:lpstr>Conclusions</vt:lpstr>
      <vt:lpstr>SPLASH: 177Lu-PNT2002                   vs. ARPI switch</vt:lpstr>
      <vt:lpstr>SPLASH: 177Lu-PSMA-PNT2002 vs. ARPI switch</vt:lpstr>
      <vt:lpstr>Head-to-head comparison: SPLASH vs. PSMAfore</vt:lpstr>
      <vt:lpstr>Conclusions</vt:lpstr>
      <vt:lpstr>Year in Review: Management of Prostate Cancer</vt:lpstr>
      <vt:lpstr>ODM-208  →  MK-5684  →  Opevesostat</vt:lpstr>
      <vt:lpstr>Opevesostat: Phase 2 CYPIDES trial</vt:lpstr>
      <vt:lpstr>OMAHA-004 (Pre-chemo   mCRPC)    OMAHA-003 (Post-chemo   mCRPC)</vt:lpstr>
      <vt:lpstr>Conclusions</vt:lpstr>
      <vt:lpstr>EZH2 Inhibitor: Mevrometostat</vt:lpstr>
      <vt:lpstr>Post-Abiraterone mCRPC: Enza +/- Mevro</vt:lpstr>
      <vt:lpstr>Adverse Events: Enza +/- Mevrometostat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Silvana Izquierdo</cp:lastModifiedBy>
  <cp:revision>1754</cp:revision>
  <cp:lastPrinted>2020-12-08T02:40:56Z</cp:lastPrinted>
  <dcterms:created xsi:type="dcterms:W3CDTF">2020-11-13T19:02:13Z</dcterms:created>
  <dcterms:modified xsi:type="dcterms:W3CDTF">2025-04-21T12:04:33Z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