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notesSlides/notesSlide1.xml" ContentType="application/vnd.openxmlformats-officedocument.presentationml.notesSlide+xml"/>
  <Override PartName="/ppt/slideLayouts/slideLayout25.xml" ContentType="application/vnd.openxmlformats-officedocument.presentationml.slideLayout+xml"/>
  <Override PartName="/ppt/slideMasters/slideMaster1.xml" ContentType="application/vnd.openxmlformats-officedocument.presentationml.slideMaster+xml"/>
  <Override PartName="/ppt/slideLayouts/slideLayout23.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notesSlides/notesSlide2.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sldIdLst>
    <p:sldId id="350" r:id="rId2"/>
    <p:sldId id="2147471834" r:id="rId3"/>
    <p:sldId id="2147471835" r:id="rId4"/>
    <p:sldId id="2147471836" r:id="rId5"/>
    <p:sldId id="2147471837" r:id="rId6"/>
    <p:sldId id="2147480250" r:id="rId7"/>
    <p:sldId id="2147471838" r:id="rId8"/>
    <p:sldId id="2147471839" r:id="rId9"/>
    <p:sldId id="2147471841" r:id="rId10"/>
    <p:sldId id="2147471842" r:id="rId11"/>
    <p:sldId id="2147480261" r:id="rId12"/>
    <p:sldId id="2147471844" r:id="rId13"/>
    <p:sldId id="2147471845" r:id="rId14"/>
    <p:sldId id="2147471846" r:id="rId15"/>
    <p:sldId id="2147480262" r:id="rId16"/>
    <p:sldId id="2147471848" r:id="rId17"/>
    <p:sldId id="2147471850" r:id="rId18"/>
    <p:sldId id="2147471852" r:id="rId19"/>
    <p:sldId id="2147471851" r:id="rId20"/>
    <p:sldId id="2147471853" r:id="rId21"/>
    <p:sldId id="2147480263" r:id="rId22"/>
    <p:sldId id="2147471854" r:id="rId23"/>
    <p:sldId id="2147471855" r:id="rId24"/>
    <p:sldId id="2147471857" r:id="rId25"/>
    <p:sldId id="2147471860" r:id="rId26"/>
    <p:sldId id="2147471859" r:id="rId27"/>
    <p:sldId id="2147480264" r:id="rId28"/>
    <p:sldId id="2147471861" r:id="rId29"/>
    <p:sldId id="2147471862" r:id="rId30"/>
    <p:sldId id="2147480266" r:id="rId31"/>
    <p:sldId id="2147471863" r:id="rId32"/>
    <p:sldId id="2147471864" r:id="rId33"/>
    <p:sldId id="2147471865" r:id="rId34"/>
    <p:sldId id="2147480267" r:id="rId35"/>
    <p:sldId id="2147480245" r:id="rId36"/>
    <p:sldId id="2147480246" r:id="rId37"/>
    <p:sldId id="2147480248" r:id="rId38"/>
    <p:sldId id="2147480249" r:id="rId39"/>
    <p:sldId id="2147480268" r:id="rId40"/>
    <p:sldId id="2147480243" r:id="rId41"/>
    <p:sldId id="2147480244" r:id="rId42"/>
    <p:sldId id="2147480269" r:id="rId43"/>
    <p:sldId id="2147480247" r:id="rId44"/>
    <p:sldId id="2135714720" r:id="rId45"/>
    <p:sldId id="2146846668" r:id="rId46"/>
    <p:sldId id="2147480271" r:id="rId47"/>
    <p:sldId id="2147480270" r:id="rId48"/>
    <p:sldId id="2147480239" r:id="rId49"/>
    <p:sldId id="2147480240" r:id="rId50"/>
    <p:sldId id="2147480242" r:id="rId51"/>
    <p:sldId id="2147480241" r:id="rId52"/>
    <p:sldId id="214748026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E7E9"/>
    <a:srgbClr val="002557"/>
    <a:srgbClr val="3333FF"/>
    <a:srgbClr val="5F5D92"/>
    <a:srgbClr val="D71820"/>
    <a:srgbClr val="FF00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46"/>
    <p:restoredTop sz="94863"/>
  </p:normalViewPr>
  <p:slideViewPr>
    <p:cSldViewPr snapToGrid="0">
      <p:cViewPr varScale="1">
        <p:scale>
          <a:sx n="108" d="100"/>
          <a:sy n="108" d="100"/>
        </p:scale>
        <p:origin x="208" y="36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D41E6-4998-814E-ACA7-098941868B8D}" type="datetimeFigureOut">
              <a:rPr lang="en-US" smtClean="0"/>
              <a:t>2/17/25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AAEFB7-C527-6143-ABF3-82D0ED65C00C}" type="slidenum">
              <a:rPr lang="en-US" smtClean="0"/>
              <a:t>‹#›</a:t>
            </a:fld>
            <a:endParaRPr lang="en-US"/>
          </a:p>
        </p:txBody>
      </p:sp>
    </p:spTree>
    <p:extLst>
      <p:ext uri="{BB962C8B-B14F-4D97-AF65-F5344CB8AC3E}">
        <p14:creationId xmlns:p14="http://schemas.microsoft.com/office/powerpoint/2010/main" val="778562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69305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81E48-792D-1720-578B-3D36D45AD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FF2EF-760A-D7B7-DF3D-BB1E5849F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AA5C0-2767-9ED2-9923-81F9236E803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410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8080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2361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7861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044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20646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96994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288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51579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67897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2/17/25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90401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81145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307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76989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7667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369890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967643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39988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02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959019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168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301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53734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271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6356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2682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465613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1198689" y="3182587"/>
            <a:ext cx="9577064" cy="201542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S PGothic" charset="0"/>
              </a:rPr>
              <a:t>Jeffrey </a:t>
            </a:r>
            <a:r>
              <a:rPr kumimoji="0" lang="en-US" sz="2400" b="1" i="0" u="none" strike="noStrike" kern="1200" cap="none" spc="0" normalizeH="0" baseline="0" noProof="0" dirty="0" err="1">
                <a:ln>
                  <a:noFill/>
                </a:ln>
                <a:solidFill>
                  <a:srgbClr val="000000"/>
                </a:solidFill>
                <a:effectLst/>
                <a:uLnTx/>
                <a:uFillTx/>
                <a:latin typeface="Calibri"/>
                <a:ea typeface="MS PGothic" charset="0"/>
              </a:rPr>
              <a:t>Meyerhardt</a:t>
            </a:r>
            <a:r>
              <a:rPr kumimoji="0" lang="en-US" sz="2400" b="1" i="0" u="none" strike="noStrike" kern="1200" cap="none" spc="0" normalizeH="0" baseline="0" noProof="0" dirty="0">
                <a:ln>
                  <a:noFill/>
                </a:ln>
                <a:solidFill>
                  <a:srgbClr val="000000"/>
                </a:solidFill>
                <a:effectLst/>
                <a:uLnTx/>
                <a:uFillTx/>
                <a:latin typeface="Calibri"/>
                <a:ea typeface="MS PGothic" charset="0"/>
              </a:rPr>
              <a:t>, MD, MPH</a:t>
            </a:r>
          </a:p>
          <a:p>
            <a:pPr marL="0" marR="0" lvl="0" indent="0"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rPr>
              <a:t>Douglas Gray Woodruff Chair in Colorectal Cancer Research</a:t>
            </a:r>
          </a:p>
          <a:p>
            <a:pPr marL="0" marR="0" lvl="0" indent="0"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rPr>
              <a:t>Chief Clinical Research Officer</a:t>
            </a:r>
          </a:p>
          <a:p>
            <a:pPr marL="0" marR="0" lvl="0" indent="0"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S PGothic" charset="0"/>
              </a:rPr>
              <a:t>Boston, Massachusetts</a:t>
            </a:r>
            <a:endParaRPr lang="en-US" sz="2400" b="0" i="0" u="none" strike="noStrike" dirty="0">
              <a:solidFill>
                <a:srgbClr val="212121"/>
              </a:solidFill>
              <a:effectLst/>
              <a:latin typeface="+mn-lt"/>
            </a:endParaRPr>
          </a:p>
        </p:txBody>
      </p:sp>
      <p:sp>
        <p:nvSpPr>
          <p:cNvPr id="5" name="Title 4">
            <a:extLst>
              <a:ext uri="{FF2B5EF4-FFF2-40B4-BE49-F238E27FC236}">
                <a16:creationId xmlns:a16="http://schemas.microsoft.com/office/drawing/2014/main" id="{21E35685-986C-0530-7F91-41896815B8DB}"/>
              </a:ext>
            </a:extLst>
          </p:cNvPr>
          <p:cNvSpPr>
            <a:spLocks noGrp="1"/>
          </p:cNvSpPr>
          <p:nvPr>
            <p:ph type="title"/>
          </p:nvPr>
        </p:nvSpPr>
        <p:spPr>
          <a:xfrm>
            <a:off x="916516" y="1385369"/>
            <a:ext cx="10358967" cy="1143000"/>
          </a:xfrm>
        </p:spPr>
        <p:txBody>
          <a:bodyPr/>
          <a:lstStyle/>
          <a:p>
            <a:r>
              <a:rPr lang="en-US" sz="3600" dirty="0"/>
              <a:t>Year in Review: </a:t>
            </a:r>
            <a:br>
              <a:rPr lang="en-US" sz="3600" dirty="0"/>
            </a:br>
            <a:r>
              <a:rPr lang="en-US" sz="3600" dirty="0"/>
              <a:t>Treatment of Localized Colorectal Cancer</a:t>
            </a:r>
          </a:p>
        </p:txBody>
      </p:sp>
    </p:spTree>
    <p:custDataLst>
      <p:tags r:id="rId1"/>
    </p:custDataLst>
    <p:extLst>
      <p:ext uri="{BB962C8B-B14F-4D97-AF65-F5344CB8AC3E}">
        <p14:creationId xmlns:p14="http://schemas.microsoft.com/office/powerpoint/2010/main" val="3653643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510C1-F420-D3B5-71F2-42BCE43C8EA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0067A17-172D-0664-1A74-1F48A1F4B242}"/>
              </a:ext>
            </a:extLst>
          </p:cNvPr>
          <p:cNvSpPr txBox="1"/>
          <p:nvPr/>
        </p:nvSpPr>
        <p:spPr>
          <a:xfrm>
            <a:off x="0" y="6519446"/>
            <a:ext cx="6292312" cy="338554"/>
          </a:xfrm>
          <a:prstGeom prst="rect">
            <a:avLst/>
          </a:prstGeom>
          <a:noFill/>
        </p:spPr>
        <p:txBody>
          <a:bodyPr wrap="square" rtlCol="0">
            <a:spAutoFit/>
          </a:bodyPr>
          <a:lstStyle/>
          <a:p>
            <a:r>
              <a:rPr lang="en-US" sz="1600" dirty="0"/>
              <a:t>Nakamura Y et al. </a:t>
            </a:r>
            <a:r>
              <a:rPr lang="en-US" sz="1600" i="1" dirty="0"/>
              <a:t>Nat Med</a:t>
            </a:r>
            <a:r>
              <a:rPr lang="en-US" sz="1600" dirty="0"/>
              <a:t> 2024 November;30(11):3272-83.</a:t>
            </a:r>
          </a:p>
        </p:txBody>
      </p:sp>
      <p:sp>
        <p:nvSpPr>
          <p:cNvPr id="4" name="Title 3">
            <a:extLst>
              <a:ext uri="{FF2B5EF4-FFF2-40B4-BE49-F238E27FC236}">
                <a16:creationId xmlns:a16="http://schemas.microsoft.com/office/drawing/2014/main" id="{B6B93D06-3D3F-702D-154D-CFB77A4D671B}"/>
              </a:ext>
            </a:extLst>
          </p:cNvPr>
          <p:cNvSpPr>
            <a:spLocks noGrp="1"/>
          </p:cNvSpPr>
          <p:nvPr>
            <p:ph type="title"/>
          </p:nvPr>
        </p:nvSpPr>
        <p:spPr>
          <a:xfrm>
            <a:off x="912286" y="69353"/>
            <a:ext cx="10358967" cy="1143000"/>
          </a:xfrm>
        </p:spPr>
        <p:txBody>
          <a:bodyPr/>
          <a:lstStyle/>
          <a:p>
            <a:r>
              <a:rPr lang="en-US" dirty="0" err="1"/>
              <a:t>ctDNA</a:t>
            </a:r>
            <a:r>
              <a:rPr lang="en-US" dirty="0"/>
              <a:t> Clearance Associated with Superior DFS</a:t>
            </a:r>
          </a:p>
        </p:txBody>
      </p:sp>
      <p:pic>
        <p:nvPicPr>
          <p:cNvPr id="5" name="Picture 4">
            <a:extLst>
              <a:ext uri="{FF2B5EF4-FFF2-40B4-BE49-F238E27FC236}">
                <a16:creationId xmlns:a16="http://schemas.microsoft.com/office/drawing/2014/main" id="{3F1A2A67-9C82-6226-9B37-EB5F86D1B56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212353"/>
            <a:ext cx="12124926" cy="3768558"/>
          </a:xfrm>
          <a:prstGeom prst="rect">
            <a:avLst/>
          </a:prstGeom>
        </p:spPr>
      </p:pic>
      <p:sp>
        <p:nvSpPr>
          <p:cNvPr id="2" name="Rectangle 1">
            <a:extLst>
              <a:ext uri="{FF2B5EF4-FFF2-40B4-BE49-F238E27FC236}">
                <a16:creationId xmlns:a16="http://schemas.microsoft.com/office/drawing/2014/main" id="{492C2A48-108D-BC7B-79D7-927BA117BDD0}"/>
              </a:ext>
            </a:extLst>
          </p:cNvPr>
          <p:cNvSpPr/>
          <p:nvPr/>
        </p:nvSpPr>
        <p:spPr bwMode="auto">
          <a:xfrm>
            <a:off x="280416" y="1402080"/>
            <a:ext cx="463296" cy="2682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Rectangle 2">
            <a:extLst>
              <a:ext uri="{FF2B5EF4-FFF2-40B4-BE49-F238E27FC236}">
                <a16:creationId xmlns:a16="http://schemas.microsoft.com/office/drawing/2014/main" id="{80C2F917-0EDB-B085-7DA2-FC390D8A73DF}"/>
              </a:ext>
            </a:extLst>
          </p:cNvPr>
          <p:cNvSpPr/>
          <p:nvPr/>
        </p:nvSpPr>
        <p:spPr bwMode="auto">
          <a:xfrm>
            <a:off x="5925312" y="1402080"/>
            <a:ext cx="463296" cy="2682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91954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C98ED-636E-D5AF-36DF-B5676226D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848AE-274A-6647-0D53-BB89AD72D1E4}"/>
              </a:ext>
            </a:extLst>
          </p:cNvPr>
          <p:cNvSpPr>
            <a:spLocks noGrp="1"/>
          </p:cNvSpPr>
          <p:nvPr>
            <p:ph type="title"/>
          </p:nvPr>
        </p:nvSpPr>
        <p:spPr>
          <a:xfrm>
            <a:off x="912285" y="0"/>
            <a:ext cx="10358967" cy="1143000"/>
          </a:xfrm>
        </p:spPr>
        <p:txBody>
          <a:bodyPr/>
          <a:lstStyle/>
          <a:p>
            <a:r>
              <a:rPr lang="en-US" sz="3200" dirty="0"/>
              <a:t>CIRCULATE-Japan GALAXY CRC Study </a:t>
            </a:r>
          </a:p>
        </p:txBody>
      </p:sp>
      <p:sp>
        <p:nvSpPr>
          <p:cNvPr id="3" name="Content Placeholder 2">
            <a:extLst>
              <a:ext uri="{FF2B5EF4-FFF2-40B4-BE49-F238E27FC236}">
                <a16:creationId xmlns:a16="http://schemas.microsoft.com/office/drawing/2014/main" id="{8366F779-F72F-BAEC-CC29-E434C9EA61B0}"/>
              </a:ext>
            </a:extLst>
          </p:cNvPr>
          <p:cNvSpPr>
            <a:spLocks noGrp="1"/>
          </p:cNvSpPr>
          <p:nvPr>
            <p:ph idx="1"/>
          </p:nvPr>
        </p:nvSpPr>
        <p:spPr>
          <a:xfrm>
            <a:off x="912284" y="1344619"/>
            <a:ext cx="10767652" cy="4843230"/>
          </a:xfrm>
        </p:spPr>
        <p:txBody>
          <a:bodyPr/>
          <a:lstStyle/>
          <a:p>
            <a:r>
              <a:rPr lang="en-US" b="0" dirty="0"/>
              <a:t>In this expanded cohort of 2,240 patients with Stage I to IV colorectal cancer, a majority of the cohort did not receive chemotherapy</a:t>
            </a:r>
          </a:p>
          <a:p>
            <a:r>
              <a:rPr lang="en-US" b="0" dirty="0" err="1"/>
              <a:t>ctDNA</a:t>
            </a:r>
            <a:r>
              <a:rPr lang="en-US" b="0" dirty="0"/>
              <a:t> MRD highly prognostic of outcome</a:t>
            </a:r>
          </a:p>
          <a:p>
            <a:r>
              <a:rPr lang="en-US" b="0" dirty="0"/>
              <a:t>Clearance also prognostic – 181 </a:t>
            </a:r>
            <a:r>
              <a:rPr lang="en-US" b="0" dirty="0" err="1"/>
              <a:t>ctDNA</a:t>
            </a:r>
            <a:r>
              <a:rPr lang="en-US" b="0" dirty="0"/>
              <a:t>(+) received adjuvant therapy – 38% sustained clearance, 31% transient clearance, 31% no clearance</a:t>
            </a:r>
          </a:p>
          <a:p>
            <a:r>
              <a:rPr lang="en-US" b="0" dirty="0"/>
              <a:t>Observational study – decision on who received chemotherapy and who did not likely confounded by other factors</a:t>
            </a:r>
          </a:p>
          <a:p>
            <a:endParaRPr lang="en-US" b="0" dirty="0"/>
          </a:p>
        </p:txBody>
      </p:sp>
    </p:spTree>
    <p:extLst>
      <p:ext uri="{BB962C8B-B14F-4D97-AF65-F5344CB8AC3E}">
        <p14:creationId xmlns:p14="http://schemas.microsoft.com/office/powerpoint/2010/main" val="3133782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907B9-4B6D-E0A1-A23C-00BAD861E79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F4E42B-C2D1-C5B8-9693-242477D48BFA}"/>
              </a:ext>
            </a:extLst>
          </p:cNvPr>
          <p:cNvSpPr/>
          <p:nvPr/>
        </p:nvSpPr>
        <p:spPr bwMode="auto">
          <a:xfrm>
            <a:off x="898233" y="451104"/>
            <a:ext cx="10395532" cy="5401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a:extLst>
              <a:ext uri="{FF2B5EF4-FFF2-40B4-BE49-F238E27FC236}">
                <a16:creationId xmlns:a16="http://schemas.microsoft.com/office/drawing/2014/main" id="{36D69717-B3B3-9948-D881-6CE8C1B7A8D3}"/>
              </a:ext>
            </a:extLst>
          </p:cNvPr>
          <p:cNvPicPr>
            <a:picLocks noChangeAspect="1"/>
          </p:cNvPicPr>
          <p:nvPr/>
        </p:nvPicPr>
        <p:blipFill>
          <a:blip r:embed="rId2"/>
          <a:stretch>
            <a:fillRect/>
          </a:stretch>
        </p:blipFill>
        <p:spPr>
          <a:xfrm>
            <a:off x="898234" y="1091499"/>
            <a:ext cx="10395531" cy="4675001"/>
          </a:xfrm>
          <a:prstGeom prst="rect">
            <a:avLst/>
          </a:prstGeom>
        </p:spPr>
      </p:pic>
      <p:sp>
        <p:nvSpPr>
          <p:cNvPr id="2" name="TextBox 1">
            <a:extLst>
              <a:ext uri="{FF2B5EF4-FFF2-40B4-BE49-F238E27FC236}">
                <a16:creationId xmlns:a16="http://schemas.microsoft.com/office/drawing/2014/main" id="{4A95076F-FD02-1B33-31A0-A76064939705}"/>
              </a:ext>
            </a:extLst>
          </p:cNvPr>
          <p:cNvSpPr txBox="1"/>
          <p:nvPr/>
        </p:nvSpPr>
        <p:spPr>
          <a:xfrm>
            <a:off x="898233" y="568279"/>
            <a:ext cx="4726710" cy="523220"/>
          </a:xfrm>
          <a:prstGeom prst="rect">
            <a:avLst/>
          </a:prstGeom>
          <a:solidFill>
            <a:schemeClr val="bg1"/>
          </a:solidFill>
        </p:spPr>
        <p:txBody>
          <a:bodyPr wrap="square" rtlCol="0">
            <a:spAutoFit/>
          </a:bodyPr>
          <a:lstStyle/>
          <a:p>
            <a:r>
              <a:rPr lang="en-US" sz="2800" i="1" dirty="0"/>
              <a:t>Ann Oncol</a:t>
            </a:r>
            <a:endParaRPr lang="en-US" sz="2800" dirty="0"/>
          </a:p>
        </p:txBody>
      </p:sp>
    </p:spTree>
    <p:extLst>
      <p:ext uri="{BB962C8B-B14F-4D97-AF65-F5344CB8AC3E}">
        <p14:creationId xmlns:p14="http://schemas.microsoft.com/office/powerpoint/2010/main" val="825622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60EAD-E5BC-9914-D30F-525DAF74F50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E0EC8E0-EEBD-6EAF-1047-DC763464981A}"/>
              </a:ext>
            </a:extLst>
          </p:cNvPr>
          <p:cNvSpPr txBox="1"/>
          <p:nvPr/>
        </p:nvSpPr>
        <p:spPr>
          <a:xfrm>
            <a:off x="0" y="6519446"/>
            <a:ext cx="6398196" cy="323165"/>
          </a:xfrm>
          <a:prstGeom prst="rect">
            <a:avLst/>
          </a:prstGeom>
          <a:noFill/>
        </p:spPr>
        <p:txBody>
          <a:bodyPr wrap="square" rtlCol="0">
            <a:spAutoFit/>
          </a:bodyPr>
          <a:lstStyle/>
          <a:p>
            <a:r>
              <a:rPr lang="en-US" sz="1500" dirty="0"/>
              <a:t>Kataoka K et al. </a:t>
            </a:r>
            <a:r>
              <a:rPr lang="en-US" sz="1500" i="1" dirty="0"/>
              <a:t>Ann Oncol</a:t>
            </a:r>
            <a:r>
              <a:rPr lang="en-US" sz="1500" dirty="0"/>
              <a:t> 2024 November;35(11):1015-25.</a:t>
            </a:r>
          </a:p>
        </p:txBody>
      </p:sp>
      <p:sp>
        <p:nvSpPr>
          <p:cNvPr id="2" name="Title 1">
            <a:extLst>
              <a:ext uri="{FF2B5EF4-FFF2-40B4-BE49-F238E27FC236}">
                <a16:creationId xmlns:a16="http://schemas.microsoft.com/office/drawing/2014/main" id="{6136267C-082A-432E-4AC6-A56775AED638}"/>
              </a:ext>
            </a:extLst>
          </p:cNvPr>
          <p:cNvSpPr>
            <a:spLocks noGrp="1"/>
          </p:cNvSpPr>
          <p:nvPr>
            <p:ph type="title"/>
          </p:nvPr>
        </p:nvSpPr>
        <p:spPr>
          <a:xfrm>
            <a:off x="340963" y="26200"/>
            <a:ext cx="11608229" cy="756724"/>
          </a:xfrm>
        </p:spPr>
        <p:txBody>
          <a:bodyPr/>
          <a:lstStyle/>
          <a:p>
            <a:r>
              <a:rPr lang="en-US" sz="2800" dirty="0" err="1"/>
              <a:t>ctDNA</a:t>
            </a:r>
            <a:r>
              <a:rPr lang="en-US" sz="2800" dirty="0"/>
              <a:t> Status in MRD and Surveillance Windows Predicts Survival Outcomes</a:t>
            </a:r>
          </a:p>
        </p:txBody>
      </p:sp>
      <p:grpSp>
        <p:nvGrpSpPr>
          <p:cNvPr id="11" name="Group 10">
            <a:extLst>
              <a:ext uri="{FF2B5EF4-FFF2-40B4-BE49-F238E27FC236}">
                <a16:creationId xmlns:a16="http://schemas.microsoft.com/office/drawing/2014/main" id="{5432DE84-1DFE-424A-6112-67ADAA1B3C00}"/>
              </a:ext>
            </a:extLst>
          </p:cNvPr>
          <p:cNvGrpSpPr/>
          <p:nvPr/>
        </p:nvGrpSpPr>
        <p:grpSpPr>
          <a:xfrm>
            <a:off x="1254568" y="782924"/>
            <a:ext cx="8174441" cy="2968069"/>
            <a:chOff x="2164628" y="996230"/>
            <a:chExt cx="7560366" cy="2876043"/>
          </a:xfrm>
        </p:grpSpPr>
        <p:pic>
          <p:nvPicPr>
            <p:cNvPr id="17410" name="Picture 2">
              <a:extLst>
                <a:ext uri="{FF2B5EF4-FFF2-40B4-BE49-F238E27FC236}">
                  <a16:creationId xmlns:a16="http://schemas.microsoft.com/office/drawing/2014/main" id="{165A816F-D35F-527A-5E70-605637D7531B}"/>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r="4223"/>
            <a:stretch/>
          </p:blipFill>
          <p:spPr bwMode="auto">
            <a:xfrm>
              <a:off x="2164628" y="996230"/>
              <a:ext cx="7560366" cy="287604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946BD80-BD6F-4983-C2C9-46DBB160C631}"/>
                </a:ext>
              </a:extLst>
            </p:cNvPr>
            <p:cNvSpPr/>
            <p:nvPr/>
          </p:nvSpPr>
          <p:spPr bwMode="auto">
            <a:xfrm>
              <a:off x="2164628" y="1026846"/>
              <a:ext cx="272191" cy="2377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E33F4B60-6DEE-B293-794D-6B5D63A95108}"/>
                </a:ext>
              </a:extLst>
            </p:cNvPr>
            <p:cNvSpPr/>
            <p:nvPr/>
          </p:nvSpPr>
          <p:spPr bwMode="auto">
            <a:xfrm>
              <a:off x="6096000" y="1019950"/>
              <a:ext cx="272191" cy="2377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grpSp>
        <p:nvGrpSpPr>
          <p:cNvPr id="10" name="Group 9">
            <a:extLst>
              <a:ext uri="{FF2B5EF4-FFF2-40B4-BE49-F238E27FC236}">
                <a16:creationId xmlns:a16="http://schemas.microsoft.com/office/drawing/2014/main" id="{9BAB105A-FAE0-0725-70B3-FCC71BD0C807}"/>
              </a:ext>
            </a:extLst>
          </p:cNvPr>
          <p:cNvGrpSpPr/>
          <p:nvPr/>
        </p:nvGrpSpPr>
        <p:grpSpPr>
          <a:xfrm>
            <a:off x="1254568" y="3709349"/>
            <a:ext cx="8174442" cy="2717216"/>
            <a:chOff x="2164628" y="3707028"/>
            <a:chExt cx="7560367" cy="2632968"/>
          </a:xfrm>
        </p:grpSpPr>
        <p:pic>
          <p:nvPicPr>
            <p:cNvPr id="3" name="Picture 2">
              <a:extLst>
                <a:ext uri="{FF2B5EF4-FFF2-40B4-BE49-F238E27FC236}">
                  <a16:creationId xmlns:a16="http://schemas.microsoft.com/office/drawing/2014/main" id="{ECA61DFC-390D-FA0A-2642-C7CB359101D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4223" b="2074"/>
            <a:stretch/>
          </p:blipFill>
          <p:spPr bwMode="auto">
            <a:xfrm>
              <a:off x="2164629" y="3720413"/>
              <a:ext cx="7560366" cy="261958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A6BAE85-84E8-0A51-1E49-A333A13DA83E}"/>
                </a:ext>
              </a:extLst>
            </p:cNvPr>
            <p:cNvSpPr/>
            <p:nvPr/>
          </p:nvSpPr>
          <p:spPr bwMode="auto">
            <a:xfrm>
              <a:off x="2164628" y="3723980"/>
              <a:ext cx="272191" cy="2377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Rectangle 8">
              <a:extLst>
                <a:ext uri="{FF2B5EF4-FFF2-40B4-BE49-F238E27FC236}">
                  <a16:creationId xmlns:a16="http://schemas.microsoft.com/office/drawing/2014/main" id="{7FA4B59E-E212-B200-F18B-ACC6D3EBF200}"/>
                </a:ext>
              </a:extLst>
            </p:cNvPr>
            <p:cNvSpPr/>
            <p:nvPr/>
          </p:nvSpPr>
          <p:spPr bwMode="auto">
            <a:xfrm>
              <a:off x="6095999" y="3707028"/>
              <a:ext cx="272191" cy="2377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2349897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F70E8-0239-1F38-D82A-7B190D0B7D5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EE77FA1-47C9-A50F-C8A0-4838949F0C33}"/>
              </a:ext>
            </a:extLst>
          </p:cNvPr>
          <p:cNvSpPr txBox="1"/>
          <p:nvPr/>
        </p:nvSpPr>
        <p:spPr>
          <a:xfrm>
            <a:off x="0" y="6519446"/>
            <a:ext cx="6398196" cy="338554"/>
          </a:xfrm>
          <a:prstGeom prst="rect">
            <a:avLst/>
          </a:prstGeom>
          <a:noFill/>
        </p:spPr>
        <p:txBody>
          <a:bodyPr wrap="square" rtlCol="0">
            <a:spAutoFit/>
          </a:bodyPr>
          <a:lstStyle/>
          <a:p>
            <a:r>
              <a:rPr lang="en-US" sz="1600" dirty="0"/>
              <a:t>Kataoka K et al. </a:t>
            </a:r>
            <a:r>
              <a:rPr lang="en-US" sz="1600" i="1" dirty="0"/>
              <a:t>Ann Oncol</a:t>
            </a:r>
            <a:r>
              <a:rPr lang="en-US" sz="1600" dirty="0"/>
              <a:t> 2024 November;35(11):1015-25.</a:t>
            </a:r>
          </a:p>
        </p:txBody>
      </p:sp>
      <p:sp>
        <p:nvSpPr>
          <p:cNvPr id="2" name="Title 1">
            <a:extLst>
              <a:ext uri="{FF2B5EF4-FFF2-40B4-BE49-F238E27FC236}">
                <a16:creationId xmlns:a16="http://schemas.microsoft.com/office/drawing/2014/main" id="{672914CC-88BB-DB46-DEE1-B0FE44340A25}"/>
              </a:ext>
            </a:extLst>
          </p:cNvPr>
          <p:cNvSpPr>
            <a:spLocks noGrp="1"/>
          </p:cNvSpPr>
          <p:nvPr>
            <p:ph type="title"/>
          </p:nvPr>
        </p:nvSpPr>
        <p:spPr>
          <a:xfrm>
            <a:off x="1045284" y="80658"/>
            <a:ext cx="9856521" cy="687778"/>
          </a:xfrm>
        </p:spPr>
        <p:txBody>
          <a:bodyPr/>
          <a:lstStyle/>
          <a:p>
            <a:pPr algn="l"/>
            <a:r>
              <a:rPr lang="en-US" sz="2600" dirty="0" err="1"/>
              <a:t>ctDNA</a:t>
            </a:r>
            <a:r>
              <a:rPr lang="en-US" sz="2600" dirty="0"/>
              <a:t> Status Predicts ACT Benefit for Patients with Resected Colorectal Liver Metastases</a:t>
            </a:r>
          </a:p>
        </p:txBody>
      </p:sp>
      <p:grpSp>
        <p:nvGrpSpPr>
          <p:cNvPr id="18" name="Group 17">
            <a:extLst>
              <a:ext uri="{FF2B5EF4-FFF2-40B4-BE49-F238E27FC236}">
                <a16:creationId xmlns:a16="http://schemas.microsoft.com/office/drawing/2014/main" id="{FC423F54-E7CE-AA8D-354A-94E7DAFC9C1D}"/>
              </a:ext>
            </a:extLst>
          </p:cNvPr>
          <p:cNvGrpSpPr/>
          <p:nvPr/>
        </p:nvGrpSpPr>
        <p:grpSpPr>
          <a:xfrm>
            <a:off x="2194455" y="783128"/>
            <a:ext cx="7275114" cy="5700797"/>
            <a:chOff x="2598216" y="1050643"/>
            <a:chExt cx="6995567" cy="5481743"/>
          </a:xfrm>
        </p:grpSpPr>
        <p:pic>
          <p:nvPicPr>
            <p:cNvPr id="19458" name="Picture 2">
              <a:extLst>
                <a:ext uri="{FF2B5EF4-FFF2-40B4-BE49-F238E27FC236}">
                  <a16:creationId xmlns:a16="http://schemas.microsoft.com/office/drawing/2014/main" id="{F2B17572-5CA9-54EB-6969-C62EB0204BA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8216" y="1050643"/>
              <a:ext cx="6995567" cy="54817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77B8B9-A033-30D8-BA81-4E767F05D30B}"/>
                </a:ext>
              </a:extLst>
            </p:cNvPr>
            <p:cNvSpPr/>
            <p:nvPr/>
          </p:nvSpPr>
          <p:spPr bwMode="auto">
            <a:xfrm>
              <a:off x="2608974" y="1061401"/>
              <a:ext cx="272191" cy="2377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5" name="Rectangle 14">
              <a:extLst>
                <a:ext uri="{FF2B5EF4-FFF2-40B4-BE49-F238E27FC236}">
                  <a16:creationId xmlns:a16="http://schemas.microsoft.com/office/drawing/2014/main" id="{6AB4CBA5-39A0-AF7B-4F77-6E5D64884C9C}"/>
                </a:ext>
              </a:extLst>
            </p:cNvPr>
            <p:cNvSpPr/>
            <p:nvPr/>
          </p:nvSpPr>
          <p:spPr bwMode="auto">
            <a:xfrm>
              <a:off x="2608974" y="3791514"/>
              <a:ext cx="272191" cy="2377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6" name="Rectangle 15">
              <a:extLst>
                <a:ext uri="{FF2B5EF4-FFF2-40B4-BE49-F238E27FC236}">
                  <a16:creationId xmlns:a16="http://schemas.microsoft.com/office/drawing/2014/main" id="{E4C93F90-2969-B2B9-17A4-8DDCA1A369F2}"/>
                </a:ext>
              </a:extLst>
            </p:cNvPr>
            <p:cNvSpPr/>
            <p:nvPr/>
          </p:nvSpPr>
          <p:spPr bwMode="auto">
            <a:xfrm>
              <a:off x="6095999" y="3741393"/>
              <a:ext cx="272191" cy="2377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7" name="Rectangle 16">
              <a:extLst>
                <a:ext uri="{FF2B5EF4-FFF2-40B4-BE49-F238E27FC236}">
                  <a16:creationId xmlns:a16="http://schemas.microsoft.com/office/drawing/2014/main" id="{0B120370-C7B3-1542-5678-195D56D06EB2}"/>
                </a:ext>
              </a:extLst>
            </p:cNvPr>
            <p:cNvSpPr/>
            <p:nvPr/>
          </p:nvSpPr>
          <p:spPr bwMode="auto">
            <a:xfrm>
              <a:off x="6126005" y="1082190"/>
              <a:ext cx="272191" cy="23770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
        <p:nvSpPr>
          <p:cNvPr id="3" name="Rectangle 2">
            <a:extLst>
              <a:ext uri="{FF2B5EF4-FFF2-40B4-BE49-F238E27FC236}">
                <a16:creationId xmlns:a16="http://schemas.microsoft.com/office/drawing/2014/main" id="{EC4476B4-382A-980F-8B02-B3F8BE91E911}"/>
              </a:ext>
            </a:extLst>
          </p:cNvPr>
          <p:cNvSpPr/>
          <p:nvPr/>
        </p:nvSpPr>
        <p:spPr bwMode="auto">
          <a:xfrm>
            <a:off x="2897579" y="2766951"/>
            <a:ext cx="546265" cy="106878"/>
          </a:xfrm>
          <a:prstGeom prst="rect">
            <a:avLst/>
          </a:prstGeom>
          <a:solidFill>
            <a:srgbClr val="E5E7E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Rectangle 4">
            <a:extLst>
              <a:ext uri="{FF2B5EF4-FFF2-40B4-BE49-F238E27FC236}">
                <a16:creationId xmlns:a16="http://schemas.microsoft.com/office/drawing/2014/main" id="{BECC4AB3-4BEE-8DD9-BC37-126670E28314}"/>
              </a:ext>
            </a:extLst>
          </p:cNvPr>
          <p:cNvSpPr/>
          <p:nvPr/>
        </p:nvSpPr>
        <p:spPr bwMode="auto">
          <a:xfrm>
            <a:off x="6721434" y="2792038"/>
            <a:ext cx="546265" cy="106878"/>
          </a:xfrm>
          <a:prstGeom prst="rect">
            <a:avLst/>
          </a:prstGeom>
          <a:solidFill>
            <a:srgbClr val="E5E7E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723998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06824-4D92-BA22-CA11-406FE814A6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FEF159-F51E-7AE9-6C51-C8BA4FE8EDCC}"/>
              </a:ext>
            </a:extLst>
          </p:cNvPr>
          <p:cNvSpPr>
            <a:spLocks noGrp="1"/>
          </p:cNvSpPr>
          <p:nvPr>
            <p:ph type="title"/>
          </p:nvPr>
        </p:nvSpPr>
        <p:spPr>
          <a:xfrm>
            <a:off x="912285" y="51150"/>
            <a:ext cx="10358967" cy="1143000"/>
          </a:xfrm>
        </p:spPr>
        <p:txBody>
          <a:bodyPr/>
          <a:lstStyle/>
          <a:p>
            <a:r>
              <a:rPr lang="en-US" sz="3200" dirty="0"/>
              <a:t>CIRCULATE-Japan GALAXY Resected Liver Met Subset</a:t>
            </a:r>
          </a:p>
        </p:txBody>
      </p:sp>
      <p:sp>
        <p:nvSpPr>
          <p:cNvPr id="3" name="Content Placeholder 2">
            <a:extLst>
              <a:ext uri="{FF2B5EF4-FFF2-40B4-BE49-F238E27FC236}">
                <a16:creationId xmlns:a16="http://schemas.microsoft.com/office/drawing/2014/main" id="{04DD8A67-787F-3846-403F-E2A54A51B3F4}"/>
              </a:ext>
            </a:extLst>
          </p:cNvPr>
          <p:cNvSpPr>
            <a:spLocks noGrp="1"/>
          </p:cNvSpPr>
          <p:nvPr>
            <p:ph idx="1"/>
          </p:nvPr>
        </p:nvSpPr>
        <p:spPr>
          <a:xfrm>
            <a:off x="912284" y="1392120"/>
            <a:ext cx="10358967" cy="4843230"/>
          </a:xfrm>
        </p:spPr>
        <p:txBody>
          <a:bodyPr/>
          <a:lstStyle/>
          <a:p>
            <a:r>
              <a:rPr lang="en-US" b="0" dirty="0"/>
              <a:t>190 patients with surgically resected colorectal liver metastases without any preoperative chemotherapy were included</a:t>
            </a:r>
          </a:p>
          <a:p>
            <a:r>
              <a:rPr lang="en-US" b="0" dirty="0"/>
              <a:t>32% MRD-positive; only 25% received adjuvant chemotherapy</a:t>
            </a:r>
          </a:p>
          <a:p>
            <a:r>
              <a:rPr lang="en-US" b="0"/>
              <a:t>MRD-negative </a:t>
            </a:r>
            <a:r>
              <a:rPr lang="en-US" b="0" dirty="0"/>
              <a:t>not statistically different between chemotherapy and observation but absolute 10% difference at 2 years</a:t>
            </a:r>
          </a:p>
          <a:p>
            <a:r>
              <a:rPr lang="en-US" b="0" dirty="0"/>
              <a:t>Observational and small numbers </a:t>
            </a:r>
          </a:p>
          <a:p>
            <a:endParaRPr lang="en-US" b="0" dirty="0"/>
          </a:p>
        </p:txBody>
      </p:sp>
    </p:spTree>
    <p:extLst>
      <p:ext uri="{BB962C8B-B14F-4D97-AF65-F5344CB8AC3E}">
        <p14:creationId xmlns:p14="http://schemas.microsoft.com/office/powerpoint/2010/main" val="3138025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A10C5-D569-C08D-E6C7-3E4547885BA6}"/>
            </a:ext>
          </a:extLst>
        </p:cNvPr>
        <p:cNvGrpSpPr/>
        <p:nvPr/>
      </p:nvGrpSpPr>
      <p:grpSpPr>
        <a:xfrm>
          <a:off x="0" y="0"/>
          <a:ext cx="0" cy="0"/>
          <a:chOff x="0" y="0"/>
          <a:chExt cx="0" cy="0"/>
        </a:xfrm>
      </p:grpSpPr>
      <p:pic>
        <p:nvPicPr>
          <p:cNvPr id="22530" name="Picture 2">
            <a:extLst>
              <a:ext uri="{FF2B5EF4-FFF2-40B4-BE49-F238E27FC236}">
                <a16:creationId xmlns:a16="http://schemas.microsoft.com/office/drawing/2014/main" id="{20362A67-D922-891B-E62F-F01E20018A1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81200" y="285007"/>
            <a:ext cx="11629599" cy="57163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0E691D-23A8-E81B-08BD-D1A5982F2E61}"/>
              </a:ext>
            </a:extLst>
          </p:cNvPr>
          <p:cNvSpPr txBox="1"/>
          <p:nvPr/>
        </p:nvSpPr>
        <p:spPr>
          <a:xfrm>
            <a:off x="6843528" y="5356212"/>
            <a:ext cx="4389120" cy="523220"/>
          </a:xfrm>
          <a:prstGeom prst="rect">
            <a:avLst/>
          </a:prstGeom>
          <a:noFill/>
        </p:spPr>
        <p:txBody>
          <a:bodyPr wrap="square" rtlCol="0">
            <a:spAutoFit/>
          </a:bodyPr>
          <a:lstStyle/>
          <a:p>
            <a:pPr algn="r"/>
            <a:r>
              <a:rPr lang="en-US" sz="2800" dirty="0">
                <a:solidFill>
                  <a:schemeClr val="bg1"/>
                </a:solidFill>
              </a:rPr>
              <a:t>Abstract LBA14</a:t>
            </a:r>
          </a:p>
        </p:txBody>
      </p:sp>
      <p:sp>
        <p:nvSpPr>
          <p:cNvPr id="2" name="TextBox 1">
            <a:extLst>
              <a:ext uri="{FF2B5EF4-FFF2-40B4-BE49-F238E27FC236}">
                <a16:creationId xmlns:a16="http://schemas.microsoft.com/office/drawing/2014/main" id="{927425FC-76D7-5190-6592-657FE8CDB195}"/>
              </a:ext>
            </a:extLst>
          </p:cNvPr>
          <p:cNvSpPr txBox="1"/>
          <p:nvPr/>
        </p:nvSpPr>
        <p:spPr>
          <a:xfrm>
            <a:off x="3456314" y="1013505"/>
            <a:ext cx="652743" cy="369332"/>
          </a:xfrm>
          <a:prstGeom prst="rect">
            <a:avLst/>
          </a:prstGeom>
          <a:noFill/>
        </p:spPr>
        <p:txBody>
          <a:bodyPr wrap="none" rtlCol="0">
            <a:spAutoFit/>
          </a:bodyPr>
          <a:lstStyle/>
          <a:p>
            <a:r>
              <a:rPr lang="en-US" dirty="0">
                <a:solidFill>
                  <a:schemeClr val="bg1"/>
                </a:solidFill>
              </a:rPr>
              <a:t>2025</a:t>
            </a:r>
          </a:p>
        </p:txBody>
      </p:sp>
    </p:spTree>
    <p:extLst>
      <p:ext uri="{BB962C8B-B14F-4D97-AF65-F5344CB8AC3E}">
        <p14:creationId xmlns:p14="http://schemas.microsoft.com/office/powerpoint/2010/main" val="2368986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51DC0-3326-73A7-2758-17819227A46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E718BFC-B116-DCD6-89F9-6CD030632FA3}"/>
              </a:ext>
            </a:extLst>
          </p:cNvPr>
          <p:cNvSpPr txBox="1"/>
          <p:nvPr/>
        </p:nvSpPr>
        <p:spPr>
          <a:xfrm>
            <a:off x="-1" y="6519446"/>
            <a:ext cx="7018317" cy="323165"/>
          </a:xfrm>
          <a:prstGeom prst="rect">
            <a:avLst/>
          </a:prstGeom>
          <a:noFill/>
        </p:spPr>
        <p:txBody>
          <a:bodyPr wrap="square" rtlCol="0">
            <a:spAutoFit/>
          </a:bodyPr>
          <a:lstStyle/>
          <a:p>
            <a:r>
              <a:rPr lang="en-US" sz="1500" dirty="0"/>
              <a:t>Nowak JA et al. Gastrointestinal Cancers Symposium 2025;Abstract LBA14.</a:t>
            </a:r>
          </a:p>
        </p:txBody>
      </p:sp>
      <p:grpSp>
        <p:nvGrpSpPr>
          <p:cNvPr id="3" name="Group 2">
            <a:extLst>
              <a:ext uri="{FF2B5EF4-FFF2-40B4-BE49-F238E27FC236}">
                <a16:creationId xmlns:a16="http://schemas.microsoft.com/office/drawing/2014/main" id="{84E06B70-5DC9-978B-447D-02787DC5C744}"/>
              </a:ext>
            </a:extLst>
          </p:cNvPr>
          <p:cNvGrpSpPr/>
          <p:nvPr/>
        </p:nvGrpSpPr>
        <p:grpSpPr>
          <a:xfrm>
            <a:off x="448977" y="249382"/>
            <a:ext cx="11294045" cy="5729467"/>
            <a:chOff x="999456" y="843524"/>
            <a:chExt cx="10193087" cy="5170951"/>
          </a:xfrm>
        </p:grpSpPr>
        <p:pic>
          <p:nvPicPr>
            <p:cNvPr id="24578" name="Picture 2">
              <a:extLst>
                <a:ext uri="{FF2B5EF4-FFF2-40B4-BE49-F238E27FC236}">
                  <a16:creationId xmlns:a16="http://schemas.microsoft.com/office/drawing/2014/main" id="{58F12CDA-300A-4155-F1A1-30FAA19D4E1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999456" y="843524"/>
              <a:ext cx="10193087" cy="51709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864288B-9DB5-9850-4B0D-B1F83ABBAFAF}"/>
                </a:ext>
              </a:extLst>
            </p:cNvPr>
            <p:cNvSpPr/>
            <p:nvPr/>
          </p:nvSpPr>
          <p:spPr bwMode="auto">
            <a:xfrm>
              <a:off x="10651958" y="994611"/>
              <a:ext cx="401053" cy="304800"/>
            </a:xfrm>
            <a:prstGeom prst="rect">
              <a:avLst/>
            </a:prstGeom>
            <a:solidFill>
              <a:srgbClr val="00255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389103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AE193-B1EC-0823-B4AE-12E5B10B8FC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37C69B9-D82B-B8CB-212B-7DF21C22E5E7}"/>
              </a:ext>
            </a:extLst>
          </p:cNvPr>
          <p:cNvSpPr txBox="1"/>
          <p:nvPr/>
        </p:nvSpPr>
        <p:spPr>
          <a:xfrm>
            <a:off x="0" y="6519446"/>
            <a:ext cx="6096000" cy="323165"/>
          </a:xfrm>
          <a:prstGeom prst="rect">
            <a:avLst/>
          </a:prstGeom>
          <a:noFill/>
        </p:spPr>
        <p:txBody>
          <a:bodyPr wrap="square" rtlCol="0">
            <a:spAutoFit/>
          </a:bodyPr>
          <a:lstStyle/>
          <a:p>
            <a:r>
              <a:rPr lang="en-US" sz="1500" dirty="0"/>
              <a:t>Nowak JA et al. Gastrointestinal Cancers Symposium 2025;Abstract LBA14.</a:t>
            </a:r>
          </a:p>
        </p:txBody>
      </p:sp>
      <p:grpSp>
        <p:nvGrpSpPr>
          <p:cNvPr id="3" name="Group 2">
            <a:extLst>
              <a:ext uri="{FF2B5EF4-FFF2-40B4-BE49-F238E27FC236}">
                <a16:creationId xmlns:a16="http://schemas.microsoft.com/office/drawing/2014/main" id="{336C807B-ADFC-3325-0032-91727F551745}"/>
              </a:ext>
            </a:extLst>
          </p:cNvPr>
          <p:cNvGrpSpPr/>
          <p:nvPr/>
        </p:nvGrpSpPr>
        <p:grpSpPr>
          <a:xfrm>
            <a:off x="372777" y="237508"/>
            <a:ext cx="11446446" cy="5806780"/>
            <a:chOff x="847056" y="766212"/>
            <a:chExt cx="10497887" cy="5325576"/>
          </a:xfrm>
        </p:grpSpPr>
        <p:pic>
          <p:nvPicPr>
            <p:cNvPr id="27650" name="Picture 2">
              <a:extLst>
                <a:ext uri="{FF2B5EF4-FFF2-40B4-BE49-F238E27FC236}">
                  <a16:creationId xmlns:a16="http://schemas.microsoft.com/office/drawing/2014/main" id="{93C41689-7524-7B9B-72BB-ED5E6940280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847056" y="766212"/>
              <a:ext cx="10497887" cy="53255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6BDC96-EA1A-4E2A-CCC1-A0083733A7E2}"/>
                </a:ext>
              </a:extLst>
            </p:cNvPr>
            <p:cNvSpPr/>
            <p:nvPr/>
          </p:nvSpPr>
          <p:spPr bwMode="auto">
            <a:xfrm>
              <a:off x="10684042" y="962527"/>
              <a:ext cx="401053" cy="304800"/>
            </a:xfrm>
            <a:prstGeom prst="rect">
              <a:avLst/>
            </a:prstGeom>
            <a:solidFill>
              <a:srgbClr val="00255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3435767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8B872-7982-47E2-64C9-AD66D0FD58AF}"/>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2BB788B-D374-07FB-B7E0-3A462AA6F8F1}"/>
              </a:ext>
            </a:extLst>
          </p:cNvPr>
          <p:cNvGrpSpPr/>
          <p:nvPr/>
        </p:nvGrpSpPr>
        <p:grpSpPr>
          <a:xfrm>
            <a:off x="417318" y="273132"/>
            <a:ext cx="11638110" cy="5781674"/>
            <a:chOff x="619199" y="708191"/>
            <a:chExt cx="10953601" cy="5441618"/>
          </a:xfrm>
        </p:grpSpPr>
        <p:pic>
          <p:nvPicPr>
            <p:cNvPr id="26626" name="Picture 2">
              <a:extLst>
                <a:ext uri="{FF2B5EF4-FFF2-40B4-BE49-F238E27FC236}">
                  <a16:creationId xmlns:a16="http://schemas.microsoft.com/office/drawing/2014/main" id="{96079706-1D50-90B0-84B2-8A35E633A3A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19199" y="708191"/>
              <a:ext cx="10953601" cy="54416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C86E0F5-9983-74EB-85D6-05B5D9D6C8B6}"/>
                </a:ext>
              </a:extLst>
            </p:cNvPr>
            <p:cNvSpPr/>
            <p:nvPr/>
          </p:nvSpPr>
          <p:spPr bwMode="auto">
            <a:xfrm>
              <a:off x="10956758" y="866275"/>
              <a:ext cx="401053" cy="304800"/>
            </a:xfrm>
            <a:prstGeom prst="rect">
              <a:avLst/>
            </a:prstGeom>
            <a:solidFill>
              <a:srgbClr val="00255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
        <p:nvSpPr>
          <p:cNvPr id="4" name="TextBox 3">
            <a:extLst>
              <a:ext uri="{FF2B5EF4-FFF2-40B4-BE49-F238E27FC236}">
                <a16:creationId xmlns:a16="http://schemas.microsoft.com/office/drawing/2014/main" id="{127EDF7E-5086-9B2E-DDD2-77B4814842C7}"/>
              </a:ext>
            </a:extLst>
          </p:cNvPr>
          <p:cNvSpPr txBox="1"/>
          <p:nvPr/>
        </p:nvSpPr>
        <p:spPr>
          <a:xfrm>
            <a:off x="0" y="6519446"/>
            <a:ext cx="6096000" cy="323165"/>
          </a:xfrm>
          <a:prstGeom prst="rect">
            <a:avLst/>
          </a:prstGeom>
          <a:noFill/>
        </p:spPr>
        <p:txBody>
          <a:bodyPr wrap="square" rtlCol="0">
            <a:spAutoFit/>
          </a:bodyPr>
          <a:lstStyle/>
          <a:p>
            <a:r>
              <a:rPr lang="en-US" sz="1500" dirty="0"/>
              <a:t>Nowak JA et al. Gastrointestinal Cancers Symposium 2025;Abstract LBA14.</a:t>
            </a:r>
          </a:p>
        </p:txBody>
      </p:sp>
    </p:spTree>
    <p:extLst>
      <p:ext uri="{BB962C8B-B14F-4D97-AF65-F5344CB8AC3E}">
        <p14:creationId xmlns:p14="http://schemas.microsoft.com/office/powerpoint/2010/main" val="3969262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CAF9432-5C7B-A52D-F9ED-49847299CBC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15290" y="558140"/>
            <a:ext cx="11157742" cy="53092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833B45-9C90-C842-169A-283BE65D996D}"/>
              </a:ext>
            </a:extLst>
          </p:cNvPr>
          <p:cNvSpPr txBox="1"/>
          <p:nvPr/>
        </p:nvSpPr>
        <p:spPr>
          <a:xfrm>
            <a:off x="7187590" y="728990"/>
            <a:ext cx="4389120" cy="523220"/>
          </a:xfrm>
          <a:prstGeom prst="rect">
            <a:avLst/>
          </a:prstGeom>
          <a:noFill/>
        </p:spPr>
        <p:txBody>
          <a:bodyPr wrap="square" rtlCol="0">
            <a:spAutoFit/>
          </a:bodyPr>
          <a:lstStyle/>
          <a:p>
            <a:pPr algn="r"/>
            <a:r>
              <a:rPr lang="en-US" sz="2800" dirty="0">
                <a:solidFill>
                  <a:schemeClr val="bg1"/>
                </a:solidFill>
              </a:rPr>
              <a:t>Abstract 15</a:t>
            </a:r>
          </a:p>
        </p:txBody>
      </p:sp>
      <p:sp>
        <p:nvSpPr>
          <p:cNvPr id="2" name="TextBox 1">
            <a:extLst>
              <a:ext uri="{FF2B5EF4-FFF2-40B4-BE49-F238E27FC236}">
                <a16:creationId xmlns:a16="http://schemas.microsoft.com/office/drawing/2014/main" id="{BB146CF3-4D91-F9DF-D75B-2BFB60EB6E13}"/>
              </a:ext>
            </a:extLst>
          </p:cNvPr>
          <p:cNvSpPr txBox="1"/>
          <p:nvPr/>
        </p:nvSpPr>
        <p:spPr>
          <a:xfrm>
            <a:off x="3658194" y="954128"/>
            <a:ext cx="652743" cy="369332"/>
          </a:xfrm>
          <a:prstGeom prst="rect">
            <a:avLst/>
          </a:prstGeom>
          <a:noFill/>
        </p:spPr>
        <p:txBody>
          <a:bodyPr wrap="none" rtlCol="0">
            <a:spAutoFit/>
          </a:bodyPr>
          <a:lstStyle/>
          <a:p>
            <a:r>
              <a:rPr lang="en-US" dirty="0">
                <a:solidFill>
                  <a:schemeClr val="bg1"/>
                </a:solidFill>
              </a:rPr>
              <a:t>2025</a:t>
            </a:r>
          </a:p>
        </p:txBody>
      </p:sp>
      <p:sp>
        <p:nvSpPr>
          <p:cNvPr id="3" name="TextBox 2">
            <a:extLst>
              <a:ext uri="{FF2B5EF4-FFF2-40B4-BE49-F238E27FC236}">
                <a16:creationId xmlns:a16="http://schemas.microsoft.com/office/drawing/2014/main" id="{A5FD7A27-9A4A-9383-3E7D-FC8D73668576}"/>
              </a:ext>
            </a:extLst>
          </p:cNvPr>
          <p:cNvSpPr txBox="1"/>
          <p:nvPr/>
        </p:nvSpPr>
        <p:spPr>
          <a:xfrm>
            <a:off x="8477845" y="2905780"/>
            <a:ext cx="2779963" cy="584775"/>
          </a:xfrm>
          <a:prstGeom prst="rect">
            <a:avLst/>
          </a:prstGeom>
          <a:solidFill>
            <a:srgbClr val="002557"/>
          </a:solid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Sub-cohort</a:t>
            </a:r>
          </a:p>
        </p:txBody>
      </p:sp>
    </p:spTree>
    <p:extLst>
      <p:ext uri="{BB962C8B-B14F-4D97-AF65-F5344CB8AC3E}">
        <p14:creationId xmlns:p14="http://schemas.microsoft.com/office/powerpoint/2010/main" val="940707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C2983-4D27-059E-B2AD-5A7EC348A90F}"/>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39EBFD94-0A3F-8033-1AC8-8CF5EF6970F1}"/>
              </a:ext>
            </a:extLst>
          </p:cNvPr>
          <p:cNvGrpSpPr/>
          <p:nvPr/>
        </p:nvGrpSpPr>
        <p:grpSpPr>
          <a:xfrm>
            <a:off x="289707" y="261258"/>
            <a:ext cx="11612586" cy="5768994"/>
            <a:chOff x="692531" y="744621"/>
            <a:chExt cx="10806937" cy="5368757"/>
          </a:xfrm>
        </p:grpSpPr>
        <p:pic>
          <p:nvPicPr>
            <p:cNvPr id="28674" name="Picture 2">
              <a:extLst>
                <a:ext uri="{FF2B5EF4-FFF2-40B4-BE49-F238E27FC236}">
                  <a16:creationId xmlns:a16="http://schemas.microsoft.com/office/drawing/2014/main" id="{4A87DC2D-C87E-0DA2-130F-B78C6AE9D10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92531" y="744621"/>
              <a:ext cx="10806937" cy="53687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9A0EE8-C4DB-1185-0EF9-66C3758FD6C5}"/>
                </a:ext>
              </a:extLst>
            </p:cNvPr>
            <p:cNvSpPr/>
            <p:nvPr/>
          </p:nvSpPr>
          <p:spPr bwMode="auto">
            <a:xfrm>
              <a:off x="10940716" y="776705"/>
              <a:ext cx="401053" cy="304800"/>
            </a:xfrm>
            <a:prstGeom prst="rect">
              <a:avLst/>
            </a:prstGeom>
            <a:solidFill>
              <a:srgbClr val="00255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
        <p:nvSpPr>
          <p:cNvPr id="4" name="TextBox 3">
            <a:extLst>
              <a:ext uri="{FF2B5EF4-FFF2-40B4-BE49-F238E27FC236}">
                <a16:creationId xmlns:a16="http://schemas.microsoft.com/office/drawing/2014/main" id="{86A64D1C-1704-DD96-4DF2-F3F0B54CDC2B}"/>
              </a:ext>
            </a:extLst>
          </p:cNvPr>
          <p:cNvSpPr txBox="1"/>
          <p:nvPr/>
        </p:nvSpPr>
        <p:spPr>
          <a:xfrm>
            <a:off x="0" y="6519446"/>
            <a:ext cx="6096000" cy="323165"/>
          </a:xfrm>
          <a:prstGeom prst="rect">
            <a:avLst/>
          </a:prstGeom>
          <a:noFill/>
        </p:spPr>
        <p:txBody>
          <a:bodyPr wrap="square" rtlCol="0">
            <a:spAutoFit/>
          </a:bodyPr>
          <a:lstStyle/>
          <a:p>
            <a:r>
              <a:rPr lang="en-US" sz="1500" dirty="0"/>
              <a:t>Nowak JA et al. Gastrointestinal Cancers Symposium 2025;Abstract LBA14.</a:t>
            </a:r>
          </a:p>
        </p:txBody>
      </p:sp>
    </p:spTree>
    <p:extLst>
      <p:ext uri="{BB962C8B-B14F-4D97-AF65-F5344CB8AC3E}">
        <p14:creationId xmlns:p14="http://schemas.microsoft.com/office/powerpoint/2010/main" val="1427678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99885-A47D-F441-2BAC-FA3EDFA82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6DC81-156C-AB0A-0993-4EED2B73E9B7}"/>
              </a:ext>
            </a:extLst>
          </p:cNvPr>
          <p:cNvSpPr>
            <a:spLocks noGrp="1"/>
          </p:cNvSpPr>
          <p:nvPr>
            <p:ph type="title"/>
          </p:nvPr>
        </p:nvSpPr>
        <p:spPr>
          <a:xfrm>
            <a:off x="912285" y="162385"/>
            <a:ext cx="10358967" cy="1143000"/>
          </a:xfrm>
        </p:spPr>
        <p:txBody>
          <a:bodyPr/>
          <a:lstStyle/>
          <a:p>
            <a:r>
              <a:rPr lang="en-US" sz="3200" dirty="0"/>
              <a:t>CALGB/SWOG 80702: Celecoxib and </a:t>
            </a:r>
            <a:r>
              <a:rPr lang="en-US" sz="3200" dirty="0" err="1"/>
              <a:t>ctDNA</a:t>
            </a:r>
            <a:endParaRPr lang="en-US" sz="3200" dirty="0"/>
          </a:p>
        </p:txBody>
      </p:sp>
      <p:sp>
        <p:nvSpPr>
          <p:cNvPr id="3" name="Content Placeholder 2">
            <a:extLst>
              <a:ext uri="{FF2B5EF4-FFF2-40B4-BE49-F238E27FC236}">
                <a16:creationId xmlns:a16="http://schemas.microsoft.com/office/drawing/2014/main" id="{3DF863E3-8DFA-3854-23AC-BE7238B45B50}"/>
              </a:ext>
            </a:extLst>
          </p:cNvPr>
          <p:cNvSpPr>
            <a:spLocks noGrp="1"/>
          </p:cNvSpPr>
          <p:nvPr>
            <p:ph idx="1"/>
          </p:nvPr>
        </p:nvSpPr>
        <p:spPr>
          <a:xfrm>
            <a:off x="912284" y="1700879"/>
            <a:ext cx="10358967" cy="4843230"/>
          </a:xfrm>
        </p:spPr>
        <p:txBody>
          <a:bodyPr/>
          <a:lstStyle/>
          <a:p>
            <a:r>
              <a:rPr lang="en-US" b="0" dirty="0" err="1"/>
              <a:t>ctDNA</a:t>
            </a:r>
            <a:r>
              <a:rPr lang="en-US" b="0" dirty="0"/>
              <a:t> is highly prognostic</a:t>
            </a:r>
          </a:p>
          <a:p>
            <a:r>
              <a:rPr lang="en-US" b="0" dirty="0"/>
              <a:t>Celecoxib seemed to benefit patients with </a:t>
            </a:r>
            <a:r>
              <a:rPr lang="en-US" b="0"/>
              <a:t>ctDNA</a:t>
            </a:r>
            <a:r>
              <a:rPr lang="en-US" b="0" dirty="0"/>
              <a:t>-positive status, but the interaction </a:t>
            </a:r>
            <a:r>
              <a:rPr lang="en-US" b="0" i="1" dirty="0"/>
              <a:t>p</a:t>
            </a:r>
            <a:r>
              <a:rPr lang="en-US" b="0" dirty="0"/>
              <a:t>-value was not significant</a:t>
            </a:r>
          </a:p>
          <a:p>
            <a:r>
              <a:rPr lang="en-US" b="0" dirty="0"/>
              <a:t>Benefit was observed for patients with PIK3CA wild-type and mutated tumors </a:t>
            </a:r>
          </a:p>
          <a:p>
            <a:r>
              <a:rPr lang="en-US" b="0" dirty="0"/>
              <a:t>Data are suggestive but not definitive for using celecoxib when </a:t>
            </a:r>
            <a:r>
              <a:rPr lang="en-US" b="0" dirty="0" err="1"/>
              <a:t>ctDNA</a:t>
            </a:r>
            <a:r>
              <a:rPr lang="en-US" b="0" dirty="0"/>
              <a:t>-positive</a:t>
            </a:r>
          </a:p>
          <a:p>
            <a:endParaRPr lang="en-US" b="0" dirty="0"/>
          </a:p>
        </p:txBody>
      </p:sp>
    </p:spTree>
    <p:extLst>
      <p:ext uri="{BB962C8B-B14F-4D97-AF65-F5344CB8AC3E}">
        <p14:creationId xmlns:p14="http://schemas.microsoft.com/office/powerpoint/2010/main" val="1049238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3B33D-FFAE-55DC-3502-A7ECA2BFBEB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ABC7C2A-E268-E9CD-21A7-3F6D883721BD}"/>
              </a:ext>
            </a:extLst>
          </p:cNvPr>
          <p:cNvGrpSpPr/>
          <p:nvPr/>
        </p:nvGrpSpPr>
        <p:grpSpPr>
          <a:xfrm>
            <a:off x="812797" y="546265"/>
            <a:ext cx="10566406" cy="5191593"/>
            <a:chOff x="1517650" y="857250"/>
            <a:chExt cx="9156700" cy="4498962"/>
          </a:xfrm>
        </p:grpSpPr>
        <p:pic>
          <p:nvPicPr>
            <p:cNvPr id="33794" name="Picture 2">
              <a:extLst>
                <a:ext uri="{FF2B5EF4-FFF2-40B4-BE49-F238E27FC236}">
                  <a16:creationId xmlns:a16="http://schemas.microsoft.com/office/drawing/2014/main" id="{8E99D013-21EA-1BDE-8AC1-84DB867ADD3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517650" y="857250"/>
              <a:ext cx="9156700" cy="44989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83816FE-6D90-8DD5-32C1-E06678B11C9A}"/>
                </a:ext>
              </a:extLst>
            </p:cNvPr>
            <p:cNvSpPr txBox="1"/>
            <p:nvPr/>
          </p:nvSpPr>
          <p:spPr>
            <a:xfrm>
              <a:off x="6285230" y="978568"/>
              <a:ext cx="4389120" cy="523220"/>
            </a:xfrm>
            <a:prstGeom prst="rect">
              <a:avLst/>
            </a:prstGeom>
            <a:noFill/>
          </p:spPr>
          <p:txBody>
            <a:bodyPr wrap="square" rtlCol="0">
              <a:spAutoFit/>
            </a:bodyPr>
            <a:lstStyle/>
            <a:p>
              <a:pPr algn="r"/>
              <a:r>
                <a:rPr lang="en-US" sz="2800" dirty="0"/>
                <a:t>Abstract 108</a:t>
              </a:r>
            </a:p>
          </p:txBody>
        </p:sp>
      </p:grpSp>
    </p:spTree>
    <p:extLst>
      <p:ext uri="{BB962C8B-B14F-4D97-AF65-F5344CB8AC3E}">
        <p14:creationId xmlns:p14="http://schemas.microsoft.com/office/powerpoint/2010/main" val="231769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44AD4-204C-88B7-A0A1-DC3BDCB3C4A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F366814-2370-5092-EA00-61BB842B627F}"/>
              </a:ext>
            </a:extLst>
          </p:cNvPr>
          <p:cNvSpPr txBox="1"/>
          <p:nvPr/>
        </p:nvSpPr>
        <p:spPr>
          <a:xfrm>
            <a:off x="0" y="6519446"/>
            <a:ext cx="4389120" cy="323165"/>
          </a:xfrm>
          <a:prstGeom prst="rect">
            <a:avLst/>
          </a:prstGeom>
          <a:noFill/>
        </p:spPr>
        <p:txBody>
          <a:bodyPr wrap="square" rtlCol="0">
            <a:spAutoFit/>
          </a:bodyPr>
          <a:lstStyle/>
          <a:p>
            <a:r>
              <a:rPr lang="en-US" sz="1500" dirty="0"/>
              <a:t>Tie J et al. ASCO 2024;Abstract 108.</a:t>
            </a:r>
          </a:p>
        </p:txBody>
      </p:sp>
      <p:pic>
        <p:nvPicPr>
          <p:cNvPr id="34818" name="Picture 2">
            <a:extLst>
              <a:ext uri="{FF2B5EF4-FFF2-40B4-BE49-F238E27FC236}">
                <a16:creationId xmlns:a16="http://schemas.microsoft.com/office/drawing/2014/main" id="{D13B39D4-4198-A88A-027D-EF13B81C80D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685849" y="414619"/>
            <a:ext cx="10820301" cy="5481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874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09BE5-1C7C-2FDC-67E0-B417E8AD078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CEA5498-806E-6E2D-AD63-2CA5FADF750B}"/>
              </a:ext>
            </a:extLst>
          </p:cNvPr>
          <p:cNvSpPr txBox="1"/>
          <p:nvPr/>
        </p:nvSpPr>
        <p:spPr>
          <a:xfrm>
            <a:off x="0" y="6519446"/>
            <a:ext cx="4389120" cy="323165"/>
          </a:xfrm>
          <a:prstGeom prst="rect">
            <a:avLst/>
          </a:prstGeom>
          <a:noFill/>
        </p:spPr>
        <p:txBody>
          <a:bodyPr wrap="square" rtlCol="0">
            <a:spAutoFit/>
          </a:bodyPr>
          <a:lstStyle/>
          <a:p>
            <a:r>
              <a:rPr lang="en-US" sz="1500" dirty="0"/>
              <a:t>Tie J et al. ASCO 2024;Abstract 108.</a:t>
            </a:r>
          </a:p>
        </p:txBody>
      </p:sp>
      <p:pic>
        <p:nvPicPr>
          <p:cNvPr id="37890" name="Picture 2">
            <a:extLst>
              <a:ext uri="{FF2B5EF4-FFF2-40B4-BE49-F238E27FC236}">
                <a16:creationId xmlns:a16="http://schemas.microsoft.com/office/drawing/2014/main" id="{17A35C55-E5F0-1D92-0072-102035C43DC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754591" y="404926"/>
            <a:ext cx="10682817" cy="538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604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7DFE8-E592-B182-53BF-C62F1584F37D}"/>
            </a:ext>
          </a:extLst>
        </p:cNvPr>
        <p:cNvGrpSpPr/>
        <p:nvPr/>
      </p:nvGrpSpPr>
      <p:grpSpPr>
        <a:xfrm>
          <a:off x="0" y="0"/>
          <a:ext cx="0" cy="0"/>
          <a:chOff x="0" y="0"/>
          <a:chExt cx="0" cy="0"/>
        </a:xfrm>
      </p:grpSpPr>
      <p:pic>
        <p:nvPicPr>
          <p:cNvPr id="40962" name="Picture 2">
            <a:extLst>
              <a:ext uri="{FF2B5EF4-FFF2-40B4-BE49-F238E27FC236}">
                <a16:creationId xmlns:a16="http://schemas.microsoft.com/office/drawing/2014/main" id="{FD4395FD-649C-B49B-66E8-8AFF5197BED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742783" y="448492"/>
            <a:ext cx="10706434" cy="54312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0A04A9A-B8FB-0455-CB22-D684EDAB9971}"/>
              </a:ext>
            </a:extLst>
          </p:cNvPr>
          <p:cNvSpPr txBox="1"/>
          <p:nvPr/>
        </p:nvSpPr>
        <p:spPr>
          <a:xfrm>
            <a:off x="0" y="6519446"/>
            <a:ext cx="4389120" cy="323165"/>
          </a:xfrm>
          <a:prstGeom prst="rect">
            <a:avLst/>
          </a:prstGeom>
          <a:noFill/>
        </p:spPr>
        <p:txBody>
          <a:bodyPr wrap="square" rtlCol="0">
            <a:spAutoFit/>
          </a:bodyPr>
          <a:lstStyle/>
          <a:p>
            <a:r>
              <a:rPr lang="en-US" sz="1500" dirty="0"/>
              <a:t>Tie J et al. ASCO 2024;Abstract 108.</a:t>
            </a:r>
          </a:p>
        </p:txBody>
      </p:sp>
    </p:spTree>
    <p:extLst>
      <p:ext uri="{BB962C8B-B14F-4D97-AF65-F5344CB8AC3E}">
        <p14:creationId xmlns:p14="http://schemas.microsoft.com/office/powerpoint/2010/main" val="259058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2D4AA-58AE-FCF5-D8B9-10E422E42D08}"/>
            </a:ext>
          </a:extLst>
        </p:cNvPr>
        <p:cNvGrpSpPr/>
        <p:nvPr/>
      </p:nvGrpSpPr>
      <p:grpSpPr>
        <a:xfrm>
          <a:off x="0" y="0"/>
          <a:ext cx="0" cy="0"/>
          <a:chOff x="0" y="0"/>
          <a:chExt cx="0" cy="0"/>
        </a:xfrm>
      </p:grpSpPr>
      <p:pic>
        <p:nvPicPr>
          <p:cNvPr id="39938" name="Picture 2">
            <a:extLst>
              <a:ext uri="{FF2B5EF4-FFF2-40B4-BE49-F238E27FC236}">
                <a16:creationId xmlns:a16="http://schemas.microsoft.com/office/drawing/2014/main" id="{A0B63897-BCD6-7C1E-9A8C-98A025107BE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14446" y="456196"/>
            <a:ext cx="10963108" cy="55595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E9F9EB2-2698-E550-EF16-BAA287861822}"/>
              </a:ext>
            </a:extLst>
          </p:cNvPr>
          <p:cNvSpPr txBox="1"/>
          <p:nvPr/>
        </p:nvSpPr>
        <p:spPr>
          <a:xfrm>
            <a:off x="0" y="6519446"/>
            <a:ext cx="4389120" cy="323165"/>
          </a:xfrm>
          <a:prstGeom prst="rect">
            <a:avLst/>
          </a:prstGeom>
          <a:noFill/>
        </p:spPr>
        <p:txBody>
          <a:bodyPr wrap="square" rtlCol="0">
            <a:spAutoFit/>
          </a:bodyPr>
          <a:lstStyle/>
          <a:p>
            <a:r>
              <a:rPr lang="en-US" sz="1500" dirty="0"/>
              <a:t>Tie J et al. ASCO 2024;Abstract 108.</a:t>
            </a:r>
          </a:p>
        </p:txBody>
      </p:sp>
    </p:spTree>
    <p:extLst>
      <p:ext uri="{BB962C8B-B14F-4D97-AF65-F5344CB8AC3E}">
        <p14:creationId xmlns:p14="http://schemas.microsoft.com/office/powerpoint/2010/main" val="551326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1977B-1CF3-BBEA-05FF-6B5D33AA6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455D4-0056-9155-8E57-F088D6388277}"/>
              </a:ext>
            </a:extLst>
          </p:cNvPr>
          <p:cNvSpPr>
            <a:spLocks noGrp="1"/>
          </p:cNvSpPr>
          <p:nvPr>
            <p:ph type="title"/>
          </p:nvPr>
        </p:nvSpPr>
        <p:spPr>
          <a:xfrm>
            <a:off x="920749" y="-1"/>
            <a:ext cx="10358967" cy="1007385"/>
          </a:xfrm>
        </p:spPr>
        <p:txBody>
          <a:bodyPr/>
          <a:lstStyle/>
          <a:p>
            <a:r>
              <a:rPr lang="en-US" sz="3200" dirty="0"/>
              <a:t>DYNAMIC: Stage II Colon Cancer</a:t>
            </a:r>
          </a:p>
        </p:txBody>
      </p:sp>
      <p:sp>
        <p:nvSpPr>
          <p:cNvPr id="3" name="Content Placeholder 2">
            <a:extLst>
              <a:ext uri="{FF2B5EF4-FFF2-40B4-BE49-F238E27FC236}">
                <a16:creationId xmlns:a16="http://schemas.microsoft.com/office/drawing/2014/main" id="{F418B450-A0A4-6473-377E-6BADB2254C39}"/>
              </a:ext>
            </a:extLst>
          </p:cNvPr>
          <p:cNvSpPr>
            <a:spLocks noGrp="1"/>
          </p:cNvSpPr>
          <p:nvPr>
            <p:ph idx="1"/>
          </p:nvPr>
        </p:nvSpPr>
        <p:spPr>
          <a:xfrm>
            <a:off x="816360" y="1007385"/>
            <a:ext cx="9823931" cy="4843230"/>
          </a:xfrm>
        </p:spPr>
        <p:txBody>
          <a:bodyPr/>
          <a:lstStyle/>
          <a:p>
            <a:r>
              <a:rPr lang="en-US" b="0" dirty="0"/>
              <a:t>Noninferiority of standard (non-</a:t>
            </a:r>
            <a:r>
              <a:rPr lang="en-US" b="0" dirty="0" err="1"/>
              <a:t>ctDNA</a:t>
            </a:r>
            <a:r>
              <a:rPr lang="en-US" b="0" dirty="0"/>
              <a:t> approach) to </a:t>
            </a:r>
            <a:r>
              <a:rPr lang="en-US" b="0" dirty="0" err="1"/>
              <a:t>ctDNA</a:t>
            </a:r>
            <a:r>
              <a:rPr lang="en-US" b="0" dirty="0"/>
              <a:t>-guided management can be interpreted either as checking MRD does not change outcome or as checking MRD reduces the use of chemotherapy among patients with Stage II disease</a:t>
            </a:r>
          </a:p>
          <a:p>
            <a:r>
              <a:rPr lang="en-US" b="0" dirty="0"/>
              <a:t>Fewer patients on </a:t>
            </a:r>
            <a:r>
              <a:rPr lang="en-US" b="0" dirty="0" err="1"/>
              <a:t>ctDNA</a:t>
            </a:r>
            <a:r>
              <a:rPr lang="en-US" b="0" dirty="0"/>
              <a:t>-guided management received chemotherapy (15% vs 28%), but more received oxaliplatin (9.5% vs 2.7%)</a:t>
            </a:r>
          </a:p>
          <a:p>
            <a:r>
              <a:rPr lang="en-US" b="0" dirty="0"/>
              <a:t>Median time from surgery to start of therapy increased by </a:t>
            </a:r>
            <a:br>
              <a:rPr lang="en-US" b="0" dirty="0"/>
            </a:br>
            <a:r>
              <a:rPr lang="en-US" b="0" dirty="0"/>
              <a:t>30 days with </a:t>
            </a:r>
            <a:r>
              <a:rPr lang="en-US" b="0" dirty="0" err="1"/>
              <a:t>ctDNA</a:t>
            </a:r>
            <a:r>
              <a:rPr lang="en-US" b="0" dirty="0"/>
              <a:t>-guided management (53 vs 83 days)</a:t>
            </a:r>
          </a:p>
          <a:p>
            <a:endParaRPr lang="en-US" b="0" dirty="0"/>
          </a:p>
          <a:p>
            <a:endParaRPr lang="en-US" b="0" dirty="0"/>
          </a:p>
        </p:txBody>
      </p:sp>
    </p:spTree>
    <p:extLst>
      <p:ext uri="{BB962C8B-B14F-4D97-AF65-F5344CB8AC3E}">
        <p14:creationId xmlns:p14="http://schemas.microsoft.com/office/powerpoint/2010/main" val="343512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15F11-FFC6-5C19-064D-0F40FFE7A65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C1D06FB-DCF2-F1F2-08B3-ED8DCD0686A9}"/>
              </a:ext>
            </a:extLst>
          </p:cNvPr>
          <p:cNvGrpSpPr/>
          <p:nvPr/>
        </p:nvGrpSpPr>
        <p:grpSpPr>
          <a:xfrm>
            <a:off x="1325478" y="1750419"/>
            <a:ext cx="9541043" cy="3357161"/>
            <a:chOff x="1864894" y="428776"/>
            <a:chExt cx="7772400" cy="2816089"/>
          </a:xfrm>
        </p:grpSpPr>
        <p:pic>
          <p:nvPicPr>
            <p:cNvPr id="3" name="Picture 2">
              <a:extLst>
                <a:ext uri="{FF2B5EF4-FFF2-40B4-BE49-F238E27FC236}">
                  <a16:creationId xmlns:a16="http://schemas.microsoft.com/office/drawing/2014/main" id="{7FE60228-DAA9-6353-C58D-25B0788F2E9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64894" y="1363579"/>
              <a:ext cx="7772400" cy="1881286"/>
            </a:xfrm>
            <a:prstGeom prst="rect">
              <a:avLst/>
            </a:prstGeom>
          </p:spPr>
        </p:pic>
        <p:pic>
          <p:nvPicPr>
            <p:cNvPr id="4" name="Picture 3">
              <a:extLst>
                <a:ext uri="{FF2B5EF4-FFF2-40B4-BE49-F238E27FC236}">
                  <a16:creationId xmlns:a16="http://schemas.microsoft.com/office/drawing/2014/main" id="{D43D09BA-9F16-7C64-4357-AE091040CB3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64894" y="428776"/>
              <a:ext cx="7772400" cy="934803"/>
            </a:xfrm>
            <a:prstGeom prst="rect">
              <a:avLst/>
            </a:prstGeom>
          </p:spPr>
        </p:pic>
      </p:grpSp>
      <p:sp>
        <p:nvSpPr>
          <p:cNvPr id="6" name="TextBox 5">
            <a:extLst>
              <a:ext uri="{FF2B5EF4-FFF2-40B4-BE49-F238E27FC236}">
                <a16:creationId xmlns:a16="http://schemas.microsoft.com/office/drawing/2014/main" id="{A6964146-18DC-3906-477B-D718D5D95309}"/>
              </a:ext>
            </a:extLst>
          </p:cNvPr>
          <p:cNvSpPr txBox="1"/>
          <p:nvPr/>
        </p:nvSpPr>
        <p:spPr>
          <a:xfrm>
            <a:off x="4661065" y="4738248"/>
            <a:ext cx="6115792" cy="369332"/>
          </a:xfrm>
          <a:prstGeom prst="rect">
            <a:avLst/>
          </a:prstGeom>
          <a:noFill/>
        </p:spPr>
        <p:txBody>
          <a:bodyPr wrap="square">
            <a:spAutoFit/>
          </a:bodyPr>
          <a:lstStyle/>
          <a:p>
            <a:pPr algn="r"/>
            <a:r>
              <a:rPr lang="en-US" dirty="0"/>
              <a:t>Gastrointestinal Cancers Symposium 2024;Abstract TPS243.</a:t>
            </a:r>
          </a:p>
        </p:txBody>
      </p:sp>
    </p:spTree>
    <p:extLst>
      <p:ext uri="{BB962C8B-B14F-4D97-AF65-F5344CB8AC3E}">
        <p14:creationId xmlns:p14="http://schemas.microsoft.com/office/powerpoint/2010/main" val="2795851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4E9B6-0F39-4FAC-0D7F-9E489CED8C5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004458-D6E7-D6F6-09CB-2EF5005153AA}"/>
              </a:ext>
            </a:extLst>
          </p:cNvPr>
          <p:cNvSpPr txBox="1"/>
          <p:nvPr/>
        </p:nvSpPr>
        <p:spPr>
          <a:xfrm>
            <a:off x="-1" y="6519446"/>
            <a:ext cx="6305797" cy="338554"/>
          </a:xfrm>
          <a:prstGeom prst="rect">
            <a:avLst/>
          </a:prstGeom>
          <a:noFill/>
        </p:spPr>
        <p:txBody>
          <a:bodyPr wrap="square" rtlCol="0">
            <a:spAutoFit/>
          </a:bodyPr>
          <a:lstStyle/>
          <a:p>
            <a:r>
              <a:rPr lang="en-US" sz="1600" dirty="0"/>
              <a:t>Lieu CH et al. Gastrointestinal Cancers Symposium 2024;Abstract TPS243.</a:t>
            </a:r>
          </a:p>
        </p:txBody>
      </p:sp>
      <p:pic>
        <p:nvPicPr>
          <p:cNvPr id="43010" name="Picture 2">
            <a:extLst>
              <a:ext uri="{FF2B5EF4-FFF2-40B4-BE49-F238E27FC236}">
                <a16:creationId xmlns:a16="http://schemas.microsoft.com/office/drawing/2014/main" id="{C820AF02-FB66-D0E9-7FE6-BF5F1448B05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34231" y="1258199"/>
            <a:ext cx="5876581" cy="395478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1178D310-5A8E-ED3F-2A64-D4E6E9D2B4B7}"/>
              </a:ext>
            </a:extLst>
          </p:cNvPr>
          <p:cNvSpPr>
            <a:spLocks noGrp="1"/>
          </p:cNvSpPr>
          <p:nvPr>
            <p:ph type="title"/>
          </p:nvPr>
        </p:nvSpPr>
        <p:spPr>
          <a:xfrm>
            <a:off x="912286" y="43362"/>
            <a:ext cx="10358967" cy="1143000"/>
          </a:xfrm>
        </p:spPr>
        <p:txBody>
          <a:bodyPr/>
          <a:lstStyle/>
          <a:p>
            <a:r>
              <a:rPr lang="en-US" dirty="0"/>
              <a:t>Phase II/III NRG-GI008 Study Design and </a:t>
            </a:r>
            <a:r>
              <a:rPr lang="en-US" dirty="0" err="1"/>
              <a:t>ctDNA</a:t>
            </a:r>
            <a:r>
              <a:rPr lang="en-US" dirty="0"/>
              <a:t> Testing</a:t>
            </a:r>
          </a:p>
        </p:txBody>
      </p:sp>
      <p:pic>
        <p:nvPicPr>
          <p:cNvPr id="43012" name="Picture 4">
            <a:extLst>
              <a:ext uri="{FF2B5EF4-FFF2-40B4-BE49-F238E27FC236}">
                <a16:creationId xmlns:a16="http://schemas.microsoft.com/office/drawing/2014/main" id="{00063B8A-7976-9DC6-0405-667EA53DBC5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443285" y="1258785"/>
            <a:ext cx="5474055" cy="39488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31F74B5-D7FF-86AB-EA03-F4B46BA53E46}"/>
              </a:ext>
            </a:extLst>
          </p:cNvPr>
          <p:cNvSpPr txBox="1"/>
          <p:nvPr/>
        </p:nvSpPr>
        <p:spPr>
          <a:xfrm>
            <a:off x="673769" y="5207668"/>
            <a:ext cx="4253272" cy="923330"/>
          </a:xfrm>
          <a:prstGeom prst="rect">
            <a:avLst/>
          </a:prstGeom>
          <a:noFill/>
        </p:spPr>
        <p:txBody>
          <a:bodyPr wrap="square" rtlCol="0">
            <a:spAutoFit/>
          </a:bodyPr>
          <a:lstStyle/>
          <a:p>
            <a:r>
              <a:rPr lang="en-US" dirty="0"/>
              <a:t>Primary endpoints </a:t>
            </a:r>
            <a:r>
              <a:rPr lang="en-US" b="1" dirty="0"/>
              <a:t>(cohort A, </a:t>
            </a:r>
            <a:r>
              <a:rPr lang="en-US" b="1" dirty="0" err="1"/>
              <a:t>ctDNA</a:t>
            </a:r>
            <a:r>
              <a:rPr lang="en-US" b="1" dirty="0"/>
              <a:t>-)</a:t>
            </a:r>
            <a:r>
              <a:rPr lang="en-US" dirty="0"/>
              <a:t>: </a:t>
            </a:r>
          </a:p>
          <a:p>
            <a:pPr marL="285750" indent="-285750">
              <a:buFont typeface="Arial" panose="020B0604020202020204" pitchFamily="34" charset="0"/>
              <a:buChar char="•"/>
            </a:pPr>
            <a:r>
              <a:rPr lang="en-US" dirty="0"/>
              <a:t>Time to </a:t>
            </a:r>
            <a:r>
              <a:rPr lang="en-US" dirty="0" err="1"/>
              <a:t>ctDNA</a:t>
            </a:r>
            <a:r>
              <a:rPr lang="en-US" dirty="0"/>
              <a:t>-positive status (Phase II)</a:t>
            </a:r>
          </a:p>
          <a:p>
            <a:pPr marL="285750" indent="-285750">
              <a:buFont typeface="Arial" panose="020B0604020202020204" pitchFamily="34" charset="0"/>
              <a:buChar char="•"/>
            </a:pPr>
            <a:r>
              <a:rPr lang="en-US" dirty="0"/>
              <a:t>Disease-free survival (Phase III)</a:t>
            </a:r>
          </a:p>
        </p:txBody>
      </p:sp>
      <p:sp>
        <p:nvSpPr>
          <p:cNvPr id="10" name="TextBox 9">
            <a:extLst>
              <a:ext uri="{FF2B5EF4-FFF2-40B4-BE49-F238E27FC236}">
                <a16:creationId xmlns:a16="http://schemas.microsoft.com/office/drawing/2014/main" id="{1031D63F-051F-A63A-DA50-FDDA1A1FCAF7}"/>
              </a:ext>
            </a:extLst>
          </p:cNvPr>
          <p:cNvSpPr txBox="1"/>
          <p:nvPr/>
        </p:nvSpPr>
        <p:spPr>
          <a:xfrm>
            <a:off x="4927041" y="5233736"/>
            <a:ext cx="4253272" cy="646331"/>
          </a:xfrm>
          <a:prstGeom prst="rect">
            <a:avLst/>
          </a:prstGeom>
          <a:noFill/>
        </p:spPr>
        <p:txBody>
          <a:bodyPr wrap="square" rtlCol="0">
            <a:spAutoFit/>
          </a:bodyPr>
          <a:lstStyle/>
          <a:p>
            <a:r>
              <a:rPr lang="en-US" dirty="0"/>
              <a:t>Primary endpoint </a:t>
            </a:r>
            <a:r>
              <a:rPr lang="en-US" b="1" dirty="0"/>
              <a:t>(cohort B, </a:t>
            </a:r>
            <a:r>
              <a:rPr lang="en-US" b="1" dirty="0" err="1"/>
              <a:t>ctDNA</a:t>
            </a:r>
            <a:r>
              <a:rPr lang="en-US" b="1" dirty="0"/>
              <a:t>+)</a:t>
            </a:r>
            <a:r>
              <a:rPr lang="en-US" dirty="0"/>
              <a:t>: </a:t>
            </a:r>
          </a:p>
          <a:p>
            <a:pPr marL="285750" indent="-285750">
              <a:buFont typeface="Arial" panose="020B0604020202020204" pitchFamily="34" charset="0"/>
              <a:buChar char="•"/>
            </a:pPr>
            <a:r>
              <a:rPr lang="en-US" dirty="0"/>
              <a:t>Disease-free survival (Phase II/III)</a:t>
            </a:r>
          </a:p>
        </p:txBody>
      </p:sp>
    </p:spTree>
    <p:extLst>
      <p:ext uri="{BB962C8B-B14F-4D97-AF65-F5344CB8AC3E}">
        <p14:creationId xmlns:p14="http://schemas.microsoft.com/office/powerpoint/2010/main" val="786043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E30A4-C699-690E-366B-A64592AF7E8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B55B778-1F6B-7EB4-EA72-1BF2D7F185D9}"/>
              </a:ext>
            </a:extLst>
          </p:cNvPr>
          <p:cNvSpPr txBox="1"/>
          <p:nvPr/>
        </p:nvSpPr>
        <p:spPr>
          <a:xfrm>
            <a:off x="0" y="6519446"/>
            <a:ext cx="6360160" cy="323165"/>
          </a:xfrm>
          <a:prstGeom prst="rect">
            <a:avLst/>
          </a:prstGeom>
          <a:noFill/>
        </p:spPr>
        <p:txBody>
          <a:bodyPr wrap="square" rtlCol="0">
            <a:spAutoFit/>
          </a:bodyPr>
          <a:lstStyle/>
          <a:p>
            <a:r>
              <a:rPr lang="en-US" sz="1500" dirty="0"/>
              <a:t>Shah PK et al. Gastrointestinal Cancers Symposium 2025;Abstract 15.</a:t>
            </a:r>
          </a:p>
        </p:txBody>
      </p:sp>
      <p:pic>
        <p:nvPicPr>
          <p:cNvPr id="3074" name="Picture 2">
            <a:extLst>
              <a:ext uri="{FF2B5EF4-FFF2-40B4-BE49-F238E27FC236}">
                <a16:creationId xmlns:a16="http://schemas.microsoft.com/office/drawing/2014/main" id="{38971ECB-FF40-A469-E894-5A16F7D29AD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145" t="1" r="-1" b="-1540"/>
          <a:stretch/>
        </p:blipFill>
        <p:spPr bwMode="auto">
          <a:xfrm>
            <a:off x="546265" y="513211"/>
            <a:ext cx="10975175" cy="56738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ED4B84-6A12-D80E-D9EF-6AA7407F793C}"/>
              </a:ext>
            </a:extLst>
          </p:cNvPr>
          <p:cNvSpPr txBox="1"/>
          <p:nvPr/>
        </p:nvSpPr>
        <p:spPr>
          <a:xfrm>
            <a:off x="5998227" y="1594808"/>
            <a:ext cx="5295207" cy="352745"/>
          </a:xfrm>
          <a:prstGeom prst="rect">
            <a:avLst/>
          </a:prstGeom>
          <a:solidFill>
            <a:srgbClr val="002557"/>
          </a:solidFill>
        </p:spPr>
        <p:txBody>
          <a:bodyPr wrap="square" lIns="0" tIns="0" rIns="0" bIns="0" rtlCol="0">
            <a:noAutofit/>
          </a:bodyPr>
          <a:lstStyle/>
          <a:p>
            <a:r>
              <a:rPr lang="en-US" sz="1550" dirty="0">
                <a:solidFill>
                  <a:schemeClr val="bg1"/>
                </a:solidFill>
                <a:latin typeface="Arial" panose="020B0604020202020204" pitchFamily="34" charset="0"/>
                <a:cs typeface="Arial" panose="020B0604020202020204" pitchFamily="34" charset="0"/>
              </a:rPr>
              <a:t>to inform ACT treatment decisions in patients with</a:t>
            </a:r>
            <a:endParaRPr lang="en-US" sz="1550" baseline="30000"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706634E-788D-FE97-BFE3-159884D2C3B8}"/>
              </a:ext>
            </a:extLst>
          </p:cNvPr>
          <p:cNvSpPr txBox="1"/>
          <p:nvPr/>
        </p:nvSpPr>
        <p:spPr>
          <a:xfrm>
            <a:off x="1295601" y="1832209"/>
            <a:ext cx="5295207" cy="245974"/>
          </a:xfrm>
          <a:prstGeom prst="rect">
            <a:avLst/>
          </a:prstGeom>
          <a:solidFill>
            <a:srgbClr val="002557"/>
          </a:solidFill>
        </p:spPr>
        <p:txBody>
          <a:bodyPr wrap="square" lIns="0" tIns="0" rIns="0" bIns="0" rtlCol="0">
            <a:noAutofit/>
          </a:bodyPr>
          <a:lstStyle/>
          <a:p>
            <a:r>
              <a:rPr lang="en-US" sz="1550" dirty="0">
                <a:solidFill>
                  <a:schemeClr val="bg1"/>
                </a:solidFill>
                <a:latin typeface="Arial" panose="020B0604020202020204" pitchFamily="34" charset="0"/>
                <a:cs typeface="Arial" panose="020B0604020202020204" pitchFamily="34" charset="0"/>
              </a:rPr>
              <a:t>pathologic stage II/III CRC.</a:t>
            </a:r>
            <a:r>
              <a:rPr lang="en-US" sz="1550" baseline="30000" dirty="0">
                <a:solidFill>
                  <a:schemeClr val="bg1"/>
                </a:solidFill>
                <a:latin typeface="Arial" panose="020B0604020202020204" pitchFamily="34" charset="0"/>
                <a:cs typeface="Arial" panose="020B0604020202020204" pitchFamily="34" charset="0"/>
              </a:rPr>
              <a:t>1</a:t>
            </a:r>
          </a:p>
        </p:txBody>
      </p:sp>
      <p:sp>
        <p:nvSpPr>
          <p:cNvPr id="4" name="TextBox 3">
            <a:extLst>
              <a:ext uri="{FF2B5EF4-FFF2-40B4-BE49-F238E27FC236}">
                <a16:creationId xmlns:a16="http://schemas.microsoft.com/office/drawing/2014/main" id="{6F4D0731-56EA-BB14-2828-7583D89F5473}"/>
              </a:ext>
            </a:extLst>
          </p:cNvPr>
          <p:cNvSpPr txBox="1"/>
          <p:nvPr/>
        </p:nvSpPr>
        <p:spPr>
          <a:xfrm>
            <a:off x="593766" y="6115686"/>
            <a:ext cx="6360160" cy="323165"/>
          </a:xfrm>
          <a:prstGeom prst="rect">
            <a:avLst/>
          </a:prstGeom>
          <a:noFill/>
        </p:spPr>
        <p:txBody>
          <a:bodyPr wrap="square" rtlCol="0">
            <a:spAutoFit/>
          </a:bodyPr>
          <a:lstStyle/>
          <a:p>
            <a:r>
              <a:rPr lang="en-US" sz="1500" dirty="0" err="1"/>
              <a:t>ctDNA</a:t>
            </a:r>
            <a:r>
              <a:rPr lang="en-US" sz="1500" dirty="0"/>
              <a:t> = circulating tumor DNA; ACT = adjuvant chemotherapy</a:t>
            </a:r>
          </a:p>
        </p:txBody>
      </p:sp>
    </p:spTree>
    <p:extLst>
      <p:ext uri="{BB962C8B-B14F-4D97-AF65-F5344CB8AC3E}">
        <p14:creationId xmlns:p14="http://schemas.microsoft.com/office/powerpoint/2010/main" val="2677014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3E4EC-2CAA-4AAC-AA44-65912A3B4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1DE2A5-3277-3B6A-EC46-903CBC7B5148}"/>
              </a:ext>
            </a:extLst>
          </p:cNvPr>
          <p:cNvSpPr>
            <a:spLocks noGrp="1"/>
          </p:cNvSpPr>
          <p:nvPr>
            <p:ph type="title"/>
          </p:nvPr>
        </p:nvSpPr>
        <p:spPr>
          <a:xfrm>
            <a:off x="920749" y="0"/>
            <a:ext cx="10358967" cy="1143000"/>
          </a:xfrm>
        </p:spPr>
        <p:txBody>
          <a:bodyPr/>
          <a:lstStyle/>
          <a:p>
            <a:r>
              <a:rPr lang="en-US" sz="3200" dirty="0"/>
              <a:t>Phase II/III NRG-GI008 — CIRCULATE-North America</a:t>
            </a:r>
          </a:p>
        </p:txBody>
      </p:sp>
      <p:sp>
        <p:nvSpPr>
          <p:cNvPr id="3" name="Content Placeholder 2">
            <a:extLst>
              <a:ext uri="{FF2B5EF4-FFF2-40B4-BE49-F238E27FC236}">
                <a16:creationId xmlns:a16="http://schemas.microsoft.com/office/drawing/2014/main" id="{E3FB29E4-F98C-A75A-593B-A7D7D0836E02}"/>
              </a:ext>
            </a:extLst>
          </p:cNvPr>
          <p:cNvSpPr>
            <a:spLocks noGrp="1"/>
          </p:cNvSpPr>
          <p:nvPr>
            <p:ph idx="1"/>
          </p:nvPr>
        </p:nvSpPr>
        <p:spPr>
          <a:xfrm>
            <a:off x="912284" y="1482398"/>
            <a:ext cx="10358967" cy="4843230"/>
          </a:xfrm>
        </p:spPr>
        <p:txBody>
          <a:bodyPr/>
          <a:lstStyle/>
          <a:p>
            <a:r>
              <a:rPr lang="en-US" b="0" dirty="0"/>
              <a:t>As of February 2025, ∼1/3 accrued</a:t>
            </a:r>
          </a:p>
          <a:p>
            <a:r>
              <a:rPr lang="en-US" b="0" dirty="0"/>
              <a:t>Stage IIB, IIC and III, microsatellite stable, colon only</a:t>
            </a:r>
          </a:p>
          <a:p>
            <a:r>
              <a:rPr lang="en-US" b="0" dirty="0"/>
              <a:t>Several questions are addressed in this trial:</a:t>
            </a:r>
          </a:p>
          <a:p>
            <a:pPr lvl="1">
              <a:lnSpc>
                <a:spcPct val="100000"/>
              </a:lnSpc>
            </a:pPr>
            <a:r>
              <a:rPr lang="en-US" b="0" dirty="0"/>
              <a:t>To compare disease-free survival (DFS) in the </a:t>
            </a:r>
            <a:r>
              <a:rPr lang="en-US" b="0" dirty="0" err="1"/>
              <a:t>ctDNA</a:t>
            </a:r>
            <a:r>
              <a:rPr lang="en-US" b="0" dirty="0"/>
              <a:t>(-) cohort after resection of colon cancer treated with immediate versus delayed chemotherapy (based on serial </a:t>
            </a:r>
            <a:r>
              <a:rPr lang="en-US" b="0" dirty="0" err="1"/>
              <a:t>ctDNA</a:t>
            </a:r>
            <a:r>
              <a:rPr lang="en-US" b="0" dirty="0"/>
              <a:t> surveillance)</a:t>
            </a:r>
          </a:p>
          <a:p>
            <a:pPr lvl="1">
              <a:lnSpc>
                <a:spcPct val="100000"/>
              </a:lnSpc>
            </a:pPr>
            <a:r>
              <a:rPr lang="en-US" b="0" dirty="0"/>
              <a:t>To compare DFS in the </a:t>
            </a:r>
            <a:r>
              <a:rPr lang="en-US" b="0" dirty="0" err="1"/>
              <a:t>ctDNA</a:t>
            </a:r>
            <a:r>
              <a:rPr lang="en-US" b="0" dirty="0"/>
              <a:t>(+) cohort after resection of colon cancer treated with FOLFOX versus FOLFIRINOX</a:t>
            </a:r>
          </a:p>
          <a:p>
            <a:endParaRPr lang="en-US" b="0" dirty="0"/>
          </a:p>
          <a:p>
            <a:endParaRPr lang="en-US" b="0" dirty="0"/>
          </a:p>
        </p:txBody>
      </p:sp>
    </p:spTree>
    <p:extLst>
      <p:ext uri="{BB962C8B-B14F-4D97-AF65-F5344CB8AC3E}">
        <p14:creationId xmlns:p14="http://schemas.microsoft.com/office/powerpoint/2010/main" val="700625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095D7-7CB0-6FAB-41B4-1AC71B505625}"/>
            </a:ext>
          </a:extLst>
        </p:cNvPr>
        <p:cNvGrpSpPr/>
        <p:nvPr/>
      </p:nvGrpSpPr>
      <p:grpSpPr>
        <a:xfrm>
          <a:off x="0" y="0"/>
          <a:ext cx="0" cy="0"/>
          <a:chOff x="0" y="0"/>
          <a:chExt cx="0" cy="0"/>
        </a:xfrm>
      </p:grpSpPr>
      <p:pic>
        <p:nvPicPr>
          <p:cNvPr id="45058" name="Picture 2">
            <a:extLst>
              <a:ext uri="{FF2B5EF4-FFF2-40B4-BE49-F238E27FC236}">
                <a16:creationId xmlns:a16="http://schemas.microsoft.com/office/drawing/2014/main" id="{304544A9-A0A1-FD7C-A134-24468DA5980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153657" y="1118860"/>
            <a:ext cx="9884686" cy="43564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60E410-3F9E-411C-DF94-86867ED795FB}"/>
              </a:ext>
            </a:extLst>
          </p:cNvPr>
          <p:cNvSpPr txBox="1"/>
          <p:nvPr/>
        </p:nvSpPr>
        <p:spPr>
          <a:xfrm>
            <a:off x="6649223" y="1121096"/>
            <a:ext cx="4389120" cy="523220"/>
          </a:xfrm>
          <a:prstGeom prst="rect">
            <a:avLst/>
          </a:prstGeom>
          <a:noFill/>
        </p:spPr>
        <p:txBody>
          <a:bodyPr wrap="square" rtlCol="0">
            <a:spAutoFit/>
          </a:bodyPr>
          <a:lstStyle/>
          <a:p>
            <a:pPr algn="r"/>
            <a:r>
              <a:rPr lang="en-US" sz="2800" dirty="0"/>
              <a:t>Abstract LBA3512</a:t>
            </a:r>
          </a:p>
        </p:txBody>
      </p:sp>
    </p:spTree>
    <p:extLst>
      <p:ext uri="{BB962C8B-B14F-4D97-AF65-F5344CB8AC3E}">
        <p14:creationId xmlns:p14="http://schemas.microsoft.com/office/powerpoint/2010/main" val="772839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8760E-CAD6-F3D9-A9F5-DD477B9DCF9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17E03F-0BAA-FD38-11EC-295228E4C017}"/>
              </a:ext>
            </a:extLst>
          </p:cNvPr>
          <p:cNvSpPr txBox="1"/>
          <p:nvPr/>
        </p:nvSpPr>
        <p:spPr>
          <a:xfrm>
            <a:off x="0" y="6519446"/>
            <a:ext cx="4389120" cy="323165"/>
          </a:xfrm>
          <a:prstGeom prst="rect">
            <a:avLst/>
          </a:prstGeom>
          <a:noFill/>
        </p:spPr>
        <p:txBody>
          <a:bodyPr wrap="square" rtlCol="0">
            <a:spAutoFit/>
          </a:bodyPr>
          <a:lstStyle/>
          <a:p>
            <a:r>
              <a:rPr lang="en-US" sz="1500" dirty="0" err="1"/>
              <a:t>Cercek</a:t>
            </a:r>
            <a:r>
              <a:rPr lang="en-US" sz="1500" dirty="0"/>
              <a:t> A et al. ASCO 2024;Abstract LBA3512.</a:t>
            </a:r>
          </a:p>
        </p:txBody>
      </p:sp>
      <p:pic>
        <p:nvPicPr>
          <p:cNvPr id="46082" name="Picture 2">
            <a:extLst>
              <a:ext uri="{FF2B5EF4-FFF2-40B4-BE49-F238E27FC236}">
                <a16:creationId xmlns:a16="http://schemas.microsoft.com/office/drawing/2014/main" id="{634BE15D-938D-C624-3457-E44E0ADBFDD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859217" y="142504"/>
            <a:ext cx="10473565" cy="58832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447056-1D37-9719-412F-1ACF5C8309CA}"/>
              </a:ext>
            </a:extLst>
          </p:cNvPr>
          <p:cNvSpPr txBox="1"/>
          <p:nvPr/>
        </p:nvSpPr>
        <p:spPr>
          <a:xfrm>
            <a:off x="930467" y="475013"/>
            <a:ext cx="10136108" cy="461665"/>
          </a:xfrm>
          <a:prstGeom prst="rect">
            <a:avLst/>
          </a:prstGeom>
          <a:solidFill>
            <a:schemeClr val="bg1"/>
          </a:solidFill>
        </p:spPr>
        <p:txBody>
          <a:bodyPr wrap="none" rtlCol="0">
            <a:spAutoFit/>
          </a:bodyPr>
          <a:lstStyle/>
          <a:p>
            <a:r>
              <a:rPr lang="en-US" sz="2400" b="1" dirty="0">
                <a:latin typeface="Arial" panose="020B0604020202020204" pitchFamily="34" charset="0"/>
                <a:cs typeface="Arial" panose="020B0604020202020204" pitchFamily="34" charset="0"/>
              </a:rPr>
              <a:t>Neoadjuvant PD-1 blockade in </a:t>
            </a:r>
            <a:r>
              <a:rPr lang="en-US" sz="2400" b="1" dirty="0" err="1">
                <a:latin typeface="Arial" panose="020B0604020202020204" pitchFamily="34" charset="0"/>
                <a:cs typeface="Arial" panose="020B0604020202020204" pitchFamily="34" charset="0"/>
              </a:rPr>
              <a:t>dMMR</a:t>
            </a:r>
            <a:r>
              <a:rPr lang="en-US" sz="2400" b="1" dirty="0">
                <a:latin typeface="Arial" panose="020B0604020202020204" pitchFamily="34" charset="0"/>
                <a:cs typeface="Arial" panose="020B0604020202020204" pitchFamily="34" charset="0"/>
              </a:rPr>
              <a:t> locally advanced rectal cancer</a:t>
            </a:r>
          </a:p>
        </p:txBody>
      </p:sp>
      <p:sp>
        <p:nvSpPr>
          <p:cNvPr id="4" name="TextBox 3">
            <a:extLst>
              <a:ext uri="{FF2B5EF4-FFF2-40B4-BE49-F238E27FC236}">
                <a16:creationId xmlns:a16="http://schemas.microsoft.com/office/drawing/2014/main" id="{DE3FE599-BEA4-378A-CE70-03B1B954B205}"/>
              </a:ext>
            </a:extLst>
          </p:cNvPr>
          <p:cNvSpPr txBox="1"/>
          <p:nvPr/>
        </p:nvSpPr>
        <p:spPr>
          <a:xfrm>
            <a:off x="6353299" y="4750130"/>
            <a:ext cx="1667123" cy="276999"/>
          </a:xfrm>
          <a:prstGeom prst="rect">
            <a:avLst/>
          </a:prstGeom>
          <a:solidFill>
            <a:schemeClr val="bg1"/>
          </a:solidFill>
        </p:spPr>
        <p:txBody>
          <a:bodyPr wrap="none" lIns="0" tIns="0" rIns="0" bIns="0" rtlCol="0">
            <a:noAutofit/>
          </a:bodyPr>
          <a:lstStyle/>
          <a:p>
            <a:r>
              <a:rPr lang="en-US" sz="1700" dirty="0">
                <a:latin typeface="Arial" panose="020B0604020202020204" pitchFamily="34" charset="0"/>
                <a:cs typeface="Arial" panose="020B0604020202020204" pitchFamily="34" charset="0"/>
              </a:rPr>
              <a:t>PD-1 alone or in</a:t>
            </a:r>
          </a:p>
        </p:txBody>
      </p:sp>
    </p:spTree>
    <p:extLst>
      <p:ext uri="{BB962C8B-B14F-4D97-AF65-F5344CB8AC3E}">
        <p14:creationId xmlns:p14="http://schemas.microsoft.com/office/powerpoint/2010/main" val="1106391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4D07E-A2E9-2BCA-C7A0-12C2C84F6B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4694A6D-F75F-FF88-AE23-2CB5A9ED0DE6}"/>
              </a:ext>
            </a:extLst>
          </p:cNvPr>
          <p:cNvSpPr txBox="1"/>
          <p:nvPr/>
        </p:nvSpPr>
        <p:spPr>
          <a:xfrm>
            <a:off x="0" y="6519446"/>
            <a:ext cx="4389120" cy="323165"/>
          </a:xfrm>
          <a:prstGeom prst="rect">
            <a:avLst/>
          </a:prstGeom>
          <a:noFill/>
        </p:spPr>
        <p:txBody>
          <a:bodyPr wrap="square" rtlCol="0">
            <a:spAutoFit/>
          </a:bodyPr>
          <a:lstStyle/>
          <a:p>
            <a:r>
              <a:rPr lang="en-US" sz="1500" dirty="0" err="1"/>
              <a:t>Cercek</a:t>
            </a:r>
            <a:r>
              <a:rPr lang="en-US" sz="1500" dirty="0"/>
              <a:t> A et al. ASCO 2024;Abstract LBA3512.</a:t>
            </a:r>
          </a:p>
        </p:txBody>
      </p:sp>
      <p:sp>
        <p:nvSpPr>
          <p:cNvPr id="3" name="Title 2">
            <a:extLst>
              <a:ext uri="{FF2B5EF4-FFF2-40B4-BE49-F238E27FC236}">
                <a16:creationId xmlns:a16="http://schemas.microsoft.com/office/drawing/2014/main" id="{B1DB051B-780C-F493-2544-CB9E52B9ED2E}"/>
              </a:ext>
            </a:extLst>
          </p:cNvPr>
          <p:cNvSpPr>
            <a:spLocks noGrp="1"/>
          </p:cNvSpPr>
          <p:nvPr>
            <p:ph type="title"/>
          </p:nvPr>
        </p:nvSpPr>
        <p:spPr>
          <a:xfrm>
            <a:off x="912286" y="17750"/>
            <a:ext cx="9714901" cy="1143000"/>
          </a:xfrm>
        </p:spPr>
        <p:txBody>
          <a:bodyPr/>
          <a:lstStyle/>
          <a:p>
            <a:pPr algn="l"/>
            <a:r>
              <a:rPr lang="en-US" dirty="0"/>
              <a:t>Dostarlimab: Clinical Complete Response (</a:t>
            </a:r>
            <a:r>
              <a:rPr lang="en-US" dirty="0" err="1"/>
              <a:t>cCR</a:t>
            </a:r>
            <a:r>
              <a:rPr lang="en-US" dirty="0"/>
              <a:t>) Rates After PD-1 Blockade</a:t>
            </a:r>
          </a:p>
        </p:txBody>
      </p:sp>
      <p:grpSp>
        <p:nvGrpSpPr>
          <p:cNvPr id="5" name="Group 4">
            <a:extLst>
              <a:ext uri="{FF2B5EF4-FFF2-40B4-BE49-F238E27FC236}">
                <a16:creationId xmlns:a16="http://schemas.microsoft.com/office/drawing/2014/main" id="{6165174A-6F20-E8B4-BEEA-58784DF87791}"/>
              </a:ext>
            </a:extLst>
          </p:cNvPr>
          <p:cNvGrpSpPr/>
          <p:nvPr/>
        </p:nvGrpSpPr>
        <p:grpSpPr>
          <a:xfrm>
            <a:off x="1177891" y="1038763"/>
            <a:ext cx="9449296" cy="5053280"/>
            <a:chOff x="1513419" y="1370014"/>
            <a:chExt cx="9156700" cy="4945598"/>
          </a:xfrm>
        </p:grpSpPr>
        <p:pic>
          <p:nvPicPr>
            <p:cNvPr id="47108" name="Picture 4">
              <a:extLst>
                <a:ext uri="{FF2B5EF4-FFF2-40B4-BE49-F238E27FC236}">
                  <a16:creationId xmlns:a16="http://schemas.microsoft.com/office/drawing/2014/main" id="{D2598C0D-6536-F7BA-BD70-6CAB6A0EC40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13419" y="1370014"/>
              <a:ext cx="9156700" cy="4945598"/>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a:extLst>
                <a:ext uri="{FF2B5EF4-FFF2-40B4-BE49-F238E27FC236}">
                  <a16:creationId xmlns:a16="http://schemas.microsoft.com/office/drawing/2014/main" id="{02863E2F-3408-8262-72B3-37882CA0E8DF}"/>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6625390" y="2488657"/>
              <a:ext cx="3336758" cy="16418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F7BB9375-2D95-2C5D-29E6-0FEFB2E0891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946232" y="4130549"/>
              <a:ext cx="2695074" cy="70585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722503E4-E053-99DC-66B1-03BB58CF9131}"/>
              </a:ext>
            </a:extLst>
          </p:cNvPr>
          <p:cNvSpPr txBox="1"/>
          <p:nvPr/>
        </p:nvSpPr>
        <p:spPr>
          <a:xfrm>
            <a:off x="3420095" y="1046000"/>
            <a:ext cx="1667123" cy="276999"/>
          </a:xfrm>
          <a:prstGeom prst="rect">
            <a:avLst/>
          </a:prstGeom>
          <a:solidFill>
            <a:schemeClr val="bg1"/>
          </a:solidFill>
        </p:spPr>
        <p:txBody>
          <a:bodyPr wrap="none" lIns="0" tIns="0" rIns="0" bIns="0" rtlCol="0">
            <a:noAutofit/>
          </a:bodyPr>
          <a:lstStyle/>
          <a:p>
            <a:pPr algn="ctr"/>
            <a:r>
              <a:rPr lang="en-US" sz="800" dirty="0">
                <a:latin typeface="Arial" panose="020B0604020202020204" pitchFamily="34" charset="0"/>
                <a:cs typeface="Arial" panose="020B0604020202020204" pitchFamily="34" charset="0"/>
              </a:rPr>
              <a:t>Sustained </a:t>
            </a:r>
            <a:r>
              <a:rPr lang="en-US" sz="800" dirty="0" err="1">
                <a:latin typeface="Arial" panose="020B0604020202020204" pitchFamily="34" charset="0"/>
                <a:cs typeface="Arial" panose="020B0604020202020204" pitchFamily="34" charset="0"/>
              </a:rPr>
              <a:t>cCR</a:t>
            </a:r>
            <a:r>
              <a:rPr lang="en-US" sz="800" dirty="0">
                <a:latin typeface="Arial" panose="020B0604020202020204" pitchFamily="34" charset="0"/>
                <a:cs typeface="Arial" panose="020B0604020202020204" pitchFamily="34" charset="0"/>
              </a:rPr>
              <a:t> 12 months</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Post </a:t>
            </a:r>
            <a:r>
              <a:rPr lang="en-US" sz="800" dirty="0" err="1">
                <a:latin typeface="Arial" panose="020B0604020202020204" pitchFamily="34" charset="0"/>
                <a:cs typeface="Arial" panose="020B0604020202020204" pitchFamily="34" charset="0"/>
              </a:rPr>
              <a:t>Dostarlimab</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0861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1287B-E5E2-3A01-25A6-5569E13394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D3C43A-19D4-3D8C-162C-C32536448A0C}"/>
              </a:ext>
            </a:extLst>
          </p:cNvPr>
          <p:cNvSpPr>
            <a:spLocks noGrp="1"/>
          </p:cNvSpPr>
          <p:nvPr>
            <p:ph type="title"/>
          </p:nvPr>
        </p:nvSpPr>
        <p:spPr>
          <a:xfrm>
            <a:off x="920749" y="11875"/>
            <a:ext cx="10358967" cy="1143000"/>
          </a:xfrm>
        </p:spPr>
        <p:txBody>
          <a:bodyPr/>
          <a:lstStyle/>
          <a:p>
            <a:r>
              <a:rPr lang="en-US" sz="3200" dirty="0"/>
              <a:t>Neoadjuvant Therapy for MSI-H Rectal Cancer</a:t>
            </a:r>
          </a:p>
        </p:txBody>
      </p:sp>
      <p:sp>
        <p:nvSpPr>
          <p:cNvPr id="3" name="Content Placeholder 2">
            <a:extLst>
              <a:ext uri="{FF2B5EF4-FFF2-40B4-BE49-F238E27FC236}">
                <a16:creationId xmlns:a16="http://schemas.microsoft.com/office/drawing/2014/main" id="{35CAE409-5F22-ADBB-5EF1-7DA7D9238C38}"/>
              </a:ext>
            </a:extLst>
          </p:cNvPr>
          <p:cNvSpPr>
            <a:spLocks noGrp="1"/>
          </p:cNvSpPr>
          <p:nvPr>
            <p:ph idx="1"/>
          </p:nvPr>
        </p:nvSpPr>
        <p:spPr>
          <a:xfrm>
            <a:off x="912285" y="1339894"/>
            <a:ext cx="9419247" cy="4843230"/>
          </a:xfrm>
        </p:spPr>
        <p:txBody>
          <a:bodyPr/>
          <a:lstStyle/>
          <a:p>
            <a:r>
              <a:rPr lang="en-US" b="0" dirty="0"/>
              <a:t>5% to 10% of rectal cancers are microsatellite instability high (MSI-H)</a:t>
            </a:r>
          </a:p>
          <a:p>
            <a:r>
              <a:rPr lang="en-US" b="0" dirty="0"/>
              <a:t>To date, no patient has received standard chemotherapy, radiation or surgery</a:t>
            </a:r>
          </a:p>
          <a:p>
            <a:r>
              <a:rPr lang="en-US" b="0" dirty="0"/>
              <a:t>Sample size is still modest, but it is continuing to hold up</a:t>
            </a:r>
          </a:p>
          <a:p>
            <a:r>
              <a:rPr lang="en-US" b="0" dirty="0"/>
              <a:t>Is this applicable to all checkpoint inhibitors? How many doses are needed? Will there be late recurrences?</a:t>
            </a:r>
          </a:p>
          <a:p>
            <a:endParaRPr lang="en-US" b="0" dirty="0"/>
          </a:p>
          <a:p>
            <a:endParaRPr lang="en-US" b="0" dirty="0"/>
          </a:p>
        </p:txBody>
      </p:sp>
    </p:spTree>
    <p:extLst>
      <p:ext uri="{BB962C8B-B14F-4D97-AF65-F5344CB8AC3E}">
        <p14:creationId xmlns:p14="http://schemas.microsoft.com/office/powerpoint/2010/main" val="169519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3FD6F-6D15-1B59-B533-5009726C8241}"/>
            </a:ext>
          </a:extLst>
        </p:cNvPr>
        <p:cNvGrpSpPr/>
        <p:nvPr/>
      </p:nvGrpSpPr>
      <p:grpSpPr>
        <a:xfrm>
          <a:off x="0" y="0"/>
          <a:ext cx="0" cy="0"/>
          <a:chOff x="0" y="0"/>
          <a:chExt cx="0" cy="0"/>
        </a:xfrm>
      </p:grpSpPr>
      <p:pic>
        <p:nvPicPr>
          <p:cNvPr id="4" name="Picture 3" descr="A brochure with a colorful building&#10;&#10;AI-generated content may be incorrect.">
            <a:extLst>
              <a:ext uri="{FF2B5EF4-FFF2-40B4-BE49-F238E27FC236}">
                <a16:creationId xmlns:a16="http://schemas.microsoft.com/office/drawing/2014/main" id="{8CEABA59-489C-11FE-3B5B-8B3718B45D6F}"/>
              </a:ext>
            </a:extLst>
          </p:cNvPr>
          <p:cNvPicPr>
            <a:picLocks noChangeAspect="1"/>
          </p:cNvPicPr>
          <p:nvPr/>
        </p:nvPicPr>
        <p:blipFill>
          <a:blip r:embed="rId2"/>
          <a:stretch>
            <a:fillRect/>
          </a:stretch>
        </p:blipFill>
        <p:spPr>
          <a:xfrm>
            <a:off x="5760097" y="2774541"/>
            <a:ext cx="6103656" cy="3051828"/>
          </a:xfrm>
          <a:prstGeom prst="rect">
            <a:avLst/>
          </a:prstGeom>
        </p:spPr>
      </p:pic>
      <p:pic>
        <p:nvPicPr>
          <p:cNvPr id="7" name="Picture 6" descr="A close-up of a newspaper&#10;&#10;AI-generated content may be incorrect.">
            <a:extLst>
              <a:ext uri="{FF2B5EF4-FFF2-40B4-BE49-F238E27FC236}">
                <a16:creationId xmlns:a16="http://schemas.microsoft.com/office/drawing/2014/main" id="{5AF1237C-6CF5-C4F1-9337-B4456B528992}"/>
              </a:ext>
            </a:extLst>
          </p:cNvPr>
          <p:cNvPicPr>
            <a:picLocks noChangeAspect="1"/>
          </p:cNvPicPr>
          <p:nvPr/>
        </p:nvPicPr>
        <p:blipFill>
          <a:blip r:embed="rId3"/>
          <a:stretch>
            <a:fillRect/>
          </a:stretch>
        </p:blipFill>
        <p:spPr>
          <a:xfrm>
            <a:off x="244830" y="293077"/>
            <a:ext cx="5311908" cy="3051828"/>
          </a:xfrm>
          <a:prstGeom prst="rect">
            <a:avLst/>
          </a:prstGeom>
        </p:spPr>
      </p:pic>
      <p:sp>
        <p:nvSpPr>
          <p:cNvPr id="8" name="TextBox 7">
            <a:extLst>
              <a:ext uri="{FF2B5EF4-FFF2-40B4-BE49-F238E27FC236}">
                <a16:creationId xmlns:a16="http://schemas.microsoft.com/office/drawing/2014/main" id="{7615C767-5FD0-80F9-4345-C773C8F9446F}"/>
              </a:ext>
            </a:extLst>
          </p:cNvPr>
          <p:cNvSpPr txBox="1"/>
          <p:nvPr/>
        </p:nvSpPr>
        <p:spPr>
          <a:xfrm>
            <a:off x="9720488" y="2858440"/>
            <a:ext cx="1314206" cy="307777"/>
          </a:xfrm>
          <a:prstGeom prst="rect">
            <a:avLst/>
          </a:prstGeom>
          <a:noFill/>
        </p:spPr>
        <p:txBody>
          <a:bodyPr wrap="none" rtlCol="0">
            <a:spAutoFit/>
          </a:bodyPr>
          <a:lstStyle/>
          <a:p>
            <a:r>
              <a:rPr lang="en-US" sz="1400" b="1" dirty="0">
                <a:solidFill>
                  <a:srgbClr val="5F5D92"/>
                </a:solidFill>
                <a:latin typeface="Calibri" panose="020F0502020204030204" pitchFamily="34" charset="0"/>
                <a:cs typeface="Calibri" panose="020F0502020204030204" pitchFamily="34" charset="0"/>
              </a:rPr>
              <a:t>Abstract LBA24</a:t>
            </a:r>
          </a:p>
        </p:txBody>
      </p:sp>
      <p:sp>
        <p:nvSpPr>
          <p:cNvPr id="9" name="TextBox 8">
            <a:extLst>
              <a:ext uri="{FF2B5EF4-FFF2-40B4-BE49-F238E27FC236}">
                <a16:creationId xmlns:a16="http://schemas.microsoft.com/office/drawing/2014/main" id="{33A0B6F5-9AFD-104F-84C4-8258831878DD}"/>
              </a:ext>
            </a:extLst>
          </p:cNvPr>
          <p:cNvSpPr txBox="1"/>
          <p:nvPr/>
        </p:nvSpPr>
        <p:spPr>
          <a:xfrm>
            <a:off x="244830" y="3344905"/>
            <a:ext cx="5311908"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81379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CFD05-619E-11A5-2740-E9E360D0ECE6}"/>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5A522F7-18FD-E982-2212-461E52820051}"/>
              </a:ext>
            </a:extLst>
          </p:cNvPr>
          <p:cNvSpPr txBox="1"/>
          <p:nvPr/>
        </p:nvSpPr>
        <p:spPr>
          <a:xfrm>
            <a:off x="820615" y="1095153"/>
            <a:ext cx="10952741" cy="4991387"/>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B783271F-C060-07D0-D844-8BB7069C3F58}"/>
              </a:ext>
            </a:extLst>
          </p:cNvPr>
          <p:cNvSpPr>
            <a:spLocks noGrp="1"/>
          </p:cNvSpPr>
          <p:nvPr>
            <p:ph type="title"/>
          </p:nvPr>
        </p:nvSpPr>
        <p:spPr>
          <a:xfrm>
            <a:off x="916516" y="180472"/>
            <a:ext cx="10358967" cy="793509"/>
          </a:xfrm>
        </p:spPr>
        <p:txBody>
          <a:bodyPr/>
          <a:lstStyle/>
          <a:p>
            <a:r>
              <a:rPr lang="en-US" sz="3200" b="1" dirty="0"/>
              <a:t>NICHE-2 Trial: Pathologic Response</a:t>
            </a:r>
            <a:endParaRPr lang="en-US" sz="3200" dirty="0"/>
          </a:p>
        </p:txBody>
      </p:sp>
      <p:sp>
        <p:nvSpPr>
          <p:cNvPr id="4" name="TextBox 3">
            <a:extLst>
              <a:ext uri="{FF2B5EF4-FFF2-40B4-BE49-F238E27FC236}">
                <a16:creationId xmlns:a16="http://schemas.microsoft.com/office/drawing/2014/main" id="{2BD4F5E9-BF04-E32A-B2E2-31A8FAB487BB}"/>
              </a:ext>
            </a:extLst>
          </p:cNvPr>
          <p:cNvSpPr txBox="1"/>
          <p:nvPr/>
        </p:nvSpPr>
        <p:spPr>
          <a:xfrm>
            <a:off x="0" y="6501076"/>
            <a:ext cx="10282712"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Chalabi M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 June 6;390(21):1949-58; ESMO 2024;Abstract LBA24. </a:t>
            </a:r>
          </a:p>
        </p:txBody>
      </p:sp>
      <p:sp>
        <p:nvSpPr>
          <p:cNvPr id="5" name="TextBox 4">
            <a:extLst>
              <a:ext uri="{FF2B5EF4-FFF2-40B4-BE49-F238E27FC236}">
                <a16:creationId xmlns:a16="http://schemas.microsoft.com/office/drawing/2014/main" id="{C5B31A2C-D7CD-788A-7371-CA783005F241}"/>
              </a:ext>
            </a:extLst>
          </p:cNvPr>
          <p:cNvSpPr txBox="1"/>
          <p:nvPr/>
        </p:nvSpPr>
        <p:spPr>
          <a:xfrm>
            <a:off x="257577" y="3696237"/>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sp>
        <p:nvSpPr>
          <p:cNvPr id="7" name="TextBox 6">
            <a:extLst>
              <a:ext uri="{FF2B5EF4-FFF2-40B4-BE49-F238E27FC236}">
                <a16:creationId xmlns:a16="http://schemas.microsoft.com/office/drawing/2014/main" id="{D9350E26-45DF-9563-D21A-C28EF2398CE4}"/>
              </a:ext>
            </a:extLst>
          </p:cNvPr>
          <p:cNvSpPr txBox="1"/>
          <p:nvPr/>
        </p:nvSpPr>
        <p:spPr>
          <a:xfrm>
            <a:off x="916516" y="5888582"/>
            <a:ext cx="10598932" cy="182880"/>
          </a:xfrm>
          <a:prstGeom prst="rect">
            <a:avLst/>
          </a:prstGeom>
          <a:solidFill>
            <a:schemeClr val="bg1"/>
          </a:solidFill>
        </p:spPr>
        <p:txBody>
          <a:bodyPr wrap="square" rtlCol="0">
            <a:spAutoFit/>
          </a:bodyPr>
          <a:lstStyle/>
          <a:p>
            <a:endParaRPr lang="en-US" dirty="0"/>
          </a:p>
        </p:txBody>
      </p:sp>
      <p:pic>
        <p:nvPicPr>
          <p:cNvPr id="14" name="Picture 13" descr="A graph with a line and a positive result&#10;&#10;AI-generated content may be incorrect.">
            <a:extLst>
              <a:ext uri="{FF2B5EF4-FFF2-40B4-BE49-F238E27FC236}">
                <a16:creationId xmlns:a16="http://schemas.microsoft.com/office/drawing/2014/main" id="{0AA46CD8-4F71-1119-D1B0-EE8F2125CD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54182" y="2534379"/>
            <a:ext cx="10557167" cy="3445643"/>
          </a:xfrm>
          <a:prstGeom prst="rect">
            <a:avLst/>
          </a:prstGeom>
        </p:spPr>
      </p:pic>
      <p:pic>
        <p:nvPicPr>
          <p:cNvPr id="16" name="Picture 15" descr="A close up of text&#10;&#10;AI-generated content may be incorrect.">
            <a:extLst>
              <a:ext uri="{FF2B5EF4-FFF2-40B4-BE49-F238E27FC236}">
                <a16:creationId xmlns:a16="http://schemas.microsoft.com/office/drawing/2014/main" id="{17BD1A0A-EEA2-C242-48B1-801CEA7E7A9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213100" y="1124767"/>
            <a:ext cx="6751515" cy="1108457"/>
          </a:xfrm>
          <a:prstGeom prst="rect">
            <a:avLst/>
          </a:prstGeom>
        </p:spPr>
      </p:pic>
    </p:spTree>
    <p:extLst>
      <p:ext uri="{BB962C8B-B14F-4D97-AF65-F5344CB8AC3E}">
        <p14:creationId xmlns:p14="http://schemas.microsoft.com/office/powerpoint/2010/main" val="2179631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4D6E-733D-20FA-08F3-E708C2253F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FB721-0096-FB47-253F-941DAA8A7E6D}"/>
              </a:ext>
            </a:extLst>
          </p:cNvPr>
          <p:cNvSpPr>
            <a:spLocks noGrp="1"/>
          </p:cNvSpPr>
          <p:nvPr>
            <p:ph type="title"/>
          </p:nvPr>
        </p:nvSpPr>
        <p:spPr>
          <a:xfrm>
            <a:off x="916516" y="180472"/>
            <a:ext cx="10358967" cy="793509"/>
          </a:xfrm>
        </p:spPr>
        <p:txBody>
          <a:bodyPr/>
          <a:lstStyle/>
          <a:p>
            <a:r>
              <a:rPr lang="en-US" sz="3200" b="1" dirty="0"/>
              <a:t>NICHE-2: Minimal Residual Disease (MRD)</a:t>
            </a:r>
            <a:endParaRPr lang="en-US" sz="3200" dirty="0"/>
          </a:p>
        </p:txBody>
      </p:sp>
      <p:sp>
        <p:nvSpPr>
          <p:cNvPr id="4" name="TextBox 3">
            <a:extLst>
              <a:ext uri="{FF2B5EF4-FFF2-40B4-BE49-F238E27FC236}">
                <a16:creationId xmlns:a16="http://schemas.microsoft.com/office/drawing/2014/main" id="{1BE91DCD-1935-DC46-AB15-8E7ADD41E17C}"/>
              </a:ext>
            </a:extLst>
          </p:cNvPr>
          <p:cNvSpPr txBox="1"/>
          <p:nvPr/>
        </p:nvSpPr>
        <p:spPr>
          <a:xfrm>
            <a:off x="0" y="6515945"/>
            <a:ext cx="10282712"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Chalabi M et al. ESMO 2024;Abstract LBA24. </a:t>
            </a:r>
          </a:p>
        </p:txBody>
      </p:sp>
      <p:sp>
        <p:nvSpPr>
          <p:cNvPr id="5" name="TextBox 4">
            <a:extLst>
              <a:ext uri="{FF2B5EF4-FFF2-40B4-BE49-F238E27FC236}">
                <a16:creationId xmlns:a16="http://schemas.microsoft.com/office/drawing/2014/main" id="{E23E8F6A-23B4-C977-EA79-A296DF333357}"/>
              </a:ext>
            </a:extLst>
          </p:cNvPr>
          <p:cNvSpPr txBox="1"/>
          <p:nvPr/>
        </p:nvSpPr>
        <p:spPr>
          <a:xfrm>
            <a:off x="257577" y="3696237"/>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9" name="Picture 8" descr="A comparison of a number of patients with surgery&#10;&#10;AI-generated content may be incorrect.">
            <a:extLst>
              <a:ext uri="{FF2B5EF4-FFF2-40B4-BE49-F238E27FC236}">
                <a16:creationId xmlns:a16="http://schemas.microsoft.com/office/drawing/2014/main" id="{E05653A9-11BB-018F-6BF6-CCB3184F2582}"/>
              </a:ext>
            </a:extLst>
          </p:cNvPr>
          <p:cNvPicPr>
            <a:picLocks noChangeAspect="1"/>
          </p:cNvPicPr>
          <p:nvPr/>
        </p:nvPicPr>
        <p:blipFill>
          <a:blip r:embed="rId2"/>
          <a:stretch>
            <a:fillRect/>
          </a:stretch>
        </p:blipFill>
        <p:spPr>
          <a:xfrm>
            <a:off x="565738" y="1230868"/>
            <a:ext cx="11060523" cy="4543013"/>
          </a:xfrm>
          <a:prstGeom prst="rect">
            <a:avLst/>
          </a:prstGeom>
        </p:spPr>
      </p:pic>
      <p:sp>
        <p:nvSpPr>
          <p:cNvPr id="10" name="TextBox 9">
            <a:extLst>
              <a:ext uri="{FF2B5EF4-FFF2-40B4-BE49-F238E27FC236}">
                <a16:creationId xmlns:a16="http://schemas.microsoft.com/office/drawing/2014/main" id="{1E96D860-A79A-AB0D-A04F-2F2CFF9B15E3}"/>
              </a:ext>
            </a:extLst>
          </p:cNvPr>
          <p:cNvSpPr txBox="1"/>
          <p:nvPr/>
        </p:nvSpPr>
        <p:spPr>
          <a:xfrm>
            <a:off x="6976872" y="5329050"/>
            <a:ext cx="117043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50622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2F4E5-B593-9F0C-5D55-2B6A154AC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37CA8-803B-3522-9D02-B37B2783EC8F}"/>
              </a:ext>
            </a:extLst>
          </p:cNvPr>
          <p:cNvSpPr>
            <a:spLocks noGrp="1"/>
          </p:cNvSpPr>
          <p:nvPr>
            <p:ph type="title"/>
          </p:nvPr>
        </p:nvSpPr>
        <p:spPr>
          <a:xfrm>
            <a:off x="916516" y="180472"/>
            <a:ext cx="10358967" cy="793509"/>
          </a:xfrm>
        </p:spPr>
        <p:txBody>
          <a:bodyPr/>
          <a:lstStyle/>
          <a:p>
            <a:r>
              <a:rPr lang="en-US" sz="3200" b="1" dirty="0"/>
              <a:t>NICHE-2: Author Conclusions and Future Perspectives</a:t>
            </a:r>
            <a:endParaRPr lang="en-US" sz="3200" dirty="0"/>
          </a:p>
        </p:txBody>
      </p:sp>
      <p:sp>
        <p:nvSpPr>
          <p:cNvPr id="4" name="TextBox 3">
            <a:extLst>
              <a:ext uri="{FF2B5EF4-FFF2-40B4-BE49-F238E27FC236}">
                <a16:creationId xmlns:a16="http://schemas.microsoft.com/office/drawing/2014/main" id="{A235D351-E22A-B93A-EB90-AF90732B1C3F}"/>
              </a:ext>
            </a:extLst>
          </p:cNvPr>
          <p:cNvSpPr txBox="1"/>
          <p:nvPr/>
        </p:nvSpPr>
        <p:spPr>
          <a:xfrm>
            <a:off x="158742" y="6425025"/>
            <a:ext cx="10282712"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Chalabi M et al. ESMO 2024;Abstract LBA24. </a:t>
            </a:r>
          </a:p>
        </p:txBody>
      </p:sp>
      <p:sp>
        <p:nvSpPr>
          <p:cNvPr id="5" name="TextBox 4">
            <a:extLst>
              <a:ext uri="{FF2B5EF4-FFF2-40B4-BE49-F238E27FC236}">
                <a16:creationId xmlns:a16="http://schemas.microsoft.com/office/drawing/2014/main" id="{963D9C7C-FE10-EF70-B0AC-262F801DF764}"/>
              </a:ext>
            </a:extLst>
          </p:cNvPr>
          <p:cNvSpPr txBox="1"/>
          <p:nvPr/>
        </p:nvSpPr>
        <p:spPr>
          <a:xfrm>
            <a:off x="257577" y="3696237"/>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6" name="Picture 5" descr="A close-up of a white background&#10;&#10;AI-generated content may be incorrect.">
            <a:extLst>
              <a:ext uri="{FF2B5EF4-FFF2-40B4-BE49-F238E27FC236}">
                <a16:creationId xmlns:a16="http://schemas.microsoft.com/office/drawing/2014/main" id="{89401CB2-539B-E1B1-4B61-8C5A8D397BB7}"/>
              </a:ext>
            </a:extLst>
          </p:cNvPr>
          <p:cNvPicPr>
            <a:picLocks noChangeAspect="1"/>
          </p:cNvPicPr>
          <p:nvPr/>
        </p:nvPicPr>
        <p:blipFill>
          <a:blip r:embed="rId2"/>
          <a:stretch>
            <a:fillRect/>
          </a:stretch>
        </p:blipFill>
        <p:spPr>
          <a:xfrm>
            <a:off x="398761" y="1352603"/>
            <a:ext cx="11394478" cy="4031193"/>
          </a:xfrm>
          <a:prstGeom prst="rect">
            <a:avLst/>
          </a:prstGeom>
        </p:spPr>
      </p:pic>
      <p:sp>
        <p:nvSpPr>
          <p:cNvPr id="3" name="TextBox 2">
            <a:extLst>
              <a:ext uri="{FF2B5EF4-FFF2-40B4-BE49-F238E27FC236}">
                <a16:creationId xmlns:a16="http://schemas.microsoft.com/office/drawing/2014/main" id="{112A509B-139D-7229-253C-139CA86F88EC}"/>
              </a:ext>
            </a:extLst>
          </p:cNvPr>
          <p:cNvSpPr txBox="1"/>
          <p:nvPr/>
        </p:nvSpPr>
        <p:spPr>
          <a:xfrm>
            <a:off x="467501" y="5474999"/>
            <a:ext cx="10282712"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dMMR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mismatch repair deficient;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pCR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pathologic complete response</a:t>
            </a:r>
          </a:p>
        </p:txBody>
      </p:sp>
    </p:spTree>
    <p:extLst>
      <p:ext uri="{BB962C8B-B14F-4D97-AF65-F5344CB8AC3E}">
        <p14:creationId xmlns:p14="http://schemas.microsoft.com/office/powerpoint/2010/main" val="2229537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62EE0-E21D-D7F8-FB93-AA685FFF5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F352F-3DC5-38C8-B133-3C9824F5043D}"/>
              </a:ext>
            </a:extLst>
          </p:cNvPr>
          <p:cNvSpPr>
            <a:spLocks noGrp="1"/>
          </p:cNvSpPr>
          <p:nvPr>
            <p:ph type="title"/>
          </p:nvPr>
        </p:nvSpPr>
        <p:spPr>
          <a:xfrm>
            <a:off x="920749" y="-1"/>
            <a:ext cx="10358967" cy="1163783"/>
          </a:xfrm>
        </p:spPr>
        <p:txBody>
          <a:bodyPr/>
          <a:lstStyle/>
          <a:p>
            <a:r>
              <a:rPr lang="en-US" sz="3200" dirty="0"/>
              <a:t>NICHE-1 and NICHE-2 Studies in Colon Cancer</a:t>
            </a:r>
          </a:p>
        </p:txBody>
      </p:sp>
      <p:sp>
        <p:nvSpPr>
          <p:cNvPr id="3" name="Content Placeholder 2">
            <a:extLst>
              <a:ext uri="{FF2B5EF4-FFF2-40B4-BE49-F238E27FC236}">
                <a16:creationId xmlns:a16="http://schemas.microsoft.com/office/drawing/2014/main" id="{CB661C16-119E-5835-C23E-DD3CEBA0EC51}"/>
              </a:ext>
            </a:extLst>
          </p:cNvPr>
          <p:cNvSpPr>
            <a:spLocks noGrp="1"/>
          </p:cNvSpPr>
          <p:nvPr>
            <p:ph idx="1"/>
          </p:nvPr>
        </p:nvSpPr>
        <p:spPr>
          <a:xfrm>
            <a:off x="506679" y="1266660"/>
            <a:ext cx="11368644" cy="4843230"/>
          </a:xfrm>
        </p:spPr>
        <p:txBody>
          <a:bodyPr/>
          <a:lstStyle/>
          <a:p>
            <a:r>
              <a:rPr lang="en-US" sz="2400" b="0" dirty="0"/>
              <a:t>Patients received 2 doses of nivolumab and 1 dose of ipilimumab </a:t>
            </a:r>
          </a:p>
          <a:p>
            <a:r>
              <a:rPr lang="en-US" sz="2400" b="0" dirty="0"/>
              <a:t>Only 2.7% received chemotherapy after surgery (3/14 with positive nodes – 1 had 60% residual tumor in specimen)</a:t>
            </a:r>
          </a:p>
          <a:p>
            <a:r>
              <a:rPr lang="en-US" sz="2400" b="0" dirty="0"/>
              <a:t>Very few patients had delay of surgery beyond 6 weeks from study enrollment</a:t>
            </a:r>
          </a:p>
          <a:p>
            <a:r>
              <a:rPr lang="en-US" sz="2400" b="0" dirty="0"/>
              <a:t>Radiographic response only seen in 2 of 75 with </a:t>
            </a:r>
            <a:r>
              <a:rPr lang="en-US" sz="2400" b="0" dirty="0" err="1"/>
              <a:t>pCR</a:t>
            </a:r>
            <a:endParaRPr lang="en-US" sz="2400" b="0" dirty="0"/>
          </a:p>
          <a:p>
            <a:r>
              <a:rPr lang="en-US" sz="2400" b="0" dirty="0"/>
              <a:t>Identifying the patients (both stages – NICHE-2 was limited to clinical Stage II and III) and MMR status is the challenge to implementation</a:t>
            </a:r>
          </a:p>
          <a:p>
            <a:r>
              <a:rPr lang="en-US" sz="2400" b="0" dirty="0"/>
              <a:t>Difference in response and duration of response for localized disease compared to metastatic disease (71% PFS at 2 years with combination in mCRC)</a:t>
            </a:r>
          </a:p>
        </p:txBody>
      </p:sp>
    </p:spTree>
    <p:extLst>
      <p:ext uri="{BB962C8B-B14F-4D97-AF65-F5344CB8AC3E}">
        <p14:creationId xmlns:p14="http://schemas.microsoft.com/office/powerpoint/2010/main" val="3681320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A264B-9B23-CC08-5E28-7062AE7701B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8CE8BB0-1BBF-71E2-0B33-C2F37D77D441}"/>
              </a:ext>
            </a:extLst>
          </p:cNvPr>
          <p:cNvSpPr txBox="1"/>
          <p:nvPr/>
        </p:nvSpPr>
        <p:spPr>
          <a:xfrm>
            <a:off x="0" y="6519446"/>
            <a:ext cx="6360160" cy="323165"/>
          </a:xfrm>
          <a:prstGeom prst="rect">
            <a:avLst/>
          </a:prstGeom>
          <a:noFill/>
        </p:spPr>
        <p:txBody>
          <a:bodyPr wrap="square" rtlCol="0">
            <a:spAutoFit/>
          </a:bodyPr>
          <a:lstStyle/>
          <a:p>
            <a:r>
              <a:rPr lang="en-US" sz="1500" dirty="0"/>
              <a:t>Shah PK et al. Gastrointestinal Cancers Symposium 2025;Abstract 15.</a:t>
            </a:r>
          </a:p>
        </p:txBody>
      </p:sp>
      <p:pic>
        <p:nvPicPr>
          <p:cNvPr id="5122" name="Picture 2">
            <a:extLst>
              <a:ext uri="{FF2B5EF4-FFF2-40B4-BE49-F238E27FC236}">
                <a16:creationId xmlns:a16="http://schemas.microsoft.com/office/drawing/2014/main" id="{2EB18FAE-8CE5-1E4B-795A-5F5464852E4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701268" y="311164"/>
            <a:ext cx="10789463" cy="572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135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2974F-6F74-83FA-BA64-329B89506D3D}"/>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F7923C60-084F-4EAE-4E61-AAE592B13084}"/>
              </a:ext>
            </a:extLst>
          </p:cNvPr>
          <p:cNvPicPr>
            <a:picLocks noChangeAspect="1"/>
          </p:cNvPicPr>
          <p:nvPr/>
        </p:nvPicPr>
        <p:blipFill>
          <a:blip r:embed="rId2"/>
          <a:stretch>
            <a:fillRect/>
          </a:stretch>
        </p:blipFill>
        <p:spPr>
          <a:xfrm>
            <a:off x="778987" y="618208"/>
            <a:ext cx="10634026" cy="3942072"/>
          </a:xfrm>
          <a:prstGeom prst="rect">
            <a:avLst/>
          </a:prstGeom>
        </p:spPr>
      </p:pic>
      <p:sp>
        <p:nvSpPr>
          <p:cNvPr id="5" name="TextBox 4">
            <a:extLst>
              <a:ext uri="{FF2B5EF4-FFF2-40B4-BE49-F238E27FC236}">
                <a16:creationId xmlns:a16="http://schemas.microsoft.com/office/drawing/2014/main" id="{D98D8C15-131E-0FEF-D844-DA25F21EC1CF}"/>
              </a:ext>
            </a:extLst>
          </p:cNvPr>
          <p:cNvSpPr txBox="1"/>
          <p:nvPr/>
        </p:nvSpPr>
        <p:spPr>
          <a:xfrm>
            <a:off x="7655169" y="1664680"/>
            <a:ext cx="3757844" cy="468923"/>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83B8918B-9568-6E73-7A72-5D12723F44F7}"/>
              </a:ext>
            </a:extLst>
          </p:cNvPr>
          <p:cNvSpPr txBox="1"/>
          <p:nvPr/>
        </p:nvSpPr>
        <p:spPr>
          <a:xfrm>
            <a:off x="7351388" y="4088341"/>
            <a:ext cx="4122539" cy="369332"/>
          </a:xfrm>
          <a:prstGeom prst="rect">
            <a:avLst/>
          </a:prstGeom>
          <a:noFill/>
        </p:spPr>
        <p:txBody>
          <a:bodyPr wrap="none" rtlCol="0">
            <a:spAutoFit/>
          </a:bodyPr>
          <a:lstStyle/>
          <a:p>
            <a:r>
              <a:rPr lang="en-US" sz="1800" b="1" dirty="0">
                <a:solidFill>
                  <a:schemeClr val="tx1"/>
                </a:solidFill>
                <a:latin typeface="Calibri" panose="020F0502020204030204" pitchFamily="34" charset="0"/>
                <a:cs typeface="Calibri" panose="020F0502020204030204" pitchFamily="34" charset="0"/>
              </a:rPr>
              <a:t>de </a:t>
            </a:r>
            <a:r>
              <a:rPr lang="en-US" sz="1800" b="1" dirty="0" err="1">
                <a:solidFill>
                  <a:schemeClr val="tx1"/>
                </a:solidFill>
                <a:latin typeface="Calibri" panose="020F0502020204030204" pitchFamily="34" charset="0"/>
                <a:cs typeface="Calibri" panose="020F0502020204030204" pitchFamily="34" charset="0"/>
              </a:rPr>
              <a:t>Gooyer</a:t>
            </a:r>
            <a:r>
              <a:rPr lang="en-US" sz="1800" b="1" dirty="0">
                <a:solidFill>
                  <a:schemeClr val="tx1"/>
                </a:solidFill>
                <a:latin typeface="Calibri" panose="020F0502020204030204" pitchFamily="34" charset="0"/>
                <a:cs typeface="Calibri" panose="020F0502020204030204" pitchFamily="34" charset="0"/>
              </a:rPr>
              <a:t> PG et al. 2024;30(11):3284-90.</a:t>
            </a:r>
          </a:p>
        </p:txBody>
      </p:sp>
      <p:sp>
        <p:nvSpPr>
          <p:cNvPr id="8" name="TextBox 7">
            <a:extLst>
              <a:ext uri="{FF2B5EF4-FFF2-40B4-BE49-F238E27FC236}">
                <a16:creationId xmlns:a16="http://schemas.microsoft.com/office/drawing/2014/main" id="{D0B00C31-EF14-E981-05A5-114482521CC3}"/>
              </a:ext>
            </a:extLst>
          </p:cNvPr>
          <p:cNvSpPr txBox="1"/>
          <p:nvPr/>
        </p:nvSpPr>
        <p:spPr>
          <a:xfrm>
            <a:off x="1004912" y="4724398"/>
            <a:ext cx="10181493" cy="1323439"/>
          </a:xfrm>
          <a:prstGeom prst="rect">
            <a:avLst/>
          </a:prstGeom>
          <a:noFill/>
          <a:ln>
            <a:solidFill>
              <a:schemeClr val="tx1"/>
            </a:solidFill>
          </a:ln>
        </p:spPr>
        <p:txBody>
          <a:bodyPr wrap="square">
            <a:spAutoFit/>
          </a:bodyPr>
          <a:lstStyle/>
          <a:p>
            <a:r>
              <a:rPr lang="en-US" sz="2000" b="1" dirty="0"/>
              <a:t>Author C</a:t>
            </a:r>
            <a:r>
              <a:rPr lang="en-US" sz="2000" b="1" dirty="0">
                <a:effectLst/>
              </a:rPr>
              <a:t>onclusions: </a:t>
            </a:r>
            <a:r>
              <a:rPr lang="en-US" sz="2000" i="1" dirty="0"/>
              <a:t>O</a:t>
            </a:r>
            <a:r>
              <a:rPr lang="en-US" sz="2000" i="1" dirty="0">
                <a:effectLst/>
              </a:rPr>
              <a:t>ur results show that neoadjuvant nivolumab/</a:t>
            </a:r>
            <a:r>
              <a:rPr lang="en-US" sz="2000" i="1" dirty="0" err="1">
                <a:effectLst/>
              </a:rPr>
              <a:t>relatlimab</a:t>
            </a:r>
            <a:r>
              <a:rPr lang="en-US" sz="2000" i="1" dirty="0">
                <a:effectLst/>
              </a:rPr>
              <a:t> induces high rates of pathologic responses and that further investigation of this treatment in larger studies is warranted. These data add to the body of evidence in support of neoadjuvant immunotherapy regimens in </a:t>
            </a:r>
            <a:r>
              <a:rPr lang="en-US" sz="2000" i="1" dirty="0" err="1">
                <a:effectLst/>
              </a:rPr>
              <a:t>dMMR</a:t>
            </a:r>
            <a:r>
              <a:rPr lang="en-US" sz="2000" i="1" dirty="0">
                <a:effectLst/>
              </a:rPr>
              <a:t> </a:t>
            </a:r>
            <a:r>
              <a:rPr lang="en-US" sz="2000" i="1" dirty="0"/>
              <a:t>colon cancer</a:t>
            </a:r>
            <a:r>
              <a:rPr lang="en-US" sz="2000" i="1" dirty="0">
                <a:effectLst/>
              </a:rPr>
              <a:t>.</a:t>
            </a:r>
          </a:p>
        </p:txBody>
      </p:sp>
    </p:spTree>
    <p:extLst>
      <p:ext uri="{BB962C8B-B14F-4D97-AF65-F5344CB8AC3E}">
        <p14:creationId xmlns:p14="http://schemas.microsoft.com/office/powerpoint/2010/main" val="2602047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14B11-5ACD-A54F-B8B5-751A774A34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EE140-72AC-4919-CB31-4D3310272C71}"/>
              </a:ext>
            </a:extLst>
          </p:cNvPr>
          <p:cNvSpPr>
            <a:spLocks noGrp="1"/>
          </p:cNvSpPr>
          <p:nvPr>
            <p:ph type="title"/>
          </p:nvPr>
        </p:nvSpPr>
        <p:spPr>
          <a:xfrm>
            <a:off x="768919" y="275903"/>
            <a:ext cx="10358967" cy="793509"/>
          </a:xfrm>
        </p:spPr>
        <p:txBody>
          <a:bodyPr/>
          <a:lstStyle/>
          <a:p>
            <a:pPr algn="l"/>
            <a:br>
              <a:rPr lang="en-US" b="1" dirty="0"/>
            </a:br>
            <a:r>
              <a:rPr lang="en-US" b="1" dirty="0"/>
              <a:t>Pathologic Response and Outcome After Neoadjuvant Nivolumab and </a:t>
            </a:r>
            <a:r>
              <a:rPr lang="en-US" b="1" dirty="0" err="1"/>
              <a:t>Relatlimab</a:t>
            </a:r>
            <a:r>
              <a:rPr lang="en-US" b="1" dirty="0"/>
              <a:t> for Locally Advanced </a:t>
            </a:r>
            <a:r>
              <a:rPr lang="en-US" dirty="0" err="1"/>
              <a:t>d</a:t>
            </a:r>
            <a:r>
              <a:rPr lang="en-US" b="1" dirty="0" err="1"/>
              <a:t>MMR</a:t>
            </a:r>
            <a:r>
              <a:rPr lang="en-US" b="1" dirty="0"/>
              <a:t> CRC</a:t>
            </a:r>
            <a:br>
              <a:rPr lang="en-US" b="1" dirty="0"/>
            </a:br>
            <a:endParaRPr lang="en-US" dirty="0"/>
          </a:p>
        </p:txBody>
      </p:sp>
      <p:sp>
        <p:nvSpPr>
          <p:cNvPr id="4" name="TextBox 3">
            <a:extLst>
              <a:ext uri="{FF2B5EF4-FFF2-40B4-BE49-F238E27FC236}">
                <a16:creationId xmlns:a16="http://schemas.microsoft.com/office/drawing/2014/main" id="{C37DBE58-79CF-2089-3FC1-21DBF84C2E05}"/>
              </a:ext>
            </a:extLst>
          </p:cNvPr>
          <p:cNvSpPr txBox="1"/>
          <p:nvPr/>
        </p:nvSpPr>
        <p:spPr>
          <a:xfrm>
            <a:off x="257577" y="6420514"/>
            <a:ext cx="10282712" cy="323165"/>
          </a:xfrm>
          <a:prstGeom prst="rect">
            <a:avLst/>
          </a:prstGeom>
          <a:noFill/>
        </p:spPr>
        <p:txBody>
          <a:bodyPr wrap="square" rtlCol="0">
            <a:spAutoFit/>
          </a:bodyPr>
          <a:lstStyle/>
          <a:p>
            <a:pPr defTabSz="455613" fontAlgn="base">
              <a:spcBef>
                <a:spcPct val="0"/>
              </a:spcBef>
              <a:spcAft>
                <a:spcPct val="0"/>
              </a:spcAf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Gooyer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PG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Nat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2024;30(11):3284-90.</a:t>
            </a:r>
          </a:p>
        </p:txBody>
      </p:sp>
      <p:sp>
        <p:nvSpPr>
          <p:cNvPr id="5" name="TextBox 4">
            <a:extLst>
              <a:ext uri="{FF2B5EF4-FFF2-40B4-BE49-F238E27FC236}">
                <a16:creationId xmlns:a16="http://schemas.microsoft.com/office/drawing/2014/main" id="{C4FECFA0-1B6F-66E0-765E-B312110E19C9}"/>
              </a:ext>
            </a:extLst>
          </p:cNvPr>
          <p:cNvSpPr txBox="1"/>
          <p:nvPr/>
        </p:nvSpPr>
        <p:spPr>
          <a:xfrm>
            <a:off x="257577" y="3696237"/>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7" name="Picture 6" descr="A graph of a patient's disease&#10;&#10;AI-generated content may be incorrect.">
            <a:extLst>
              <a:ext uri="{FF2B5EF4-FFF2-40B4-BE49-F238E27FC236}">
                <a16:creationId xmlns:a16="http://schemas.microsoft.com/office/drawing/2014/main" id="{32E18962-1E22-7CEE-530D-676A3AAA8DBB}"/>
              </a:ext>
            </a:extLst>
          </p:cNvPr>
          <p:cNvPicPr>
            <a:picLocks noChangeAspect="1"/>
          </p:cNvPicPr>
          <p:nvPr/>
        </p:nvPicPr>
        <p:blipFill>
          <a:blip r:embed="rId2"/>
          <a:stretch>
            <a:fillRect/>
          </a:stretch>
        </p:blipFill>
        <p:spPr>
          <a:xfrm>
            <a:off x="547749" y="1396080"/>
            <a:ext cx="11096501" cy="4327077"/>
          </a:xfrm>
          <a:prstGeom prst="rect">
            <a:avLst/>
          </a:prstGeom>
        </p:spPr>
      </p:pic>
      <p:sp>
        <p:nvSpPr>
          <p:cNvPr id="8" name="TextBox 7">
            <a:extLst>
              <a:ext uri="{FF2B5EF4-FFF2-40B4-BE49-F238E27FC236}">
                <a16:creationId xmlns:a16="http://schemas.microsoft.com/office/drawing/2014/main" id="{C86067CD-EF5D-ABD5-50E3-5AD7632D3717}"/>
              </a:ext>
            </a:extLst>
          </p:cNvPr>
          <p:cNvSpPr txBox="1"/>
          <p:nvPr/>
        </p:nvSpPr>
        <p:spPr>
          <a:xfrm>
            <a:off x="621323" y="1501588"/>
            <a:ext cx="295193" cy="655458"/>
          </a:xfrm>
          <a:prstGeom prst="rect">
            <a:avLst/>
          </a:prstGeom>
          <a:solidFill>
            <a:schemeClr val="bg1"/>
          </a:solidFill>
          <a:ln>
            <a:noFill/>
          </a:ln>
        </p:spPr>
        <p:txBody>
          <a:bodyPr wrap="square" rtlCol="0">
            <a:spAutoFit/>
          </a:bodyPr>
          <a:lstStyle/>
          <a:p>
            <a:endParaRPr lang="en-US" dirty="0"/>
          </a:p>
        </p:txBody>
      </p:sp>
    </p:spTree>
    <p:extLst>
      <p:ext uri="{BB962C8B-B14F-4D97-AF65-F5344CB8AC3E}">
        <p14:creationId xmlns:p14="http://schemas.microsoft.com/office/powerpoint/2010/main" val="740193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FDAE8-6CA3-3B5D-1ABF-E15065C2A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597787-1693-B980-AF2D-BC2CE6C554A6}"/>
              </a:ext>
            </a:extLst>
          </p:cNvPr>
          <p:cNvSpPr>
            <a:spLocks noGrp="1"/>
          </p:cNvSpPr>
          <p:nvPr>
            <p:ph type="title"/>
          </p:nvPr>
        </p:nvSpPr>
        <p:spPr>
          <a:xfrm>
            <a:off x="920749" y="-1"/>
            <a:ext cx="10358967" cy="1007385"/>
          </a:xfrm>
        </p:spPr>
        <p:txBody>
          <a:bodyPr/>
          <a:lstStyle/>
          <a:p>
            <a:r>
              <a:rPr lang="en-US" sz="3200" dirty="0"/>
              <a:t>NICHE-3 Colon Cancer Trial</a:t>
            </a:r>
          </a:p>
        </p:txBody>
      </p:sp>
      <p:sp>
        <p:nvSpPr>
          <p:cNvPr id="3" name="Content Placeholder 2">
            <a:extLst>
              <a:ext uri="{FF2B5EF4-FFF2-40B4-BE49-F238E27FC236}">
                <a16:creationId xmlns:a16="http://schemas.microsoft.com/office/drawing/2014/main" id="{5A515C0F-94E4-C789-06B6-9EC581EB468A}"/>
              </a:ext>
            </a:extLst>
          </p:cNvPr>
          <p:cNvSpPr>
            <a:spLocks noGrp="1"/>
          </p:cNvSpPr>
          <p:nvPr>
            <p:ph idx="1"/>
          </p:nvPr>
        </p:nvSpPr>
        <p:spPr>
          <a:xfrm>
            <a:off x="912284" y="1339894"/>
            <a:ext cx="10358967" cy="4843230"/>
          </a:xfrm>
        </p:spPr>
        <p:txBody>
          <a:bodyPr/>
          <a:lstStyle/>
          <a:p>
            <a:r>
              <a:rPr lang="en-US" b="0" dirty="0"/>
              <a:t>First PD-1 and LAG-3 inhibitor combination for MSI-H, T≥3 or N+ colon cancer</a:t>
            </a:r>
          </a:p>
          <a:p>
            <a:r>
              <a:rPr lang="en-US" b="0" dirty="0"/>
              <a:t>2 treatments – 28 days apart – both drugs</a:t>
            </a:r>
          </a:p>
          <a:p>
            <a:r>
              <a:rPr lang="en-US" b="0" dirty="0"/>
              <a:t>Very similar results to NICHE-1 and 2. </a:t>
            </a:r>
          </a:p>
          <a:p>
            <a:r>
              <a:rPr lang="en-US" b="0" dirty="0"/>
              <a:t>Unclear if combination therapy necessary</a:t>
            </a:r>
          </a:p>
          <a:p>
            <a:r>
              <a:rPr lang="en-US" b="0" dirty="0"/>
              <a:t>Higher rate of thyroid dysfunction, adrenal insufficiency and colitis compared to </a:t>
            </a:r>
            <a:r>
              <a:rPr lang="en-US" b="0" dirty="0" err="1"/>
              <a:t>nivo</a:t>
            </a:r>
            <a:r>
              <a:rPr lang="en-US" b="0" dirty="0"/>
              <a:t>/</a:t>
            </a:r>
            <a:r>
              <a:rPr lang="en-US" b="0" dirty="0" err="1"/>
              <a:t>ipi</a:t>
            </a:r>
            <a:r>
              <a:rPr lang="en-US" b="0" dirty="0"/>
              <a:t> (caution with cross-study comparison)</a:t>
            </a:r>
          </a:p>
          <a:p>
            <a:endParaRPr lang="en-US" b="0" dirty="0"/>
          </a:p>
          <a:p>
            <a:endParaRPr lang="en-US" b="0" dirty="0"/>
          </a:p>
          <a:p>
            <a:endParaRPr lang="en-US" b="0" dirty="0"/>
          </a:p>
        </p:txBody>
      </p:sp>
    </p:spTree>
    <p:extLst>
      <p:ext uri="{BB962C8B-B14F-4D97-AF65-F5344CB8AC3E}">
        <p14:creationId xmlns:p14="http://schemas.microsoft.com/office/powerpoint/2010/main" val="149933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D30E6-3424-5C8F-7937-91A78DE8B3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6EBA89-394C-4B88-BB32-EEF67365885F}"/>
              </a:ext>
            </a:extLst>
          </p:cNvPr>
          <p:cNvSpPr>
            <a:spLocks noGrp="1"/>
          </p:cNvSpPr>
          <p:nvPr>
            <p:ph type="title"/>
          </p:nvPr>
        </p:nvSpPr>
        <p:spPr>
          <a:xfrm>
            <a:off x="916516" y="140385"/>
            <a:ext cx="10358967" cy="1143000"/>
          </a:xfrm>
        </p:spPr>
        <p:txBody>
          <a:bodyPr/>
          <a:lstStyle/>
          <a:p>
            <a:pPr algn="l"/>
            <a:r>
              <a:rPr lang="en-US" dirty="0"/>
              <a:t>Select Ongoing Trials Evaluating Anti-PD-1/PD-L1 Antibodies for Patients with Localized CRC </a:t>
            </a:r>
          </a:p>
        </p:txBody>
      </p:sp>
      <p:graphicFrame>
        <p:nvGraphicFramePr>
          <p:cNvPr id="4" name="Table 4">
            <a:extLst>
              <a:ext uri="{FF2B5EF4-FFF2-40B4-BE49-F238E27FC236}">
                <a16:creationId xmlns:a16="http://schemas.microsoft.com/office/drawing/2014/main" id="{059D1A73-9D8F-5CB1-BF1E-442D1F57B3F0}"/>
              </a:ext>
            </a:extLst>
          </p:cNvPr>
          <p:cNvGraphicFramePr>
            <a:graphicFrameLocks noGrp="1"/>
          </p:cNvGraphicFramePr>
          <p:nvPr>
            <p:ph idx="1"/>
            <p:extLst>
              <p:ext uri="{D42A27DB-BD31-4B8C-83A1-F6EECF244321}">
                <p14:modId xmlns:p14="http://schemas.microsoft.com/office/powerpoint/2010/main" val="3726244382"/>
              </p:ext>
            </p:extLst>
          </p:nvPr>
        </p:nvGraphicFramePr>
        <p:xfrm>
          <a:off x="353484" y="1708860"/>
          <a:ext cx="11485029" cy="3749040"/>
        </p:xfrm>
        <a:graphic>
          <a:graphicData uri="http://schemas.openxmlformats.org/drawingml/2006/table">
            <a:tbl>
              <a:tblPr firstRow="1" bandRow="1">
                <a:tableStyleId>{21E4AEA4-8DFA-4A89-87EB-49C32662AFE0}</a:tableStyleId>
              </a:tblPr>
              <a:tblGrid>
                <a:gridCol w="1732547">
                  <a:extLst>
                    <a:ext uri="{9D8B030D-6E8A-4147-A177-3AD203B41FA5}">
                      <a16:colId xmlns:a16="http://schemas.microsoft.com/office/drawing/2014/main" val="3278211682"/>
                    </a:ext>
                  </a:extLst>
                </a:gridCol>
                <a:gridCol w="683394">
                  <a:extLst>
                    <a:ext uri="{9D8B030D-6E8A-4147-A177-3AD203B41FA5}">
                      <a16:colId xmlns:a16="http://schemas.microsoft.com/office/drawing/2014/main" val="2801866429"/>
                    </a:ext>
                  </a:extLst>
                </a:gridCol>
                <a:gridCol w="827772">
                  <a:extLst>
                    <a:ext uri="{9D8B030D-6E8A-4147-A177-3AD203B41FA5}">
                      <a16:colId xmlns:a16="http://schemas.microsoft.com/office/drawing/2014/main" val="3712906188"/>
                    </a:ext>
                  </a:extLst>
                </a:gridCol>
                <a:gridCol w="2892813">
                  <a:extLst>
                    <a:ext uri="{9D8B030D-6E8A-4147-A177-3AD203B41FA5}">
                      <a16:colId xmlns:a16="http://schemas.microsoft.com/office/drawing/2014/main" val="1937931108"/>
                    </a:ext>
                  </a:extLst>
                </a:gridCol>
                <a:gridCol w="3427519">
                  <a:extLst>
                    <a:ext uri="{9D8B030D-6E8A-4147-A177-3AD203B41FA5}">
                      <a16:colId xmlns:a16="http://schemas.microsoft.com/office/drawing/2014/main" val="9631808"/>
                    </a:ext>
                  </a:extLst>
                </a:gridCol>
                <a:gridCol w="1920984">
                  <a:extLst>
                    <a:ext uri="{9D8B030D-6E8A-4147-A177-3AD203B41FA5}">
                      <a16:colId xmlns:a16="http://schemas.microsoft.com/office/drawing/2014/main" val="3283154115"/>
                    </a:ext>
                  </a:extLst>
                </a:gridCol>
              </a:tblGrid>
              <a:tr h="302106">
                <a:tc>
                  <a:txBody>
                    <a:bodyPr/>
                    <a:lstStyle/>
                    <a:p>
                      <a:r>
                        <a:rPr lang="en-US" sz="1800" dirty="0"/>
                        <a:t>Study</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dirty="0"/>
                        <a:t>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dirty="0"/>
                        <a:t>Phase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dirty="0"/>
                        <a:t>Eligibility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1800" dirty="0"/>
                        <a:t>Estimated primary</a:t>
                      </a:r>
                    </a:p>
                    <a:p>
                      <a:pPr algn="ctr"/>
                      <a:r>
                        <a:rPr lang="en-US" sz="1800" dirty="0"/>
                        <a:t>completion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889118225"/>
                  </a:ext>
                </a:extLst>
              </a:tr>
              <a:tr h="370840">
                <a:tc>
                  <a:txBody>
                    <a:bodyPr/>
                    <a:lstStyle/>
                    <a:p>
                      <a:r>
                        <a:rPr lang="en-US" sz="1800" dirty="0"/>
                        <a:t>SMALLER</a:t>
                      </a:r>
                    </a:p>
                    <a:p>
                      <a:r>
                        <a:rPr lang="en-US" sz="1800" b="0" dirty="0"/>
                        <a:t>(NCT06520683)</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800" dirty="0"/>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0" dirty="0"/>
                        <a:t>III</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t>Stage II </a:t>
                      </a:r>
                      <a:r>
                        <a:rPr lang="en-US" sz="1800" dirty="0" err="1"/>
                        <a:t>dMMR</a:t>
                      </a:r>
                      <a:r>
                        <a:rPr lang="en-US" sz="1800" dirty="0"/>
                        <a:t> and/or MSI-H CRC s/p surgical resection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1800" dirty="0"/>
                        <a:t>Tislelizumab + chemotherapy</a:t>
                      </a:r>
                    </a:p>
                    <a:p>
                      <a:pPr marL="285750" indent="-285750">
                        <a:buFont typeface="Arial" panose="020B0604020202020204" pitchFamily="34" charset="0"/>
                        <a:buChar char="•"/>
                      </a:pPr>
                      <a:r>
                        <a:rPr lang="en-US" sz="1800" dirty="0"/>
                        <a:t>Chemotherapy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1800" dirty="0"/>
                        <a:t>November 2027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3089683114"/>
                  </a:ext>
                </a:extLst>
              </a:tr>
              <a:tr h="370840">
                <a:tc>
                  <a:txBody>
                    <a:bodyPr/>
                    <a:lstStyle/>
                    <a:p>
                      <a:r>
                        <a:rPr lang="en-US" sz="1800" b="0" i="0" u="none" strike="noStrike" kern="1200" dirty="0">
                          <a:solidFill>
                            <a:schemeClr val="dk1"/>
                          </a:solidFill>
                          <a:effectLst/>
                          <a:latin typeface="+mn-lt"/>
                          <a:ea typeface="+mn-ea"/>
                          <a:cs typeface="+mn-cs"/>
                        </a:rPr>
                        <a:t>TORCH-</a:t>
                      </a:r>
                      <a:r>
                        <a:rPr lang="en-US" sz="1800" b="0" i="0" u="none" strike="noStrike" kern="1200" dirty="0" err="1">
                          <a:solidFill>
                            <a:schemeClr val="dk1"/>
                          </a:solidFill>
                          <a:effectLst/>
                          <a:latin typeface="+mn-lt"/>
                          <a:ea typeface="+mn-ea"/>
                          <a:cs typeface="+mn-cs"/>
                        </a:rPr>
                        <a:t>iTNT</a:t>
                      </a:r>
                      <a:endParaRPr lang="en-US" sz="1800" b="0" i="0" u="none" strike="noStrike" kern="1200" dirty="0">
                        <a:solidFill>
                          <a:schemeClr val="dk1"/>
                        </a:solidFill>
                        <a:effectLst/>
                        <a:latin typeface="+mn-lt"/>
                        <a:ea typeface="+mn-ea"/>
                        <a:cs typeface="+mn-cs"/>
                      </a:endParaRPr>
                    </a:p>
                    <a:p>
                      <a:r>
                        <a:rPr lang="en-US" sz="1800" b="0" dirty="0"/>
                        <a:t>(NCT06281405)</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198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0" dirty="0"/>
                        <a:t>II</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Stage T3-4 and/or N+ MSS rectal adenocarcinoma</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800" dirty="0" err="1"/>
                        <a:t>Toripalimab</a:t>
                      </a:r>
                      <a:r>
                        <a:rPr lang="en-US" sz="1800" dirty="0"/>
                        <a:t> + capecitabine</a:t>
                      </a:r>
                    </a:p>
                    <a:p>
                      <a:pPr marL="285750" indent="-285750">
                        <a:buFont typeface="Arial" panose="020B0604020202020204" pitchFamily="34" charset="0"/>
                        <a:buChar char="•"/>
                      </a:pPr>
                      <a:r>
                        <a:rPr lang="en-US" sz="1800" dirty="0" err="1"/>
                        <a:t>Toripalimab</a:t>
                      </a:r>
                      <a:r>
                        <a:rPr lang="en-US" sz="1800" dirty="0"/>
                        <a:t> + capecitabine + 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800" dirty="0"/>
                        <a:t>June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324838"/>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t>STELLAR II</a:t>
                      </a:r>
                    </a:p>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t>(NCT05484024)</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algn="ctr"/>
                      <a:r>
                        <a:rPr lang="en-US" sz="1800" dirty="0"/>
                        <a:t>588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0" dirty="0"/>
                        <a:t>II-III</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Locally advanced rectal adenocarcinoma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285750" indent="-285750">
                        <a:buFont typeface="Arial" panose="020B0604020202020204" pitchFamily="34" charset="0"/>
                        <a:buChar char="•"/>
                      </a:pPr>
                      <a:r>
                        <a:rPr lang="en-US" sz="1800" dirty="0" err="1"/>
                        <a:t>Sintilimab</a:t>
                      </a:r>
                      <a:r>
                        <a:rPr lang="en-US" sz="1800" dirty="0"/>
                        <a:t> + CRT</a:t>
                      </a:r>
                    </a:p>
                    <a:p>
                      <a:pPr marL="285750" indent="-285750">
                        <a:buFont typeface="Arial" panose="020B0604020202020204" pitchFamily="34" charset="0"/>
                        <a:buChar char="•"/>
                      </a:pPr>
                      <a:r>
                        <a:rPr lang="en-US" sz="1800" dirty="0"/>
                        <a:t>CRT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tc>
                  <a:txBody>
                    <a:bodyPr/>
                    <a:lstStyle/>
                    <a:p>
                      <a:pPr marL="0" indent="0">
                        <a:buFont typeface="Arial" panose="020B0604020202020204" pitchFamily="34" charset="0"/>
                        <a:buNone/>
                      </a:pPr>
                      <a:r>
                        <a:rPr lang="en-US" sz="1800" dirty="0"/>
                        <a:t>July 2028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3"/>
                    </a:solidFill>
                  </a:tcPr>
                </a:tc>
                <a:extLst>
                  <a:ext uri="{0D108BD9-81ED-4DB2-BD59-A6C34878D82A}">
                    <a16:rowId xmlns:a16="http://schemas.microsoft.com/office/drawing/2014/main" val="1783108697"/>
                  </a:ext>
                </a:extLst>
              </a:tr>
              <a:tr h="37084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t>BASKETIII</a:t>
                      </a:r>
                    </a:p>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t>(NCT06791512)</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122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0" dirty="0"/>
                        <a:t>III </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t>Locally advanced </a:t>
                      </a:r>
                      <a:br>
                        <a:rPr lang="en-US" sz="1800" dirty="0"/>
                      </a:br>
                      <a:r>
                        <a:rPr lang="en-US" sz="1800" dirty="0"/>
                        <a:t>MMR-proficient/MSS CRC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err="1"/>
                        <a:t>Sintilimab</a:t>
                      </a:r>
                      <a:r>
                        <a:rPr lang="en-US" sz="1800" dirty="0"/>
                        <a:t> + bevacizumab + mFOLFOX6</a:t>
                      </a:r>
                    </a:p>
                    <a:p>
                      <a:pPr marL="285750" marR="0" indent="-285750" algn="l" defTabSz="91411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mFOLFOX6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US" sz="1800" dirty="0"/>
                        <a:t>December 2030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938087"/>
                  </a:ext>
                </a:extLst>
              </a:tr>
            </a:tbl>
          </a:graphicData>
        </a:graphic>
      </p:graphicFrame>
      <p:sp>
        <p:nvSpPr>
          <p:cNvPr id="6" name="TextBox 5">
            <a:extLst>
              <a:ext uri="{FF2B5EF4-FFF2-40B4-BE49-F238E27FC236}">
                <a16:creationId xmlns:a16="http://schemas.microsoft.com/office/drawing/2014/main" id="{ECDC3B5B-0CDD-2E67-F725-B71FE7DDD0E7}"/>
              </a:ext>
            </a:extLst>
          </p:cNvPr>
          <p:cNvSpPr txBox="1"/>
          <p:nvPr/>
        </p:nvSpPr>
        <p:spPr>
          <a:xfrm>
            <a:off x="140955" y="6379061"/>
            <a:ext cx="4142352" cy="338554"/>
          </a:xfrm>
          <a:prstGeom prst="rect">
            <a:avLst/>
          </a:prstGeom>
          <a:noFill/>
        </p:spPr>
        <p:txBody>
          <a:bodyPr wrap="none" rtlCol="0">
            <a:spAutoFit/>
          </a:bodyPr>
          <a:lstStyle/>
          <a:p>
            <a:r>
              <a:rPr lang="en-US" sz="1600" b="0" dirty="0" err="1">
                <a:solidFill>
                  <a:schemeClr val="tx1"/>
                </a:solidFill>
                <a:latin typeface="+mn-lt"/>
              </a:rPr>
              <a:t>www.clinicaltrials.gov</a:t>
            </a:r>
            <a:r>
              <a:rPr lang="en-US" sz="1600" b="0" dirty="0">
                <a:solidFill>
                  <a:schemeClr val="tx1"/>
                </a:solidFill>
                <a:latin typeface="+mn-lt"/>
              </a:rPr>
              <a:t>. Accessed </a:t>
            </a:r>
            <a:r>
              <a:rPr lang="en-US" sz="1600" dirty="0"/>
              <a:t>February</a:t>
            </a:r>
            <a:r>
              <a:rPr lang="en-US" sz="1600" b="0" dirty="0">
                <a:solidFill>
                  <a:schemeClr val="tx1"/>
                </a:solidFill>
                <a:latin typeface="+mn-lt"/>
              </a:rPr>
              <a:t> 2025.</a:t>
            </a:r>
          </a:p>
        </p:txBody>
      </p:sp>
      <p:sp>
        <p:nvSpPr>
          <p:cNvPr id="3" name="TextBox 2">
            <a:extLst>
              <a:ext uri="{FF2B5EF4-FFF2-40B4-BE49-F238E27FC236}">
                <a16:creationId xmlns:a16="http://schemas.microsoft.com/office/drawing/2014/main" id="{5AF2C9AB-B26F-273C-CB80-2CA2098F0B4C}"/>
              </a:ext>
            </a:extLst>
          </p:cNvPr>
          <p:cNvSpPr txBox="1"/>
          <p:nvPr/>
        </p:nvSpPr>
        <p:spPr>
          <a:xfrm>
            <a:off x="354711" y="5500287"/>
            <a:ext cx="7084440" cy="338554"/>
          </a:xfrm>
          <a:prstGeom prst="rect">
            <a:avLst/>
          </a:prstGeom>
          <a:noFill/>
        </p:spPr>
        <p:txBody>
          <a:bodyPr wrap="none" rtlCol="0">
            <a:spAutoFit/>
          </a:bodyPr>
          <a:lstStyle/>
          <a:p>
            <a:r>
              <a:rPr lang="en-US" sz="1600" b="0" dirty="0">
                <a:solidFill>
                  <a:schemeClr val="tx1"/>
                </a:solidFill>
                <a:latin typeface="+mn-lt"/>
              </a:rPr>
              <a:t>MSS = microsatellite stable; RT = radiation therapy; CRT = chemoradiation therapy</a:t>
            </a:r>
          </a:p>
        </p:txBody>
      </p:sp>
    </p:spTree>
    <p:extLst>
      <p:ext uri="{BB962C8B-B14F-4D97-AF65-F5344CB8AC3E}">
        <p14:creationId xmlns:p14="http://schemas.microsoft.com/office/powerpoint/2010/main" val="2656280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document&#10;&#10;Description automatically generated">
            <a:extLst>
              <a:ext uri="{FF2B5EF4-FFF2-40B4-BE49-F238E27FC236}">
                <a16:creationId xmlns:a16="http://schemas.microsoft.com/office/drawing/2014/main" id="{9ADB5887-5998-5F80-A8CF-44C9BC0DAD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360" y="1052736"/>
            <a:ext cx="11348142" cy="4248472"/>
          </a:xfrm>
          <a:prstGeom prst="rect">
            <a:avLst/>
          </a:prstGeom>
        </p:spPr>
      </p:pic>
      <p:sp>
        <p:nvSpPr>
          <p:cNvPr id="6" name="TextBox 5">
            <a:extLst>
              <a:ext uri="{FF2B5EF4-FFF2-40B4-BE49-F238E27FC236}">
                <a16:creationId xmlns:a16="http://schemas.microsoft.com/office/drawing/2014/main" id="{F0D8AA3C-52A3-0262-C366-68E28FB79613}"/>
              </a:ext>
            </a:extLst>
          </p:cNvPr>
          <p:cNvSpPr txBox="1"/>
          <p:nvPr/>
        </p:nvSpPr>
        <p:spPr>
          <a:xfrm>
            <a:off x="8112003" y="4960440"/>
            <a:ext cx="3473964" cy="369332"/>
          </a:xfrm>
          <a:prstGeom prst="rect">
            <a:avLst/>
          </a:prstGeom>
          <a:noFill/>
        </p:spPr>
        <p:txBody>
          <a:bodyPr wrap="none" rtlCol="0">
            <a:spAutoFit/>
          </a:bodyPr>
          <a:lstStyle/>
          <a:p>
            <a:r>
              <a:rPr lang="en-US" sz="1800" dirty="0">
                <a:solidFill>
                  <a:schemeClr val="tx1"/>
                </a:solidFill>
                <a:latin typeface="Calibri" panose="020F0502020204030204" pitchFamily="34" charset="0"/>
                <a:cs typeface="Calibri" panose="020F0502020204030204" pitchFamily="34" charset="0"/>
              </a:rPr>
              <a:t>2023 November 1;6(11):e2341165.</a:t>
            </a:r>
          </a:p>
        </p:txBody>
      </p:sp>
    </p:spTree>
    <p:extLst>
      <p:ext uri="{BB962C8B-B14F-4D97-AF65-F5344CB8AC3E}">
        <p14:creationId xmlns:p14="http://schemas.microsoft.com/office/powerpoint/2010/main" val="25971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4FC4-7F02-3E49-801A-2E07B799B8A6}"/>
              </a:ext>
            </a:extLst>
          </p:cNvPr>
          <p:cNvSpPr>
            <a:spLocks noGrp="1"/>
          </p:cNvSpPr>
          <p:nvPr>
            <p:ph type="title"/>
          </p:nvPr>
        </p:nvSpPr>
        <p:spPr>
          <a:xfrm>
            <a:off x="839561" y="269776"/>
            <a:ext cx="10881383" cy="1143000"/>
          </a:xfrm>
        </p:spPr>
        <p:txBody>
          <a:bodyPr/>
          <a:lstStyle/>
          <a:p>
            <a:pPr algn="l"/>
            <a:r>
              <a:rPr lang="en-US" dirty="0"/>
              <a:t>GARNET Trial: Efficacy Results by Tumor Type for Patients with </a:t>
            </a:r>
            <a:r>
              <a:rPr lang="en-US" dirty="0" err="1"/>
              <a:t>dMMR</a:t>
            </a:r>
            <a:r>
              <a:rPr lang="en-US" dirty="0"/>
              <a:t> and MSI-H or POLE-Altered Tumors in the Efficacy Population</a:t>
            </a:r>
          </a:p>
        </p:txBody>
      </p:sp>
      <p:sp>
        <p:nvSpPr>
          <p:cNvPr id="3" name="TextBox 2">
            <a:extLst>
              <a:ext uri="{FF2B5EF4-FFF2-40B4-BE49-F238E27FC236}">
                <a16:creationId xmlns:a16="http://schemas.microsoft.com/office/drawing/2014/main" id="{7C5506E0-A448-564C-8A5C-8694AFD2FA4E}"/>
              </a:ext>
            </a:extLst>
          </p:cNvPr>
          <p:cNvSpPr txBox="1"/>
          <p:nvPr/>
        </p:nvSpPr>
        <p:spPr>
          <a:xfrm>
            <a:off x="184956" y="6480014"/>
            <a:ext cx="5412572"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André T et al</a:t>
            </a:r>
            <a:r>
              <a:rPr lang="en-US" sz="1500" b="0" i="1" dirty="0">
                <a:solidFill>
                  <a:schemeClr val="tx1"/>
                </a:solidFill>
                <a:latin typeface="Calibri" panose="020F0502020204030204" pitchFamily="34" charset="0"/>
                <a:cs typeface="Calibri" panose="020F0502020204030204" pitchFamily="34" charset="0"/>
              </a:rPr>
              <a:t>. JAMA </a:t>
            </a:r>
            <a:r>
              <a:rPr lang="en-US" sz="1500" b="0" i="1" dirty="0" err="1">
                <a:solidFill>
                  <a:schemeClr val="tx1"/>
                </a:solidFill>
                <a:latin typeface="Calibri" panose="020F0502020204030204" pitchFamily="34" charset="0"/>
                <a:cs typeface="Calibri" panose="020F0502020204030204" pitchFamily="34" charset="0"/>
              </a:rPr>
              <a:t>Netw</a:t>
            </a:r>
            <a:r>
              <a:rPr lang="en-US" sz="1500" b="0" i="1" dirty="0">
                <a:solidFill>
                  <a:schemeClr val="tx1"/>
                </a:solidFill>
                <a:latin typeface="Calibri" panose="020F0502020204030204" pitchFamily="34" charset="0"/>
                <a:cs typeface="Calibri" panose="020F0502020204030204" pitchFamily="34" charset="0"/>
              </a:rPr>
              <a:t> Open </a:t>
            </a:r>
            <a:r>
              <a:rPr lang="en-US" sz="1500" b="0" dirty="0">
                <a:solidFill>
                  <a:schemeClr val="tx1"/>
                </a:solidFill>
                <a:latin typeface="Calibri" panose="020F0502020204030204" pitchFamily="34" charset="0"/>
                <a:cs typeface="Calibri" panose="020F0502020204030204" pitchFamily="34" charset="0"/>
              </a:rPr>
              <a:t>2023 November 1;6(11):e2341165.</a:t>
            </a:r>
          </a:p>
        </p:txBody>
      </p:sp>
      <p:pic>
        <p:nvPicPr>
          <p:cNvPr id="7" name="Picture 6" descr="A table of numbers and symbols&#10;&#10;Description automatically generated with medium confidence">
            <a:extLst>
              <a:ext uri="{FF2B5EF4-FFF2-40B4-BE49-F238E27FC236}">
                <a16:creationId xmlns:a16="http://schemas.microsoft.com/office/drawing/2014/main" id="{70422BC3-9A79-1648-5EC4-73959DDA359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407367" y="1628800"/>
            <a:ext cx="11566703" cy="3816424"/>
          </a:xfrm>
          <a:prstGeom prst="rect">
            <a:avLst/>
          </a:prstGeom>
        </p:spPr>
      </p:pic>
      <p:sp>
        <p:nvSpPr>
          <p:cNvPr id="4" name="TextBox 3">
            <a:extLst>
              <a:ext uri="{FF2B5EF4-FFF2-40B4-BE49-F238E27FC236}">
                <a16:creationId xmlns:a16="http://schemas.microsoft.com/office/drawing/2014/main" id="{F1F2E33F-E64A-1F8A-8857-E77FFF5F4B3C}"/>
              </a:ext>
            </a:extLst>
          </p:cNvPr>
          <p:cNvSpPr txBox="1"/>
          <p:nvPr/>
        </p:nvSpPr>
        <p:spPr>
          <a:xfrm>
            <a:off x="529341" y="5529988"/>
            <a:ext cx="11444729"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CR = complete response; PR = partial response; ORR = objective response rate; </a:t>
            </a:r>
            <a:r>
              <a:rPr lang="en-US" sz="1500" b="0" dirty="0" err="1">
                <a:solidFill>
                  <a:schemeClr val="tx1"/>
                </a:solidFill>
                <a:latin typeface="Calibri" panose="020F0502020204030204" pitchFamily="34" charset="0"/>
                <a:cs typeface="Calibri" panose="020F0502020204030204" pitchFamily="34" charset="0"/>
              </a:rPr>
              <a:t>mDOR</a:t>
            </a:r>
            <a:r>
              <a:rPr lang="en-US" sz="1500" b="0" dirty="0">
                <a:solidFill>
                  <a:schemeClr val="tx1"/>
                </a:solidFill>
                <a:latin typeface="Calibri" panose="020F0502020204030204" pitchFamily="34" charset="0"/>
                <a:cs typeface="Calibri" panose="020F0502020204030204" pitchFamily="34" charset="0"/>
              </a:rPr>
              <a:t> = median duration of response; </a:t>
            </a:r>
            <a:r>
              <a:rPr lang="en-US" sz="1500" b="0" dirty="0" err="1">
                <a:solidFill>
                  <a:schemeClr val="tx1"/>
                </a:solidFill>
                <a:latin typeface="Calibri" panose="020F0502020204030204" pitchFamily="34" charset="0"/>
                <a:cs typeface="Calibri" panose="020F0502020204030204" pitchFamily="34" charset="0"/>
              </a:rPr>
              <a:t>mPFS</a:t>
            </a:r>
            <a:r>
              <a:rPr lang="en-US" sz="1500" b="0" dirty="0">
                <a:solidFill>
                  <a:schemeClr val="tx1"/>
                </a:solidFill>
                <a:latin typeface="Calibri" panose="020F0502020204030204" pitchFamily="34" charset="0"/>
                <a:cs typeface="Calibri" panose="020F0502020204030204" pitchFamily="34" charset="0"/>
              </a:rPr>
              <a:t> = median progression-free survival; </a:t>
            </a:r>
            <a:r>
              <a:rPr lang="en-US" sz="1500" b="0" dirty="0" err="1">
                <a:solidFill>
                  <a:schemeClr val="tx1"/>
                </a:solidFill>
                <a:latin typeface="Calibri" panose="020F0502020204030204" pitchFamily="34" charset="0"/>
                <a:cs typeface="Calibri" panose="020F0502020204030204" pitchFamily="34" charset="0"/>
              </a:rPr>
              <a:t>mOS</a:t>
            </a:r>
            <a:r>
              <a:rPr lang="en-US" sz="1500" b="0" dirty="0">
                <a:solidFill>
                  <a:schemeClr val="tx1"/>
                </a:solidFill>
                <a:latin typeface="Calibri" panose="020F0502020204030204" pitchFamily="34" charset="0"/>
                <a:cs typeface="Calibri" panose="020F0502020204030204" pitchFamily="34" charset="0"/>
              </a:rPr>
              <a:t> = median overall survival; NR = not reached; EC = endometrial cancer</a:t>
            </a:r>
          </a:p>
        </p:txBody>
      </p:sp>
    </p:spTree>
    <p:extLst>
      <p:ext uri="{BB962C8B-B14F-4D97-AF65-F5344CB8AC3E}">
        <p14:creationId xmlns:p14="http://schemas.microsoft.com/office/powerpoint/2010/main" val="2642355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8C18E-87D3-8734-9E5C-C080961CEE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1EBEF-B4EB-3590-95BB-7EAA5485D882}"/>
              </a:ext>
            </a:extLst>
          </p:cNvPr>
          <p:cNvSpPr>
            <a:spLocks noGrp="1"/>
          </p:cNvSpPr>
          <p:nvPr>
            <p:ph type="title"/>
          </p:nvPr>
        </p:nvSpPr>
        <p:spPr>
          <a:xfrm>
            <a:off x="35496" y="8185"/>
            <a:ext cx="12156504" cy="1143000"/>
          </a:xfrm>
        </p:spPr>
        <p:txBody>
          <a:bodyPr/>
          <a:lstStyle/>
          <a:p>
            <a:r>
              <a:rPr lang="en-US" dirty="0"/>
              <a:t>GARNET: Efficacy</a:t>
            </a:r>
          </a:p>
        </p:txBody>
      </p:sp>
      <p:sp>
        <p:nvSpPr>
          <p:cNvPr id="3" name="TextBox 2">
            <a:extLst>
              <a:ext uri="{FF2B5EF4-FFF2-40B4-BE49-F238E27FC236}">
                <a16:creationId xmlns:a16="http://schemas.microsoft.com/office/drawing/2014/main" id="{B9DF7CF1-C5D5-CE7F-83EF-56E832672A35}"/>
              </a:ext>
            </a:extLst>
          </p:cNvPr>
          <p:cNvSpPr txBox="1"/>
          <p:nvPr/>
        </p:nvSpPr>
        <p:spPr>
          <a:xfrm>
            <a:off x="35496" y="6526650"/>
            <a:ext cx="3395032"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Berton D et al. ASCO 2021;Abstract 2564.</a:t>
            </a:r>
          </a:p>
        </p:txBody>
      </p:sp>
      <p:pic>
        <p:nvPicPr>
          <p:cNvPr id="4" name="Picture 3">
            <a:extLst>
              <a:ext uri="{FF2B5EF4-FFF2-40B4-BE49-F238E27FC236}">
                <a16:creationId xmlns:a16="http://schemas.microsoft.com/office/drawing/2014/main" id="{BFAE737C-33AE-2D47-DDFD-9567DE3BB5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24394" y="899565"/>
            <a:ext cx="10544790" cy="5058870"/>
          </a:xfrm>
          <a:prstGeom prst="rect">
            <a:avLst/>
          </a:prstGeom>
        </p:spPr>
      </p:pic>
      <p:sp>
        <p:nvSpPr>
          <p:cNvPr id="5" name="Rectangle 4">
            <a:extLst>
              <a:ext uri="{FF2B5EF4-FFF2-40B4-BE49-F238E27FC236}">
                <a16:creationId xmlns:a16="http://schemas.microsoft.com/office/drawing/2014/main" id="{B0DDFC76-2764-6DA3-B1BD-CBBA08B3D19E}"/>
              </a:ext>
            </a:extLst>
          </p:cNvPr>
          <p:cNvSpPr/>
          <p:nvPr/>
        </p:nvSpPr>
        <p:spPr bwMode="auto">
          <a:xfrm>
            <a:off x="724394" y="899565"/>
            <a:ext cx="344385" cy="251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6860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E4A54-2F53-9471-B14B-936045E522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60E33E-1632-0F16-4334-603ADE16510A}"/>
              </a:ext>
            </a:extLst>
          </p:cNvPr>
          <p:cNvSpPr>
            <a:spLocks noGrp="1"/>
          </p:cNvSpPr>
          <p:nvPr>
            <p:ph type="title"/>
          </p:nvPr>
        </p:nvSpPr>
        <p:spPr>
          <a:xfrm>
            <a:off x="0" y="130628"/>
            <a:ext cx="12191999" cy="1199407"/>
          </a:xfrm>
        </p:spPr>
        <p:txBody>
          <a:bodyPr/>
          <a:lstStyle/>
          <a:p>
            <a:r>
              <a:rPr lang="en-US" sz="3200" dirty="0"/>
              <a:t>GARNET </a:t>
            </a:r>
          </a:p>
        </p:txBody>
      </p:sp>
      <p:sp>
        <p:nvSpPr>
          <p:cNvPr id="3" name="Content Placeholder 2">
            <a:extLst>
              <a:ext uri="{FF2B5EF4-FFF2-40B4-BE49-F238E27FC236}">
                <a16:creationId xmlns:a16="http://schemas.microsoft.com/office/drawing/2014/main" id="{D28C5368-6749-10CE-60E3-189EA1BE217C}"/>
              </a:ext>
            </a:extLst>
          </p:cNvPr>
          <p:cNvSpPr>
            <a:spLocks noGrp="1"/>
          </p:cNvSpPr>
          <p:nvPr>
            <p:ph idx="1"/>
          </p:nvPr>
        </p:nvSpPr>
        <p:spPr>
          <a:xfrm>
            <a:off x="912284" y="1553650"/>
            <a:ext cx="9763633" cy="4843230"/>
          </a:xfrm>
        </p:spPr>
        <p:txBody>
          <a:bodyPr/>
          <a:lstStyle/>
          <a:p>
            <a:r>
              <a:rPr lang="en-US" b="0" dirty="0"/>
              <a:t>Confirms data learned from other PD-1 inhibitors</a:t>
            </a:r>
          </a:p>
          <a:p>
            <a:pPr lvl="1"/>
            <a:r>
              <a:rPr lang="en-US" b="0" dirty="0"/>
              <a:t>MSI-H </a:t>
            </a:r>
            <a:r>
              <a:rPr lang="en-US" b="0"/>
              <a:t>or POLE </a:t>
            </a:r>
            <a:r>
              <a:rPr lang="en-US" b="0" dirty="0"/>
              <a:t>(leading to high tumor mutational burden) tumors respond to checkpoint inhibitors, despite prior therapies (58% of patients had 2 or more prior therapies)</a:t>
            </a:r>
          </a:p>
          <a:p>
            <a:pPr lvl="1"/>
            <a:r>
              <a:rPr lang="en-US" b="0" dirty="0"/>
              <a:t>The curve has a long tail – understanding who is a long responder is needed</a:t>
            </a:r>
          </a:p>
          <a:p>
            <a:pPr marL="522288" lvl="1" indent="0">
              <a:buNone/>
            </a:pPr>
            <a:endParaRPr lang="en-US" b="0" dirty="0"/>
          </a:p>
          <a:p>
            <a:endParaRPr lang="en-US" b="0" dirty="0"/>
          </a:p>
          <a:p>
            <a:endParaRPr lang="en-US" b="0" dirty="0"/>
          </a:p>
          <a:p>
            <a:endParaRPr lang="en-US" b="0" dirty="0"/>
          </a:p>
        </p:txBody>
      </p:sp>
    </p:spTree>
    <p:extLst>
      <p:ext uri="{BB962C8B-B14F-4D97-AF65-F5344CB8AC3E}">
        <p14:creationId xmlns:p14="http://schemas.microsoft.com/office/powerpoint/2010/main" val="3630045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5F386A-FECA-F7CB-C7E2-9B2808F8F03D}"/>
              </a:ext>
            </a:extLst>
          </p:cNvPr>
          <p:cNvSpPr txBox="1"/>
          <p:nvPr/>
        </p:nvSpPr>
        <p:spPr>
          <a:xfrm>
            <a:off x="257577" y="3696237"/>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11" name="Picture 10" descr="A blue background with white text&#10;&#10;AI-generated content may be incorrect.">
            <a:extLst>
              <a:ext uri="{FF2B5EF4-FFF2-40B4-BE49-F238E27FC236}">
                <a16:creationId xmlns:a16="http://schemas.microsoft.com/office/drawing/2014/main" id="{AA744142-3259-BFFE-1143-54FE1A86ACA5}"/>
              </a:ext>
            </a:extLst>
          </p:cNvPr>
          <p:cNvPicPr>
            <a:picLocks noChangeAspect="1"/>
          </p:cNvPicPr>
          <p:nvPr/>
        </p:nvPicPr>
        <p:blipFill>
          <a:blip r:embed="rId2"/>
          <a:stretch>
            <a:fillRect/>
          </a:stretch>
        </p:blipFill>
        <p:spPr>
          <a:xfrm>
            <a:off x="508983" y="498764"/>
            <a:ext cx="11174033" cy="5423858"/>
          </a:xfrm>
          <a:prstGeom prst="rect">
            <a:avLst/>
          </a:prstGeom>
        </p:spPr>
      </p:pic>
      <p:sp>
        <p:nvSpPr>
          <p:cNvPr id="4" name="TextBox 3">
            <a:extLst>
              <a:ext uri="{FF2B5EF4-FFF2-40B4-BE49-F238E27FC236}">
                <a16:creationId xmlns:a16="http://schemas.microsoft.com/office/drawing/2014/main" id="{2D9BBC52-AE34-F45E-3771-0E649CB75DAC}"/>
              </a:ext>
            </a:extLst>
          </p:cNvPr>
          <p:cNvSpPr txBox="1"/>
          <p:nvPr/>
        </p:nvSpPr>
        <p:spPr>
          <a:xfrm>
            <a:off x="5589572" y="735323"/>
            <a:ext cx="2545178" cy="4001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Calibri" panose="020F0502020204030204" pitchFamily="34" charset="0"/>
              </a:rPr>
              <a:t>Abstract LBA125</a:t>
            </a:r>
          </a:p>
        </p:txBody>
      </p:sp>
      <p:sp>
        <p:nvSpPr>
          <p:cNvPr id="2" name="TextBox 1">
            <a:extLst>
              <a:ext uri="{FF2B5EF4-FFF2-40B4-BE49-F238E27FC236}">
                <a16:creationId xmlns:a16="http://schemas.microsoft.com/office/drawing/2014/main" id="{D80EF076-AB9C-CA8E-C41D-1843062A6698}"/>
              </a:ext>
            </a:extLst>
          </p:cNvPr>
          <p:cNvSpPr txBox="1"/>
          <p:nvPr/>
        </p:nvSpPr>
        <p:spPr>
          <a:xfrm>
            <a:off x="3278186" y="977880"/>
            <a:ext cx="652743" cy="369332"/>
          </a:xfrm>
          <a:prstGeom prst="rect">
            <a:avLst/>
          </a:prstGeom>
          <a:noFill/>
        </p:spPr>
        <p:txBody>
          <a:bodyPr wrap="none" rtlCol="0">
            <a:spAutoFit/>
          </a:bodyPr>
          <a:lstStyle/>
          <a:p>
            <a:r>
              <a:rPr lang="en-US" dirty="0">
                <a:solidFill>
                  <a:schemeClr val="bg1"/>
                </a:solidFill>
              </a:rPr>
              <a:t>2025</a:t>
            </a:r>
          </a:p>
        </p:txBody>
      </p:sp>
    </p:spTree>
    <p:extLst>
      <p:ext uri="{BB962C8B-B14F-4D97-AF65-F5344CB8AC3E}">
        <p14:creationId xmlns:p14="http://schemas.microsoft.com/office/powerpoint/2010/main" val="2238664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307AF-1CC9-83DB-7E8B-E8701E33D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B5AEF5-0A91-7996-8E7C-9CB15DE4B128}"/>
              </a:ext>
            </a:extLst>
          </p:cNvPr>
          <p:cNvSpPr>
            <a:spLocks noGrp="1"/>
          </p:cNvSpPr>
          <p:nvPr>
            <p:ph type="title"/>
          </p:nvPr>
        </p:nvSpPr>
        <p:spPr>
          <a:xfrm>
            <a:off x="0" y="207860"/>
            <a:ext cx="12192000" cy="793509"/>
          </a:xfrm>
        </p:spPr>
        <p:txBody>
          <a:bodyPr/>
          <a:lstStyle/>
          <a:p>
            <a:r>
              <a:rPr lang="en-US" sz="3200" b="1" dirty="0"/>
              <a:t>ALASCCA Phase III Biomarker-Driven Trial Schema</a:t>
            </a:r>
            <a:endParaRPr lang="en-US" sz="3200" dirty="0"/>
          </a:p>
        </p:txBody>
      </p:sp>
      <p:sp>
        <p:nvSpPr>
          <p:cNvPr id="4" name="TextBox 3">
            <a:extLst>
              <a:ext uri="{FF2B5EF4-FFF2-40B4-BE49-F238E27FC236}">
                <a16:creationId xmlns:a16="http://schemas.microsoft.com/office/drawing/2014/main" id="{B5835886-696E-588E-2CE6-7C82EE223E97}"/>
              </a:ext>
            </a:extLst>
          </p:cNvPr>
          <p:cNvSpPr txBox="1"/>
          <p:nvPr/>
        </p:nvSpPr>
        <p:spPr>
          <a:xfrm>
            <a:off x="0" y="6488557"/>
            <a:ext cx="1028271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Martling</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Gastrointestinal Cancers Symposium 2025;Abstract LBA125.</a:t>
            </a:r>
          </a:p>
        </p:txBody>
      </p:sp>
      <p:sp>
        <p:nvSpPr>
          <p:cNvPr id="5" name="TextBox 4">
            <a:extLst>
              <a:ext uri="{FF2B5EF4-FFF2-40B4-BE49-F238E27FC236}">
                <a16:creationId xmlns:a16="http://schemas.microsoft.com/office/drawing/2014/main" id="{D552D658-C669-C629-34C9-56EE8EB06DB4}"/>
              </a:ext>
            </a:extLst>
          </p:cNvPr>
          <p:cNvSpPr txBox="1"/>
          <p:nvPr/>
        </p:nvSpPr>
        <p:spPr>
          <a:xfrm>
            <a:off x="257577" y="3696237"/>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11" name="Picture 10" descr="A diagram of a patient randomized number&#10;&#10;AI-generated content may be incorrect.">
            <a:extLst>
              <a:ext uri="{FF2B5EF4-FFF2-40B4-BE49-F238E27FC236}">
                <a16:creationId xmlns:a16="http://schemas.microsoft.com/office/drawing/2014/main" id="{E26A2F6E-B27D-2037-3EBD-762B647E4C8C}"/>
              </a:ext>
            </a:extLst>
          </p:cNvPr>
          <p:cNvPicPr>
            <a:picLocks noChangeAspect="1"/>
          </p:cNvPicPr>
          <p:nvPr/>
        </p:nvPicPr>
        <p:blipFill>
          <a:blip r:embed="rId2"/>
          <a:stretch>
            <a:fillRect/>
          </a:stretch>
        </p:blipFill>
        <p:spPr>
          <a:xfrm>
            <a:off x="916516" y="1095153"/>
            <a:ext cx="10282712" cy="4715189"/>
          </a:xfrm>
          <a:prstGeom prst="rect">
            <a:avLst/>
          </a:prstGeom>
        </p:spPr>
      </p:pic>
    </p:spTree>
    <p:extLst>
      <p:ext uri="{BB962C8B-B14F-4D97-AF65-F5344CB8AC3E}">
        <p14:creationId xmlns:p14="http://schemas.microsoft.com/office/powerpoint/2010/main" val="467914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02828-EBDC-C6D5-6564-A6A124910B4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5E63436-BBD2-6340-8DF8-3EA5C2F2C959}"/>
              </a:ext>
            </a:extLst>
          </p:cNvPr>
          <p:cNvSpPr txBox="1"/>
          <p:nvPr/>
        </p:nvSpPr>
        <p:spPr>
          <a:xfrm>
            <a:off x="0" y="6519446"/>
            <a:ext cx="6360160" cy="323165"/>
          </a:xfrm>
          <a:prstGeom prst="rect">
            <a:avLst/>
          </a:prstGeom>
          <a:noFill/>
        </p:spPr>
        <p:txBody>
          <a:bodyPr wrap="square" rtlCol="0">
            <a:spAutoFit/>
          </a:bodyPr>
          <a:lstStyle/>
          <a:p>
            <a:r>
              <a:rPr lang="en-US" sz="1500" dirty="0"/>
              <a:t>Shah PK et al. Gastrointestinal Cancers Symposium 2025;Abstract 15.</a:t>
            </a:r>
          </a:p>
        </p:txBody>
      </p:sp>
      <p:pic>
        <p:nvPicPr>
          <p:cNvPr id="6146" name="Picture 2">
            <a:extLst>
              <a:ext uri="{FF2B5EF4-FFF2-40B4-BE49-F238E27FC236}">
                <a16:creationId xmlns:a16="http://schemas.microsoft.com/office/drawing/2014/main" id="{37A7FE10-198B-541B-AA69-35AF1C42B51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718140" y="288228"/>
            <a:ext cx="10755719" cy="576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DA6478-C5D0-2160-143E-7DEF723C9BCD}"/>
              </a:ext>
            </a:extLst>
          </p:cNvPr>
          <p:cNvSpPr txBox="1"/>
          <p:nvPr/>
        </p:nvSpPr>
        <p:spPr>
          <a:xfrm>
            <a:off x="4133692" y="343387"/>
            <a:ext cx="7055080" cy="495957"/>
          </a:xfrm>
          <a:prstGeom prst="rect">
            <a:avLst/>
          </a:prstGeom>
          <a:solidFill>
            <a:srgbClr val="002557"/>
          </a:solidFill>
        </p:spPr>
        <p:txBody>
          <a:bodyPr wrap="square" lIns="0" tIns="0" rIns="0" bIns="0" rtlCol="0">
            <a:noAutofit/>
          </a:bodyPr>
          <a:lstStyle/>
          <a:p>
            <a:r>
              <a:rPr lang="en-US" sz="2900" b="1" dirty="0">
                <a:solidFill>
                  <a:schemeClr val="bg1"/>
                </a:solidFill>
                <a:latin typeface="Arial" panose="020B0604020202020204" pitchFamily="34" charset="0"/>
                <a:cs typeface="Arial" panose="020B0604020202020204" pitchFamily="34" charset="0"/>
              </a:rPr>
              <a:t>assay timepoint positivity predicts</a:t>
            </a:r>
          </a:p>
        </p:txBody>
      </p:sp>
      <p:sp>
        <p:nvSpPr>
          <p:cNvPr id="3" name="TextBox 2">
            <a:extLst>
              <a:ext uri="{FF2B5EF4-FFF2-40B4-BE49-F238E27FC236}">
                <a16:creationId xmlns:a16="http://schemas.microsoft.com/office/drawing/2014/main" id="{F2CB5F38-D2DC-78D2-EFAF-0BA8FFA6E5B2}"/>
              </a:ext>
            </a:extLst>
          </p:cNvPr>
          <p:cNvSpPr txBox="1"/>
          <p:nvPr/>
        </p:nvSpPr>
        <p:spPr>
          <a:xfrm>
            <a:off x="890620" y="794225"/>
            <a:ext cx="7055080" cy="495957"/>
          </a:xfrm>
          <a:prstGeom prst="rect">
            <a:avLst/>
          </a:prstGeom>
          <a:solidFill>
            <a:srgbClr val="002557"/>
          </a:solidFill>
        </p:spPr>
        <p:txBody>
          <a:bodyPr wrap="square" lIns="0" tIns="0" rIns="0" bIns="0" rtlCol="0">
            <a:noAutofit/>
          </a:bodyPr>
          <a:lstStyle/>
          <a:p>
            <a:r>
              <a:rPr lang="en-US" sz="2900" b="1" dirty="0">
                <a:solidFill>
                  <a:schemeClr val="bg1"/>
                </a:solidFill>
                <a:latin typeface="Arial" panose="020B0604020202020204" pitchFamily="34" charset="0"/>
                <a:cs typeface="Arial" panose="020B0604020202020204" pitchFamily="34" charset="0"/>
              </a:rPr>
              <a:t>inferior DFS</a:t>
            </a:r>
          </a:p>
        </p:txBody>
      </p:sp>
      <p:sp>
        <p:nvSpPr>
          <p:cNvPr id="4" name="TextBox 3">
            <a:extLst>
              <a:ext uri="{FF2B5EF4-FFF2-40B4-BE49-F238E27FC236}">
                <a16:creationId xmlns:a16="http://schemas.microsoft.com/office/drawing/2014/main" id="{7B7A24FB-BEDC-A32F-1C4B-88F12864105F}"/>
              </a:ext>
            </a:extLst>
          </p:cNvPr>
          <p:cNvSpPr txBox="1"/>
          <p:nvPr/>
        </p:nvSpPr>
        <p:spPr>
          <a:xfrm>
            <a:off x="5998227" y="2089859"/>
            <a:ext cx="5295207" cy="352745"/>
          </a:xfrm>
          <a:prstGeom prst="rect">
            <a:avLst/>
          </a:prstGeom>
          <a:solidFill>
            <a:srgbClr val="002557"/>
          </a:solidFill>
        </p:spPr>
        <p:txBody>
          <a:bodyPr wrap="square" lIns="0" tIns="0" rIns="0" bIns="0" rtlCol="0">
            <a:noAutofit/>
          </a:bodyPr>
          <a:lstStyle/>
          <a:p>
            <a:pPr algn="ctr"/>
            <a:r>
              <a:rPr lang="en-US" sz="1550" dirty="0">
                <a:solidFill>
                  <a:schemeClr val="bg1"/>
                </a:solidFill>
                <a:latin typeface="Arial" panose="020B0604020202020204" pitchFamily="34" charset="0"/>
                <a:cs typeface="Arial" panose="020B0604020202020204" pitchFamily="34" charset="0"/>
              </a:rPr>
              <a:t>by assay Status</a:t>
            </a:r>
            <a:endParaRPr lang="en-US" sz="1550" baseline="30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725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BD0F8-63B3-ABDF-12D4-BF29E4C15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8CADB6-9C82-6C7E-C6F1-51DD84B12258}"/>
              </a:ext>
            </a:extLst>
          </p:cNvPr>
          <p:cNvSpPr>
            <a:spLocks noGrp="1"/>
          </p:cNvSpPr>
          <p:nvPr>
            <p:ph type="title"/>
          </p:nvPr>
        </p:nvSpPr>
        <p:spPr>
          <a:xfrm>
            <a:off x="916516" y="207860"/>
            <a:ext cx="10358967" cy="793509"/>
          </a:xfrm>
        </p:spPr>
        <p:txBody>
          <a:bodyPr/>
          <a:lstStyle/>
          <a:p>
            <a:r>
              <a:rPr lang="en-US" sz="3200" b="1" dirty="0"/>
              <a:t>ALASCCA: CRC Recurrence (Primary Outcome)</a:t>
            </a:r>
            <a:endParaRPr lang="en-US" sz="3200" dirty="0"/>
          </a:p>
        </p:txBody>
      </p:sp>
      <p:sp>
        <p:nvSpPr>
          <p:cNvPr id="4" name="TextBox 3">
            <a:extLst>
              <a:ext uri="{FF2B5EF4-FFF2-40B4-BE49-F238E27FC236}">
                <a16:creationId xmlns:a16="http://schemas.microsoft.com/office/drawing/2014/main" id="{0F7CED48-D3DF-2EA6-0EE0-5EE88DBD5DD9}"/>
              </a:ext>
            </a:extLst>
          </p:cNvPr>
          <p:cNvSpPr txBox="1"/>
          <p:nvPr/>
        </p:nvSpPr>
        <p:spPr>
          <a:xfrm>
            <a:off x="134992" y="6488557"/>
            <a:ext cx="1028271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Martling</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Gastrointestinal Cancers Symposium 2025;Abstract LBA125.</a:t>
            </a:r>
          </a:p>
        </p:txBody>
      </p:sp>
      <p:sp>
        <p:nvSpPr>
          <p:cNvPr id="5" name="TextBox 4">
            <a:extLst>
              <a:ext uri="{FF2B5EF4-FFF2-40B4-BE49-F238E27FC236}">
                <a16:creationId xmlns:a16="http://schemas.microsoft.com/office/drawing/2014/main" id="{E49F3D25-F4D4-32F3-6DAA-A7A6C1C2C7D8}"/>
              </a:ext>
            </a:extLst>
          </p:cNvPr>
          <p:cNvSpPr txBox="1"/>
          <p:nvPr/>
        </p:nvSpPr>
        <p:spPr>
          <a:xfrm>
            <a:off x="257577" y="3696237"/>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6" name="Picture 5" descr="A comparison of a graph&#10;&#10;AI-generated content may be incorrect.">
            <a:extLst>
              <a:ext uri="{FF2B5EF4-FFF2-40B4-BE49-F238E27FC236}">
                <a16:creationId xmlns:a16="http://schemas.microsoft.com/office/drawing/2014/main" id="{8E503D9A-4E01-68C9-269D-AA7C6F45C291}"/>
              </a:ext>
            </a:extLst>
          </p:cNvPr>
          <p:cNvPicPr>
            <a:picLocks noChangeAspect="1"/>
          </p:cNvPicPr>
          <p:nvPr/>
        </p:nvPicPr>
        <p:blipFill>
          <a:blip r:embed="rId2"/>
          <a:stretch>
            <a:fillRect/>
          </a:stretch>
        </p:blipFill>
        <p:spPr>
          <a:xfrm>
            <a:off x="750277" y="1231078"/>
            <a:ext cx="10691446" cy="4395844"/>
          </a:xfrm>
          <a:prstGeom prst="rect">
            <a:avLst/>
          </a:prstGeom>
        </p:spPr>
      </p:pic>
    </p:spTree>
    <p:extLst>
      <p:ext uri="{BB962C8B-B14F-4D97-AF65-F5344CB8AC3E}">
        <p14:creationId xmlns:p14="http://schemas.microsoft.com/office/powerpoint/2010/main" val="1390067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14802-79B8-4D1A-77A9-F12AD0297B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76B03-1D4E-2508-57EB-C0D5794BBE78}"/>
              </a:ext>
            </a:extLst>
          </p:cNvPr>
          <p:cNvSpPr>
            <a:spLocks noGrp="1"/>
          </p:cNvSpPr>
          <p:nvPr>
            <p:ph type="title"/>
          </p:nvPr>
        </p:nvSpPr>
        <p:spPr>
          <a:xfrm>
            <a:off x="916516" y="301644"/>
            <a:ext cx="10358967" cy="793509"/>
          </a:xfrm>
        </p:spPr>
        <p:txBody>
          <a:bodyPr/>
          <a:lstStyle/>
          <a:p>
            <a:r>
              <a:rPr lang="en-US" sz="3200" b="1" dirty="0"/>
              <a:t>ALASCCA: Author Conclusions and Key </a:t>
            </a:r>
            <a:r>
              <a:rPr lang="en-US" sz="3200" b="1" dirty="0" err="1"/>
              <a:t>Takeway</a:t>
            </a:r>
            <a:r>
              <a:rPr lang="en-US" sz="3200" b="1" dirty="0"/>
              <a:t> Points</a:t>
            </a:r>
            <a:endParaRPr lang="en-US" sz="3200" dirty="0"/>
          </a:p>
        </p:txBody>
      </p:sp>
      <p:sp>
        <p:nvSpPr>
          <p:cNvPr id="4" name="TextBox 3">
            <a:extLst>
              <a:ext uri="{FF2B5EF4-FFF2-40B4-BE49-F238E27FC236}">
                <a16:creationId xmlns:a16="http://schemas.microsoft.com/office/drawing/2014/main" id="{2EFE6681-F2AB-9AB8-A174-CC3F0A869DAF}"/>
              </a:ext>
            </a:extLst>
          </p:cNvPr>
          <p:cNvSpPr txBox="1"/>
          <p:nvPr/>
        </p:nvSpPr>
        <p:spPr>
          <a:xfrm>
            <a:off x="123117" y="6394773"/>
            <a:ext cx="10282712"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Martling</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Gastrointestinal Cancers Symposium 2025;Abstract LBA125.</a:t>
            </a:r>
          </a:p>
        </p:txBody>
      </p:sp>
      <p:sp>
        <p:nvSpPr>
          <p:cNvPr id="5" name="TextBox 4">
            <a:extLst>
              <a:ext uri="{FF2B5EF4-FFF2-40B4-BE49-F238E27FC236}">
                <a16:creationId xmlns:a16="http://schemas.microsoft.com/office/drawing/2014/main" id="{21ACF82C-163F-BA62-3476-59EB1FFAD3EC}"/>
              </a:ext>
            </a:extLst>
          </p:cNvPr>
          <p:cNvSpPr txBox="1"/>
          <p:nvPr/>
        </p:nvSpPr>
        <p:spPr>
          <a:xfrm>
            <a:off x="257577" y="3696237"/>
            <a:ext cx="1847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9" name="Picture 8" descr="A blue and orange striped background with text&#10;&#10;AI-generated content may be incorrect.">
            <a:extLst>
              <a:ext uri="{FF2B5EF4-FFF2-40B4-BE49-F238E27FC236}">
                <a16:creationId xmlns:a16="http://schemas.microsoft.com/office/drawing/2014/main" id="{C1F39454-5BFD-AE3A-75B2-BCC015831C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00150" y="1260229"/>
            <a:ext cx="10199078" cy="4589585"/>
          </a:xfrm>
          <a:prstGeom prst="rect">
            <a:avLst/>
          </a:prstGeom>
        </p:spPr>
      </p:pic>
    </p:spTree>
    <p:extLst>
      <p:ext uri="{BB962C8B-B14F-4D97-AF65-F5344CB8AC3E}">
        <p14:creationId xmlns:p14="http://schemas.microsoft.com/office/powerpoint/2010/main" val="497793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1B560-38B8-B769-1BE3-F3A411C7C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019B72-A5D6-C896-3330-8FB3AB735E14}"/>
              </a:ext>
            </a:extLst>
          </p:cNvPr>
          <p:cNvSpPr>
            <a:spLocks noGrp="1"/>
          </p:cNvSpPr>
          <p:nvPr>
            <p:ph type="title"/>
          </p:nvPr>
        </p:nvSpPr>
        <p:spPr>
          <a:xfrm>
            <a:off x="912285" y="0"/>
            <a:ext cx="10358967" cy="1143000"/>
          </a:xfrm>
        </p:spPr>
        <p:txBody>
          <a:bodyPr/>
          <a:lstStyle/>
          <a:p>
            <a:r>
              <a:rPr lang="en-US" sz="3200" dirty="0"/>
              <a:t>ALASCCA: PIK3CA and Aspirin</a:t>
            </a:r>
          </a:p>
        </p:txBody>
      </p:sp>
      <p:sp>
        <p:nvSpPr>
          <p:cNvPr id="3" name="Content Placeholder 2">
            <a:extLst>
              <a:ext uri="{FF2B5EF4-FFF2-40B4-BE49-F238E27FC236}">
                <a16:creationId xmlns:a16="http://schemas.microsoft.com/office/drawing/2014/main" id="{3C16E045-7DF5-C32F-42CF-682E816A3997}"/>
              </a:ext>
            </a:extLst>
          </p:cNvPr>
          <p:cNvSpPr>
            <a:spLocks noGrp="1"/>
          </p:cNvSpPr>
          <p:nvPr>
            <p:ph idx="1"/>
          </p:nvPr>
        </p:nvSpPr>
        <p:spPr>
          <a:xfrm>
            <a:off x="912284" y="1498998"/>
            <a:ext cx="10358967" cy="4843230"/>
          </a:xfrm>
        </p:spPr>
        <p:txBody>
          <a:bodyPr/>
          <a:lstStyle/>
          <a:p>
            <a:r>
              <a:rPr lang="en-US" b="0" dirty="0"/>
              <a:t>First randomized trial to demonstrate benefit of aspirin in a subset of colorectal cancer patients</a:t>
            </a:r>
          </a:p>
          <a:p>
            <a:r>
              <a:rPr lang="en-US" b="0" dirty="0"/>
              <a:t>The reported hazard ratio is similar to multiple other observational data and data from a randomized trial of celecoxib for patients with </a:t>
            </a:r>
            <a:r>
              <a:rPr lang="en-US" b="0"/>
              <a:t>PIK3CA mutations</a:t>
            </a:r>
            <a:endParaRPr lang="en-US" b="0" dirty="0"/>
          </a:p>
        </p:txBody>
      </p:sp>
    </p:spTree>
    <p:extLst>
      <p:ext uri="{BB962C8B-B14F-4D97-AF65-F5344CB8AC3E}">
        <p14:creationId xmlns:p14="http://schemas.microsoft.com/office/powerpoint/2010/main" val="1999429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71BB-DAC6-95A9-D144-E7473BDFDCC1}"/>
              </a:ext>
            </a:extLst>
          </p:cNvPr>
          <p:cNvSpPr>
            <a:spLocks noGrp="1"/>
          </p:cNvSpPr>
          <p:nvPr>
            <p:ph type="title"/>
          </p:nvPr>
        </p:nvSpPr>
        <p:spPr>
          <a:xfrm>
            <a:off x="912285" y="-1"/>
            <a:ext cx="10358967" cy="949125"/>
          </a:xfrm>
        </p:spPr>
        <p:txBody>
          <a:bodyPr/>
          <a:lstStyle/>
          <a:p>
            <a:r>
              <a:rPr lang="en-US" sz="3200" dirty="0"/>
              <a:t>Stage II/III BESPOKE CRC Study </a:t>
            </a:r>
          </a:p>
        </p:txBody>
      </p:sp>
      <p:sp>
        <p:nvSpPr>
          <p:cNvPr id="3" name="Content Placeholder 2">
            <a:extLst>
              <a:ext uri="{FF2B5EF4-FFF2-40B4-BE49-F238E27FC236}">
                <a16:creationId xmlns:a16="http://schemas.microsoft.com/office/drawing/2014/main" id="{841B050A-15DF-99DA-7BA3-7896193C4415}"/>
              </a:ext>
            </a:extLst>
          </p:cNvPr>
          <p:cNvSpPr>
            <a:spLocks noGrp="1"/>
          </p:cNvSpPr>
          <p:nvPr>
            <p:ph idx="1"/>
          </p:nvPr>
        </p:nvSpPr>
        <p:spPr>
          <a:xfrm>
            <a:off x="1066663" y="1126138"/>
            <a:ext cx="9549877" cy="4843230"/>
          </a:xfrm>
        </p:spPr>
        <p:txBody>
          <a:bodyPr/>
          <a:lstStyle/>
          <a:p>
            <a:r>
              <a:rPr lang="en-US" sz="2600" b="0" dirty="0" err="1"/>
              <a:t>ctDNA</a:t>
            </a:r>
            <a:r>
              <a:rPr lang="en-US" sz="2600" b="0" dirty="0"/>
              <a:t> positivity is highly predictive of outcome – both immediately after surgery (MRD) and during surveillance</a:t>
            </a:r>
          </a:p>
          <a:p>
            <a:r>
              <a:rPr lang="en-US" sz="2600" b="0" dirty="0" err="1"/>
              <a:t>ctDNA</a:t>
            </a:r>
            <a:r>
              <a:rPr lang="en-US" sz="2600" b="0" dirty="0"/>
              <a:t> MRD influences 16.3% of decisions on adjuvant therapy – 60% de-escalated and 36% escalated</a:t>
            </a:r>
          </a:p>
          <a:p>
            <a:r>
              <a:rPr lang="en-US" sz="2600" b="0" dirty="0" err="1"/>
              <a:t>ctDNA</a:t>
            </a:r>
            <a:r>
              <a:rPr lang="en-US" sz="2600" b="0" dirty="0"/>
              <a:t> clearance is associated with improved outcomes (HR 0.43)</a:t>
            </a:r>
          </a:p>
          <a:p>
            <a:r>
              <a:rPr lang="en-US" sz="2600" b="0" dirty="0" err="1"/>
              <a:t>ctDNA</a:t>
            </a:r>
            <a:r>
              <a:rPr lang="en-US" sz="2600" b="0" dirty="0"/>
              <a:t> MRD (+) had superior DFS (HR 0.48) with adjuvant therapy compared to observation; </a:t>
            </a:r>
            <a:r>
              <a:rPr lang="en-US" sz="2600" b="0" dirty="0" err="1"/>
              <a:t>ctDNA</a:t>
            </a:r>
            <a:r>
              <a:rPr lang="en-US" sz="2600" b="0" dirty="0"/>
              <a:t> MRD (-) did not have significant benefit (HR 0.93) for adjuvant therapy compared to observation</a:t>
            </a:r>
          </a:p>
          <a:p>
            <a:r>
              <a:rPr lang="en-US" sz="2600" b="0" dirty="0"/>
              <a:t>This is an observational study – not randomized and decision for therapy not controlled and likely confounded</a:t>
            </a:r>
          </a:p>
        </p:txBody>
      </p:sp>
    </p:spTree>
    <p:extLst>
      <p:ext uri="{BB962C8B-B14F-4D97-AF65-F5344CB8AC3E}">
        <p14:creationId xmlns:p14="http://schemas.microsoft.com/office/powerpoint/2010/main" val="2637159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38F6F-9842-3B69-C3A7-375B8FE83C10}"/>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1ED01531-76BB-E419-EB51-6E84CF4C9A1A}"/>
              </a:ext>
            </a:extLst>
          </p:cNvPr>
          <p:cNvGrpSpPr/>
          <p:nvPr/>
        </p:nvGrpSpPr>
        <p:grpSpPr>
          <a:xfrm>
            <a:off x="1334791" y="865793"/>
            <a:ext cx="9522418" cy="4496622"/>
            <a:chOff x="1334791" y="865793"/>
            <a:chExt cx="9522418" cy="4496622"/>
          </a:xfrm>
        </p:grpSpPr>
        <p:pic>
          <p:nvPicPr>
            <p:cNvPr id="2" name="Picture 1">
              <a:extLst>
                <a:ext uri="{FF2B5EF4-FFF2-40B4-BE49-F238E27FC236}">
                  <a16:creationId xmlns:a16="http://schemas.microsoft.com/office/drawing/2014/main" id="{A1D11B16-982A-AC89-D770-5BBC49148D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1334791" y="865793"/>
              <a:ext cx="9522417" cy="4496622"/>
            </a:xfrm>
            <a:prstGeom prst="rect">
              <a:avLst/>
            </a:prstGeom>
          </p:spPr>
        </p:pic>
        <p:sp>
          <p:nvSpPr>
            <p:cNvPr id="6" name="TextBox 5">
              <a:extLst>
                <a:ext uri="{FF2B5EF4-FFF2-40B4-BE49-F238E27FC236}">
                  <a16:creationId xmlns:a16="http://schemas.microsoft.com/office/drawing/2014/main" id="{44DE6111-1D30-8EF9-E2E0-0EF554CCF489}"/>
                </a:ext>
              </a:extLst>
            </p:cNvPr>
            <p:cNvSpPr txBox="1"/>
            <p:nvPr/>
          </p:nvSpPr>
          <p:spPr>
            <a:xfrm>
              <a:off x="5866411" y="4962305"/>
              <a:ext cx="4990798" cy="400110"/>
            </a:xfrm>
            <a:prstGeom prst="rect">
              <a:avLst/>
            </a:prstGeom>
            <a:solidFill>
              <a:schemeClr val="bg1"/>
            </a:solidFill>
          </p:spPr>
          <p:txBody>
            <a:bodyPr wrap="square" rtlCol="0">
              <a:spAutoFit/>
            </a:bodyPr>
            <a:lstStyle/>
            <a:p>
              <a:pPr algn="r"/>
              <a:r>
                <a:rPr lang="en-US" sz="2000" i="1" dirty="0"/>
                <a:t>Nat Med</a:t>
              </a:r>
              <a:r>
                <a:rPr lang="en-US" sz="2000" dirty="0"/>
                <a:t> 2024 November;30(11):3272-83.</a:t>
              </a:r>
            </a:p>
          </p:txBody>
        </p:sp>
      </p:grpSp>
    </p:spTree>
    <p:extLst>
      <p:ext uri="{BB962C8B-B14F-4D97-AF65-F5344CB8AC3E}">
        <p14:creationId xmlns:p14="http://schemas.microsoft.com/office/powerpoint/2010/main" val="364477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D440A-2B57-980C-8B4D-726E736AE34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6CC341D-7299-E821-4060-401F31543B83}"/>
              </a:ext>
            </a:extLst>
          </p:cNvPr>
          <p:cNvSpPr txBox="1"/>
          <p:nvPr/>
        </p:nvSpPr>
        <p:spPr>
          <a:xfrm>
            <a:off x="0" y="6519446"/>
            <a:ext cx="6292312" cy="323165"/>
          </a:xfrm>
          <a:prstGeom prst="rect">
            <a:avLst/>
          </a:prstGeom>
          <a:noFill/>
        </p:spPr>
        <p:txBody>
          <a:bodyPr wrap="square" rtlCol="0">
            <a:spAutoFit/>
          </a:bodyPr>
          <a:lstStyle/>
          <a:p>
            <a:r>
              <a:rPr lang="en-US" sz="1500" dirty="0"/>
              <a:t>Nakamura Y et al. </a:t>
            </a:r>
            <a:r>
              <a:rPr lang="en-US" sz="1500" i="1" dirty="0"/>
              <a:t>Nat Med</a:t>
            </a:r>
            <a:r>
              <a:rPr lang="en-US" sz="1500" dirty="0"/>
              <a:t> 2024 November;30(11):3272-83.</a:t>
            </a:r>
          </a:p>
        </p:txBody>
      </p:sp>
      <p:sp>
        <p:nvSpPr>
          <p:cNvPr id="4" name="Title 3">
            <a:extLst>
              <a:ext uri="{FF2B5EF4-FFF2-40B4-BE49-F238E27FC236}">
                <a16:creationId xmlns:a16="http://schemas.microsoft.com/office/drawing/2014/main" id="{C1F80711-8A3F-4A7A-CF4D-15D0FD94DB36}"/>
              </a:ext>
            </a:extLst>
          </p:cNvPr>
          <p:cNvSpPr>
            <a:spLocks noGrp="1"/>
          </p:cNvSpPr>
          <p:nvPr>
            <p:ph type="title"/>
          </p:nvPr>
        </p:nvSpPr>
        <p:spPr>
          <a:xfrm>
            <a:off x="912286" y="41275"/>
            <a:ext cx="10358967" cy="694995"/>
          </a:xfrm>
        </p:spPr>
        <p:txBody>
          <a:bodyPr/>
          <a:lstStyle/>
          <a:p>
            <a:r>
              <a:rPr lang="en-US" dirty="0" err="1"/>
              <a:t>ctDNA</a:t>
            </a:r>
            <a:r>
              <a:rPr lang="en-US" dirty="0"/>
              <a:t> Status Predicts Survival Outcomes After Surgery</a:t>
            </a:r>
          </a:p>
        </p:txBody>
      </p:sp>
      <p:grpSp>
        <p:nvGrpSpPr>
          <p:cNvPr id="12" name="Group 11">
            <a:extLst>
              <a:ext uri="{FF2B5EF4-FFF2-40B4-BE49-F238E27FC236}">
                <a16:creationId xmlns:a16="http://schemas.microsoft.com/office/drawing/2014/main" id="{FB2EB758-E2BB-1548-5435-EA4F5A3169E9}"/>
              </a:ext>
            </a:extLst>
          </p:cNvPr>
          <p:cNvGrpSpPr/>
          <p:nvPr/>
        </p:nvGrpSpPr>
        <p:grpSpPr>
          <a:xfrm>
            <a:off x="2465024" y="3429000"/>
            <a:ext cx="7261952" cy="2815546"/>
            <a:chOff x="2465024" y="3683329"/>
            <a:chExt cx="7261952" cy="2815546"/>
          </a:xfrm>
        </p:grpSpPr>
        <p:pic>
          <p:nvPicPr>
            <p:cNvPr id="5" name="Picture 2" descr="Fig. 2">
              <a:extLst>
                <a:ext uri="{FF2B5EF4-FFF2-40B4-BE49-F238E27FC236}">
                  <a16:creationId xmlns:a16="http://schemas.microsoft.com/office/drawing/2014/main" id="{401B04B5-2F72-D487-8AE1-903554ED0F4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465024" y="3703900"/>
              <a:ext cx="7261952" cy="27949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F6FA2A1-6F4F-D466-E16E-D18C381CFC17}"/>
                </a:ext>
              </a:extLst>
            </p:cNvPr>
            <p:cNvSpPr/>
            <p:nvPr/>
          </p:nvSpPr>
          <p:spPr bwMode="auto">
            <a:xfrm>
              <a:off x="2508250" y="3683329"/>
              <a:ext cx="171450" cy="18415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Rectangle 8">
              <a:extLst>
                <a:ext uri="{FF2B5EF4-FFF2-40B4-BE49-F238E27FC236}">
                  <a16:creationId xmlns:a16="http://schemas.microsoft.com/office/drawing/2014/main" id="{715C49B8-CD59-679E-684E-872F2786CAF1}"/>
                </a:ext>
              </a:extLst>
            </p:cNvPr>
            <p:cNvSpPr/>
            <p:nvPr/>
          </p:nvSpPr>
          <p:spPr bwMode="auto">
            <a:xfrm>
              <a:off x="6125988" y="3703900"/>
              <a:ext cx="171450" cy="18415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grpSp>
        <p:nvGrpSpPr>
          <p:cNvPr id="11" name="Group 10">
            <a:extLst>
              <a:ext uri="{FF2B5EF4-FFF2-40B4-BE49-F238E27FC236}">
                <a16:creationId xmlns:a16="http://schemas.microsoft.com/office/drawing/2014/main" id="{2DFA7CE2-4398-3049-FA5C-E5CF02D63F0C}"/>
              </a:ext>
            </a:extLst>
          </p:cNvPr>
          <p:cNvGrpSpPr/>
          <p:nvPr/>
        </p:nvGrpSpPr>
        <p:grpSpPr>
          <a:xfrm>
            <a:off x="2460793" y="741880"/>
            <a:ext cx="7261952" cy="2754185"/>
            <a:chOff x="2460793" y="996209"/>
            <a:chExt cx="7261952" cy="2754185"/>
          </a:xfrm>
        </p:grpSpPr>
        <p:pic>
          <p:nvPicPr>
            <p:cNvPr id="8194" name="Picture 2" descr="Fig. 2">
              <a:extLst>
                <a:ext uri="{FF2B5EF4-FFF2-40B4-BE49-F238E27FC236}">
                  <a16:creationId xmlns:a16="http://schemas.microsoft.com/office/drawing/2014/main" id="{1DE27296-43A3-8998-1CDE-BA4A76E99D5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460793" y="996209"/>
              <a:ext cx="7261952" cy="27541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EC55376-1107-7002-6CD3-EA1FD888E265}"/>
                </a:ext>
              </a:extLst>
            </p:cNvPr>
            <p:cNvSpPr/>
            <p:nvPr/>
          </p:nvSpPr>
          <p:spPr bwMode="auto">
            <a:xfrm>
              <a:off x="2508250" y="1092200"/>
              <a:ext cx="171450" cy="18415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0" name="Rectangle 9">
              <a:extLst>
                <a:ext uri="{FF2B5EF4-FFF2-40B4-BE49-F238E27FC236}">
                  <a16:creationId xmlns:a16="http://schemas.microsoft.com/office/drawing/2014/main" id="{149A0ED7-1E7D-C70C-281A-51931629F5A0}"/>
                </a:ext>
              </a:extLst>
            </p:cNvPr>
            <p:cNvSpPr/>
            <p:nvPr/>
          </p:nvSpPr>
          <p:spPr bwMode="auto">
            <a:xfrm>
              <a:off x="6125988" y="1104074"/>
              <a:ext cx="171450" cy="18415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cxnSp>
        <p:nvCxnSpPr>
          <p:cNvPr id="14" name="Straight Connector 13">
            <a:extLst>
              <a:ext uri="{FF2B5EF4-FFF2-40B4-BE49-F238E27FC236}">
                <a16:creationId xmlns:a16="http://schemas.microsoft.com/office/drawing/2014/main" id="{335C1BD5-94CE-267E-E2EB-E30330FAC1C6}"/>
              </a:ext>
            </a:extLst>
          </p:cNvPr>
          <p:cNvCxnSpPr>
            <a:cxnSpLocks/>
            <a:stCxn id="8194" idx="0"/>
            <a:endCxn id="5" idx="2"/>
          </p:cNvCxnSpPr>
          <p:nvPr/>
        </p:nvCxnSpPr>
        <p:spPr bwMode="auto">
          <a:xfrm>
            <a:off x="6091769" y="741880"/>
            <a:ext cx="4231" cy="5502666"/>
          </a:xfrm>
          <a:prstGeom prst="line">
            <a:avLst/>
          </a:prstGeom>
          <a:solidFill>
            <a:srgbClr val="FFFF00"/>
          </a:solidFill>
          <a:ln w="254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780761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FAEF4-D4F8-FE94-A82B-5732CA1B16E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E3CD607-26C7-9B94-FE43-7C2BA7EB8E7C}"/>
              </a:ext>
            </a:extLst>
          </p:cNvPr>
          <p:cNvSpPr txBox="1"/>
          <p:nvPr/>
        </p:nvSpPr>
        <p:spPr>
          <a:xfrm>
            <a:off x="0" y="6519446"/>
            <a:ext cx="6292312" cy="323165"/>
          </a:xfrm>
          <a:prstGeom prst="rect">
            <a:avLst/>
          </a:prstGeom>
          <a:noFill/>
        </p:spPr>
        <p:txBody>
          <a:bodyPr wrap="square" rtlCol="0">
            <a:spAutoFit/>
          </a:bodyPr>
          <a:lstStyle/>
          <a:p>
            <a:r>
              <a:rPr lang="en-US" sz="1500" dirty="0"/>
              <a:t>Nakamura Y et al. </a:t>
            </a:r>
            <a:r>
              <a:rPr lang="en-US" sz="1500" i="1" dirty="0"/>
              <a:t>Nat Med</a:t>
            </a:r>
            <a:r>
              <a:rPr lang="en-US" sz="1500" dirty="0"/>
              <a:t> 2024 November;30(11):3272-83.</a:t>
            </a:r>
          </a:p>
        </p:txBody>
      </p:sp>
      <p:sp>
        <p:nvSpPr>
          <p:cNvPr id="4" name="Title 3">
            <a:extLst>
              <a:ext uri="{FF2B5EF4-FFF2-40B4-BE49-F238E27FC236}">
                <a16:creationId xmlns:a16="http://schemas.microsoft.com/office/drawing/2014/main" id="{3B356649-336E-BB6B-EFA2-0285DE45184F}"/>
              </a:ext>
            </a:extLst>
          </p:cNvPr>
          <p:cNvSpPr>
            <a:spLocks noGrp="1"/>
          </p:cNvSpPr>
          <p:nvPr>
            <p:ph type="title"/>
          </p:nvPr>
        </p:nvSpPr>
        <p:spPr>
          <a:xfrm>
            <a:off x="912286" y="78424"/>
            <a:ext cx="10358967" cy="1143000"/>
          </a:xfrm>
        </p:spPr>
        <p:txBody>
          <a:bodyPr/>
          <a:lstStyle/>
          <a:p>
            <a:r>
              <a:rPr lang="en-US" dirty="0"/>
              <a:t>MRD Positivity Associated with Inferior DFS</a:t>
            </a:r>
          </a:p>
        </p:txBody>
      </p:sp>
      <p:grpSp>
        <p:nvGrpSpPr>
          <p:cNvPr id="5" name="Group 4">
            <a:extLst>
              <a:ext uri="{FF2B5EF4-FFF2-40B4-BE49-F238E27FC236}">
                <a16:creationId xmlns:a16="http://schemas.microsoft.com/office/drawing/2014/main" id="{D7F00865-0F3B-416F-F783-E03B290D172F}"/>
              </a:ext>
            </a:extLst>
          </p:cNvPr>
          <p:cNvGrpSpPr/>
          <p:nvPr/>
        </p:nvGrpSpPr>
        <p:grpSpPr>
          <a:xfrm>
            <a:off x="161124" y="1370013"/>
            <a:ext cx="11869752" cy="4282789"/>
            <a:chOff x="161124" y="1370013"/>
            <a:chExt cx="11869752" cy="4282789"/>
          </a:xfrm>
        </p:grpSpPr>
        <p:pic>
          <p:nvPicPr>
            <p:cNvPr id="10242" name="Picture 2" descr="Fig. 4">
              <a:extLst>
                <a:ext uri="{FF2B5EF4-FFF2-40B4-BE49-F238E27FC236}">
                  <a16:creationId xmlns:a16="http://schemas.microsoft.com/office/drawing/2014/main" id="{82DA9403-5A06-9ED3-7DDF-EC9767FCD2B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61124" y="1370013"/>
              <a:ext cx="11869752" cy="42827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4FCDBC2-98DF-D7AC-C3AF-1F3CB8793E89}"/>
                </a:ext>
              </a:extLst>
            </p:cNvPr>
            <p:cNvSpPr/>
            <p:nvPr/>
          </p:nvSpPr>
          <p:spPr bwMode="auto">
            <a:xfrm>
              <a:off x="161124" y="1501502"/>
              <a:ext cx="180340" cy="37954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Rectangle 2">
              <a:extLst>
                <a:ext uri="{FF2B5EF4-FFF2-40B4-BE49-F238E27FC236}">
                  <a16:creationId xmlns:a16="http://schemas.microsoft.com/office/drawing/2014/main" id="{7E05C0B8-4FB1-42D9-F5B7-E159F290D549}"/>
                </a:ext>
              </a:extLst>
            </p:cNvPr>
            <p:cNvSpPr/>
            <p:nvPr/>
          </p:nvSpPr>
          <p:spPr bwMode="auto">
            <a:xfrm>
              <a:off x="6111972" y="1423785"/>
              <a:ext cx="180340" cy="37954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2020447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9F3DB390-B6D9-42B5-8B9B-C6DAF3590608}"/>
</file>

<file path=customXml/itemProps2.xml><?xml version="1.0" encoding="utf-8"?>
<ds:datastoreItem xmlns:ds="http://schemas.openxmlformats.org/officeDocument/2006/customXml" ds:itemID="{F42904FC-F4E1-4FA2-B02F-8F128C0DB6CB}"/>
</file>

<file path=customXml/itemProps3.xml><?xml version="1.0" encoding="utf-8"?>
<ds:datastoreItem xmlns:ds="http://schemas.openxmlformats.org/officeDocument/2006/customXml" ds:itemID="{81CD620E-E6F9-40A2-A2E5-88D0CCABC1C5}"/>
</file>

<file path=docProps/app.xml><?xml version="1.0" encoding="utf-8"?>
<Properties xmlns="http://schemas.openxmlformats.org/officeDocument/2006/extended-properties" xmlns:vt="http://schemas.openxmlformats.org/officeDocument/2006/docPropsVTypes">
  <TotalTime>626</TotalTime>
  <Words>1718</Words>
  <Application>Microsoft Macintosh PowerPoint</Application>
  <PresentationFormat>Widescreen</PresentationFormat>
  <Paragraphs>184</Paragraphs>
  <Slides>52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ＭＳ Ｐゴシック</vt:lpstr>
      <vt:lpstr>Aptos</vt:lpstr>
      <vt:lpstr>Arial</vt:lpstr>
      <vt:lpstr>Calibri</vt:lpstr>
      <vt:lpstr>Symbol</vt:lpstr>
      <vt:lpstr>Times New Roman</vt:lpstr>
      <vt:lpstr>Wingdings</vt:lpstr>
      <vt:lpstr>4_Default Design</vt:lpstr>
      <vt:lpstr>Year in Review:  Treatment of Localized Colorectal Cancer</vt:lpstr>
      <vt:lpstr>PowerPoint Presentation</vt:lpstr>
      <vt:lpstr>PowerPoint Presentation</vt:lpstr>
      <vt:lpstr>PowerPoint Presentation</vt:lpstr>
      <vt:lpstr>PowerPoint Presentation</vt:lpstr>
      <vt:lpstr>Stage II/III BESPOKE CRC Study </vt:lpstr>
      <vt:lpstr>PowerPoint Presentation</vt:lpstr>
      <vt:lpstr>ctDNA Status Predicts Survival Outcomes After Surgery</vt:lpstr>
      <vt:lpstr>MRD Positivity Associated with Inferior DFS</vt:lpstr>
      <vt:lpstr>ctDNA Clearance Associated with Superior DFS</vt:lpstr>
      <vt:lpstr>CIRCULATE-Japan GALAXY CRC Study </vt:lpstr>
      <vt:lpstr>PowerPoint Presentation</vt:lpstr>
      <vt:lpstr>ctDNA Status in MRD and Surveillance Windows Predicts Survival Outcomes</vt:lpstr>
      <vt:lpstr>ctDNA Status Predicts ACT Benefit for Patients with Resected Colorectal Liver Metastases</vt:lpstr>
      <vt:lpstr>CIRCULATE-Japan GALAXY Resected Liver Met Subset</vt:lpstr>
      <vt:lpstr>PowerPoint Presentation</vt:lpstr>
      <vt:lpstr>PowerPoint Presentation</vt:lpstr>
      <vt:lpstr>PowerPoint Presentation</vt:lpstr>
      <vt:lpstr>PowerPoint Presentation</vt:lpstr>
      <vt:lpstr>PowerPoint Presentation</vt:lpstr>
      <vt:lpstr>CALGB/SWOG 80702: Celecoxib and ctDNA</vt:lpstr>
      <vt:lpstr>PowerPoint Presentation</vt:lpstr>
      <vt:lpstr>PowerPoint Presentation</vt:lpstr>
      <vt:lpstr>PowerPoint Presentation</vt:lpstr>
      <vt:lpstr>PowerPoint Presentation</vt:lpstr>
      <vt:lpstr>PowerPoint Presentation</vt:lpstr>
      <vt:lpstr>DYNAMIC: Stage II Colon Cancer</vt:lpstr>
      <vt:lpstr>PowerPoint Presentation</vt:lpstr>
      <vt:lpstr>Phase II/III NRG-GI008 Study Design and ctDNA Testing</vt:lpstr>
      <vt:lpstr>Phase II/III NRG-GI008 — CIRCULATE-North America</vt:lpstr>
      <vt:lpstr>PowerPoint Presentation</vt:lpstr>
      <vt:lpstr>PowerPoint Presentation</vt:lpstr>
      <vt:lpstr>Dostarlimab: Clinical Complete Response (cCR) Rates After PD-1 Blockade</vt:lpstr>
      <vt:lpstr>Neoadjuvant Therapy for MSI-H Rectal Cancer</vt:lpstr>
      <vt:lpstr>PowerPoint Presentation</vt:lpstr>
      <vt:lpstr>NICHE-2 Trial: Pathologic Response</vt:lpstr>
      <vt:lpstr>NICHE-2: Minimal Residual Disease (MRD)</vt:lpstr>
      <vt:lpstr>NICHE-2: Author Conclusions and Future Perspectives</vt:lpstr>
      <vt:lpstr>NICHE-1 and NICHE-2 Studies in Colon Cancer</vt:lpstr>
      <vt:lpstr>PowerPoint Presentation</vt:lpstr>
      <vt:lpstr> Pathologic Response and Outcome After Neoadjuvant Nivolumab and Relatlimab for Locally Advanced dMMR CRC </vt:lpstr>
      <vt:lpstr>NICHE-3 Colon Cancer Trial</vt:lpstr>
      <vt:lpstr>Select Ongoing Trials Evaluating Anti-PD-1/PD-L1 Antibodies for Patients with Localized CRC </vt:lpstr>
      <vt:lpstr>PowerPoint Presentation</vt:lpstr>
      <vt:lpstr>GARNET Trial: Efficacy Results by Tumor Type for Patients with dMMR and MSI-H or POLE-Altered Tumors in the Efficacy Population</vt:lpstr>
      <vt:lpstr>GARNET: Efficacy</vt:lpstr>
      <vt:lpstr>GARNET </vt:lpstr>
      <vt:lpstr>PowerPoint Presentation</vt:lpstr>
      <vt:lpstr>ALASCCA Phase III Biomarker-Driven Trial Schema</vt:lpstr>
      <vt:lpstr>ALASCCA: CRC Recurrence (Primary Outcome)</vt:lpstr>
      <vt:lpstr>ALASCCA: Author Conclusions and Key Takeway Points</vt:lpstr>
      <vt:lpstr>ALASCCA: PIK3CA and Aspirin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Clayton Campbell</dc:creator>
  <cp:lastModifiedBy>Silvana Izquierdo</cp:lastModifiedBy>
  <cp:revision>60</cp:revision>
  <dcterms:created xsi:type="dcterms:W3CDTF">2025-02-07T17:47:05Z</dcterms:created>
  <dcterms:modified xsi:type="dcterms:W3CDTF">2025-02-17T19:51:43Z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